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73" r:id="rId5"/>
    <p:sldId id="262" r:id="rId6"/>
    <p:sldId id="261" r:id="rId7"/>
    <p:sldId id="263" r:id="rId8"/>
    <p:sldId id="264" r:id="rId9"/>
    <p:sldId id="266" r:id="rId10"/>
    <p:sldId id="265"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16" d="100"/>
          <a:sy n="116" d="100"/>
        </p:scale>
        <p:origin x="3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hasCustomPrompt="1"/>
          </p:nvPr>
        </p:nvSpPr>
        <p:spPr>
          <a:xfrm>
            <a:off x="685799" y="1959307"/>
            <a:ext cx="10131427" cy="1468800"/>
          </a:xfrm>
        </p:spPr>
        <p:txBody>
          <a:bodyPr anchor="b">
            <a:normAutofit/>
          </a:bodyPr>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685798" y="3625474"/>
            <a:ext cx="10131428" cy="860400"/>
          </a:xfrm>
        </p:spPr>
        <p:txBody>
          <a:bodyPr anchor="t">
            <a:normAutofit/>
          </a:bodyPr>
          <a:lstStyle>
            <a:lvl1pPr marL="0" indent="0" algn="l">
              <a:buNone/>
              <a:defRPr sz="3600" cap="none">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1"/>
            <a:ext cx="10131425" cy="940130"/>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1799113"/>
            <a:ext cx="10131425" cy="3992088"/>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24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20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osabook.org/en/cmake.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09A63-1836-4AF3-BCB3-AD09D8E36AED}"/>
              </a:ext>
            </a:extLst>
          </p:cNvPr>
          <p:cNvSpPr>
            <a:spLocks noGrp="1"/>
          </p:cNvSpPr>
          <p:nvPr>
            <p:ph type="ctrTitle"/>
          </p:nvPr>
        </p:nvSpPr>
        <p:spPr/>
        <p:txBody>
          <a:bodyPr/>
          <a:lstStyle/>
          <a:p>
            <a:r>
              <a:rPr lang="en-US" dirty="0"/>
              <a:t>CMake Training</a:t>
            </a:r>
            <a:br>
              <a:rPr lang="en-US" dirty="0"/>
            </a:br>
            <a:r>
              <a:rPr lang="en-US" dirty="0">
                <a:solidFill>
                  <a:schemeClr val="tx1">
                    <a:lumMod val="75000"/>
                  </a:schemeClr>
                </a:solidFill>
              </a:rPr>
              <a:t>Session 2</a:t>
            </a:r>
            <a:br>
              <a:rPr lang="en-US" dirty="0"/>
            </a:br>
            <a:r>
              <a:rPr lang="en-US" dirty="0"/>
              <a:t>More Advanced CMake</a:t>
            </a:r>
          </a:p>
        </p:txBody>
      </p:sp>
      <p:sp>
        <p:nvSpPr>
          <p:cNvPr id="3" name="Subtitle 2">
            <a:extLst>
              <a:ext uri="{FF2B5EF4-FFF2-40B4-BE49-F238E27FC236}">
                <a16:creationId xmlns:a16="http://schemas.microsoft.com/office/drawing/2014/main" id="{0CD41702-42B0-493A-BCE0-9ED788717CAD}"/>
              </a:ext>
            </a:extLst>
          </p:cNvPr>
          <p:cNvSpPr>
            <a:spLocks noGrp="1"/>
          </p:cNvSpPr>
          <p:nvPr>
            <p:ph type="subTitle" idx="1"/>
          </p:nvPr>
        </p:nvSpPr>
        <p:spPr/>
        <p:txBody>
          <a:bodyPr/>
          <a:lstStyle/>
          <a:p>
            <a:r>
              <a:rPr lang="en-US" dirty="0"/>
              <a:t>Jamie Smith</a:t>
            </a:r>
          </a:p>
        </p:txBody>
      </p:sp>
      <p:pic>
        <p:nvPicPr>
          <p:cNvPr id="5" name="Picture 4" descr="A close up of a sign&#10;&#10;Description automatically generated">
            <a:extLst>
              <a:ext uri="{FF2B5EF4-FFF2-40B4-BE49-F238E27FC236}">
                <a16:creationId xmlns:a16="http://schemas.microsoft.com/office/drawing/2014/main" id="{BA31DE1A-5BC3-4771-B67D-F333A18783C3}"/>
              </a:ext>
            </a:extLst>
          </p:cNvPr>
          <p:cNvPicPr>
            <a:picLocks noChangeAspect="1"/>
          </p:cNvPicPr>
          <p:nvPr/>
        </p:nvPicPr>
        <p:blipFill>
          <a:blip r:embed="rId2"/>
          <a:stretch>
            <a:fillRect/>
          </a:stretch>
        </p:blipFill>
        <p:spPr>
          <a:xfrm>
            <a:off x="578427" y="1532906"/>
            <a:ext cx="2996045" cy="2996045"/>
          </a:xfrm>
          <a:prstGeom prst="rect">
            <a:avLst/>
          </a:prstGeom>
        </p:spPr>
      </p:pic>
    </p:spTree>
    <p:extLst>
      <p:ext uri="{BB962C8B-B14F-4D97-AF65-F5344CB8AC3E}">
        <p14:creationId xmlns:p14="http://schemas.microsoft.com/office/powerpoint/2010/main" val="2987754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CMakeCache.txt</a:t>
            </a:r>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D6FE3387-01B7-42E2-87D4-723256BC5C3A}"/>
              </a:ext>
            </a:extLst>
          </p:cNvPr>
          <p:cNvPicPr>
            <a:picLocks noChangeAspect="1"/>
          </p:cNvPicPr>
          <p:nvPr/>
        </p:nvPicPr>
        <p:blipFill>
          <a:blip r:embed="rId3"/>
          <a:stretch>
            <a:fillRect/>
          </a:stretch>
        </p:blipFill>
        <p:spPr>
          <a:xfrm>
            <a:off x="804757" y="2975009"/>
            <a:ext cx="6554115" cy="1962424"/>
          </a:xfrm>
          <a:prstGeom prst="rect">
            <a:avLst/>
          </a:prstGeom>
        </p:spPr>
      </p:pic>
      <p:sp>
        <p:nvSpPr>
          <p:cNvPr id="7" name="TextBox 6">
            <a:extLst>
              <a:ext uri="{FF2B5EF4-FFF2-40B4-BE49-F238E27FC236}">
                <a16:creationId xmlns:a16="http://schemas.microsoft.com/office/drawing/2014/main" id="{3512D1F7-F392-4A5F-B1A0-EE0CA28F8EA6}"/>
              </a:ext>
            </a:extLst>
          </p:cNvPr>
          <p:cNvSpPr txBox="1"/>
          <p:nvPr/>
        </p:nvSpPr>
        <p:spPr>
          <a:xfrm>
            <a:off x="922638" y="5099222"/>
            <a:ext cx="5362832" cy="369332"/>
          </a:xfrm>
          <a:prstGeom prst="rect">
            <a:avLst/>
          </a:prstGeom>
          <a:noFill/>
        </p:spPr>
        <p:txBody>
          <a:bodyPr wrap="square" rtlCol="0">
            <a:spAutoFit/>
          </a:bodyPr>
          <a:lstStyle/>
          <a:p>
            <a:r>
              <a:rPr lang="en-US" dirty="0"/>
              <a:t>&lt;snip&gt;</a:t>
            </a:r>
          </a:p>
        </p:txBody>
      </p:sp>
      <p:pic>
        <p:nvPicPr>
          <p:cNvPr id="8" name="Picture 7">
            <a:extLst>
              <a:ext uri="{FF2B5EF4-FFF2-40B4-BE49-F238E27FC236}">
                <a16:creationId xmlns:a16="http://schemas.microsoft.com/office/drawing/2014/main" id="{980526C1-F2A4-4BF6-AF57-63CC5BBF9411}"/>
              </a:ext>
            </a:extLst>
          </p:cNvPr>
          <p:cNvPicPr>
            <a:picLocks noChangeAspect="1"/>
          </p:cNvPicPr>
          <p:nvPr/>
        </p:nvPicPr>
        <p:blipFill>
          <a:blip r:embed="rId4"/>
          <a:stretch>
            <a:fillRect/>
          </a:stretch>
        </p:blipFill>
        <p:spPr>
          <a:xfrm>
            <a:off x="804757" y="5630343"/>
            <a:ext cx="8773749" cy="790685"/>
          </a:xfrm>
          <a:prstGeom prst="rect">
            <a:avLst/>
          </a:prstGeom>
        </p:spPr>
      </p:pic>
    </p:spTree>
    <p:extLst>
      <p:ext uri="{BB962C8B-B14F-4D97-AF65-F5344CB8AC3E}">
        <p14:creationId xmlns:p14="http://schemas.microsoft.com/office/powerpoint/2010/main" val="3794021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ccmake</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5" name="Picture 4">
            <a:extLst>
              <a:ext uri="{FF2B5EF4-FFF2-40B4-BE49-F238E27FC236}">
                <a16:creationId xmlns:a16="http://schemas.microsoft.com/office/drawing/2014/main" id="{D3EF1751-7275-4DDE-84D1-6F6BB5854711}"/>
              </a:ext>
            </a:extLst>
          </p:cNvPr>
          <p:cNvPicPr>
            <a:picLocks noChangeAspect="1"/>
          </p:cNvPicPr>
          <p:nvPr/>
        </p:nvPicPr>
        <p:blipFill>
          <a:blip r:embed="rId3"/>
          <a:stretch>
            <a:fillRect/>
          </a:stretch>
        </p:blipFill>
        <p:spPr>
          <a:xfrm>
            <a:off x="685801" y="2980512"/>
            <a:ext cx="8459381" cy="2429214"/>
          </a:xfrm>
          <a:prstGeom prst="rect">
            <a:avLst/>
          </a:prstGeom>
        </p:spPr>
      </p:pic>
    </p:spTree>
    <p:extLst>
      <p:ext uri="{BB962C8B-B14F-4D97-AF65-F5344CB8AC3E}">
        <p14:creationId xmlns:p14="http://schemas.microsoft.com/office/powerpoint/2010/main" val="312950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64-947E-4540-9E5F-EA823B64CD61}"/>
              </a:ext>
            </a:extLst>
          </p:cNvPr>
          <p:cNvSpPr>
            <a:spLocks noGrp="1"/>
          </p:cNvSpPr>
          <p:nvPr>
            <p:ph type="title"/>
          </p:nvPr>
        </p:nvSpPr>
        <p:spPr/>
        <p:txBody>
          <a:bodyPr/>
          <a:lstStyle/>
          <a:p>
            <a:r>
              <a:rPr lang="en-US" dirty="0"/>
              <a:t>Cache Variable Example: </a:t>
            </a:r>
            <a:r>
              <a:rPr lang="en-US" dirty="0" err="1"/>
              <a:t>cmake-gui</a:t>
            </a:r>
            <a:endParaRPr lang="en-US" dirty="0"/>
          </a:p>
        </p:txBody>
      </p:sp>
      <p:pic>
        <p:nvPicPr>
          <p:cNvPr id="4" name="Picture 3">
            <a:extLst>
              <a:ext uri="{FF2B5EF4-FFF2-40B4-BE49-F238E27FC236}">
                <a16:creationId xmlns:a16="http://schemas.microsoft.com/office/drawing/2014/main" id="{FB898F02-8510-4D38-BA21-1AF4A48B55A2}"/>
              </a:ext>
            </a:extLst>
          </p:cNvPr>
          <p:cNvPicPr>
            <a:picLocks noChangeAspect="1"/>
          </p:cNvPicPr>
          <p:nvPr/>
        </p:nvPicPr>
        <p:blipFill>
          <a:blip r:embed="rId2"/>
          <a:stretch>
            <a:fillRect/>
          </a:stretch>
        </p:blipFill>
        <p:spPr>
          <a:xfrm>
            <a:off x="804757" y="1692298"/>
            <a:ext cx="9893512" cy="889304"/>
          </a:xfrm>
          <a:prstGeom prst="rect">
            <a:avLst/>
          </a:prstGeom>
        </p:spPr>
      </p:pic>
      <p:pic>
        <p:nvPicPr>
          <p:cNvPr id="6" name="Picture 5">
            <a:extLst>
              <a:ext uri="{FF2B5EF4-FFF2-40B4-BE49-F238E27FC236}">
                <a16:creationId xmlns:a16="http://schemas.microsoft.com/office/drawing/2014/main" id="{EC35B60D-0868-4262-B37A-5203DFF146C9}"/>
              </a:ext>
            </a:extLst>
          </p:cNvPr>
          <p:cNvPicPr>
            <a:picLocks noChangeAspect="1"/>
          </p:cNvPicPr>
          <p:nvPr/>
        </p:nvPicPr>
        <p:blipFill>
          <a:blip r:embed="rId3"/>
          <a:stretch>
            <a:fillRect/>
          </a:stretch>
        </p:blipFill>
        <p:spPr>
          <a:xfrm>
            <a:off x="2426061" y="2724169"/>
            <a:ext cx="7125694" cy="3962953"/>
          </a:xfrm>
          <a:prstGeom prst="rect">
            <a:avLst/>
          </a:prstGeom>
        </p:spPr>
      </p:pic>
    </p:spTree>
    <p:extLst>
      <p:ext uri="{BB962C8B-B14F-4D97-AF65-F5344CB8AC3E}">
        <p14:creationId xmlns:p14="http://schemas.microsoft.com/office/powerpoint/2010/main" val="978374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3537-021B-471F-B579-1FD8B9AEFF7A}"/>
              </a:ext>
            </a:extLst>
          </p:cNvPr>
          <p:cNvSpPr>
            <a:spLocks noGrp="1"/>
          </p:cNvSpPr>
          <p:nvPr>
            <p:ph type="title"/>
          </p:nvPr>
        </p:nvSpPr>
        <p:spPr>
          <a:xfrm>
            <a:off x="685800" y="131806"/>
            <a:ext cx="10131425" cy="940130"/>
          </a:xfrm>
        </p:spPr>
        <p:txBody>
          <a:bodyPr/>
          <a:lstStyle/>
          <a:p>
            <a:r>
              <a:rPr lang="en-US" dirty="0"/>
              <a:t>Cache Variable Overriding: A Cheat Sheet</a:t>
            </a:r>
          </a:p>
        </p:txBody>
      </p:sp>
      <p:sp>
        <p:nvSpPr>
          <p:cNvPr id="3" name="Content Placeholder 2">
            <a:extLst>
              <a:ext uri="{FF2B5EF4-FFF2-40B4-BE49-F238E27FC236}">
                <a16:creationId xmlns:a16="http://schemas.microsoft.com/office/drawing/2014/main" id="{DD1400AA-5945-402A-BDF9-D27B3B290E5E}"/>
              </a:ext>
            </a:extLst>
          </p:cNvPr>
          <p:cNvSpPr>
            <a:spLocks noGrp="1"/>
          </p:cNvSpPr>
          <p:nvPr>
            <p:ph idx="1"/>
          </p:nvPr>
        </p:nvSpPr>
        <p:spPr>
          <a:xfrm>
            <a:off x="685801" y="1071937"/>
            <a:ext cx="10131425" cy="1012236"/>
          </a:xfrm>
        </p:spPr>
        <p:txBody>
          <a:bodyPr>
            <a:normAutofit fontScale="85000" lnSpcReduction="10000"/>
          </a:bodyPr>
          <a:lstStyle/>
          <a:p>
            <a:pPr marL="0" indent="0">
              <a:buNone/>
            </a:pPr>
            <a:r>
              <a:rPr lang="en-US" dirty="0"/>
              <a:t>This is one of the most confusing things in CMake by a large margin.  Even I still mess it up.</a:t>
            </a:r>
          </a:p>
          <a:p>
            <a:pPr marL="0" indent="0">
              <a:buNone/>
            </a:pPr>
            <a:r>
              <a:rPr lang="en-US" dirty="0"/>
              <a:t>If a _____ is defined, and you set a ____ with the same name, then…</a:t>
            </a:r>
          </a:p>
        </p:txBody>
      </p:sp>
      <p:graphicFrame>
        <p:nvGraphicFramePr>
          <p:cNvPr id="4" name="Table 4">
            <a:extLst>
              <a:ext uri="{FF2B5EF4-FFF2-40B4-BE49-F238E27FC236}">
                <a16:creationId xmlns:a16="http://schemas.microsoft.com/office/drawing/2014/main" id="{906DC0EC-2B84-441E-A52A-3C34AAE539B9}"/>
              </a:ext>
            </a:extLst>
          </p:cNvPr>
          <p:cNvGraphicFramePr>
            <a:graphicFrameLocks noGrp="1"/>
          </p:cNvGraphicFramePr>
          <p:nvPr>
            <p:extLst>
              <p:ext uri="{D42A27DB-BD31-4B8C-83A1-F6EECF244321}">
                <p14:modId xmlns:p14="http://schemas.microsoft.com/office/powerpoint/2010/main" val="2684750520"/>
              </p:ext>
            </p:extLst>
          </p:nvPr>
        </p:nvGraphicFramePr>
        <p:xfrm>
          <a:off x="685800" y="2570812"/>
          <a:ext cx="10468230" cy="3737096"/>
        </p:xfrm>
        <a:graphic>
          <a:graphicData uri="http://schemas.openxmlformats.org/drawingml/2006/table">
            <a:tbl>
              <a:tblPr bandRow="1">
                <a:tableStyleId>{21E4AEA4-8DFA-4A89-87EB-49C32662AFE0}</a:tableStyleId>
              </a:tblPr>
              <a:tblGrid>
                <a:gridCol w="2246869">
                  <a:extLst>
                    <a:ext uri="{9D8B030D-6E8A-4147-A177-3AD203B41FA5}">
                      <a16:colId xmlns:a16="http://schemas.microsoft.com/office/drawing/2014/main" val="923634850"/>
                    </a:ext>
                  </a:extLst>
                </a:gridCol>
                <a:gridCol w="2042984">
                  <a:extLst>
                    <a:ext uri="{9D8B030D-6E8A-4147-A177-3AD203B41FA5}">
                      <a16:colId xmlns:a16="http://schemas.microsoft.com/office/drawing/2014/main" val="3825994001"/>
                    </a:ext>
                  </a:extLst>
                </a:gridCol>
                <a:gridCol w="6178377">
                  <a:extLst>
                    <a:ext uri="{9D8B030D-6E8A-4147-A177-3AD203B41FA5}">
                      <a16:colId xmlns:a16="http://schemas.microsoft.com/office/drawing/2014/main" val="4237358070"/>
                    </a:ext>
                  </a:extLst>
                </a:gridCol>
              </a:tblGrid>
              <a:tr h="628136">
                <a:tc>
                  <a:txBody>
                    <a:bodyPr/>
                    <a:lstStyle/>
                    <a:p>
                      <a:r>
                        <a:rPr lang="en-US" dirty="0"/>
                        <a:t>local variable</a:t>
                      </a:r>
                    </a:p>
                  </a:txBody>
                  <a:tcPr/>
                </a:tc>
                <a:tc>
                  <a:txBody>
                    <a:bodyPr/>
                    <a:lstStyle/>
                    <a:p>
                      <a:r>
                        <a:rPr lang="en-US" dirty="0"/>
                        <a:t>local variable</a:t>
                      </a:r>
                    </a:p>
                  </a:txBody>
                  <a:tcPr/>
                </a:tc>
                <a:tc>
                  <a:txBody>
                    <a:bodyPr/>
                    <a:lstStyle/>
                    <a:p>
                      <a:r>
                        <a:rPr lang="en-US" dirty="0"/>
                        <a:t>The local variable’s value is changed.</a:t>
                      </a:r>
                    </a:p>
                  </a:txBody>
                  <a:tcPr/>
                </a:tc>
                <a:extLst>
                  <a:ext uri="{0D108BD9-81ED-4DB2-BD59-A6C34878D82A}">
                    <a16:rowId xmlns:a16="http://schemas.microsoft.com/office/drawing/2014/main" val="3691566109"/>
                  </a:ext>
                </a:extLst>
              </a:tr>
              <a:tr h="628136">
                <a:tc>
                  <a:txBody>
                    <a:bodyPr/>
                    <a:lstStyle/>
                    <a:p>
                      <a:r>
                        <a:rPr lang="en-US" dirty="0"/>
                        <a:t>cache variable</a:t>
                      </a:r>
                    </a:p>
                  </a:txBody>
                  <a:tcPr/>
                </a:tc>
                <a:tc>
                  <a:txBody>
                    <a:bodyPr/>
                    <a:lstStyle/>
                    <a:p>
                      <a:r>
                        <a:rPr lang="en-US" dirty="0"/>
                        <a:t>cache variable (without FORCE)</a:t>
                      </a:r>
                    </a:p>
                  </a:txBody>
                  <a:tcPr/>
                </a:tc>
                <a:tc>
                  <a:txBody>
                    <a:bodyPr/>
                    <a:lstStyle/>
                    <a:p>
                      <a:r>
                        <a:rPr lang="en-US" dirty="0"/>
                        <a:t>The cache variable’s original value is not changed</a:t>
                      </a:r>
                    </a:p>
                  </a:txBody>
                  <a:tcPr/>
                </a:tc>
                <a:extLst>
                  <a:ext uri="{0D108BD9-81ED-4DB2-BD59-A6C34878D82A}">
                    <a16:rowId xmlns:a16="http://schemas.microsoft.com/office/drawing/2014/main" val="3739707220"/>
                  </a:ext>
                </a:extLst>
              </a:tr>
              <a:tr h="628136">
                <a:tc>
                  <a:txBody>
                    <a:bodyPr/>
                    <a:lstStyle/>
                    <a:p>
                      <a:r>
                        <a:rPr lang="en-US" dirty="0"/>
                        <a:t>cache variable</a:t>
                      </a:r>
                    </a:p>
                  </a:txBody>
                  <a:tcPr/>
                </a:tc>
                <a:tc>
                  <a:txBody>
                    <a:bodyPr/>
                    <a:lstStyle/>
                    <a:p>
                      <a:r>
                        <a:rPr lang="en-US" dirty="0"/>
                        <a:t>cache variable (with FORCE)</a:t>
                      </a:r>
                    </a:p>
                  </a:txBody>
                  <a:tcPr/>
                </a:tc>
                <a:tc>
                  <a:txBody>
                    <a:bodyPr/>
                    <a:lstStyle/>
                    <a:p>
                      <a:r>
                        <a:rPr lang="en-US" dirty="0"/>
                        <a:t>The cache variable’s original value is overwritten</a:t>
                      </a:r>
                    </a:p>
                  </a:txBody>
                  <a:tcPr/>
                </a:tc>
                <a:extLst>
                  <a:ext uri="{0D108BD9-81ED-4DB2-BD59-A6C34878D82A}">
                    <a16:rowId xmlns:a16="http://schemas.microsoft.com/office/drawing/2014/main" val="1533558253"/>
                  </a:ext>
                </a:extLst>
              </a:tr>
              <a:tr h="628136">
                <a:tc>
                  <a:txBody>
                    <a:bodyPr/>
                    <a:lstStyle/>
                    <a:p>
                      <a:r>
                        <a:rPr lang="en-US" dirty="0"/>
                        <a:t>cache variable</a:t>
                      </a:r>
                    </a:p>
                  </a:txBody>
                  <a:tcPr/>
                </a:tc>
                <a:tc>
                  <a:txBody>
                    <a:bodyPr/>
                    <a:lstStyle/>
                    <a:p>
                      <a:r>
                        <a:rPr lang="en-US" dirty="0"/>
                        <a:t>local variable</a:t>
                      </a:r>
                    </a:p>
                  </a:txBody>
                  <a:tcPr/>
                </a:tc>
                <a:tc>
                  <a:txBody>
                    <a:bodyPr/>
                    <a:lstStyle/>
                    <a:p>
                      <a:r>
                        <a:rPr lang="en-US" dirty="0"/>
                        <a:t>The cache variable is shadowed while the local variable is in scope</a:t>
                      </a:r>
                    </a:p>
                  </a:txBody>
                  <a:tcPr/>
                </a:tc>
                <a:extLst>
                  <a:ext uri="{0D108BD9-81ED-4DB2-BD59-A6C34878D82A}">
                    <a16:rowId xmlns:a16="http://schemas.microsoft.com/office/drawing/2014/main" val="1549750816"/>
                  </a:ext>
                </a:extLst>
              </a:tr>
              <a:tr h="628136">
                <a:tc>
                  <a:txBody>
                    <a:bodyPr/>
                    <a:lstStyle/>
                    <a:p>
                      <a:r>
                        <a:rPr lang="en-US" dirty="0"/>
                        <a:t>local variable</a:t>
                      </a:r>
                    </a:p>
                  </a:txBody>
                  <a:tcPr/>
                </a:tc>
                <a:tc>
                  <a:txBody>
                    <a:bodyPr/>
                    <a:lstStyle/>
                    <a:p>
                      <a:r>
                        <a:rPr lang="en-US" dirty="0"/>
                        <a:t>cache variable</a:t>
                      </a:r>
                    </a:p>
                  </a:txBody>
                  <a:tcPr/>
                </a:tc>
                <a:tc>
                  <a:txBody>
                    <a:bodyPr/>
                    <a:lstStyle/>
                    <a:p>
                      <a:r>
                        <a:rPr lang="en-US" dirty="0"/>
                        <a:t>If the cache variable had already been created, then it stays out of scope.  However, if the cache variable did not already exist, the local variable is deleted and the new cache variable is put into scope</a:t>
                      </a:r>
                    </a:p>
                  </a:txBody>
                  <a:tcPr/>
                </a:tc>
                <a:extLst>
                  <a:ext uri="{0D108BD9-81ED-4DB2-BD59-A6C34878D82A}">
                    <a16:rowId xmlns:a16="http://schemas.microsoft.com/office/drawing/2014/main" val="1267601011"/>
                  </a:ext>
                </a:extLst>
              </a:tr>
            </a:tbl>
          </a:graphicData>
        </a:graphic>
      </p:graphicFrame>
    </p:spTree>
    <p:extLst>
      <p:ext uri="{BB962C8B-B14F-4D97-AF65-F5344CB8AC3E}">
        <p14:creationId xmlns:p14="http://schemas.microsoft.com/office/powerpoint/2010/main" val="232654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1</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pic>
        <p:nvPicPr>
          <p:cNvPr id="8" name="Content Placeholder 7">
            <a:extLst>
              <a:ext uri="{FF2B5EF4-FFF2-40B4-BE49-F238E27FC236}">
                <a16:creationId xmlns:a16="http://schemas.microsoft.com/office/drawing/2014/main" id="{414199D7-1538-4C4B-B7BD-28765ED27F23}"/>
              </a:ext>
            </a:extLst>
          </p:cNvPr>
          <p:cNvPicPr>
            <a:picLocks noGrp="1" noChangeAspect="1"/>
          </p:cNvPicPr>
          <p:nvPr>
            <p:ph idx="1"/>
          </p:nvPr>
        </p:nvPicPr>
        <p:blipFill>
          <a:blip r:embed="rId2"/>
          <a:stretch>
            <a:fillRect/>
          </a:stretch>
        </p:blipFill>
        <p:spPr>
          <a:xfrm>
            <a:off x="835029" y="2131211"/>
            <a:ext cx="9783540" cy="828791"/>
          </a:xfrm>
          <a:prstGeom prst="rect">
            <a:avLst/>
          </a:prstGeom>
        </p:spPr>
      </p:pic>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461665"/>
          </a:xfrm>
          <a:prstGeom prst="rect">
            <a:avLst/>
          </a:prstGeom>
          <a:noFill/>
        </p:spPr>
        <p:txBody>
          <a:bodyPr wrap="square" rtlCol="0">
            <a:spAutoFit/>
          </a:bodyPr>
          <a:lstStyle/>
          <a:p>
            <a:r>
              <a:rPr lang="en-US" sz="2400" dirty="0">
                <a:latin typeface="Consolas" panose="020B0609020204030204" pitchFamily="49" charset="0"/>
              </a:rPr>
              <a:t>-- Stuff will be installed to: /</a:t>
            </a:r>
            <a:r>
              <a:rPr lang="en-US" sz="2400" dirty="0" err="1">
                <a:latin typeface="Consolas" panose="020B0609020204030204" pitchFamily="49" charset="0"/>
              </a:rPr>
              <a:t>usr</a:t>
            </a:r>
            <a:endParaRPr lang="en-US" sz="2400" dirty="0">
              <a:latin typeface="Consolas" panose="020B0609020204030204" pitchFamily="49" charset="0"/>
            </a:endParaRPr>
          </a:p>
        </p:txBody>
      </p:sp>
    </p:spTree>
    <p:extLst>
      <p:ext uri="{BB962C8B-B14F-4D97-AF65-F5344CB8AC3E}">
        <p14:creationId xmlns:p14="http://schemas.microsoft.com/office/powerpoint/2010/main" val="126701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2</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6660367" cy="461665"/>
          </a:xfrm>
          <a:prstGeom prst="rect">
            <a:avLst/>
          </a:prstGeom>
          <a:noFill/>
        </p:spPr>
        <p:txBody>
          <a:bodyPr wrap="square" rtlCol="0">
            <a:spAutoFit/>
          </a:bodyPr>
          <a:lstStyle/>
          <a:p>
            <a:r>
              <a:rPr lang="en-US" sz="2400" dirty="0">
                <a:latin typeface="Consolas" panose="020B0609020204030204" pitchFamily="49" charset="0"/>
              </a:rPr>
              <a:t>-- Stuff will be installed to: /opt</a:t>
            </a:r>
          </a:p>
        </p:txBody>
      </p:sp>
      <p:pic>
        <p:nvPicPr>
          <p:cNvPr id="6" name="Picture 5">
            <a:extLst>
              <a:ext uri="{FF2B5EF4-FFF2-40B4-BE49-F238E27FC236}">
                <a16:creationId xmlns:a16="http://schemas.microsoft.com/office/drawing/2014/main" id="{9C5008C1-677B-4104-8F38-D6C18872E741}"/>
              </a:ext>
            </a:extLst>
          </p:cNvPr>
          <p:cNvPicPr>
            <a:picLocks noChangeAspect="1"/>
          </p:cNvPicPr>
          <p:nvPr/>
        </p:nvPicPr>
        <p:blipFill>
          <a:blip r:embed="rId2"/>
          <a:stretch>
            <a:fillRect/>
          </a:stretch>
        </p:blipFill>
        <p:spPr>
          <a:xfrm>
            <a:off x="685801" y="2118282"/>
            <a:ext cx="10383699" cy="790685"/>
          </a:xfrm>
          <a:prstGeom prst="rect">
            <a:avLst/>
          </a:prstGeom>
        </p:spPr>
      </p:pic>
    </p:spTree>
    <p:extLst>
      <p:ext uri="{BB962C8B-B14F-4D97-AF65-F5344CB8AC3E}">
        <p14:creationId xmlns:p14="http://schemas.microsoft.com/office/powerpoint/2010/main" val="27702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E4FC0-2DCD-457C-9CCD-3F2EEEBD40CC}"/>
              </a:ext>
            </a:extLst>
          </p:cNvPr>
          <p:cNvSpPr>
            <a:spLocks noGrp="1"/>
          </p:cNvSpPr>
          <p:nvPr>
            <p:ph type="title"/>
          </p:nvPr>
        </p:nvSpPr>
        <p:spPr/>
        <p:txBody>
          <a:bodyPr/>
          <a:lstStyle/>
          <a:p>
            <a:r>
              <a:rPr lang="en-US" dirty="0"/>
              <a:t>Cache Variables Practice 3</a:t>
            </a:r>
          </a:p>
        </p:txBody>
      </p:sp>
      <p:sp>
        <p:nvSpPr>
          <p:cNvPr id="5" name="TextBox 4">
            <a:extLst>
              <a:ext uri="{FF2B5EF4-FFF2-40B4-BE49-F238E27FC236}">
                <a16:creationId xmlns:a16="http://schemas.microsoft.com/office/drawing/2014/main" id="{6B8DCB20-F9BE-4B14-9926-600200CECDCC}"/>
              </a:ext>
            </a:extLst>
          </p:cNvPr>
          <p:cNvSpPr txBox="1"/>
          <p:nvPr/>
        </p:nvSpPr>
        <p:spPr>
          <a:xfrm>
            <a:off x="910206" y="1549731"/>
            <a:ext cx="5185794" cy="400110"/>
          </a:xfrm>
          <a:prstGeom prst="rect">
            <a:avLst/>
          </a:prstGeom>
          <a:noFill/>
        </p:spPr>
        <p:txBody>
          <a:bodyPr wrap="square" rtlCol="0">
            <a:spAutoFit/>
          </a:bodyPr>
          <a:lstStyle/>
          <a:p>
            <a:r>
              <a:rPr lang="en-US" sz="2000" dirty="0"/>
              <a:t>What will it print?</a:t>
            </a:r>
          </a:p>
        </p:txBody>
      </p:sp>
      <p:sp>
        <p:nvSpPr>
          <p:cNvPr id="9" name="TextBox 8">
            <a:extLst>
              <a:ext uri="{FF2B5EF4-FFF2-40B4-BE49-F238E27FC236}">
                <a16:creationId xmlns:a16="http://schemas.microsoft.com/office/drawing/2014/main" id="{8B67DC8E-E0CF-4481-ABDA-0B4452F50B78}"/>
              </a:ext>
            </a:extLst>
          </p:cNvPr>
          <p:cNvSpPr txBox="1"/>
          <p:nvPr/>
        </p:nvSpPr>
        <p:spPr>
          <a:xfrm>
            <a:off x="910206" y="3429000"/>
            <a:ext cx="8859870" cy="2739211"/>
          </a:xfrm>
          <a:prstGeom prst="rect">
            <a:avLst/>
          </a:prstGeom>
          <a:noFill/>
        </p:spPr>
        <p:txBody>
          <a:bodyPr wrap="square" rtlCol="0">
            <a:spAutoFit/>
          </a:bodyPr>
          <a:lstStyle/>
          <a:p>
            <a:r>
              <a:rPr lang="en-US" sz="2400" dirty="0"/>
              <a:t>The first time CMake is run:</a:t>
            </a:r>
          </a:p>
          <a:p>
            <a:endParaRPr lang="en-US" dirty="0">
              <a:latin typeface="Consolas" panose="020B0609020204030204" pitchFamily="49" charset="0"/>
            </a:endParaRPr>
          </a:p>
          <a:p>
            <a:r>
              <a:rPr lang="en-US" sz="2400" dirty="0">
                <a:latin typeface="Consolas" panose="020B0609020204030204" pitchFamily="49" charset="0"/>
              </a:rPr>
              <a:t>-- Stuff will be installed to: /opt</a:t>
            </a:r>
          </a:p>
          <a:p>
            <a:endParaRPr lang="en-US" dirty="0">
              <a:latin typeface="Consolas" panose="020B0609020204030204" pitchFamily="49" charset="0"/>
            </a:endParaRPr>
          </a:p>
          <a:p>
            <a:r>
              <a:rPr lang="en-US" sz="2400" dirty="0"/>
              <a:t>Subsequent runs:</a:t>
            </a:r>
          </a:p>
          <a:p>
            <a:endParaRPr lang="en-US" dirty="0">
              <a:latin typeface="Consolas" panose="020B0609020204030204" pitchFamily="49" charset="0"/>
            </a:endParaRPr>
          </a:p>
          <a:p>
            <a:r>
              <a:rPr lang="en-US" sz="2800" dirty="0">
                <a:latin typeface="Consolas" panose="020B0609020204030204" pitchFamily="49" charset="0"/>
              </a:rPr>
              <a:t>-- Stuff will be installed to: /</a:t>
            </a:r>
            <a:r>
              <a:rPr lang="en-US" sz="2800" dirty="0" err="1">
                <a:latin typeface="Consolas" panose="020B0609020204030204" pitchFamily="49" charset="0"/>
              </a:rPr>
              <a:t>usr</a:t>
            </a:r>
            <a:endParaRPr lang="en-US" sz="2800" dirty="0">
              <a:latin typeface="Consolas" panose="020B0609020204030204" pitchFamily="49" charset="0"/>
            </a:endParaRPr>
          </a:p>
          <a:p>
            <a:endParaRPr lang="en-US" dirty="0">
              <a:latin typeface="Consolas" panose="020B0609020204030204" pitchFamily="49" charset="0"/>
            </a:endParaRPr>
          </a:p>
        </p:txBody>
      </p:sp>
      <p:pic>
        <p:nvPicPr>
          <p:cNvPr id="6" name="Picture 5">
            <a:extLst>
              <a:ext uri="{FF2B5EF4-FFF2-40B4-BE49-F238E27FC236}">
                <a16:creationId xmlns:a16="http://schemas.microsoft.com/office/drawing/2014/main" id="{032C7696-5BF4-49A8-AB10-4BF1385473E4}"/>
              </a:ext>
            </a:extLst>
          </p:cNvPr>
          <p:cNvPicPr>
            <a:picLocks noChangeAspect="1"/>
          </p:cNvPicPr>
          <p:nvPr/>
        </p:nvPicPr>
        <p:blipFill>
          <a:blip r:embed="rId2"/>
          <a:stretch>
            <a:fillRect/>
          </a:stretch>
        </p:blipFill>
        <p:spPr>
          <a:xfrm>
            <a:off x="910206" y="2104044"/>
            <a:ext cx="9526329" cy="771633"/>
          </a:xfrm>
          <a:prstGeom prst="rect">
            <a:avLst/>
          </a:prstGeom>
        </p:spPr>
      </p:pic>
    </p:spTree>
    <p:extLst>
      <p:ext uri="{BB962C8B-B14F-4D97-AF65-F5344CB8AC3E}">
        <p14:creationId xmlns:p14="http://schemas.microsoft.com/office/powerpoint/2010/main" val="319562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31BF0-9B3C-4402-B0E6-B14A562BC2B7}"/>
              </a:ext>
            </a:extLst>
          </p:cNvPr>
          <p:cNvSpPr>
            <a:spLocks noGrp="1"/>
          </p:cNvSpPr>
          <p:nvPr>
            <p:ph type="title"/>
          </p:nvPr>
        </p:nvSpPr>
        <p:spPr/>
        <p:txBody>
          <a:bodyPr/>
          <a:lstStyle/>
          <a:p>
            <a:r>
              <a:rPr lang="en-US" dirty="0"/>
              <a:t>Intro: A Short History of CMake</a:t>
            </a:r>
          </a:p>
        </p:txBody>
      </p:sp>
      <p:sp>
        <p:nvSpPr>
          <p:cNvPr id="3" name="Content Placeholder 2">
            <a:extLst>
              <a:ext uri="{FF2B5EF4-FFF2-40B4-BE49-F238E27FC236}">
                <a16:creationId xmlns:a16="http://schemas.microsoft.com/office/drawing/2014/main" id="{13C40EA0-F33A-4964-9C62-8A82FA4AA384}"/>
              </a:ext>
            </a:extLst>
          </p:cNvPr>
          <p:cNvSpPr>
            <a:spLocks noGrp="1"/>
          </p:cNvSpPr>
          <p:nvPr>
            <p:ph idx="1"/>
          </p:nvPr>
        </p:nvSpPr>
        <p:spPr>
          <a:xfrm>
            <a:off x="685801" y="1905991"/>
            <a:ext cx="11207337" cy="4667002"/>
          </a:xfrm>
        </p:spPr>
        <p:txBody>
          <a:bodyPr>
            <a:normAutofit fontScale="92500" lnSpcReduction="10000"/>
          </a:bodyPr>
          <a:lstStyle/>
          <a:p>
            <a:r>
              <a:rPr lang="en-US" dirty="0"/>
              <a:t>2000: </a:t>
            </a:r>
            <a:r>
              <a:rPr lang="en-US" dirty="0" err="1"/>
              <a:t>Kitware</a:t>
            </a:r>
            <a:r>
              <a:rPr lang="en-US" dirty="0"/>
              <a:t> contracted to develop a new build system for a bioinformatics program called ITK: a Cross-platform Make</a:t>
            </a:r>
          </a:p>
          <a:p>
            <a:pPr lvl="1"/>
            <a:r>
              <a:rPr lang="en-US" dirty="0"/>
              <a:t>Had to be able to read in a buildscript in a single format and generate </a:t>
            </a:r>
            <a:r>
              <a:rPr lang="en-US" dirty="0" err="1"/>
              <a:t>Makefiles</a:t>
            </a:r>
            <a:r>
              <a:rPr lang="en-US" dirty="0"/>
              <a:t> for Linux and Visual Studio project files for Windows</a:t>
            </a:r>
          </a:p>
          <a:p>
            <a:pPr lvl="1"/>
            <a:r>
              <a:rPr lang="en-US" dirty="0"/>
              <a:t>Needed to support complex configurations, 3</a:t>
            </a:r>
            <a:r>
              <a:rPr lang="en-US" baseline="30000" dirty="0"/>
              <a:t>rd</a:t>
            </a:r>
            <a:r>
              <a:rPr lang="en-US" dirty="0"/>
              <a:t> party libraries, and custom commands which generates source files</a:t>
            </a:r>
          </a:p>
          <a:p>
            <a:r>
              <a:rPr lang="en-US" dirty="0"/>
              <a:t>The CMake of the early 00s was very different from what we know today.  It used an almost completely different set of commands, most of which operated at the global scope</a:t>
            </a:r>
          </a:p>
          <a:p>
            <a:r>
              <a:rPr lang="en-US" dirty="0"/>
              <a:t>2006: KDE switches its entire build system to CMake.  Many other open-source projects begin to follow suit over the next few years.</a:t>
            </a:r>
          </a:p>
          <a:p>
            <a:r>
              <a:rPr lang="en-US" dirty="0"/>
              <a:t>2014: CMake 3.0 is released, introducing many of the features we use as standard today.</a:t>
            </a:r>
          </a:p>
          <a:p>
            <a:r>
              <a:rPr lang="en-US" dirty="0"/>
              <a:t>More good info: </a:t>
            </a:r>
            <a:r>
              <a:rPr lang="en-US" dirty="0">
                <a:hlinkClick r:id="rId2"/>
              </a:rPr>
              <a:t>https://www.aosabook.org/en/cmake.html</a:t>
            </a:r>
            <a:endParaRPr lang="en-US" dirty="0"/>
          </a:p>
        </p:txBody>
      </p:sp>
    </p:spTree>
    <p:extLst>
      <p:ext uri="{BB962C8B-B14F-4D97-AF65-F5344CB8AC3E}">
        <p14:creationId xmlns:p14="http://schemas.microsoft.com/office/powerpoint/2010/main" val="68902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E1C00-6F03-4563-BC6A-902C5C8FFD53}"/>
              </a:ext>
            </a:extLst>
          </p:cNvPr>
          <p:cNvSpPr>
            <a:spLocks noGrp="1"/>
          </p:cNvSpPr>
          <p:nvPr>
            <p:ph type="title"/>
          </p:nvPr>
        </p:nvSpPr>
        <p:spPr/>
        <p:txBody>
          <a:bodyPr/>
          <a:lstStyle/>
          <a:p>
            <a:r>
              <a:rPr lang="en-US" dirty="0"/>
              <a:t>Part 1</a:t>
            </a:r>
          </a:p>
        </p:txBody>
      </p:sp>
      <p:sp>
        <p:nvSpPr>
          <p:cNvPr id="3" name="Text Placeholder 2">
            <a:extLst>
              <a:ext uri="{FF2B5EF4-FFF2-40B4-BE49-F238E27FC236}">
                <a16:creationId xmlns:a16="http://schemas.microsoft.com/office/drawing/2014/main" id="{719C6912-AA2A-42B0-8630-13932BB56E50}"/>
              </a:ext>
            </a:extLst>
          </p:cNvPr>
          <p:cNvSpPr>
            <a:spLocks noGrp="1"/>
          </p:cNvSpPr>
          <p:nvPr>
            <p:ph type="body" idx="1"/>
          </p:nvPr>
        </p:nvSpPr>
        <p:spPr/>
        <p:txBody>
          <a:bodyPr/>
          <a:lstStyle/>
          <a:p>
            <a:r>
              <a:rPr lang="en-US" dirty="0"/>
              <a:t>Targets and Properties</a:t>
            </a:r>
          </a:p>
        </p:txBody>
      </p:sp>
    </p:spTree>
    <p:extLst>
      <p:ext uri="{BB962C8B-B14F-4D97-AF65-F5344CB8AC3E}">
        <p14:creationId xmlns:p14="http://schemas.microsoft.com/office/powerpoint/2010/main" val="406835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B18A0-A96D-4BAB-8A29-AC0CAC1DAADD}"/>
              </a:ext>
            </a:extLst>
          </p:cNvPr>
          <p:cNvSpPr>
            <a:spLocks noGrp="1"/>
          </p:cNvSpPr>
          <p:nvPr>
            <p:ph type="title"/>
          </p:nvPr>
        </p:nvSpPr>
        <p:spPr/>
        <p:txBody>
          <a:bodyPr/>
          <a:lstStyle/>
          <a:p>
            <a:r>
              <a:rPr lang="en-US" dirty="0"/>
              <a:t>What is a target?</a:t>
            </a:r>
          </a:p>
        </p:txBody>
      </p:sp>
      <p:sp>
        <p:nvSpPr>
          <p:cNvPr id="3" name="Content Placeholder 2">
            <a:extLst>
              <a:ext uri="{FF2B5EF4-FFF2-40B4-BE49-F238E27FC236}">
                <a16:creationId xmlns:a16="http://schemas.microsoft.com/office/drawing/2014/main" id="{083751E4-F919-4952-9A79-CD2A79F7420A}"/>
              </a:ext>
            </a:extLst>
          </p:cNvPr>
          <p:cNvSpPr>
            <a:spLocks noGrp="1"/>
          </p:cNvSpPr>
          <p:nvPr>
            <p:ph idx="1"/>
          </p:nvPr>
        </p:nvSpPr>
        <p:spPr/>
        <p:txBody>
          <a:bodyPr/>
          <a:lstStyle/>
          <a:p>
            <a:r>
              <a:rPr lang="en-US" dirty="0"/>
              <a:t>A target is anything that CMake can build:</a:t>
            </a:r>
          </a:p>
          <a:p>
            <a:pPr lvl="1"/>
            <a:r>
              <a:rPr lang="en-US" dirty="0"/>
              <a:t>Static library</a:t>
            </a:r>
          </a:p>
        </p:txBody>
      </p:sp>
    </p:spTree>
    <p:extLst>
      <p:ext uri="{BB962C8B-B14F-4D97-AF65-F5344CB8AC3E}">
        <p14:creationId xmlns:p14="http://schemas.microsoft.com/office/powerpoint/2010/main" val="2677051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29B2-0B54-4C1F-8CAB-08483B972F13}"/>
              </a:ext>
            </a:extLst>
          </p:cNvPr>
          <p:cNvSpPr>
            <a:spLocks noGrp="1"/>
          </p:cNvSpPr>
          <p:nvPr>
            <p:ph type="title"/>
          </p:nvPr>
        </p:nvSpPr>
        <p:spPr/>
        <p:txBody>
          <a:bodyPr/>
          <a:lstStyle/>
          <a:p>
            <a:r>
              <a:rPr lang="en-US" dirty="0"/>
              <a:t>Part 2</a:t>
            </a:r>
          </a:p>
        </p:txBody>
      </p:sp>
      <p:sp>
        <p:nvSpPr>
          <p:cNvPr id="3" name="Text Placeholder 2">
            <a:extLst>
              <a:ext uri="{FF2B5EF4-FFF2-40B4-BE49-F238E27FC236}">
                <a16:creationId xmlns:a16="http://schemas.microsoft.com/office/drawing/2014/main" id="{45B44E9B-E012-42F2-937C-6565BA8EDAF4}"/>
              </a:ext>
            </a:extLst>
          </p:cNvPr>
          <p:cNvSpPr>
            <a:spLocks noGrp="1"/>
          </p:cNvSpPr>
          <p:nvPr>
            <p:ph type="body" idx="1"/>
          </p:nvPr>
        </p:nvSpPr>
        <p:spPr/>
        <p:txBody>
          <a:bodyPr/>
          <a:lstStyle/>
          <a:p>
            <a:r>
              <a:rPr lang="en-US" dirty="0"/>
              <a:t>Build Types and Compile Flags</a:t>
            </a:r>
          </a:p>
        </p:txBody>
      </p:sp>
    </p:spTree>
    <p:extLst>
      <p:ext uri="{BB962C8B-B14F-4D97-AF65-F5344CB8AC3E}">
        <p14:creationId xmlns:p14="http://schemas.microsoft.com/office/powerpoint/2010/main" val="1076355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68575-3DCF-4655-BAF9-6169FA49734C}"/>
              </a:ext>
            </a:extLst>
          </p:cNvPr>
          <p:cNvSpPr>
            <a:spLocks noGrp="1"/>
          </p:cNvSpPr>
          <p:nvPr>
            <p:ph type="title"/>
          </p:nvPr>
        </p:nvSpPr>
        <p:spPr/>
        <p:txBody>
          <a:bodyPr/>
          <a:lstStyle/>
          <a:p>
            <a:r>
              <a:rPr lang="en-US" dirty="0"/>
              <a:t>The Weirdness that is Cache Variables</a:t>
            </a:r>
          </a:p>
        </p:txBody>
      </p:sp>
      <p:sp>
        <p:nvSpPr>
          <p:cNvPr id="3" name="Content Placeholder 2">
            <a:extLst>
              <a:ext uri="{FF2B5EF4-FFF2-40B4-BE49-F238E27FC236}">
                <a16:creationId xmlns:a16="http://schemas.microsoft.com/office/drawing/2014/main" id="{7625972D-D6FB-410F-9599-57DFF0E01E30}"/>
              </a:ext>
            </a:extLst>
          </p:cNvPr>
          <p:cNvSpPr>
            <a:spLocks noGrp="1"/>
          </p:cNvSpPr>
          <p:nvPr>
            <p:ph idx="1"/>
          </p:nvPr>
        </p:nvSpPr>
        <p:spPr/>
        <p:txBody>
          <a:bodyPr/>
          <a:lstStyle/>
          <a:p>
            <a:r>
              <a:rPr lang="en-US" dirty="0"/>
              <a:t>Like all build systems, CMake provides a way for you to pass command line options that affect the build system’s behavior</a:t>
            </a:r>
          </a:p>
          <a:p>
            <a:r>
              <a:rPr lang="en-US" dirty="0"/>
              <a:t>It’s also desirable to have a way to store the results of different tests so the buildscript runs faster when you run it subsequent times</a:t>
            </a:r>
          </a:p>
          <a:p>
            <a:r>
              <a:rPr lang="en-US" dirty="0"/>
              <a:t>For CMake, both of these are achieved through the same mechanism: cache variables</a:t>
            </a:r>
          </a:p>
          <a:p>
            <a:r>
              <a:rPr lang="en-US" dirty="0"/>
              <a:t>Cache variables are special variables that keep their values between invocations of CMake</a:t>
            </a:r>
          </a:p>
        </p:txBody>
      </p:sp>
    </p:spTree>
    <p:extLst>
      <p:ext uri="{BB962C8B-B14F-4D97-AF65-F5344CB8AC3E}">
        <p14:creationId xmlns:p14="http://schemas.microsoft.com/office/powerpoint/2010/main" val="270943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228E-67E9-4BE2-B414-F7C88A23926C}"/>
              </a:ext>
            </a:extLst>
          </p:cNvPr>
          <p:cNvSpPr>
            <a:spLocks noGrp="1"/>
          </p:cNvSpPr>
          <p:nvPr>
            <p:ph type="title"/>
          </p:nvPr>
        </p:nvSpPr>
        <p:spPr/>
        <p:txBody>
          <a:bodyPr/>
          <a:lstStyle/>
          <a:p>
            <a:r>
              <a:rPr lang="en-US" dirty="0"/>
              <a:t>Creating Cache Variables</a:t>
            </a:r>
          </a:p>
        </p:txBody>
      </p:sp>
      <p:sp>
        <p:nvSpPr>
          <p:cNvPr id="3" name="Content Placeholder 2">
            <a:extLst>
              <a:ext uri="{FF2B5EF4-FFF2-40B4-BE49-F238E27FC236}">
                <a16:creationId xmlns:a16="http://schemas.microsoft.com/office/drawing/2014/main" id="{6AEAB6F2-060F-4466-9BE0-E1E41F279D74}"/>
              </a:ext>
            </a:extLst>
          </p:cNvPr>
          <p:cNvSpPr>
            <a:spLocks noGrp="1"/>
          </p:cNvSpPr>
          <p:nvPr>
            <p:ph idx="1"/>
          </p:nvPr>
        </p:nvSpPr>
        <p:spPr>
          <a:xfrm>
            <a:off x="685801" y="1799112"/>
            <a:ext cx="10131425" cy="4576973"/>
          </a:xfrm>
        </p:spPr>
        <p:txBody>
          <a:bodyPr>
            <a:normAutofit/>
          </a:bodyPr>
          <a:lstStyle/>
          <a:p>
            <a:r>
              <a:rPr lang="en-US" dirty="0"/>
              <a:t>Cache variables are created using an alternate signature for set().</a:t>
            </a:r>
          </a:p>
          <a:p>
            <a:r>
              <a:rPr lang="en-US" dirty="0"/>
              <a:t>Signature: </a:t>
            </a:r>
            <a:r>
              <a:rPr lang="en-US" sz="2000" dirty="0">
                <a:latin typeface="Consolas" panose="020B0609020204030204" pitchFamily="49" charset="0"/>
              </a:rPr>
              <a:t>set(&lt;variable&gt; &lt;value&gt;... CACHE &lt;type&gt; &lt;docstring&gt; [FORCE])</a:t>
            </a:r>
          </a:p>
          <a:p>
            <a:r>
              <a:rPr lang="en-US" dirty="0">
                <a:latin typeface="Consolas" panose="020B0609020204030204" pitchFamily="49" charset="0"/>
              </a:rPr>
              <a:t>CACHE </a:t>
            </a:r>
            <a:r>
              <a:rPr lang="en-US" dirty="0"/>
              <a:t>keyword argument specifies cache signature</a:t>
            </a:r>
          </a:p>
          <a:p>
            <a:r>
              <a:rPr lang="en-US" dirty="0"/>
              <a:t>Type specifies the type of data that will be stored in the variable.</a:t>
            </a:r>
          </a:p>
          <a:p>
            <a:pPr lvl="1"/>
            <a:r>
              <a:rPr lang="en-US" dirty="0"/>
              <a:t>Possible values:</a:t>
            </a:r>
            <a:r>
              <a:rPr lang="en-US" dirty="0">
                <a:latin typeface="Consolas" panose="020B0609020204030204" pitchFamily="49" charset="0"/>
              </a:rPr>
              <a:t> BOOL, FILEPATH, PATH, STRING, INTERNAL</a:t>
            </a:r>
          </a:p>
          <a:p>
            <a:r>
              <a:rPr lang="en-US" dirty="0"/>
              <a:t>Docstring is the comment that will be attached to the variable in the cache</a:t>
            </a:r>
          </a:p>
          <a:p>
            <a:r>
              <a:rPr lang="en-US" dirty="0"/>
              <a:t>If FORCE is given, the variable’s value will be overwritten.  Otherwise it will not be modified if it already exists</a:t>
            </a:r>
          </a:p>
          <a:p>
            <a:pPr lvl="1"/>
            <a:r>
              <a:rPr lang="en-US" dirty="0"/>
              <a:t>Why is this?</a:t>
            </a:r>
          </a:p>
          <a:p>
            <a:endParaRPr lang="en-US" dirty="0">
              <a:latin typeface="Consolas" panose="020B0609020204030204" pitchFamily="49" charset="0"/>
            </a:endParaRPr>
          </a:p>
        </p:txBody>
      </p:sp>
    </p:spTree>
    <p:extLst>
      <p:ext uri="{BB962C8B-B14F-4D97-AF65-F5344CB8AC3E}">
        <p14:creationId xmlns:p14="http://schemas.microsoft.com/office/powerpoint/2010/main" val="397043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8905-8AD5-4C2F-B7DB-4592C245C201}"/>
              </a:ext>
            </a:extLst>
          </p:cNvPr>
          <p:cNvSpPr>
            <a:spLocks noGrp="1"/>
          </p:cNvSpPr>
          <p:nvPr>
            <p:ph type="title"/>
          </p:nvPr>
        </p:nvSpPr>
        <p:spPr/>
        <p:txBody>
          <a:bodyPr/>
          <a:lstStyle/>
          <a:p>
            <a:r>
              <a:rPr lang="en-US" dirty="0"/>
              <a:t>Command Line Options</a:t>
            </a:r>
          </a:p>
        </p:txBody>
      </p:sp>
      <p:sp>
        <p:nvSpPr>
          <p:cNvPr id="3" name="Content Placeholder 2">
            <a:extLst>
              <a:ext uri="{FF2B5EF4-FFF2-40B4-BE49-F238E27FC236}">
                <a16:creationId xmlns:a16="http://schemas.microsoft.com/office/drawing/2014/main" id="{20D66013-A24F-4663-8232-2C2A0322B7A8}"/>
              </a:ext>
            </a:extLst>
          </p:cNvPr>
          <p:cNvSpPr>
            <a:spLocks noGrp="1"/>
          </p:cNvSpPr>
          <p:nvPr>
            <p:ph idx="1"/>
          </p:nvPr>
        </p:nvSpPr>
        <p:spPr/>
        <p:txBody>
          <a:bodyPr/>
          <a:lstStyle/>
          <a:p>
            <a:r>
              <a:rPr lang="en-US" dirty="0"/>
              <a:t>Cache variables can also be set on the command line using –DMY_CACHE_VAR=&lt;value&gt;</a:t>
            </a:r>
          </a:p>
          <a:p>
            <a:r>
              <a:rPr lang="en-US" dirty="0"/>
              <a:t>Intention is for set(CACHE) to be used to initialize an option with a default value, and then the user can override it on the command line</a:t>
            </a:r>
          </a:p>
          <a:p>
            <a:r>
              <a:rPr lang="en-US" dirty="0"/>
              <a:t>However, sometimes scripts need to store data even though it isn’t a settable option.  This is what the INTERNAL type, which hides the variable from the user, is for</a:t>
            </a:r>
          </a:p>
          <a:p>
            <a:endParaRPr lang="en-US" dirty="0"/>
          </a:p>
        </p:txBody>
      </p:sp>
    </p:spTree>
    <p:extLst>
      <p:ext uri="{BB962C8B-B14F-4D97-AF65-F5344CB8AC3E}">
        <p14:creationId xmlns:p14="http://schemas.microsoft.com/office/powerpoint/2010/main" val="1356219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EB4D-1F8C-4956-9439-86169BC4066D}"/>
              </a:ext>
            </a:extLst>
          </p:cNvPr>
          <p:cNvSpPr>
            <a:spLocks noGrp="1"/>
          </p:cNvSpPr>
          <p:nvPr>
            <p:ph type="title"/>
          </p:nvPr>
        </p:nvSpPr>
        <p:spPr/>
        <p:txBody>
          <a:bodyPr/>
          <a:lstStyle/>
          <a:p>
            <a:r>
              <a:rPr lang="en-US" dirty="0"/>
              <a:t>Viewing Cache Variables</a:t>
            </a:r>
          </a:p>
        </p:txBody>
      </p:sp>
      <p:sp>
        <p:nvSpPr>
          <p:cNvPr id="3" name="Content Placeholder 2">
            <a:extLst>
              <a:ext uri="{FF2B5EF4-FFF2-40B4-BE49-F238E27FC236}">
                <a16:creationId xmlns:a16="http://schemas.microsoft.com/office/drawing/2014/main" id="{7F13293D-8F31-47C5-A938-818E46AAB199}"/>
              </a:ext>
            </a:extLst>
          </p:cNvPr>
          <p:cNvSpPr>
            <a:spLocks noGrp="1"/>
          </p:cNvSpPr>
          <p:nvPr>
            <p:ph idx="1"/>
          </p:nvPr>
        </p:nvSpPr>
        <p:spPr>
          <a:xfrm>
            <a:off x="685801" y="1799112"/>
            <a:ext cx="10131425" cy="4626401"/>
          </a:xfrm>
        </p:spPr>
        <p:txBody>
          <a:bodyPr>
            <a:normAutofit/>
          </a:bodyPr>
          <a:lstStyle/>
          <a:p>
            <a:r>
              <a:rPr lang="en-US" dirty="0"/>
              <a:t>Cache variables can be viewed and edited by:</a:t>
            </a:r>
          </a:p>
          <a:p>
            <a:pPr lvl="1"/>
            <a:r>
              <a:rPr lang="en-US" dirty="0"/>
              <a:t>Editing CMakeCache.txt</a:t>
            </a:r>
          </a:p>
          <a:p>
            <a:pPr lvl="1"/>
            <a:r>
              <a:rPr lang="en-US" dirty="0"/>
              <a:t>Using the </a:t>
            </a:r>
            <a:r>
              <a:rPr lang="en-US" dirty="0" err="1"/>
              <a:t>ccmake</a:t>
            </a:r>
            <a:r>
              <a:rPr lang="en-US" dirty="0"/>
              <a:t> tool</a:t>
            </a:r>
          </a:p>
          <a:p>
            <a:pPr lvl="1"/>
            <a:r>
              <a:rPr lang="en-US" dirty="0"/>
              <a:t>Using the </a:t>
            </a:r>
            <a:r>
              <a:rPr lang="en-US" dirty="0" err="1"/>
              <a:t>cmake-gui</a:t>
            </a:r>
            <a:r>
              <a:rPr lang="en-US" dirty="0"/>
              <a:t> tool</a:t>
            </a:r>
          </a:p>
          <a:p>
            <a:r>
              <a:rPr lang="en-US" dirty="0"/>
              <a:t>The intention was for these to provide a user-friendly interface for configuring CMake projects</a:t>
            </a:r>
          </a:p>
          <a:p>
            <a:r>
              <a:rPr lang="en-US" dirty="0"/>
              <a:t>However, 95% of users don’t know these exist, so developers don’t usually spend time making them clean and usable, so people rarely use them</a:t>
            </a:r>
          </a:p>
          <a:p>
            <a:r>
              <a:rPr lang="en-US" dirty="0"/>
              <a:t>Bit of a chicken-and-egg problem…</a:t>
            </a:r>
          </a:p>
        </p:txBody>
      </p:sp>
    </p:spTree>
    <p:extLst>
      <p:ext uri="{BB962C8B-B14F-4D97-AF65-F5344CB8AC3E}">
        <p14:creationId xmlns:p14="http://schemas.microsoft.com/office/powerpoint/2010/main" val="28434502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11676</TotalTime>
  <Words>781</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Celestial</vt:lpstr>
      <vt:lpstr>CMake Training Session 2 More Advanced CMake</vt:lpstr>
      <vt:lpstr>Intro: A Short History of CMake</vt:lpstr>
      <vt:lpstr>Part 1</vt:lpstr>
      <vt:lpstr>What is a target?</vt:lpstr>
      <vt:lpstr>Part 2</vt:lpstr>
      <vt:lpstr>The Weirdness that is Cache Variables</vt:lpstr>
      <vt:lpstr>Creating Cache Variables</vt:lpstr>
      <vt:lpstr>Command Line Options</vt:lpstr>
      <vt:lpstr>Viewing Cache Variables</vt:lpstr>
      <vt:lpstr>Cache Variable Example: CMakeCache.txt</vt:lpstr>
      <vt:lpstr>Cache Variable Example: ccmake</vt:lpstr>
      <vt:lpstr>Cache Variable Example: cmake-gui</vt:lpstr>
      <vt:lpstr>Cache Variable Overriding: A Cheat Sheet</vt:lpstr>
      <vt:lpstr>Cache Variables Practice 1</vt:lpstr>
      <vt:lpstr>Cache Variables Practice 2</vt:lpstr>
      <vt:lpstr>Cache Variables Practice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CMake Training Session 1 CMake and Building C++</dc:title>
  <dc:creator>Jamie Smith</dc:creator>
  <cp:lastModifiedBy>Jamie Smith</cp:lastModifiedBy>
  <cp:revision>110</cp:revision>
  <dcterms:created xsi:type="dcterms:W3CDTF">2020-03-29T05:37:22Z</dcterms:created>
  <dcterms:modified xsi:type="dcterms:W3CDTF">2020-04-08T19:19:22Z</dcterms:modified>
</cp:coreProperties>
</file>