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0" r:id="rId4"/>
    <p:sldId id="273" r:id="rId5"/>
    <p:sldId id="274" r:id="rId6"/>
    <p:sldId id="275" r:id="rId7"/>
    <p:sldId id="276" r:id="rId8"/>
    <p:sldId id="277" r:id="rId9"/>
    <p:sldId id="278" r:id="rId10"/>
    <p:sldId id="280" r:id="rId11"/>
    <p:sldId id="281" r:id="rId12"/>
    <p:sldId id="279" r:id="rId13"/>
    <p:sldId id="262" r:id="rId14"/>
    <p:sldId id="261" r:id="rId15"/>
    <p:sldId id="263" r:id="rId16"/>
    <p:sldId id="264" r:id="rId17"/>
    <p:sldId id="266" r:id="rId18"/>
    <p:sldId id="265" r:id="rId19"/>
    <p:sldId id="267" r:id="rId20"/>
    <p:sldId id="268" r:id="rId21"/>
    <p:sldId id="269" r:id="rId22"/>
    <p:sldId id="270"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71313" autoAdjust="0"/>
  </p:normalViewPr>
  <p:slideViewPr>
    <p:cSldViewPr snapToGrid="0">
      <p:cViewPr varScale="1">
        <p:scale>
          <a:sx n="87" d="100"/>
          <a:sy n="87" d="100"/>
        </p:scale>
        <p:origin x="68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D82B-7D8C-4702-9AB7-C4CA421C6492}"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02781-590A-4CBF-960D-90CCD9B921AE}" type="slidenum">
              <a:rPr lang="en-US" smtClean="0"/>
              <a:t>‹#›</a:t>
            </a:fld>
            <a:endParaRPr lang="en-US"/>
          </a:p>
        </p:txBody>
      </p:sp>
    </p:spTree>
    <p:extLst>
      <p:ext uri="{BB962C8B-B14F-4D97-AF65-F5344CB8AC3E}">
        <p14:creationId xmlns:p14="http://schemas.microsoft.com/office/powerpoint/2010/main" val="62994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2000: </a:t>
            </a:r>
            <a:r>
              <a:rPr lang="en-US" dirty="0" err="1"/>
              <a:t>Kitware</a:t>
            </a:r>
            <a:r>
              <a:rPr lang="en-US" dirty="0"/>
              <a:t> contracted to develop a new build system for a bioinformatics program called ITK: a Cross-platform Make</a:t>
            </a:r>
          </a:p>
          <a:p>
            <a:pPr marL="628650" lvl="1" indent="-171450">
              <a:buFont typeface="Arial" panose="020B0604020202020204" pitchFamily="34" charset="0"/>
              <a:buChar char="•"/>
            </a:pPr>
            <a:r>
              <a:rPr lang="en-US" dirty="0"/>
              <a:t>Had to be able to read in a buildscript in a single format and generate </a:t>
            </a:r>
            <a:r>
              <a:rPr lang="en-US" dirty="0" err="1"/>
              <a:t>Makefiles</a:t>
            </a:r>
            <a:r>
              <a:rPr lang="en-US" dirty="0"/>
              <a:t> for Linux and Visual Studio project files for Windows</a:t>
            </a:r>
          </a:p>
          <a:p>
            <a:pPr marL="628650" lvl="1" indent="-171450">
              <a:buFont typeface="Arial" panose="020B0604020202020204" pitchFamily="34" charset="0"/>
              <a:buChar char="•"/>
            </a:pPr>
            <a:r>
              <a:rPr lang="en-US" dirty="0"/>
              <a:t>Needed to support complex configurations, 3</a:t>
            </a:r>
            <a:r>
              <a:rPr lang="en-US" baseline="30000" dirty="0"/>
              <a:t>rd</a:t>
            </a:r>
            <a:r>
              <a:rPr lang="en-US" dirty="0"/>
              <a:t> party libraries, and custom commands which generate source files</a:t>
            </a:r>
          </a:p>
          <a:p>
            <a:pPr marL="171450" indent="-171450">
              <a:buFont typeface="Arial" panose="020B0604020202020204" pitchFamily="34" charset="0"/>
              <a:buChar char="•"/>
            </a:pPr>
            <a:r>
              <a:rPr lang="en-US" dirty="0"/>
              <a:t>The CMake of the early 00s was very different from what we know today.  It used an almost completely different set of commands, most of which operated at the global scope</a:t>
            </a:r>
          </a:p>
          <a:p>
            <a:pPr marL="171450" indent="-171450">
              <a:buFont typeface="Arial" panose="020B0604020202020204" pitchFamily="34" charset="0"/>
              <a:buChar char="•"/>
            </a:pPr>
            <a:r>
              <a:rPr lang="en-US" dirty="0"/>
              <a:t>2006: Massive KDE project (Linux desktop environment) switches its entire build system to CMake and gives it rave reviews.  Many other open-source projects begin to follow suit over the next few years.</a:t>
            </a:r>
          </a:p>
          <a:p>
            <a:pPr marL="171450" indent="-171450">
              <a:buFont typeface="Arial" panose="020B0604020202020204" pitchFamily="34" charset="0"/>
              <a:buChar char="•"/>
            </a:pPr>
            <a:r>
              <a:rPr lang="en-US" dirty="0"/>
              <a:t>2014: CMake 3.0 is released, introducing many of the features we use as standard today.</a:t>
            </a:r>
          </a:p>
          <a:p>
            <a:pPr marL="171450" indent="-171450">
              <a:buFont typeface="Arial" panose="020B0604020202020204" pitchFamily="34" charset="0"/>
              <a:buChar char="•"/>
            </a:pPr>
            <a:r>
              <a:rPr lang="en-US" dirty="0"/>
              <a:t>More good info: </a:t>
            </a:r>
            <a:r>
              <a:rPr lang="en-US" dirty="0">
                <a:hlinkClick r:id="rId3"/>
              </a:rPr>
              <a:t>https://www.aosabook.org/en/cmake.html</a:t>
            </a:r>
            <a:endParaRPr lang="en-US" dirty="0"/>
          </a:p>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2</a:t>
            </a:fld>
            <a:endParaRPr lang="en-US"/>
          </a:p>
        </p:txBody>
      </p:sp>
    </p:spTree>
    <p:extLst>
      <p:ext uri="{BB962C8B-B14F-4D97-AF65-F5344CB8AC3E}">
        <p14:creationId xmlns:p14="http://schemas.microsoft.com/office/powerpoint/2010/main" val="111210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10</a:t>
            </a:fld>
            <a:endParaRPr lang="en-US"/>
          </a:p>
        </p:txBody>
      </p:sp>
    </p:spTree>
    <p:extLst>
      <p:ext uri="{BB962C8B-B14F-4D97-AF65-F5344CB8AC3E}">
        <p14:creationId xmlns:p14="http://schemas.microsoft.com/office/powerpoint/2010/main" val="3538781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8332-E603-4DED-A125-BBDF388F5D5C}"/>
              </a:ext>
            </a:extLst>
          </p:cNvPr>
          <p:cNvSpPr>
            <a:spLocks noGrp="1"/>
          </p:cNvSpPr>
          <p:nvPr>
            <p:ph type="title"/>
          </p:nvPr>
        </p:nvSpPr>
        <p:spPr/>
        <p:txBody>
          <a:bodyPr/>
          <a:lstStyle/>
          <a:p>
            <a:r>
              <a:rPr lang="en-US" dirty="0"/>
              <a:t>Properties for code </a:t>
            </a:r>
            <a:r>
              <a:rPr lang="en-US" dirty="0" err="1"/>
              <a:t>compliation</a:t>
            </a:r>
            <a:endParaRPr lang="en-US" dirty="0"/>
          </a:p>
        </p:txBody>
      </p:sp>
      <p:graphicFrame>
        <p:nvGraphicFramePr>
          <p:cNvPr id="4" name="Table 4">
            <a:extLst>
              <a:ext uri="{FF2B5EF4-FFF2-40B4-BE49-F238E27FC236}">
                <a16:creationId xmlns:a16="http://schemas.microsoft.com/office/drawing/2014/main" id="{DE914CFD-1E59-4121-9D87-D6EF0A36DA7C}"/>
              </a:ext>
            </a:extLst>
          </p:cNvPr>
          <p:cNvGraphicFramePr>
            <a:graphicFrameLocks noGrp="1"/>
          </p:cNvGraphicFramePr>
          <p:nvPr>
            <p:extLst>
              <p:ext uri="{D42A27DB-BD31-4B8C-83A1-F6EECF244321}">
                <p14:modId xmlns:p14="http://schemas.microsoft.com/office/powerpoint/2010/main" val="79908610"/>
              </p:ext>
            </p:extLst>
          </p:nvPr>
        </p:nvGraphicFramePr>
        <p:xfrm>
          <a:off x="271153" y="1662545"/>
          <a:ext cx="11649694" cy="3816660"/>
        </p:xfrm>
        <a:graphic>
          <a:graphicData uri="http://schemas.openxmlformats.org/drawingml/2006/table">
            <a:tbl>
              <a:tblPr firstRow="1" bandRow="1">
                <a:tableStyleId>{5C22544A-7EE6-4342-B048-85BDC9FD1C3A}</a:tableStyleId>
              </a:tblPr>
              <a:tblGrid>
                <a:gridCol w="3490481">
                  <a:extLst>
                    <a:ext uri="{9D8B030D-6E8A-4147-A177-3AD203B41FA5}">
                      <a16:colId xmlns:a16="http://schemas.microsoft.com/office/drawing/2014/main" val="378969518"/>
                    </a:ext>
                  </a:extLst>
                </a:gridCol>
                <a:gridCol w="3257860">
                  <a:extLst>
                    <a:ext uri="{9D8B030D-6E8A-4147-A177-3AD203B41FA5}">
                      <a16:colId xmlns:a16="http://schemas.microsoft.com/office/drawing/2014/main" val="187188314"/>
                    </a:ext>
                  </a:extLst>
                </a:gridCol>
                <a:gridCol w="4901353">
                  <a:extLst>
                    <a:ext uri="{9D8B030D-6E8A-4147-A177-3AD203B41FA5}">
                      <a16:colId xmlns:a16="http://schemas.microsoft.com/office/drawing/2014/main" val="1941964557"/>
                    </a:ext>
                  </a:extLst>
                </a:gridCol>
              </a:tblGrid>
              <a:tr h="374684">
                <a:tc>
                  <a:txBody>
                    <a:bodyPr/>
                    <a:lstStyle/>
                    <a:p>
                      <a:r>
                        <a:rPr lang="en-US" dirty="0"/>
                        <a:t>Property</a:t>
                      </a:r>
                    </a:p>
                  </a:txBody>
                  <a:tcPr/>
                </a:tc>
                <a:tc>
                  <a:txBody>
                    <a:bodyPr/>
                    <a:lstStyle/>
                    <a:p>
                      <a:r>
                        <a:rPr lang="en-US" dirty="0"/>
                        <a:t>Scope</a:t>
                      </a:r>
                    </a:p>
                  </a:txBody>
                  <a:tcPr/>
                </a:tc>
                <a:tc>
                  <a:txBody>
                    <a:bodyPr/>
                    <a:lstStyle/>
                    <a:p>
                      <a:r>
                        <a:rPr lang="en-US" dirty="0"/>
                        <a:t>Function</a:t>
                      </a:r>
                    </a:p>
                  </a:txBody>
                  <a:tcPr/>
                </a:tc>
                <a:extLst>
                  <a:ext uri="{0D108BD9-81ED-4DB2-BD59-A6C34878D82A}">
                    <a16:rowId xmlns:a16="http://schemas.microsoft.com/office/drawing/2014/main" val="77260649"/>
                  </a:ext>
                </a:extLst>
              </a:tr>
              <a:tr h="670345">
                <a:tc>
                  <a:txBody>
                    <a:bodyPr/>
                    <a:lstStyle/>
                    <a:p>
                      <a:r>
                        <a:rPr lang="en-US" dirty="0">
                          <a:latin typeface="Consolas" panose="020B0609020204030204" pitchFamily="49" charset="0"/>
                        </a:rPr>
                        <a:t>INCLUDE_DIRECTORIES</a:t>
                      </a:r>
                    </a:p>
                  </a:txBody>
                  <a:tcPr/>
                </a:tc>
                <a:tc>
                  <a:txBody>
                    <a:bodyPr/>
                    <a:lstStyle/>
                    <a:p>
                      <a:r>
                        <a:rPr lang="en-US" dirty="0"/>
                        <a:t>Directory, Target, Source (since CMake 3.11)</a:t>
                      </a:r>
                    </a:p>
                  </a:txBody>
                  <a:tcPr/>
                </a:tc>
                <a:tc>
                  <a:txBody>
                    <a:bodyPr/>
                    <a:lstStyle/>
                    <a:p>
                      <a:r>
                        <a:rPr lang="en-US" dirty="0"/>
                        <a:t>List of directories to add to the include path</a:t>
                      </a:r>
                    </a:p>
                  </a:txBody>
                  <a:tcPr/>
                </a:tc>
                <a:extLst>
                  <a:ext uri="{0D108BD9-81ED-4DB2-BD59-A6C34878D82A}">
                    <a16:rowId xmlns:a16="http://schemas.microsoft.com/office/drawing/2014/main" val="2327361275"/>
                  </a:ext>
                </a:extLst>
              </a:tr>
              <a:tr h="923877">
                <a:tc>
                  <a:txBody>
                    <a:bodyPr/>
                    <a:lstStyle/>
                    <a:p>
                      <a:r>
                        <a:rPr lang="en-US" dirty="0">
                          <a:latin typeface="Consolas" panose="020B0609020204030204" pitchFamily="49" charset="0"/>
                        </a:rPr>
                        <a:t>COMPILE_DEFINITIONS</a:t>
                      </a:r>
                    </a:p>
                  </a:txBody>
                  <a:tcPr/>
                </a:tc>
                <a:tc>
                  <a:txBody>
                    <a:bodyPr/>
                    <a:lstStyle/>
                    <a:p>
                      <a:r>
                        <a:rPr lang="en-US" dirty="0"/>
                        <a:t>Directory, Target, Source</a:t>
                      </a:r>
                    </a:p>
                  </a:txBody>
                  <a:tcPr/>
                </a:tc>
                <a:tc>
                  <a:txBody>
                    <a:bodyPr/>
                    <a:lstStyle/>
                    <a:p>
                      <a:r>
                        <a:rPr lang="en-US" dirty="0"/>
                        <a:t>List of preprocessor macros to define when compiling the code </a:t>
                      </a:r>
                    </a:p>
                  </a:txBody>
                  <a:tcPr/>
                </a:tc>
                <a:extLst>
                  <a:ext uri="{0D108BD9-81ED-4DB2-BD59-A6C34878D82A}">
                    <a16:rowId xmlns:a16="http://schemas.microsoft.com/office/drawing/2014/main" val="1751401529"/>
                  </a:ext>
                </a:extLst>
              </a:tr>
              <a:tr h="923877">
                <a:tc>
                  <a:txBody>
                    <a:bodyPr/>
                    <a:lstStyle/>
                    <a:p>
                      <a:r>
                        <a:rPr lang="en-US" dirty="0">
                          <a:latin typeface="Consolas" panose="020B0609020204030204" pitchFamily="49" charset="0"/>
                        </a:rPr>
                        <a:t>COMPILE_OPTIONS</a:t>
                      </a:r>
                    </a:p>
                  </a:txBody>
                  <a:tcPr/>
                </a:tc>
                <a:tc>
                  <a:txBody>
                    <a:bodyPr/>
                    <a:lstStyle/>
                    <a:p>
                      <a:r>
                        <a:rPr lang="en-US" dirty="0"/>
                        <a:t>Directory, Target, Source (since CMake 3.11)</a:t>
                      </a:r>
                    </a:p>
                  </a:txBody>
                  <a:tcPr/>
                </a:tc>
                <a:tc>
                  <a:txBody>
                    <a:bodyPr/>
                    <a:lstStyle/>
                    <a:p>
                      <a:r>
                        <a:rPr lang="en-US" dirty="0"/>
                        <a:t>List of compiler flags to use when compiling the code.</a:t>
                      </a:r>
                    </a:p>
                  </a:txBody>
                  <a:tcPr/>
                </a:tc>
                <a:extLst>
                  <a:ext uri="{0D108BD9-81ED-4DB2-BD59-A6C34878D82A}">
                    <a16:rowId xmlns:a16="http://schemas.microsoft.com/office/drawing/2014/main" val="2434761421"/>
                  </a:ext>
                </a:extLst>
              </a:tr>
              <a:tr h="923877">
                <a:tc>
                  <a:txBody>
                    <a:bodyPr/>
                    <a:lstStyle/>
                    <a:p>
                      <a:r>
                        <a:rPr lang="en-US" dirty="0">
                          <a:latin typeface="Consolas" panose="020B0609020204030204" pitchFamily="49" charset="0"/>
                        </a:rPr>
                        <a:t>POSITION_INDEPENDENT_CODE</a:t>
                      </a:r>
                    </a:p>
                  </a:txBody>
                  <a:tcPr/>
                </a:tc>
                <a:tc>
                  <a:txBody>
                    <a:bodyPr/>
                    <a:lstStyle/>
                    <a:p>
                      <a:r>
                        <a:rPr lang="en-US" dirty="0"/>
                        <a:t>Target</a:t>
                      </a:r>
                    </a:p>
                  </a:txBody>
                  <a:tcPr/>
                </a:tc>
                <a:tc>
                  <a:txBody>
                    <a:bodyPr/>
                    <a:lstStyle/>
                    <a:p>
                      <a:r>
                        <a:rPr lang="en-US" dirty="0"/>
                        <a:t>Controls whether the code will be built as position independent, which is required when compiling shared libraries.</a:t>
                      </a:r>
                    </a:p>
                  </a:txBody>
                  <a:tcPr/>
                </a:tc>
                <a:extLst>
                  <a:ext uri="{0D108BD9-81ED-4DB2-BD59-A6C34878D82A}">
                    <a16:rowId xmlns:a16="http://schemas.microsoft.com/office/drawing/2014/main" val="2819289421"/>
                  </a:ext>
                </a:extLst>
              </a:tr>
            </a:tbl>
          </a:graphicData>
        </a:graphic>
      </p:graphicFrame>
    </p:spTree>
    <p:extLst>
      <p:ext uri="{BB962C8B-B14F-4D97-AF65-F5344CB8AC3E}">
        <p14:creationId xmlns:p14="http://schemas.microsoft.com/office/powerpoint/2010/main" val="171085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7B66-39A2-4520-BE9C-1E9DDC2A9B92}"/>
              </a:ext>
            </a:extLst>
          </p:cNvPr>
          <p:cNvSpPr>
            <a:spLocks noGrp="1"/>
          </p:cNvSpPr>
          <p:nvPr>
            <p:ph type="title"/>
          </p:nvPr>
        </p:nvSpPr>
        <p:spPr/>
        <p:txBody>
          <a:bodyPr>
            <a:normAutofit/>
          </a:bodyPr>
          <a:lstStyle/>
          <a:p>
            <a:r>
              <a:rPr lang="en-US" dirty="0"/>
              <a:t>Setting properties the standard way</a:t>
            </a:r>
          </a:p>
        </p:txBody>
      </p:sp>
      <p:sp>
        <p:nvSpPr>
          <p:cNvPr id="3" name="Content Placeholder 2">
            <a:extLst>
              <a:ext uri="{FF2B5EF4-FFF2-40B4-BE49-F238E27FC236}">
                <a16:creationId xmlns:a16="http://schemas.microsoft.com/office/drawing/2014/main" id="{48668BE3-3BBD-4D5A-85CB-2A2C6737B280}"/>
              </a:ext>
            </a:extLst>
          </p:cNvPr>
          <p:cNvSpPr>
            <a:spLocks noGrp="1"/>
          </p:cNvSpPr>
          <p:nvPr>
            <p:ph idx="1"/>
          </p:nvPr>
        </p:nvSpPr>
        <p:spPr>
          <a:xfrm>
            <a:off x="685801" y="1799113"/>
            <a:ext cx="10131425" cy="2011800"/>
          </a:xfrm>
        </p:spPr>
        <p:txBody>
          <a:bodyPr/>
          <a:lstStyle/>
          <a:p>
            <a:r>
              <a:rPr lang="en-US" dirty="0"/>
              <a:t>CMake has a number of different functions to set properties, but some of them have hidden gotchas!</a:t>
            </a:r>
          </a:p>
          <a:p>
            <a:pPr lvl="1"/>
            <a:r>
              <a:rPr lang="en-US" dirty="0"/>
              <a:t>e.g. not accepting a list as a property value</a:t>
            </a:r>
          </a:p>
          <a:p>
            <a:r>
              <a:rPr lang="en-US" dirty="0"/>
              <a:t>Instead, use the one function that can do it all:</a:t>
            </a:r>
          </a:p>
        </p:txBody>
      </p:sp>
      <p:pic>
        <p:nvPicPr>
          <p:cNvPr id="4" name="Picture 3">
            <a:extLst>
              <a:ext uri="{FF2B5EF4-FFF2-40B4-BE49-F238E27FC236}">
                <a16:creationId xmlns:a16="http://schemas.microsoft.com/office/drawing/2014/main" id="{46557D07-8FE0-4C3B-B8BA-F34E02DE1980}"/>
              </a:ext>
            </a:extLst>
          </p:cNvPr>
          <p:cNvPicPr>
            <a:picLocks noChangeAspect="1"/>
          </p:cNvPicPr>
          <p:nvPr/>
        </p:nvPicPr>
        <p:blipFill>
          <a:blip r:embed="rId2"/>
          <a:stretch>
            <a:fillRect/>
          </a:stretch>
        </p:blipFill>
        <p:spPr>
          <a:xfrm>
            <a:off x="1368280" y="3886219"/>
            <a:ext cx="7320016" cy="2524143"/>
          </a:xfrm>
          <a:prstGeom prst="rect">
            <a:avLst/>
          </a:prstGeom>
        </p:spPr>
      </p:pic>
    </p:spTree>
    <p:extLst>
      <p:ext uri="{BB962C8B-B14F-4D97-AF65-F5344CB8AC3E}">
        <p14:creationId xmlns:p14="http://schemas.microsoft.com/office/powerpoint/2010/main" val="241905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19F7-9846-4C47-A9C1-87C604DC4116}"/>
              </a:ext>
            </a:extLst>
          </p:cNvPr>
          <p:cNvSpPr>
            <a:spLocks noGrp="1"/>
          </p:cNvSpPr>
          <p:nvPr>
            <p:ph type="title"/>
          </p:nvPr>
        </p:nvSpPr>
        <p:spPr/>
        <p:txBody>
          <a:bodyPr/>
          <a:lstStyle/>
          <a:p>
            <a:r>
              <a:rPr lang="en-US" dirty="0"/>
              <a:t>Setting global properties</a:t>
            </a:r>
          </a:p>
        </p:txBody>
      </p:sp>
      <p:sp>
        <p:nvSpPr>
          <p:cNvPr id="3" name="Content Placeholder 2">
            <a:extLst>
              <a:ext uri="{FF2B5EF4-FFF2-40B4-BE49-F238E27FC236}">
                <a16:creationId xmlns:a16="http://schemas.microsoft.com/office/drawing/2014/main" id="{1F40683F-E3E1-4657-969C-E193F2A3D964}"/>
              </a:ext>
            </a:extLst>
          </p:cNvPr>
          <p:cNvSpPr>
            <a:spLocks noGrp="1"/>
          </p:cNvSpPr>
          <p:nvPr>
            <p:ph idx="1"/>
          </p:nvPr>
        </p:nvSpPr>
        <p:spPr/>
        <p:txBody>
          <a:bodyPr/>
          <a:lstStyle/>
          <a:p>
            <a:pPr marL="0" indent="0">
              <a:buNone/>
            </a:pPr>
            <a:r>
              <a:rPr lang="en-US" dirty="0" err="1"/>
              <a:t>set_property</a:t>
            </a:r>
            <a:r>
              <a:rPr lang="en-US" dirty="0"/>
              <a:t>(GLOBAL)</a:t>
            </a:r>
          </a:p>
        </p:txBody>
      </p:sp>
    </p:spTree>
    <p:extLst>
      <p:ext uri="{BB962C8B-B14F-4D97-AF65-F5344CB8AC3E}">
        <p14:creationId xmlns:p14="http://schemas.microsoft.com/office/powerpoint/2010/main" val="71922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buildscript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highlight>
                  <a:srgbClr val="000000"/>
                </a:highlight>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a:t>
            </a:r>
            <a:r>
              <a:rPr lang="en-US" dirty="0">
                <a:highlight>
                  <a:srgbClr val="000000"/>
                </a:highlight>
                <a:latin typeface="Consolas" panose="020B0609020204030204" pitchFamily="49" charset="0"/>
              </a:rPr>
              <a:t>–DMY_CACHE_VAR=&lt;value&gt;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a:bodyPr>
          <a:lstStyle/>
          <a:p>
            <a:r>
              <a:rPr lang="en-US" sz="2800" dirty="0"/>
              <a:t>2000: </a:t>
            </a:r>
            <a:r>
              <a:rPr lang="en-US" sz="2800" dirty="0" err="1"/>
              <a:t>Kitware</a:t>
            </a:r>
            <a:r>
              <a:rPr lang="en-US" sz="2800" dirty="0"/>
              <a:t> contracted to develop a new build system for a bioinformatics program called ITK: a Cross-platform Make</a:t>
            </a:r>
          </a:p>
          <a:p>
            <a:r>
              <a:rPr lang="en-US" sz="2800" dirty="0"/>
              <a:t>2006: Massive KDE project (Linux desktop environment) switches its entire build system to CMake and gives it rave reviews.  </a:t>
            </a:r>
          </a:p>
          <a:p>
            <a:r>
              <a:rPr lang="en-US" sz="2800" dirty="0"/>
              <a:t>2014: CMake 3.0 is released, introducing many of the features we use as standard today.</a:t>
            </a:r>
          </a:p>
          <a:p>
            <a:r>
              <a:rPr lang="en-US" sz="2800" dirty="0"/>
              <a:t>More good info: </a:t>
            </a:r>
            <a:r>
              <a:rPr lang="en-US" sz="2800" dirty="0">
                <a:hlinkClick r:id="rId3"/>
              </a:rPr>
              <a:t>https://www.aosabook.org/en/cmake.html</a:t>
            </a:r>
            <a:endParaRPr lang="en-US" sz="2800" dirty="0"/>
          </a:p>
        </p:txBody>
      </p:sp>
    </p:spTree>
    <p:extLst>
      <p:ext uri="{BB962C8B-B14F-4D97-AF65-F5344CB8AC3E}">
        <p14:creationId xmlns:p14="http://schemas.microsoft.com/office/powerpoint/2010/main" val="6890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95212200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was already in the cache, then the cache variable stays out of scope.  However, if the cache variable did not exist, the local variable is deleted and the new cache variable is put into 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1</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pic>
        <p:nvPicPr>
          <p:cNvPr id="8" name="Content Placeholder 7">
            <a:extLst>
              <a:ext uri="{FF2B5EF4-FFF2-40B4-BE49-F238E27FC236}">
                <a16:creationId xmlns:a16="http://schemas.microsoft.com/office/drawing/2014/main" id="{414199D7-1538-4C4B-B7BD-28765ED27F23}"/>
              </a:ext>
            </a:extLst>
          </p:cNvPr>
          <p:cNvPicPr>
            <a:picLocks noGrp="1" noChangeAspect="1"/>
          </p:cNvPicPr>
          <p:nvPr>
            <p:ph idx="1"/>
          </p:nvPr>
        </p:nvPicPr>
        <p:blipFill>
          <a:blip r:embed="rId2"/>
          <a:stretch>
            <a:fillRect/>
          </a:stretch>
        </p:blipFill>
        <p:spPr>
          <a:xfrm>
            <a:off x="835029" y="2131211"/>
            <a:ext cx="9783540" cy="828791"/>
          </a:xfrm>
          <a:prstGeom prst="rect">
            <a:avLst/>
          </a:prstGeom>
        </p:spPr>
      </p:pic>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a:t>
            </a:r>
            <a:r>
              <a:rPr lang="en-US" sz="2400" dirty="0" err="1">
                <a:latin typeface="Consolas" panose="020B0609020204030204" pitchFamily="49" charset="0"/>
              </a:rPr>
              <a:t>usr</a:t>
            </a:r>
            <a:endParaRPr lang="en-US" sz="2400" dirty="0">
              <a:latin typeface="Consolas" panose="020B0609020204030204" pitchFamily="49" charset="0"/>
            </a:endParaRPr>
          </a:p>
        </p:txBody>
      </p:sp>
    </p:spTree>
    <p:extLst>
      <p:ext uri="{BB962C8B-B14F-4D97-AF65-F5344CB8AC3E}">
        <p14:creationId xmlns:p14="http://schemas.microsoft.com/office/powerpoint/2010/main" val="12670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2</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/opt</a:t>
            </a:r>
          </a:p>
        </p:txBody>
      </p:sp>
      <p:pic>
        <p:nvPicPr>
          <p:cNvPr id="6" name="Picture 5">
            <a:extLst>
              <a:ext uri="{FF2B5EF4-FFF2-40B4-BE49-F238E27FC236}">
                <a16:creationId xmlns:a16="http://schemas.microsoft.com/office/drawing/2014/main" id="{9C5008C1-677B-4104-8F38-D6C18872E741}"/>
              </a:ext>
            </a:extLst>
          </p:cNvPr>
          <p:cNvPicPr>
            <a:picLocks noChangeAspect="1"/>
          </p:cNvPicPr>
          <p:nvPr/>
        </p:nvPicPr>
        <p:blipFill>
          <a:blip r:embed="rId2"/>
          <a:stretch>
            <a:fillRect/>
          </a:stretch>
        </p:blipFill>
        <p:spPr>
          <a:xfrm>
            <a:off x="685801" y="2118282"/>
            <a:ext cx="10383699" cy="790685"/>
          </a:xfrm>
          <a:prstGeom prst="rect">
            <a:avLst/>
          </a:prstGeom>
        </p:spPr>
      </p:pic>
    </p:spTree>
    <p:extLst>
      <p:ext uri="{BB962C8B-B14F-4D97-AF65-F5344CB8AC3E}">
        <p14:creationId xmlns:p14="http://schemas.microsoft.com/office/powerpoint/2010/main" val="27702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3</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8859870" cy="2739211"/>
          </a:xfrm>
          <a:prstGeom prst="rect">
            <a:avLst/>
          </a:prstGeom>
          <a:noFill/>
        </p:spPr>
        <p:txBody>
          <a:bodyPr wrap="square" rtlCol="0">
            <a:spAutoFit/>
          </a:bodyPr>
          <a:lstStyle/>
          <a:p>
            <a:r>
              <a:rPr lang="en-US" sz="2400" dirty="0"/>
              <a:t>The first time CMake is run:</a:t>
            </a:r>
          </a:p>
          <a:p>
            <a:endParaRPr lang="en-US" dirty="0">
              <a:latin typeface="Consolas" panose="020B0609020204030204" pitchFamily="49" charset="0"/>
            </a:endParaRPr>
          </a:p>
          <a:p>
            <a:r>
              <a:rPr lang="en-US" sz="2400" dirty="0">
                <a:latin typeface="Consolas" panose="020B0609020204030204" pitchFamily="49" charset="0"/>
              </a:rPr>
              <a:t>-- Stuff will be installed to: /opt</a:t>
            </a:r>
          </a:p>
          <a:p>
            <a:endParaRPr lang="en-US" dirty="0">
              <a:latin typeface="Consolas" panose="020B0609020204030204" pitchFamily="49" charset="0"/>
            </a:endParaRPr>
          </a:p>
          <a:p>
            <a:r>
              <a:rPr lang="en-US" sz="2400" dirty="0"/>
              <a:t>Subsequent runs:</a:t>
            </a:r>
          </a:p>
          <a:p>
            <a:endParaRPr lang="en-US" dirty="0">
              <a:latin typeface="Consolas" panose="020B0609020204030204" pitchFamily="49" charset="0"/>
            </a:endParaRPr>
          </a:p>
          <a:p>
            <a:r>
              <a:rPr lang="en-US" sz="2800" dirty="0">
                <a:latin typeface="Consolas" panose="020B0609020204030204" pitchFamily="49" charset="0"/>
              </a:rPr>
              <a:t>-- Stuff will be installed to: /</a:t>
            </a:r>
            <a:r>
              <a:rPr lang="en-US" sz="2800" dirty="0" err="1">
                <a:latin typeface="Consolas" panose="020B0609020204030204" pitchFamily="49" charset="0"/>
              </a:rPr>
              <a:t>usr</a:t>
            </a:r>
            <a:endParaRPr lang="en-US" sz="2800" dirty="0">
              <a:latin typeface="Consolas" panose="020B0609020204030204" pitchFamily="49" charset="0"/>
            </a:endParaRPr>
          </a:p>
          <a:p>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032C7696-5BF4-49A8-AB10-4BF1385473E4}"/>
              </a:ext>
            </a:extLst>
          </p:cNvPr>
          <p:cNvPicPr>
            <a:picLocks noChangeAspect="1"/>
          </p:cNvPicPr>
          <p:nvPr/>
        </p:nvPicPr>
        <p:blipFill>
          <a:blip r:embed="rId2"/>
          <a:stretch>
            <a:fillRect/>
          </a:stretch>
        </p:blipFill>
        <p:spPr>
          <a:xfrm>
            <a:off x="910206" y="2104044"/>
            <a:ext cx="9526329" cy="771633"/>
          </a:xfrm>
          <a:prstGeom prst="rect">
            <a:avLst/>
          </a:prstGeom>
        </p:spPr>
      </p:pic>
    </p:spTree>
    <p:extLst>
      <p:ext uri="{BB962C8B-B14F-4D97-AF65-F5344CB8AC3E}">
        <p14:creationId xmlns:p14="http://schemas.microsoft.com/office/powerpoint/2010/main" val="31956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8A0-A96D-4BAB-8A29-AC0CAC1DAADD}"/>
              </a:ext>
            </a:extLst>
          </p:cNvPr>
          <p:cNvSpPr>
            <a:spLocks noGrp="1"/>
          </p:cNvSpPr>
          <p:nvPr>
            <p:ph type="title"/>
          </p:nvPr>
        </p:nvSpPr>
        <p:spPr/>
        <p:txBody>
          <a:bodyPr/>
          <a:lstStyle/>
          <a:p>
            <a:r>
              <a:rPr lang="en-US" dirty="0"/>
              <a:t>What is a target?</a:t>
            </a:r>
          </a:p>
        </p:txBody>
      </p:sp>
      <p:sp>
        <p:nvSpPr>
          <p:cNvPr id="3" name="Content Placeholder 2">
            <a:extLst>
              <a:ext uri="{FF2B5EF4-FFF2-40B4-BE49-F238E27FC236}">
                <a16:creationId xmlns:a16="http://schemas.microsoft.com/office/drawing/2014/main" id="{083751E4-F919-4952-9A79-CD2A79F7420A}"/>
              </a:ext>
            </a:extLst>
          </p:cNvPr>
          <p:cNvSpPr>
            <a:spLocks noGrp="1"/>
          </p:cNvSpPr>
          <p:nvPr>
            <p:ph idx="1"/>
          </p:nvPr>
        </p:nvSpPr>
        <p:spPr/>
        <p:txBody>
          <a:bodyPr>
            <a:normAutofit/>
          </a:bodyPr>
          <a:lstStyle/>
          <a:p>
            <a:r>
              <a:rPr lang="en-US" dirty="0"/>
              <a:t>A target is anything that CMake can build:</a:t>
            </a:r>
          </a:p>
          <a:p>
            <a:pPr lvl="1"/>
            <a:r>
              <a:rPr lang="en-US" dirty="0"/>
              <a:t>Executable</a:t>
            </a:r>
          </a:p>
          <a:p>
            <a:pPr lvl="1"/>
            <a:r>
              <a:rPr lang="en-US" dirty="0"/>
              <a:t>Static library</a:t>
            </a:r>
          </a:p>
          <a:p>
            <a:pPr lvl="1"/>
            <a:r>
              <a:rPr lang="en-US" dirty="0"/>
              <a:t>Shared library</a:t>
            </a:r>
          </a:p>
          <a:p>
            <a:pPr lvl="1"/>
            <a:r>
              <a:rPr lang="en-US" dirty="0"/>
              <a:t>Object library</a:t>
            </a:r>
          </a:p>
          <a:p>
            <a:pPr lvl="1"/>
            <a:r>
              <a:rPr lang="en-US" dirty="0"/>
              <a:t>Custom target (we’ll talk about these in session 4)</a:t>
            </a:r>
          </a:p>
          <a:p>
            <a:r>
              <a:rPr lang="en-US" dirty="0"/>
              <a:t>The entire purpose of a build system, its reason for existence, is to create targets.</a:t>
            </a:r>
          </a:p>
        </p:txBody>
      </p:sp>
      <p:pic>
        <p:nvPicPr>
          <p:cNvPr id="4" name="Picture 3">
            <a:extLst>
              <a:ext uri="{FF2B5EF4-FFF2-40B4-BE49-F238E27FC236}">
                <a16:creationId xmlns:a16="http://schemas.microsoft.com/office/drawing/2014/main" id="{5D6995E4-D5C8-489D-9CD5-11564B61ECAD}"/>
              </a:ext>
            </a:extLst>
          </p:cNvPr>
          <p:cNvPicPr>
            <a:picLocks noChangeAspect="1"/>
          </p:cNvPicPr>
          <p:nvPr/>
        </p:nvPicPr>
        <p:blipFill>
          <a:blip r:embed="rId2"/>
          <a:stretch>
            <a:fillRect/>
          </a:stretch>
        </p:blipFill>
        <p:spPr>
          <a:xfrm>
            <a:off x="8031879" y="2266798"/>
            <a:ext cx="3724795" cy="1086002"/>
          </a:xfrm>
          <a:prstGeom prst="rect">
            <a:avLst/>
          </a:prstGeom>
        </p:spPr>
      </p:pic>
    </p:spTree>
    <p:extLst>
      <p:ext uri="{BB962C8B-B14F-4D97-AF65-F5344CB8AC3E}">
        <p14:creationId xmlns:p14="http://schemas.microsoft.com/office/powerpoint/2010/main" val="267705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250-EF3A-4762-B2E4-CD8B82091B34}"/>
              </a:ext>
            </a:extLst>
          </p:cNvPr>
          <p:cNvSpPr>
            <a:spLocks noGrp="1"/>
          </p:cNvSpPr>
          <p:nvPr>
            <p:ph type="title"/>
          </p:nvPr>
        </p:nvSpPr>
        <p:spPr/>
        <p:txBody>
          <a:bodyPr/>
          <a:lstStyle/>
          <a:p>
            <a:r>
              <a:rPr lang="en-US" dirty="0"/>
              <a:t>CMake build systems are structured around targets</a:t>
            </a:r>
          </a:p>
        </p:txBody>
      </p:sp>
      <p:sp>
        <p:nvSpPr>
          <p:cNvPr id="3" name="Content Placeholder 2">
            <a:extLst>
              <a:ext uri="{FF2B5EF4-FFF2-40B4-BE49-F238E27FC236}">
                <a16:creationId xmlns:a16="http://schemas.microsoft.com/office/drawing/2014/main" id="{FAB45F3F-8B10-4772-8893-B4E790B99F80}"/>
              </a:ext>
            </a:extLst>
          </p:cNvPr>
          <p:cNvSpPr>
            <a:spLocks noGrp="1"/>
          </p:cNvSpPr>
          <p:nvPr>
            <p:ph idx="1"/>
          </p:nvPr>
        </p:nvSpPr>
        <p:spPr>
          <a:xfrm>
            <a:off x="685801" y="1799113"/>
            <a:ext cx="8375023" cy="3992088"/>
          </a:xfrm>
        </p:spPr>
        <p:txBody>
          <a:bodyPr/>
          <a:lstStyle/>
          <a:p>
            <a:r>
              <a:rPr lang="en-US" dirty="0"/>
              <a:t>All code files are compiled as part of one target or another</a:t>
            </a:r>
          </a:p>
          <a:p>
            <a:r>
              <a:rPr lang="en-US" dirty="0"/>
              <a:t>Dependencies are expressed in terms of targets</a:t>
            </a:r>
          </a:p>
          <a:p>
            <a:pPr lvl="1"/>
            <a:r>
              <a:rPr lang="en-US" dirty="0"/>
              <a:t>“Dependency” in CMake means “build X before Y”</a:t>
            </a:r>
          </a:p>
          <a:p>
            <a:r>
              <a:rPr lang="en-US" dirty="0"/>
              <a:t>Dependencies are automatically created between an executable and its libraries</a:t>
            </a:r>
          </a:p>
        </p:txBody>
      </p:sp>
      <p:sp>
        <p:nvSpPr>
          <p:cNvPr id="4" name="Oval 3">
            <a:extLst>
              <a:ext uri="{FF2B5EF4-FFF2-40B4-BE49-F238E27FC236}">
                <a16:creationId xmlns:a16="http://schemas.microsoft.com/office/drawing/2014/main" id="{2F6E5F2B-890A-4C41-B47C-3231253A7C95}"/>
              </a:ext>
            </a:extLst>
          </p:cNvPr>
          <p:cNvSpPr/>
          <p:nvPr/>
        </p:nvSpPr>
        <p:spPr>
          <a:xfrm>
            <a:off x="9060824" y="1957418"/>
            <a:ext cx="2821578" cy="740229"/>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myprogram</a:t>
            </a:r>
            <a:endParaRPr lang="en-US" sz="1600" dirty="0">
              <a:solidFill>
                <a:schemeClr val="bg1"/>
              </a:solidFill>
              <a:latin typeface="Consolas" panose="020B0609020204030204" pitchFamily="49" charset="0"/>
            </a:endParaRPr>
          </a:p>
        </p:txBody>
      </p:sp>
      <p:sp>
        <p:nvSpPr>
          <p:cNvPr id="5" name="Oval 4">
            <a:extLst>
              <a:ext uri="{FF2B5EF4-FFF2-40B4-BE49-F238E27FC236}">
                <a16:creationId xmlns:a16="http://schemas.microsoft.com/office/drawing/2014/main" id="{9484D23D-4F9B-4F93-B80E-EE537E906FD3}"/>
              </a:ext>
            </a:extLst>
          </p:cNvPr>
          <p:cNvSpPr/>
          <p:nvPr/>
        </p:nvSpPr>
        <p:spPr>
          <a:xfrm>
            <a:off x="8221268" y="4500994"/>
            <a:ext cx="2595958" cy="74022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libmylibrary.a</a:t>
            </a:r>
            <a:endParaRPr lang="en-US" sz="1600" dirty="0">
              <a:solidFill>
                <a:schemeClr val="bg1"/>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87599821-987E-4784-A87C-E641CF0F477D}"/>
              </a:ext>
            </a:extLst>
          </p:cNvPr>
          <p:cNvCxnSpPr>
            <a:cxnSpLocks/>
            <a:stCxn id="5" idx="0"/>
            <a:endCxn id="4" idx="4"/>
          </p:cNvCxnSpPr>
          <p:nvPr/>
        </p:nvCxnSpPr>
        <p:spPr>
          <a:xfrm flipV="1">
            <a:off x="9519247" y="2697647"/>
            <a:ext cx="952366" cy="1803347"/>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8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Executable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add_executable</a:t>
            </a:r>
            <a:r>
              <a:rPr lang="en-US" dirty="0"/>
              <a:t>()</a:t>
            </a:r>
          </a:p>
          <a:p>
            <a:r>
              <a:rPr lang="en-US" dirty="0"/>
              <a:t>Create programs that can be run (.exe on Windows, no suffix on Mac)</a:t>
            </a:r>
          </a:p>
          <a:p>
            <a:r>
              <a:rPr lang="en-US" dirty="0"/>
              <a:t>On microcontrollers, e.g. MBed, these create images that can be programmed to the chip</a:t>
            </a:r>
          </a:p>
          <a:p>
            <a:endParaRPr lang="en-US" dirty="0"/>
          </a:p>
          <a:p>
            <a:endParaRPr lang="en-US" dirty="0"/>
          </a:p>
        </p:txBody>
      </p:sp>
    </p:spTree>
    <p:extLst>
      <p:ext uri="{BB962C8B-B14F-4D97-AF65-F5344CB8AC3E}">
        <p14:creationId xmlns:p14="http://schemas.microsoft.com/office/powerpoint/2010/main" val="56653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Static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add_library</a:t>
            </a:r>
            <a:r>
              <a:rPr lang="en-US" dirty="0"/>
              <a:t>(STATIC)</a:t>
            </a:r>
          </a:p>
          <a:p>
            <a:r>
              <a:rPr lang="en-US" dirty="0"/>
              <a:t>Create static libraries of code that can be linked into executables (.lib on Windows MSVC, .a elsewhere)</a:t>
            </a:r>
          </a:p>
          <a:p>
            <a:endParaRPr lang="en-US" dirty="0"/>
          </a:p>
          <a:p>
            <a:endParaRPr lang="en-US" dirty="0"/>
          </a:p>
        </p:txBody>
      </p:sp>
    </p:spTree>
    <p:extLst>
      <p:ext uri="{BB962C8B-B14F-4D97-AF65-F5344CB8AC3E}">
        <p14:creationId xmlns:p14="http://schemas.microsoft.com/office/powerpoint/2010/main" val="130897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Object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a:xfrm>
            <a:off x="685801" y="2039815"/>
            <a:ext cx="10131425" cy="3751386"/>
          </a:xfrm>
        </p:spPr>
        <p:txBody>
          <a:bodyPr>
            <a:normAutofit/>
          </a:bodyPr>
          <a:lstStyle/>
          <a:p>
            <a:r>
              <a:rPr lang="en-US" dirty="0"/>
              <a:t>Created by </a:t>
            </a:r>
            <a:r>
              <a:rPr lang="en-US" dirty="0" err="1"/>
              <a:t>add_library</a:t>
            </a:r>
            <a:r>
              <a:rPr lang="en-US" dirty="0"/>
              <a:t>(OBJECT)</a:t>
            </a:r>
          </a:p>
          <a:p>
            <a:r>
              <a:rPr lang="en-US" dirty="0"/>
              <a:t>Create object libraries: code compiled into .o files but not combined into a single library</a:t>
            </a:r>
          </a:p>
          <a:p>
            <a:r>
              <a:rPr lang="en-US" dirty="0"/>
              <a:t>Function very similar to STATIC libraries, used in certain specific cases</a:t>
            </a:r>
          </a:p>
          <a:p>
            <a:pPr lvl="1"/>
            <a:r>
              <a:rPr lang="en-US" dirty="0"/>
              <a:t>Most common use: improving performance by only building certain code files once that are needed for multiple targets</a:t>
            </a:r>
          </a:p>
          <a:p>
            <a:r>
              <a:rPr lang="en-US" dirty="0"/>
              <a:t>You likely won’t need to use these except for very complicated build systems!</a:t>
            </a:r>
          </a:p>
          <a:p>
            <a:endParaRPr lang="en-US" dirty="0"/>
          </a:p>
        </p:txBody>
      </p:sp>
    </p:spTree>
    <p:extLst>
      <p:ext uri="{BB962C8B-B14F-4D97-AF65-F5344CB8AC3E}">
        <p14:creationId xmlns:p14="http://schemas.microsoft.com/office/powerpoint/2010/main" val="16215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2C8-E449-437E-9B01-5791A320D526}"/>
              </a:ext>
            </a:extLst>
          </p:cNvPr>
          <p:cNvSpPr>
            <a:spLocks noGrp="1"/>
          </p:cNvSpPr>
          <p:nvPr>
            <p:ph type="title"/>
          </p:nvPr>
        </p:nvSpPr>
        <p:spPr/>
        <p:txBody>
          <a:bodyPr/>
          <a:lstStyle/>
          <a:p>
            <a:r>
              <a:rPr lang="en-US" dirty="0"/>
              <a:t>Properties can be used to configure the build further</a:t>
            </a:r>
          </a:p>
        </p:txBody>
      </p:sp>
      <p:sp>
        <p:nvSpPr>
          <p:cNvPr id="3" name="Content Placeholder 2">
            <a:extLst>
              <a:ext uri="{FF2B5EF4-FFF2-40B4-BE49-F238E27FC236}">
                <a16:creationId xmlns:a16="http://schemas.microsoft.com/office/drawing/2014/main" id="{6E19BE73-24A9-44DF-AF97-983640971230}"/>
              </a:ext>
            </a:extLst>
          </p:cNvPr>
          <p:cNvSpPr>
            <a:spLocks noGrp="1"/>
          </p:cNvSpPr>
          <p:nvPr>
            <p:ph idx="1"/>
          </p:nvPr>
        </p:nvSpPr>
        <p:spPr/>
        <p:txBody>
          <a:bodyPr>
            <a:normAutofit fontScale="92500" lnSpcReduction="10000"/>
          </a:bodyPr>
          <a:lstStyle/>
          <a:p>
            <a:r>
              <a:rPr lang="en-US" dirty="0"/>
              <a:t>What you can’t accomplish through functions in CMake, you accomplish through properties.</a:t>
            </a:r>
          </a:p>
          <a:p>
            <a:r>
              <a:rPr lang="en-US" dirty="0"/>
              <a:t>Properties determine the specific details of how CMake builds a target, such as compile flags and link libraries</a:t>
            </a:r>
          </a:p>
          <a:p>
            <a:r>
              <a:rPr lang="en-US" dirty="0"/>
              <a:t>Properties can be set on a number of different levels:</a:t>
            </a:r>
          </a:p>
          <a:p>
            <a:pPr lvl="1"/>
            <a:r>
              <a:rPr lang="en-US" dirty="0"/>
              <a:t>Global (affects the entire project)</a:t>
            </a:r>
          </a:p>
          <a:p>
            <a:pPr lvl="1"/>
            <a:r>
              <a:rPr lang="en-US" dirty="0"/>
              <a:t>Directory (affects the current directory and all subdirectories)</a:t>
            </a:r>
          </a:p>
          <a:p>
            <a:pPr lvl="1"/>
            <a:r>
              <a:rPr lang="en-US" dirty="0"/>
              <a:t>Target (affects a specific target)</a:t>
            </a:r>
          </a:p>
          <a:p>
            <a:pPr lvl="1"/>
            <a:r>
              <a:rPr lang="en-US" dirty="0"/>
              <a:t>Source (affects a specific source file in </a:t>
            </a:r>
            <a:r>
              <a:rPr lang="en-US" i="1" dirty="0"/>
              <a:t>all</a:t>
            </a:r>
            <a:r>
              <a:rPr lang="en-US" dirty="0"/>
              <a:t> targets it’s present in)</a:t>
            </a:r>
          </a:p>
          <a:p>
            <a:endParaRPr lang="en-US" dirty="0"/>
          </a:p>
        </p:txBody>
      </p:sp>
    </p:spTree>
    <p:extLst>
      <p:ext uri="{BB962C8B-B14F-4D97-AF65-F5344CB8AC3E}">
        <p14:creationId xmlns:p14="http://schemas.microsoft.com/office/powerpoint/2010/main" val="4247406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12273</TotalTime>
  <Words>1360</Words>
  <Application>Microsoft Office PowerPoint</Application>
  <PresentationFormat>Widescreen</PresentationFormat>
  <Paragraphs>141</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Celestial</vt:lpstr>
      <vt:lpstr>CMake Training Session 2 More Advanced CMake</vt:lpstr>
      <vt:lpstr>Intro: A Short History of CMake</vt:lpstr>
      <vt:lpstr>Part 1</vt:lpstr>
      <vt:lpstr>What is a target?</vt:lpstr>
      <vt:lpstr>CMake build systems are structured around targets</vt:lpstr>
      <vt:lpstr>Executable targets</vt:lpstr>
      <vt:lpstr>Static library targets</vt:lpstr>
      <vt:lpstr>Object library targets</vt:lpstr>
      <vt:lpstr>Properties can be used to configure the build further</vt:lpstr>
      <vt:lpstr>Properties for code compliation</vt:lpstr>
      <vt:lpstr>Setting properties the standard way</vt:lpstr>
      <vt:lpstr>Setting global properties</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lpstr>Cache Variables Practice 1</vt:lpstr>
      <vt:lpstr>Cache Variables Practice 2</vt:lpstr>
      <vt:lpstr>Cache Variables Practice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124</cp:revision>
  <dcterms:created xsi:type="dcterms:W3CDTF">2020-03-29T05:37:22Z</dcterms:created>
  <dcterms:modified xsi:type="dcterms:W3CDTF">2020-06-10T08:12:36Z</dcterms:modified>
</cp:coreProperties>
</file>