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4.png" ContentType="image/png"/>
  <Override PartName="/ppt/media/image10.png" ContentType="image/png"/>
  <Override PartName="/ppt/media/image2.png" ContentType="image/png"/>
  <Override PartName="/ppt/media/image5.jpeg" ContentType="image/jpeg"/>
  <Override PartName="/ppt/media/image15.png" ContentType="image/png"/>
  <Override PartName="/ppt/media/image3.jpeg" ContentType="image/jpe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6" descr="Celestia-R1---OverlayTitleHD.png"/>
          <p:cNvPicPr/>
          <p:nvPr/>
        </p:nvPicPr>
        <p:blipFill>
          <a:blip r:embed="rId3"/>
          <a:stretch/>
        </p:blipFill>
        <p:spPr>
          <a:xfrm>
            <a:off x="0" y="0"/>
            <a:ext cx="12188160" cy="6855480"/>
          </a:xfrm>
          <a:prstGeom prst="rect">
            <a:avLst/>
          </a:prstGeom>
          <a:ln>
            <a:noFill/>
          </a:ln>
        </p:spPr>
      </p:pic>
      <p:sp>
        <p:nvSpPr>
          <p:cNvPr id="1" name="PlaceHolder 1"/>
          <p:cNvSpPr>
            <a:spLocks noGrp="1"/>
          </p:cNvSpPr>
          <p:nvPr>
            <p:ph type="title"/>
          </p:nvPr>
        </p:nvSpPr>
        <p:spPr>
          <a:xfrm>
            <a:off x="685800" y="609480"/>
            <a:ext cx="10130760" cy="939240"/>
          </a:xfrm>
          <a:prstGeom prst="rect">
            <a:avLst/>
          </a:prstGeom>
        </p:spPr>
        <p:txBody>
          <a:bodyPr lIns="0" rIns="0" tIns="0" bIns="0" anchor="ctr">
            <a:noAutofit/>
          </a:bodyPr>
          <a:p>
            <a:pPr algn="ctr"/>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39" name="Picture 6" descr="Celestia-R1---OverlayContentHD.png"/>
          <p:cNvPicPr/>
          <p:nvPr/>
        </p:nvPicPr>
        <p:blipFill>
          <a:blip r:embed="rId3"/>
          <a:stretch/>
        </p:blipFill>
        <p:spPr>
          <a:xfrm>
            <a:off x="0" y="0"/>
            <a:ext cx="12188160" cy="685548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78" name="Picture 6" descr="Celestia-R1---OverlayContentHD.png"/>
          <p:cNvPicPr/>
          <p:nvPr/>
        </p:nvPicPr>
        <p:blipFill>
          <a:blip r:embed="rId3"/>
          <a:stretch/>
        </p:blipFill>
        <p:spPr>
          <a:xfrm>
            <a:off x="0" y="0"/>
            <a:ext cx="12188160" cy="6855480"/>
          </a:xfrm>
          <a:prstGeom prst="rect">
            <a:avLst/>
          </a:prstGeom>
          <a:ln>
            <a:noFill/>
          </a:ln>
        </p:spPr>
      </p:pic>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3962520" y="1964160"/>
            <a:ext cx="7197120" cy="24206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r>
              <a:rPr b="0" lang="en-US" sz="4800" spc="-1" strike="noStrike">
                <a:solidFill>
                  <a:srgbClr val="ffffff"/>
                </a:solidFill>
                <a:latin typeface="Calibri Light"/>
              </a:rPr>
              <a:t>CMake Training</a:t>
            </a:r>
            <a:br/>
            <a:r>
              <a:rPr b="0" lang="en-US" sz="4800" spc="-1" strike="noStrike">
                <a:solidFill>
                  <a:srgbClr val="bfbfbf"/>
                </a:solidFill>
                <a:latin typeface="Calibri Light"/>
              </a:rPr>
              <a:t>Session 1</a:t>
            </a:r>
            <a:br/>
            <a:r>
              <a:rPr b="0" lang="en-US" sz="4800" spc="-1" strike="noStrike">
                <a:solidFill>
                  <a:srgbClr val="ffffff"/>
                </a:solidFill>
                <a:latin typeface="Calibri Light"/>
              </a:rPr>
              <a:t>CMake and Building C++</a:t>
            </a:r>
            <a:endParaRPr b="0" lang="en-US" sz="4800" spc="-1" strike="noStrike">
              <a:latin typeface="Arial"/>
            </a:endParaRPr>
          </a:p>
        </p:txBody>
      </p:sp>
      <p:sp>
        <p:nvSpPr>
          <p:cNvPr id="118" name="CustomShape 2"/>
          <p:cNvSpPr/>
          <p:nvPr/>
        </p:nvSpPr>
        <p:spPr>
          <a:xfrm>
            <a:off x="3962520" y="4385880"/>
            <a:ext cx="7197120" cy="1404720"/>
          </a:xfrm>
          <a:prstGeom prst="rect">
            <a:avLst/>
          </a:prstGeom>
          <a:noFill/>
          <a:ln>
            <a:noFill/>
          </a:ln>
        </p:spPr>
        <p:style>
          <a:lnRef idx="0"/>
          <a:fillRef idx="0"/>
          <a:effectRef idx="0"/>
          <a:fontRef idx="minor"/>
        </p:style>
        <p:txBody>
          <a:bodyPr lIns="90000" rIns="90000" tIns="45000" bIns="45000">
            <a:noAutofit/>
          </a:bodyPr>
          <a:p>
            <a:pPr algn="r">
              <a:lnSpc>
                <a:spcPct val="100000"/>
              </a:lnSpc>
              <a:spcAft>
                <a:spcPts val="1001"/>
              </a:spcAft>
              <a:tabLst>
                <a:tab algn="l" pos="0"/>
              </a:tabLst>
            </a:pPr>
            <a:r>
              <a:rPr b="0" lang="en-US" sz="1800" spc="-1" strike="noStrike" cap="all">
                <a:solidFill>
                  <a:srgbClr val="ffffff"/>
                </a:solidFill>
                <a:latin typeface="Calibri"/>
              </a:rPr>
              <a:t>Jamie Smith</a:t>
            </a:r>
            <a:endParaRPr b="0" lang="en-US" sz="1800" spc="-1" strike="noStrike">
              <a:latin typeface="Arial"/>
            </a:endParaRPr>
          </a:p>
        </p:txBody>
      </p:sp>
      <p:pic>
        <p:nvPicPr>
          <p:cNvPr id="119" name="Picture 4" descr="A close up of a sign&#10;&#10;Description automatically generated"/>
          <p:cNvPicPr/>
          <p:nvPr/>
        </p:nvPicPr>
        <p:blipFill>
          <a:blip r:embed="rId1"/>
          <a:stretch/>
        </p:blipFill>
        <p:spPr>
          <a:xfrm>
            <a:off x="578520" y="1532880"/>
            <a:ext cx="2995200" cy="29952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Compile Step</a:t>
            </a:r>
            <a:endParaRPr b="0" lang="en-US" sz="3600" spc="-1" strike="noStrike">
              <a:latin typeface="Arial"/>
            </a:endParaRPr>
          </a:p>
        </p:txBody>
      </p:sp>
      <p:sp>
        <p:nvSpPr>
          <p:cNvPr id="138" name="CustomShape 2"/>
          <p:cNvSpPr/>
          <p:nvPr/>
        </p:nvSpPr>
        <p:spPr>
          <a:xfrm>
            <a:off x="838080" y="1825560"/>
            <a:ext cx="10514880" cy="977760"/>
          </a:xfrm>
          <a:prstGeom prst="rect">
            <a:avLst/>
          </a:prstGeom>
          <a:noFill/>
          <a:ln>
            <a:noFill/>
          </a:ln>
        </p:spPr>
        <p:style>
          <a:lnRef idx="0"/>
          <a:fillRef idx="0"/>
          <a:effectRef idx="0"/>
          <a:fontRef idx="minor"/>
        </p:style>
        <p:txBody>
          <a:bodyPr lIns="90000" rIns="90000" tIns="45000" bIns="45000" anchor="ctr">
            <a:noAutofit/>
          </a:bodyPr>
          <a:p>
            <a:pPr>
              <a:lnSpc>
                <a:spcPct val="100000"/>
              </a:lnSpc>
              <a:spcAft>
                <a:spcPts val="1001"/>
              </a:spcAft>
              <a:tabLst>
                <a:tab algn="l" pos="0"/>
              </a:tabLst>
            </a:pPr>
            <a:r>
              <a:rPr b="0" lang="en-US" sz="2400" spc="-1" strike="noStrike">
                <a:solidFill>
                  <a:srgbClr val="ffffff"/>
                </a:solidFill>
                <a:latin typeface="Calibri"/>
              </a:rPr>
              <a:t>The compiler processes the entire source code for a file (including any headers you include) and generates the equivalent machine code.</a:t>
            </a:r>
            <a:endParaRPr b="0" lang="en-US" sz="2400" spc="-1" strike="noStrike">
              <a:latin typeface="Arial"/>
            </a:endParaRPr>
          </a:p>
        </p:txBody>
      </p:sp>
      <p:sp>
        <p:nvSpPr>
          <p:cNvPr id="139" name="CustomShape 3"/>
          <p:cNvSpPr/>
          <p:nvPr/>
        </p:nvSpPr>
        <p:spPr>
          <a:xfrm>
            <a:off x="7206480" y="3931920"/>
            <a:ext cx="1262160" cy="878760"/>
          </a:xfrm>
          <a:prstGeom prst="snip2SameRect">
            <a:avLst>
              <a:gd name="adj1" fmla="val 37135"/>
              <a:gd name="adj2" fmla="val 0"/>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onsolas"/>
                <a:ea typeface="DejaVu Sans"/>
              </a:rPr>
              <a:t>g++</a:t>
            </a:r>
            <a:endParaRPr b="0" lang="en-US" sz="1800" spc="-1" strike="noStrike">
              <a:latin typeface="Arial"/>
            </a:endParaRPr>
          </a:p>
        </p:txBody>
      </p:sp>
      <p:sp>
        <p:nvSpPr>
          <p:cNvPr id="140" name="CustomShape 4"/>
          <p:cNvSpPr/>
          <p:nvPr/>
        </p:nvSpPr>
        <p:spPr>
          <a:xfrm>
            <a:off x="3544560" y="3997080"/>
            <a:ext cx="2820960" cy="739440"/>
          </a:xfrm>
          <a:prstGeom prst="ellipse">
            <a:avLst/>
          </a:prstGeom>
          <a:solidFill>
            <a:schemeClr val="accent2">
              <a:lumMod val="60000"/>
              <a:lumOff val="4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000000"/>
                </a:solidFill>
                <a:latin typeface="Consolas"/>
                <a:ea typeface="DejaVu Sans"/>
              </a:rPr>
              <a:t>MovingQuadReg.cpp</a:t>
            </a:r>
            <a:endParaRPr b="0" lang="en-US" sz="1200" spc="-1" strike="noStrike">
              <a:latin typeface="Arial"/>
            </a:endParaRPr>
          </a:p>
        </p:txBody>
      </p:sp>
      <p:sp>
        <p:nvSpPr>
          <p:cNvPr id="141" name="CustomShape 5"/>
          <p:cNvSpPr/>
          <p:nvPr/>
        </p:nvSpPr>
        <p:spPr>
          <a:xfrm>
            <a:off x="1010160" y="3117600"/>
            <a:ext cx="2163240" cy="739440"/>
          </a:xfrm>
          <a:prstGeom prst="ellipse">
            <a:avLst/>
          </a:prstGeom>
          <a:solidFill>
            <a:schemeClr val="accent4">
              <a:lumMod val="40000"/>
              <a:lumOff val="6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000000"/>
                </a:solidFill>
                <a:latin typeface="Consolas"/>
                <a:ea typeface="DejaVu Sans"/>
              </a:rPr>
              <a:t>MovingQuadReg.h</a:t>
            </a:r>
            <a:endParaRPr b="0" lang="en-US" sz="1200" spc="-1" strike="noStrike">
              <a:latin typeface="Arial"/>
            </a:endParaRPr>
          </a:p>
        </p:txBody>
      </p:sp>
      <p:sp>
        <p:nvSpPr>
          <p:cNvPr id="142" name="CustomShape 6"/>
          <p:cNvSpPr/>
          <p:nvPr/>
        </p:nvSpPr>
        <p:spPr>
          <a:xfrm>
            <a:off x="1010160" y="4863600"/>
            <a:ext cx="2163240" cy="739440"/>
          </a:xfrm>
          <a:prstGeom prst="ellipse">
            <a:avLst/>
          </a:prstGeom>
          <a:solidFill>
            <a:schemeClr val="accent4">
              <a:lumMod val="40000"/>
              <a:lumOff val="6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000000"/>
                </a:solidFill>
                <a:latin typeface="Consolas"/>
                <a:ea typeface="DejaVu Sans"/>
              </a:rPr>
              <a:t>&lt;limits&gt;</a:t>
            </a:r>
            <a:endParaRPr b="0" lang="en-US" sz="1200" spc="-1" strike="noStrike">
              <a:latin typeface="Arial"/>
            </a:endParaRPr>
          </a:p>
        </p:txBody>
      </p:sp>
      <p:sp>
        <p:nvSpPr>
          <p:cNvPr id="143" name="CustomShape 7"/>
          <p:cNvSpPr/>
          <p:nvPr/>
        </p:nvSpPr>
        <p:spPr>
          <a:xfrm flipH="1" flipV="1">
            <a:off x="2856600" y="3748680"/>
            <a:ext cx="1099440" cy="355320"/>
          </a:xfrm>
          <a:custGeom>
            <a:avLst/>
            <a:gdLst/>
            <a:ahLst/>
            <a:rect l="l" t="t" r="r" b="b"/>
            <a:pathLst>
              <a:path w="21600" h="21600">
                <a:moveTo>
                  <a:pt x="0" y="0"/>
                </a:moveTo>
                <a:lnTo>
                  <a:pt x="21600" y="21600"/>
                </a:lnTo>
              </a:path>
            </a:pathLst>
          </a:custGeom>
          <a:noFill/>
          <a:ln cap="rnd" w="28440">
            <a:solidFill>
              <a:srgbClr val="aa39bf"/>
            </a:solidFill>
            <a:round/>
            <a:tailEnd len="med" type="triangle" w="med"/>
          </a:ln>
        </p:spPr>
        <p:style>
          <a:lnRef idx="1">
            <a:schemeClr val="accent1"/>
          </a:lnRef>
          <a:fillRef idx="0">
            <a:schemeClr val="accent1"/>
          </a:fillRef>
          <a:effectRef idx="0">
            <a:schemeClr val="accent1"/>
          </a:effectRef>
          <a:fontRef idx="minor"/>
        </p:style>
      </p:sp>
      <p:sp>
        <p:nvSpPr>
          <p:cNvPr id="144" name="CustomShape 8"/>
          <p:cNvSpPr/>
          <p:nvPr/>
        </p:nvSpPr>
        <p:spPr>
          <a:xfrm flipH="1">
            <a:off x="2856600" y="4628880"/>
            <a:ext cx="1099440" cy="342360"/>
          </a:xfrm>
          <a:custGeom>
            <a:avLst/>
            <a:gdLst/>
            <a:ahLst/>
            <a:rect l="l" t="t" r="r" b="b"/>
            <a:pathLst>
              <a:path w="21600" h="21600">
                <a:moveTo>
                  <a:pt x="0" y="0"/>
                </a:moveTo>
                <a:lnTo>
                  <a:pt x="21600" y="21600"/>
                </a:lnTo>
              </a:path>
            </a:pathLst>
          </a:custGeom>
          <a:noFill/>
          <a:ln cap="rnd" w="28440">
            <a:solidFill>
              <a:srgbClr val="aa39bf"/>
            </a:solidFill>
            <a:round/>
            <a:tailEnd len="med" type="triangle" w="med"/>
          </a:ln>
        </p:spPr>
        <p:style>
          <a:lnRef idx="1">
            <a:schemeClr val="accent1"/>
          </a:lnRef>
          <a:fillRef idx="0">
            <a:schemeClr val="accent1"/>
          </a:fillRef>
          <a:effectRef idx="0">
            <a:schemeClr val="accent1"/>
          </a:effectRef>
          <a:fontRef idx="minor"/>
        </p:style>
      </p:sp>
      <p:sp>
        <p:nvSpPr>
          <p:cNvPr id="145" name="CustomShape 9"/>
          <p:cNvSpPr/>
          <p:nvPr/>
        </p:nvSpPr>
        <p:spPr>
          <a:xfrm>
            <a:off x="6365880" y="4367520"/>
            <a:ext cx="839520" cy="3600"/>
          </a:xfrm>
          <a:custGeom>
            <a:avLst/>
            <a:gdLst/>
            <a:ahLst/>
            <a:rect l="l" t="t" r="r" b="b"/>
            <a:pathLst>
              <a:path w="21600" h="21600">
                <a:moveTo>
                  <a:pt x="0" y="0"/>
                </a:moveTo>
                <a:lnTo>
                  <a:pt x="21600" y="21600"/>
                </a:lnTo>
              </a:path>
            </a:pathLst>
          </a:custGeom>
          <a:noFill/>
          <a:ln cap="rnd" w="76320">
            <a:solidFill>
              <a:schemeClr val="tx1">
                <a:lumMod val="85000"/>
                <a:lumOff val="15000"/>
              </a:schemeClr>
            </a:solidFill>
            <a:round/>
            <a:tailEnd len="med" type="triangle" w="med"/>
          </a:ln>
        </p:spPr>
        <p:style>
          <a:lnRef idx="1">
            <a:schemeClr val="accent1"/>
          </a:lnRef>
          <a:fillRef idx="0">
            <a:schemeClr val="accent1"/>
          </a:fillRef>
          <a:effectRef idx="0">
            <a:schemeClr val="accent1"/>
          </a:effectRef>
          <a:fontRef idx="minor"/>
        </p:style>
      </p:sp>
      <p:sp>
        <p:nvSpPr>
          <p:cNvPr id="146" name="CustomShape 10"/>
          <p:cNvSpPr/>
          <p:nvPr/>
        </p:nvSpPr>
        <p:spPr>
          <a:xfrm>
            <a:off x="9213120" y="3997080"/>
            <a:ext cx="2820960" cy="739440"/>
          </a:xfrm>
          <a:prstGeom prst="ellipse">
            <a:avLst/>
          </a:prstGeom>
          <a:solidFill>
            <a:schemeClr val="accent6">
              <a:lumMod val="40000"/>
              <a:lumOff val="6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000000"/>
                </a:solidFill>
                <a:latin typeface="Consolas"/>
                <a:ea typeface="DejaVu Sans"/>
              </a:rPr>
              <a:t>MovingQuadReg.o</a:t>
            </a:r>
            <a:endParaRPr b="0" lang="en-US" sz="1200" spc="-1" strike="noStrike">
              <a:latin typeface="Arial"/>
            </a:endParaRPr>
          </a:p>
        </p:txBody>
      </p:sp>
      <p:sp>
        <p:nvSpPr>
          <p:cNvPr id="147" name="CustomShape 11"/>
          <p:cNvSpPr/>
          <p:nvPr/>
        </p:nvSpPr>
        <p:spPr>
          <a:xfrm>
            <a:off x="8469000" y="4382640"/>
            <a:ext cx="839520" cy="3600"/>
          </a:xfrm>
          <a:custGeom>
            <a:avLst/>
            <a:gdLst/>
            <a:ahLst/>
            <a:rect l="l" t="t" r="r" b="b"/>
            <a:pathLst>
              <a:path w="21600" h="21600">
                <a:moveTo>
                  <a:pt x="0" y="0"/>
                </a:moveTo>
                <a:lnTo>
                  <a:pt x="21600" y="21600"/>
                </a:lnTo>
              </a:path>
            </a:pathLst>
          </a:custGeom>
          <a:noFill/>
          <a:ln cap="rnd" w="76320">
            <a:solidFill>
              <a:schemeClr val="tx1">
                <a:lumMod val="85000"/>
                <a:lumOff val="15000"/>
              </a:schemeClr>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Link Step</a:t>
            </a:r>
            <a:endParaRPr b="0" lang="en-US" sz="3600" spc="-1" strike="noStrike">
              <a:latin typeface="Arial"/>
            </a:endParaRPr>
          </a:p>
        </p:txBody>
      </p:sp>
      <p:sp>
        <p:nvSpPr>
          <p:cNvPr id="149" name="CustomShape 2"/>
          <p:cNvSpPr/>
          <p:nvPr/>
        </p:nvSpPr>
        <p:spPr>
          <a:xfrm>
            <a:off x="838080" y="1617120"/>
            <a:ext cx="10514880" cy="977760"/>
          </a:xfrm>
          <a:prstGeom prst="rect">
            <a:avLst/>
          </a:prstGeom>
          <a:noFill/>
          <a:ln>
            <a:noFill/>
          </a:ln>
        </p:spPr>
        <p:style>
          <a:lnRef idx="0"/>
          <a:fillRef idx="0"/>
          <a:effectRef idx="0"/>
          <a:fontRef idx="minor"/>
        </p:style>
        <p:txBody>
          <a:bodyPr lIns="90000" rIns="90000" tIns="45000" bIns="45000" anchor="ctr">
            <a:noAutofit/>
          </a:bodyPr>
          <a:p>
            <a:pPr>
              <a:lnSpc>
                <a:spcPct val="100000"/>
              </a:lnSpc>
              <a:spcAft>
                <a:spcPts val="1001"/>
              </a:spcAft>
              <a:tabLst>
                <a:tab algn="l" pos="0"/>
              </a:tabLst>
            </a:pPr>
            <a:r>
              <a:rPr b="0" lang="en-US" sz="2400" spc="-1" strike="noStrike">
                <a:solidFill>
                  <a:srgbClr val="ffffff"/>
                </a:solidFill>
                <a:latin typeface="Calibri"/>
              </a:rPr>
              <a:t>The compiler combines multiple .o files together and adds additional libraries to create the final executable.</a:t>
            </a:r>
            <a:endParaRPr b="0" lang="en-US" sz="2400" spc="-1" strike="noStrike">
              <a:latin typeface="Arial"/>
            </a:endParaRPr>
          </a:p>
        </p:txBody>
      </p:sp>
      <p:sp>
        <p:nvSpPr>
          <p:cNvPr id="150" name="CustomShape 3"/>
          <p:cNvSpPr/>
          <p:nvPr/>
        </p:nvSpPr>
        <p:spPr>
          <a:xfrm>
            <a:off x="6225840" y="3997080"/>
            <a:ext cx="1262160" cy="878760"/>
          </a:xfrm>
          <a:prstGeom prst="snip2SameRect">
            <a:avLst>
              <a:gd name="adj1" fmla="val 37135"/>
              <a:gd name="adj2" fmla="val 0"/>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onsolas"/>
                <a:ea typeface="DejaVu Sans"/>
              </a:rPr>
              <a:t>g++</a:t>
            </a:r>
            <a:endParaRPr b="0" lang="en-US" sz="1800" spc="-1" strike="noStrike">
              <a:latin typeface="Arial"/>
            </a:endParaRPr>
          </a:p>
        </p:txBody>
      </p:sp>
      <p:sp>
        <p:nvSpPr>
          <p:cNvPr id="151" name="CustomShape 4"/>
          <p:cNvSpPr/>
          <p:nvPr/>
        </p:nvSpPr>
        <p:spPr>
          <a:xfrm>
            <a:off x="4442760" y="3790440"/>
            <a:ext cx="1652400" cy="646200"/>
          </a:xfrm>
          <a:custGeom>
            <a:avLst/>
            <a:gdLst/>
            <a:ahLst/>
            <a:rect l="l" t="t" r="r" b="b"/>
            <a:pathLst>
              <a:path w="21600" h="21600">
                <a:moveTo>
                  <a:pt x="0" y="0"/>
                </a:moveTo>
                <a:lnTo>
                  <a:pt x="21600" y="21600"/>
                </a:lnTo>
              </a:path>
            </a:pathLst>
          </a:custGeom>
          <a:noFill/>
          <a:ln cap="rnd" w="76320">
            <a:solidFill>
              <a:schemeClr val="tx1">
                <a:lumMod val="85000"/>
                <a:lumOff val="15000"/>
              </a:schemeClr>
            </a:solidFill>
            <a:round/>
            <a:tailEnd len="med" type="triangle" w="med"/>
          </a:ln>
        </p:spPr>
        <p:style>
          <a:lnRef idx="1">
            <a:schemeClr val="accent1"/>
          </a:lnRef>
          <a:fillRef idx="0">
            <a:schemeClr val="accent1"/>
          </a:fillRef>
          <a:effectRef idx="0">
            <a:schemeClr val="accent1"/>
          </a:effectRef>
          <a:fontRef idx="minor"/>
        </p:style>
      </p:sp>
      <p:sp>
        <p:nvSpPr>
          <p:cNvPr id="152" name="CustomShape 5"/>
          <p:cNvSpPr/>
          <p:nvPr/>
        </p:nvSpPr>
        <p:spPr>
          <a:xfrm>
            <a:off x="9056520" y="4066920"/>
            <a:ext cx="2820960" cy="739440"/>
          </a:xfrm>
          <a:prstGeom prst="ellipse">
            <a:avLst/>
          </a:prstGeom>
          <a:solidFill>
            <a:schemeClr val="accent3">
              <a:lumMod val="60000"/>
              <a:lumOff val="4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Consolas"/>
                <a:ea typeface="DejaVu Sans"/>
              </a:rPr>
              <a:t>test_regression</a:t>
            </a:r>
            <a:endParaRPr b="0" lang="en-US" sz="1400" spc="-1" strike="noStrike">
              <a:latin typeface="Arial"/>
            </a:endParaRPr>
          </a:p>
        </p:txBody>
      </p:sp>
      <p:sp>
        <p:nvSpPr>
          <p:cNvPr id="153" name="CustomShape 6"/>
          <p:cNvSpPr/>
          <p:nvPr/>
        </p:nvSpPr>
        <p:spPr>
          <a:xfrm flipV="1">
            <a:off x="7488720" y="4434840"/>
            <a:ext cx="1567080" cy="360"/>
          </a:xfrm>
          <a:custGeom>
            <a:avLst/>
            <a:gdLst/>
            <a:ahLst/>
            <a:rect l="l" t="t" r="r" b="b"/>
            <a:pathLst>
              <a:path w="21600" h="21600">
                <a:moveTo>
                  <a:pt x="0" y="0"/>
                </a:moveTo>
                <a:lnTo>
                  <a:pt x="21600" y="21600"/>
                </a:lnTo>
              </a:path>
            </a:pathLst>
          </a:custGeom>
          <a:noFill/>
          <a:ln cap="rnd" w="76320">
            <a:solidFill>
              <a:schemeClr val="tx1">
                <a:lumMod val="85000"/>
                <a:lumOff val="15000"/>
              </a:schemeClr>
            </a:solidFill>
            <a:round/>
            <a:tailEnd len="med" type="triangle" w="med"/>
          </a:ln>
        </p:spPr>
        <p:style>
          <a:lnRef idx="1">
            <a:schemeClr val="accent1"/>
          </a:lnRef>
          <a:fillRef idx="0">
            <a:schemeClr val="accent1"/>
          </a:fillRef>
          <a:effectRef idx="0">
            <a:schemeClr val="accent1"/>
          </a:effectRef>
          <a:fontRef idx="minor"/>
        </p:style>
      </p:sp>
      <p:sp>
        <p:nvSpPr>
          <p:cNvPr id="154" name="CustomShape 7"/>
          <p:cNvSpPr/>
          <p:nvPr/>
        </p:nvSpPr>
        <p:spPr>
          <a:xfrm>
            <a:off x="1597320" y="4960800"/>
            <a:ext cx="2820960" cy="739440"/>
          </a:xfrm>
          <a:prstGeom prst="ellipse">
            <a:avLst/>
          </a:prstGeom>
          <a:solidFill>
            <a:schemeClr val="accent6">
              <a:lumMod val="40000"/>
              <a:lumOff val="6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Consolas"/>
                <a:ea typeface="DejaVu Sans"/>
              </a:rPr>
              <a:t>test_regression.o</a:t>
            </a:r>
            <a:endParaRPr b="0" lang="en-US" sz="1400" spc="-1" strike="noStrike">
              <a:latin typeface="Arial"/>
            </a:endParaRPr>
          </a:p>
        </p:txBody>
      </p:sp>
      <p:sp>
        <p:nvSpPr>
          <p:cNvPr id="155" name="CustomShape 8"/>
          <p:cNvSpPr/>
          <p:nvPr/>
        </p:nvSpPr>
        <p:spPr>
          <a:xfrm>
            <a:off x="1621080" y="3420000"/>
            <a:ext cx="2820960" cy="739440"/>
          </a:xfrm>
          <a:prstGeom prst="ellipse">
            <a:avLst/>
          </a:prstGeom>
          <a:solidFill>
            <a:schemeClr val="accent6">
              <a:lumMod val="40000"/>
              <a:lumOff val="6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000000"/>
                </a:solidFill>
                <a:latin typeface="Consolas"/>
                <a:ea typeface="DejaVu Sans"/>
              </a:rPr>
              <a:t>MovingQuadReg.o</a:t>
            </a:r>
            <a:endParaRPr b="0" lang="en-US" sz="1400" spc="-1" strike="noStrike">
              <a:latin typeface="Arial"/>
            </a:endParaRPr>
          </a:p>
        </p:txBody>
      </p:sp>
      <p:sp>
        <p:nvSpPr>
          <p:cNvPr id="156" name="CustomShape 9"/>
          <p:cNvSpPr/>
          <p:nvPr/>
        </p:nvSpPr>
        <p:spPr>
          <a:xfrm flipV="1">
            <a:off x="4419000" y="4552920"/>
            <a:ext cx="1676520" cy="776160"/>
          </a:xfrm>
          <a:custGeom>
            <a:avLst/>
            <a:gdLst/>
            <a:ahLst/>
            <a:rect l="l" t="t" r="r" b="b"/>
            <a:pathLst>
              <a:path w="21600" h="21600">
                <a:moveTo>
                  <a:pt x="0" y="0"/>
                </a:moveTo>
                <a:lnTo>
                  <a:pt x="21600" y="21600"/>
                </a:lnTo>
              </a:path>
            </a:pathLst>
          </a:custGeom>
          <a:noFill/>
          <a:ln cap="rnd" w="76320">
            <a:solidFill>
              <a:schemeClr val="tx1">
                <a:lumMod val="85000"/>
                <a:lumOff val="15000"/>
              </a:schemeClr>
            </a:solidFill>
            <a:round/>
            <a:tailEnd len="med" type="triangle" w="med"/>
          </a:ln>
        </p:spPr>
        <p:style>
          <a:lnRef idx="1">
            <a:schemeClr val="accent1"/>
          </a:lnRef>
          <a:fillRef idx="0">
            <a:schemeClr val="accent1"/>
          </a:fillRef>
          <a:effectRef idx="0">
            <a:schemeClr val="accent1"/>
          </a:effectRef>
          <a:fontRef idx="minor"/>
        </p:style>
      </p:sp>
      <p:sp>
        <p:nvSpPr>
          <p:cNvPr id="157" name="CustomShape 10"/>
          <p:cNvSpPr/>
          <p:nvPr/>
        </p:nvSpPr>
        <p:spPr>
          <a:xfrm>
            <a:off x="5712840" y="5918760"/>
            <a:ext cx="1323000" cy="739440"/>
          </a:xfrm>
          <a:prstGeom prst="ellipse">
            <a:avLst/>
          </a:prstGeom>
          <a:solidFill>
            <a:srgbClr val="e07272"/>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onsolas"/>
                <a:ea typeface="DejaVu Sans"/>
              </a:rPr>
              <a:t>libc</a:t>
            </a:r>
            <a:endParaRPr b="0" lang="en-US" sz="1800" spc="-1" strike="noStrike">
              <a:latin typeface="Arial"/>
            </a:endParaRPr>
          </a:p>
        </p:txBody>
      </p:sp>
      <p:sp>
        <p:nvSpPr>
          <p:cNvPr id="158" name="CustomShape 11"/>
          <p:cNvSpPr/>
          <p:nvPr/>
        </p:nvSpPr>
        <p:spPr>
          <a:xfrm>
            <a:off x="7310880" y="5918760"/>
            <a:ext cx="1954440" cy="739440"/>
          </a:xfrm>
          <a:prstGeom prst="ellipse">
            <a:avLst/>
          </a:prstGeom>
          <a:solidFill>
            <a:srgbClr val="e07272"/>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onsolas"/>
                <a:ea typeface="DejaVu Sans"/>
              </a:rPr>
              <a:t>libstdc++</a:t>
            </a:r>
            <a:endParaRPr b="0" lang="en-US" sz="1800" spc="-1" strike="noStrike">
              <a:latin typeface="Arial"/>
            </a:endParaRPr>
          </a:p>
        </p:txBody>
      </p:sp>
      <p:sp>
        <p:nvSpPr>
          <p:cNvPr id="159" name="CustomShape 12"/>
          <p:cNvSpPr/>
          <p:nvPr/>
        </p:nvSpPr>
        <p:spPr>
          <a:xfrm flipV="1">
            <a:off x="6374520" y="4876200"/>
            <a:ext cx="482040" cy="1041120"/>
          </a:xfrm>
          <a:custGeom>
            <a:avLst/>
            <a:gdLst/>
            <a:ahLst/>
            <a:rect l="l" t="t" r="r" b="b"/>
            <a:pathLst>
              <a:path w="21600" h="21600">
                <a:moveTo>
                  <a:pt x="0" y="0"/>
                </a:moveTo>
                <a:lnTo>
                  <a:pt x="21600" y="21600"/>
                </a:lnTo>
              </a:path>
            </a:pathLst>
          </a:custGeom>
          <a:noFill/>
          <a:ln cap="rnd" w="28440">
            <a:solidFill>
              <a:srgbClr val="aa39bf"/>
            </a:solidFill>
            <a:round/>
            <a:tailEnd len="med" type="triangle" w="med"/>
          </a:ln>
        </p:spPr>
        <p:style>
          <a:lnRef idx="1">
            <a:schemeClr val="accent1"/>
          </a:lnRef>
          <a:fillRef idx="0">
            <a:schemeClr val="accent1"/>
          </a:fillRef>
          <a:effectRef idx="0">
            <a:schemeClr val="accent1"/>
          </a:effectRef>
          <a:fontRef idx="minor"/>
        </p:style>
      </p:sp>
      <p:sp>
        <p:nvSpPr>
          <p:cNvPr id="160" name="CustomShape 13"/>
          <p:cNvSpPr/>
          <p:nvPr/>
        </p:nvSpPr>
        <p:spPr>
          <a:xfrm flipH="1" flipV="1">
            <a:off x="6856560" y="4876200"/>
            <a:ext cx="1430280" cy="1041120"/>
          </a:xfrm>
          <a:custGeom>
            <a:avLst/>
            <a:gdLst/>
            <a:ahLst/>
            <a:rect l="l" t="t" r="r" b="b"/>
            <a:pathLst>
              <a:path w="21600" h="21600">
                <a:moveTo>
                  <a:pt x="0" y="0"/>
                </a:moveTo>
                <a:lnTo>
                  <a:pt x="21600" y="21600"/>
                </a:lnTo>
              </a:path>
            </a:pathLst>
          </a:custGeom>
          <a:noFill/>
          <a:ln cap="rnd" w="28440">
            <a:solidFill>
              <a:srgbClr val="aa39bf"/>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Incremental Builds</a:t>
            </a:r>
            <a:endParaRPr b="0" lang="en-US" sz="3600" spc="-1" strike="noStrike">
              <a:latin typeface="Arial"/>
            </a:endParaRPr>
          </a:p>
        </p:txBody>
      </p:sp>
      <p:sp>
        <p:nvSpPr>
          <p:cNvPr id="162" name="CustomShape 2"/>
          <p:cNvSpPr/>
          <p:nvPr/>
        </p:nvSpPr>
        <p:spPr>
          <a:xfrm>
            <a:off x="685800" y="1799280"/>
            <a:ext cx="10130760" cy="3991320"/>
          </a:xfrm>
          <a:prstGeom prst="rect">
            <a:avLst/>
          </a:prstGeom>
          <a:noFill/>
          <a:ln>
            <a:noFill/>
          </a:ln>
        </p:spPr>
        <p:style>
          <a:lnRef idx="0"/>
          <a:fillRef idx="0"/>
          <a:effectRef idx="0"/>
          <a:fontRef idx="minor"/>
        </p:style>
        <p:txBody>
          <a:bodyPr lIns="90000" rIns="90000" tIns="45000" bIns="45000" anchor="ctr">
            <a:norm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Why does each cpp get compiled into a separate object file?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Build speed, that’s why.</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C++ files can take a significant amount of time to compile, especially once you have many files that contain lots of code and templates.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Compiling each cpp file into its own .o file means that instead of rebuilding all sources when you change something, you just rebuild that one .o file, and then redo the final linking.</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This is significantly faster!</a:t>
            </a:r>
            <a:endParaRPr b="0" lang="en-US" sz="2400" spc="-1" strike="noStrike">
              <a:latin typeface="Arial"/>
            </a:endParaRPr>
          </a:p>
          <a:p>
            <a:pPr>
              <a:lnSpc>
                <a:spcPct val="100000"/>
              </a:lnSpc>
              <a:spcAft>
                <a:spcPts val="1001"/>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73920" y="400680"/>
            <a:ext cx="10130760" cy="9108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Common Compile Options</a:t>
            </a:r>
            <a:endParaRPr b="0" lang="en-US" sz="3600" spc="-1" strike="noStrike">
              <a:latin typeface="Arial"/>
            </a:endParaRPr>
          </a:p>
        </p:txBody>
      </p:sp>
      <p:graphicFrame>
        <p:nvGraphicFramePr>
          <p:cNvPr id="164" name="Table 2"/>
          <p:cNvGraphicFramePr/>
          <p:nvPr/>
        </p:nvGraphicFramePr>
        <p:xfrm>
          <a:off x="214920" y="1314360"/>
          <a:ext cx="11648880" cy="5326200"/>
        </p:xfrm>
        <a:graphic>
          <a:graphicData uri="http://schemas.openxmlformats.org/drawingml/2006/table">
            <a:tbl>
              <a:tblPr/>
              <a:tblGrid>
                <a:gridCol w="2021400"/>
                <a:gridCol w="4726800"/>
                <a:gridCol w="4901040"/>
              </a:tblGrid>
              <a:tr h="357120">
                <a:tc>
                  <a:txBody>
                    <a:bodyPr>
                      <a:noAutofit/>
                    </a:bodyPr>
                    <a:p>
                      <a:pPr>
                        <a:lnSpc>
                          <a:spcPct val="100000"/>
                        </a:lnSpc>
                      </a:pPr>
                      <a:r>
                        <a:rPr b="1" lang="en-US" sz="1800" spc="-1" strike="noStrike">
                          <a:solidFill>
                            <a:srgbClr val="ffffff"/>
                          </a:solidFill>
                          <a:latin typeface="Calibri"/>
                        </a:rPr>
                        <a:t>Option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oAutofit/>
                    </a:bodyPr>
                    <a:p>
                      <a:pPr>
                        <a:lnSpc>
                          <a:spcPct val="100000"/>
                        </a:lnSpc>
                      </a:pPr>
                      <a:r>
                        <a:rPr b="1" lang="en-US" sz="1800" spc="-1" strike="noStrike">
                          <a:solidFill>
                            <a:srgbClr val="ffffff"/>
                          </a:solidFill>
                          <a:latin typeface="Calibri"/>
                        </a:rPr>
                        <a:t>Function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oAutofit/>
                    </a:bodyPr>
                    <a:p>
                      <a:pPr>
                        <a:lnSpc>
                          <a:spcPct val="100000"/>
                        </a:lnSpc>
                      </a:pPr>
                      <a:r>
                        <a:rPr b="1" lang="en-US" sz="1800" spc="-1" strike="noStrike">
                          <a:solidFill>
                            <a:srgbClr val="ffffff"/>
                          </a:solidFill>
                          <a:latin typeface="Calibri"/>
                        </a:rPr>
                        <a:t>Variants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r>
              <a:tr h="887760">
                <a:tc>
                  <a:txBody>
                    <a:bodyPr>
                      <a:noAutofit/>
                    </a:bodyPr>
                    <a:p>
                      <a:pPr>
                        <a:lnSpc>
                          <a:spcPct val="100000"/>
                        </a:lnSpc>
                      </a:pPr>
                      <a:r>
                        <a:rPr b="0" lang="en-US" sz="1800" spc="-1" strike="noStrike">
                          <a:solidFill>
                            <a:srgbClr val="000000"/>
                          </a:solidFill>
                          <a:latin typeface="Consolas"/>
                        </a:rPr>
                        <a:t>-Wall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Enables all standard warnings, so the compiler will tell you about code it thinks is suspicious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-W&lt;name&gt; and –Wno-&lt;name&gt; allow you to enable or disable specific warnings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1153080">
                <a:tc>
                  <a:txBody>
                    <a:bodyPr>
                      <a:noAutofit/>
                    </a:bodyPr>
                    <a:p>
                      <a:pPr>
                        <a:lnSpc>
                          <a:spcPct val="100000"/>
                        </a:lnSpc>
                      </a:pPr>
                      <a:r>
                        <a:rPr b="0" lang="en-US" sz="1800" spc="-1" strike="noStrike">
                          <a:solidFill>
                            <a:srgbClr val="000000"/>
                          </a:solidFill>
                          <a:latin typeface="Consolas"/>
                        </a:rPr>
                        <a:t>--std=c++11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Tells the compiler to use C++11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Can also use newer or older C++ standards such as C++98 and C++17.  C++11 is the most recent standard available across almost all systems.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887760">
                <a:tc>
                  <a:txBody>
                    <a:bodyPr>
                      <a:noAutofit/>
                    </a:bodyPr>
                    <a:p>
                      <a:pPr>
                        <a:lnSpc>
                          <a:spcPct val="100000"/>
                        </a:lnSpc>
                      </a:pPr>
                      <a:r>
                        <a:rPr b="0" lang="en-US" sz="1800" spc="-1" strike="noStrike">
                          <a:solidFill>
                            <a:srgbClr val="000000"/>
                          </a:solidFill>
                          <a:latin typeface="Consolas"/>
                        </a:rPr>
                        <a:t>-g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Generates debugging information so that you can view stacktraces in your code with GDB and Valgrind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-g3 generates even more debugging info for more detailed views, at the cost of making your code larger.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887760">
                <a:tc>
                  <a:txBody>
                    <a:bodyPr>
                      <a:noAutofit/>
                    </a:bodyPr>
                    <a:p>
                      <a:pPr>
                        <a:lnSpc>
                          <a:spcPct val="100000"/>
                        </a:lnSpc>
                      </a:pPr>
                      <a:r>
                        <a:rPr b="0" lang="en-US" sz="1800" spc="-1" strike="noStrike">
                          <a:solidFill>
                            <a:srgbClr val="000000"/>
                          </a:solidFill>
                          <a:latin typeface="Consolas"/>
                        </a:rPr>
                        <a:t>-O0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Disables all optimizations, which allows you to step through code normally in the debugger.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-Og only enables optimizations which do not affect debugging.  I have had mixed results with it though.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1153080">
                <a:tc>
                  <a:txBody>
                    <a:bodyPr>
                      <a:noAutofit/>
                    </a:bodyPr>
                    <a:p>
                      <a:pPr>
                        <a:lnSpc>
                          <a:spcPct val="100000"/>
                        </a:lnSpc>
                      </a:pPr>
                      <a:r>
                        <a:rPr b="0" lang="en-US" sz="1800" spc="-1" strike="noStrike">
                          <a:solidFill>
                            <a:srgbClr val="000000"/>
                          </a:solidFill>
                          <a:latin typeface="Consolas"/>
                        </a:rPr>
                        <a:t>-O2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Enables most optimizations, makes code run faster.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-O3: optimize for speed at the cost of size.  </a:t>
                      </a:r>
                      <a:endParaRPr b="0" lang="en-US" sz="1800" spc="-1" strike="noStrike">
                        <a:latin typeface="Arial"/>
                      </a:endParaRPr>
                    </a:p>
                    <a:p>
                      <a:pPr>
                        <a:lnSpc>
                          <a:spcPct val="100000"/>
                        </a:lnSpc>
                      </a:pPr>
                      <a:r>
                        <a:rPr b="0" lang="en-US" sz="1800" spc="-1" strike="noStrike">
                          <a:solidFill>
                            <a:srgbClr val="000000"/>
                          </a:solidFill>
                          <a:latin typeface="Calibri"/>
                        </a:rPr>
                        <a:t>-Os: optimize for size at the cost of speed.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56280" y="347040"/>
            <a:ext cx="10130760" cy="9108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Common Compile Options (continued)</a:t>
            </a:r>
            <a:endParaRPr b="0" lang="en-US" sz="3600" spc="-1" strike="noStrike">
              <a:latin typeface="Arial"/>
            </a:endParaRPr>
          </a:p>
        </p:txBody>
      </p:sp>
      <p:graphicFrame>
        <p:nvGraphicFramePr>
          <p:cNvPr id="166" name="Table 2"/>
          <p:cNvGraphicFramePr/>
          <p:nvPr/>
        </p:nvGraphicFramePr>
        <p:xfrm>
          <a:off x="314640" y="1536480"/>
          <a:ext cx="11648880" cy="2224080"/>
        </p:xfrm>
        <a:graphic>
          <a:graphicData uri="http://schemas.openxmlformats.org/drawingml/2006/table">
            <a:tbl>
              <a:tblPr/>
              <a:tblGrid>
                <a:gridCol w="2021400"/>
                <a:gridCol w="4726800"/>
                <a:gridCol w="4901040"/>
              </a:tblGrid>
              <a:tr h="357120">
                <a:tc>
                  <a:txBody>
                    <a:bodyPr>
                      <a:noAutofit/>
                    </a:bodyPr>
                    <a:p>
                      <a:pPr>
                        <a:lnSpc>
                          <a:spcPct val="100000"/>
                        </a:lnSpc>
                      </a:pPr>
                      <a:r>
                        <a:rPr b="1" lang="en-US" sz="1800" spc="-1" strike="noStrike">
                          <a:solidFill>
                            <a:srgbClr val="ffffff"/>
                          </a:solidFill>
                          <a:latin typeface="Calibri"/>
                        </a:rPr>
                        <a:t>Option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oAutofit/>
                    </a:bodyPr>
                    <a:p>
                      <a:pPr>
                        <a:lnSpc>
                          <a:spcPct val="100000"/>
                        </a:lnSpc>
                      </a:pPr>
                      <a:r>
                        <a:rPr b="1" lang="en-US" sz="1800" spc="-1" strike="noStrike">
                          <a:solidFill>
                            <a:srgbClr val="ffffff"/>
                          </a:solidFill>
                          <a:latin typeface="Calibri"/>
                        </a:rPr>
                        <a:t>Function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oAutofit/>
                    </a:bodyPr>
                    <a:p>
                      <a:pPr>
                        <a:lnSpc>
                          <a:spcPct val="100000"/>
                        </a:lnSpc>
                      </a:pPr>
                      <a:r>
                        <a:rPr b="1" lang="en-US" sz="1800" spc="-1" strike="noStrike">
                          <a:solidFill>
                            <a:srgbClr val="ffffff"/>
                          </a:solidFill>
                          <a:latin typeface="Calibri"/>
                        </a:rPr>
                        <a:t>Variants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r>
              <a:tr h="622440">
                <a:tc>
                  <a:txBody>
                    <a:bodyPr>
                      <a:noAutofit/>
                    </a:bodyPr>
                    <a:p>
                      <a:pPr>
                        <a:lnSpc>
                          <a:spcPct val="100000"/>
                        </a:lnSpc>
                      </a:pPr>
                      <a:r>
                        <a:rPr b="0" lang="en-US" sz="1800" spc="-1" strike="noStrike">
                          <a:solidFill>
                            <a:srgbClr val="000000"/>
                          </a:solidFill>
                          <a:latin typeface="Consolas"/>
                        </a:rPr>
                        <a:t>-I&lt;folder&gt;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Adds a directory to the header search path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-include includes a specific header file at the top of each cpp file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622440">
                <a:tc>
                  <a:txBody>
                    <a:bodyPr>
                      <a:noAutofit/>
                    </a:bodyPr>
                    <a:p>
                      <a:pPr>
                        <a:lnSpc>
                          <a:spcPct val="100000"/>
                        </a:lnSpc>
                      </a:pPr>
                      <a:r>
                        <a:rPr b="0" lang="en-US" sz="1800" spc="-1" strike="noStrike">
                          <a:solidFill>
                            <a:srgbClr val="000000"/>
                          </a:solidFill>
                          <a:latin typeface="Consolas"/>
                        </a:rPr>
                        <a:t>-o &lt;name&gt;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Specifies the name of the output file.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If not given, by convention the result is named “a.out”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622440">
                <a:tc>
                  <a:txBody>
                    <a:bodyPr>
                      <a:noAutofit/>
                    </a:bodyPr>
                    <a:p>
                      <a:pPr>
                        <a:lnSpc>
                          <a:spcPct val="100000"/>
                        </a:lnSpc>
                      </a:pPr>
                      <a:r>
                        <a:rPr b="0" lang="en-US" sz="1800" spc="-1" strike="noStrike">
                          <a:solidFill>
                            <a:srgbClr val="000000"/>
                          </a:solidFill>
                          <a:latin typeface="Consolas"/>
                        </a:rPr>
                        <a:t>-D&lt;var&gt;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Defines a preprocessor definition with the given name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-D&lt;var&gt;=&lt;value&gt; gives the definition a specific value.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To –c or not to -c</a:t>
            </a:r>
            <a:endParaRPr b="0" lang="en-US" sz="3600" spc="-1" strike="noStrike">
              <a:latin typeface="Arial"/>
            </a:endParaRPr>
          </a:p>
        </p:txBody>
      </p:sp>
      <p:sp>
        <p:nvSpPr>
          <p:cNvPr id="168" name="CustomShape 2"/>
          <p:cNvSpPr/>
          <p:nvPr/>
        </p:nvSpPr>
        <p:spPr>
          <a:xfrm>
            <a:off x="444240" y="1690560"/>
            <a:ext cx="10909080" cy="4631040"/>
          </a:xfrm>
          <a:prstGeom prst="rect">
            <a:avLst/>
          </a:prstGeom>
          <a:noFill/>
          <a:ln>
            <a:noFill/>
          </a:ln>
        </p:spPr>
        <p:style>
          <a:lnRef idx="0"/>
          <a:fillRef idx="0"/>
          <a:effectRef idx="0"/>
          <a:fontRef idx="minor"/>
        </p:style>
        <p:txBody>
          <a:bodyPr lIns="90000" rIns="90000" tIns="45000" bIns="45000" anchor="ctr">
            <a:norm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How do you control whether the compiler does compilation or linking?  The much-rumored -c flag.</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If given -c, the compiler will always create a single .o file from a single source file.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If not given –c, then the compiler will always create an executable using all of the files it’s given.</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This always involves linking, and may involve compilation too if you pass in .cpp files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Note: there are other types things you can link besides executables, such as static libraries (.a) and shared libraries (.so).  We’ll cover those in session 2!</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Part 1 Review</a:t>
            </a:r>
            <a:endParaRPr b="0" lang="en-US" sz="3600" spc="-1" strike="noStrike">
              <a:latin typeface="Arial"/>
            </a:endParaRPr>
          </a:p>
        </p:txBody>
      </p:sp>
      <p:sp>
        <p:nvSpPr>
          <p:cNvPr id="170" name="CustomShape 2"/>
          <p:cNvSpPr/>
          <p:nvPr/>
        </p:nvSpPr>
        <p:spPr>
          <a:xfrm>
            <a:off x="685800" y="1799280"/>
            <a:ext cx="10130760" cy="3991320"/>
          </a:xfrm>
          <a:prstGeom prst="rect">
            <a:avLst/>
          </a:prstGeom>
          <a:noFill/>
          <a:ln>
            <a:noFill/>
          </a:ln>
        </p:spPr>
        <p:style>
          <a:lnRef idx="0"/>
          <a:fillRef idx="0"/>
          <a:effectRef idx="0"/>
          <a:fontRef idx="minor"/>
        </p:style>
        <p:txBody>
          <a:bodyPr lIns="90000" rIns="90000" tIns="45000" bIns="45000" anchor="ctr">
            <a:no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Building C++ code on the command line is possible, but tedious.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Two major steps, compilation and linking.</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Compile options used to adjust compiler behavior</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Optimization</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Code standard</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Include directories</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Input and output files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85800" y="1959480"/>
            <a:ext cx="10130760" cy="14680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4000" spc="-1" strike="noStrike">
                <a:solidFill>
                  <a:srgbClr val="ffffff"/>
                </a:solidFill>
                <a:latin typeface="Calibri Light"/>
              </a:rPr>
              <a:t>Part 2</a:t>
            </a:r>
            <a:endParaRPr b="0" lang="en-US" sz="4000" spc="-1" strike="noStrike">
              <a:latin typeface="Arial"/>
            </a:endParaRPr>
          </a:p>
        </p:txBody>
      </p:sp>
      <p:sp>
        <p:nvSpPr>
          <p:cNvPr id="172" name="CustomShape 2"/>
          <p:cNvSpPr/>
          <p:nvPr/>
        </p:nvSpPr>
        <p:spPr>
          <a:xfrm>
            <a:off x="685800" y="3625560"/>
            <a:ext cx="10130760" cy="859680"/>
          </a:xfrm>
          <a:prstGeom prst="rect">
            <a:avLst/>
          </a:prstGeom>
          <a:noFill/>
          <a:ln>
            <a:noFill/>
          </a:ln>
        </p:spPr>
        <p:style>
          <a:lnRef idx="0"/>
          <a:fillRef idx="0"/>
          <a:effectRef idx="0"/>
          <a:fontRef idx="minor"/>
        </p:style>
        <p:txBody>
          <a:bodyPr lIns="90000" rIns="90000" tIns="45000" bIns="45000">
            <a:noAutofit/>
          </a:bodyPr>
          <a:p>
            <a:pPr>
              <a:lnSpc>
                <a:spcPct val="100000"/>
              </a:lnSpc>
              <a:spcAft>
                <a:spcPts val="1001"/>
              </a:spcAft>
              <a:tabLst>
                <a:tab algn="l" pos="0"/>
              </a:tabLst>
            </a:pPr>
            <a:r>
              <a:rPr b="0" lang="en-US" sz="3600" spc="-1" strike="noStrike">
                <a:solidFill>
                  <a:srgbClr val="ffffff"/>
                </a:solidFill>
                <a:latin typeface="Calibri"/>
              </a:rPr>
              <a:t>My First CMakeLists.txt</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685800" y="105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Why use CMake?</a:t>
            </a:r>
            <a:endParaRPr b="0" lang="en-US" sz="3600" spc="-1" strike="noStrike">
              <a:latin typeface="Arial"/>
            </a:endParaRPr>
          </a:p>
        </p:txBody>
      </p:sp>
      <p:sp>
        <p:nvSpPr>
          <p:cNvPr id="174" name="CustomShape 2"/>
          <p:cNvSpPr/>
          <p:nvPr/>
        </p:nvSpPr>
        <p:spPr>
          <a:xfrm>
            <a:off x="685800" y="1511280"/>
            <a:ext cx="10874160" cy="4731480"/>
          </a:xfrm>
          <a:prstGeom prst="rect">
            <a:avLst/>
          </a:prstGeom>
          <a:noFill/>
          <a:ln>
            <a:noFill/>
          </a:ln>
        </p:spPr>
        <p:style>
          <a:lnRef idx="0"/>
          <a:fillRef idx="0"/>
          <a:effectRef idx="0"/>
          <a:fontRef idx="minor"/>
        </p:style>
        <p:txBody>
          <a:bodyPr lIns="90000" rIns="90000" tIns="45000" bIns="45000" anchor="ctr">
            <a:no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There are many build systems available.  Why am I teaching CMake?</a:t>
            </a:r>
            <a:endParaRPr b="0" lang="en-US" sz="2400" spc="-1" strike="noStrike">
              <a:latin typeface="Arial"/>
            </a:endParaRPr>
          </a:p>
          <a:p>
            <a:pPr marL="285840" indent="-285120">
              <a:lnSpc>
                <a:spcPct val="100000"/>
              </a:lnSpc>
              <a:spcAft>
                <a:spcPts val="1001"/>
              </a:spcAft>
              <a:buClr>
                <a:srgbClr val="ffffff"/>
              </a:buClr>
              <a:buFont typeface="Arial"/>
              <a:buChar char="•"/>
            </a:pPr>
            <a:r>
              <a:rPr b="0" i="1" lang="en-US" sz="2400" spc="-1" strike="noStrike">
                <a:solidFill>
                  <a:srgbClr val="ffffff"/>
                </a:solidFill>
                <a:latin typeface="Calibri"/>
              </a:rPr>
              <a:t>Cross-platform.</a:t>
            </a:r>
            <a:r>
              <a:rPr b="0" lang="en-US" sz="2400" spc="-1" strike="noStrike">
                <a:solidFill>
                  <a:srgbClr val="ffffff"/>
                </a:solidFill>
                <a:latin typeface="Calibri"/>
              </a:rPr>
              <a:t> Generates buildfiles for multiple different build tools on all major platforms</a:t>
            </a:r>
            <a:endParaRPr b="0" lang="en-US" sz="2400" spc="-1" strike="noStrike">
              <a:latin typeface="Arial"/>
            </a:endParaRPr>
          </a:p>
          <a:p>
            <a:pPr marL="285840" indent="-285120">
              <a:lnSpc>
                <a:spcPct val="100000"/>
              </a:lnSpc>
              <a:spcAft>
                <a:spcPts val="1001"/>
              </a:spcAft>
              <a:buClr>
                <a:srgbClr val="ffffff"/>
              </a:buClr>
              <a:buFont typeface="Arial"/>
              <a:buChar char="•"/>
            </a:pPr>
            <a:r>
              <a:rPr b="0" i="1" lang="en-US" sz="2400" spc="-1" strike="noStrike">
                <a:solidFill>
                  <a:srgbClr val="ffffff"/>
                </a:solidFill>
                <a:latin typeface="Calibri"/>
              </a:rPr>
              <a:t>Convenient for developers</a:t>
            </a:r>
            <a:r>
              <a:rPr b="0" lang="en-US" sz="2400" spc="-1" strike="noStrike">
                <a:solidFill>
                  <a:srgbClr val="ffffff"/>
                </a:solidFill>
                <a:latin typeface="Calibri"/>
              </a:rPr>
              <a:t>.  CMake projects can be loaded into may different IDEs, such as CLion, Xcode, Visual Studio, and VS Code.</a:t>
            </a:r>
            <a:endParaRPr b="0" lang="en-US" sz="2400" spc="-1" strike="noStrike">
              <a:latin typeface="Arial"/>
            </a:endParaRPr>
          </a:p>
          <a:p>
            <a:pPr marL="285840" indent="-285120">
              <a:lnSpc>
                <a:spcPct val="100000"/>
              </a:lnSpc>
              <a:spcAft>
                <a:spcPts val="1001"/>
              </a:spcAft>
              <a:buClr>
                <a:srgbClr val="ffffff"/>
              </a:buClr>
              <a:buFont typeface="Arial"/>
              <a:buChar char="•"/>
            </a:pPr>
            <a:r>
              <a:rPr b="0" i="1" lang="en-US" sz="2400" spc="-1" strike="noStrike">
                <a:solidFill>
                  <a:srgbClr val="ffffff"/>
                </a:solidFill>
                <a:latin typeface="Calibri"/>
              </a:rPr>
              <a:t>Capable</a:t>
            </a:r>
            <a:r>
              <a:rPr b="0" lang="en-US" sz="2400" spc="-1" strike="noStrike">
                <a:solidFill>
                  <a:srgbClr val="ffffff"/>
                </a:solidFill>
                <a:latin typeface="Calibri"/>
              </a:rPr>
              <a:t>.  Can use custom functions and scripts to complete almost any arbitrarily complicated build task.  Can do just about anything that you can do with Makefiles, unlike many other build systems that are more restrictive.</a:t>
            </a:r>
            <a:endParaRPr b="0" lang="en-US" sz="2400" spc="-1" strike="noStrike">
              <a:latin typeface="Arial"/>
            </a:endParaRPr>
          </a:p>
          <a:p>
            <a:pPr marL="285840" indent="-285120">
              <a:lnSpc>
                <a:spcPct val="100000"/>
              </a:lnSpc>
              <a:spcAft>
                <a:spcPts val="1001"/>
              </a:spcAft>
              <a:buClr>
                <a:srgbClr val="ffffff"/>
              </a:buClr>
              <a:buFont typeface="Arial"/>
              <a:buChar char="•"/>
            </a:pPr>
            <a:r>
              <a:rPr b="0" i="1" lang="en-US" sz="2400" spc="-1" strike="noStrike">
                <a:solidFill>
                  <a:srgbClr val="ffffff"/>
                </a:solidFill>
                <a:latin typeface="Calibri"/>
              </a:rPr>
              <a:t>Broad community support</a:t>
            </a:r>
            <a:r>
              <a:rPr b="0" lang="en-US" sz="2400" spc="-1" strike="noStrike">
                <a:solidFill>
                  <a:srgbClr val="ffffff"/>
                </a:solidFill>
                <a:latin typeface="Calibri"/>
              </a:rPr>
              <a:t>.  Currently the single most popular build system for up-to-date C++ projects.  Lots of help and useful libraries available on the Internet.  Prewritten modules for loading many libraries.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Why not use CMake?</a:t>
            </a:r>
            <a:endParaRPr b="0" lang="en-US" sz="3600" spc="-1" strike="noStrike">
              <a:latin typeface="Arial"/>
            </a:endParaRPr>
          </a:p>
        </p:txBody>
      </p:sp>
      <p:sp>
        <p:nvSpPr>
          <p:cNvPr id="176" name="CustomShape 2"/>
          <p:cNvSpPr/>
          <p:nvPr/>
        </p:nvSpPr>
        <p:spPr>
          <a:xfrm>
            <a:off x="685800" y="1436760"/>
            <a:ext cx="11099880" cy="5105520"/>
          </a:xfrm>
          <a:prstGeom prst="rect">
            <a:avLst/>
          </a:prstGeom>
          <a:noFill/>
          <a:ln>
            <a:noFill/>
          </a:ln>
        </p:spPr>
        <p:style>
          <a:lnRef idx="0"/>
          <a:fillRef idx="0"/>
          <a:effectRef idx="0"/>
          <a:fontRef idx="minor"/>
        </p:style>
        <p:txBody>
          <a:bodyPr lIns="90000" rIns="90000" tIns="45000" bIns="45000" anchor="ctr">
            <a:normAutofit fontScale="73000"/>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Sadly, there are some CMake haters out there.  Haters gonna hate, but they do have some valid points to keep in mind.</a:t>
            </a:r>
            <a:endParaRPr b="0" lang="en-US" sz="2400" spc="-1" strike="noStrike">
              <a:latin typeface="Arial"/>
            </a:endParaRPr>
          </a:p>
          <a:p>
            <a:pPr marL="285840" indent="-285120">
              <a:lnSpc>
                <a:spcPct val="100000"/>
              </a:lnSpc>
              <a:spcAft>
                <a:spcPts val="1001"/>
              </a:spcAft>
              <a:buClr>
                <a:srgbClr val="ffffff"/>
              </a:buClr>
              <a:buFont typeface="Arial"/>
              <a:buChar char="•"/>
            </a:pPr>
            <a:r>
              <a:rPr b="0" i="1" lang="en-US" sz="2400" spc="-1" strike="noStrike">
                <a:solidFill>
                  <a:srgbClr val="ffffff"/>
                </a:solidFill>
                <a:latin typeface="Calibri"/>
              </a:rPr>
              <a:t>The syntax is weird</a:t>
            </a:r>
            <a:r>
              <a:rPr b="0" lang="en-US" sz="2400" spc="-1" strike="noStrike">
                <a:solidFill>
                  <a:srgbClr val="ffffff"/>
                </a:solidFill>
                <a:latin typeface="Calibri"/>
              </a:rPr>
              <a:t>.  CMake’s syntax is somewhat similar to bash scripts, but is also its own thing.  Escaping special characters is often a big issue.</a:t>
            </a:r>
            <a:endParaRPr b="0" lang="en-US" sz="2400" spc="-1" strike="noStrike">
              <a:latin typeface="Arial"/>
            </a:endParaRPr>
          </a:p>
          <a:p>
            <a:pPr marL="285840" indent="-285120">
              <a:lnSpc>
                <a:spcPct val="100000"/>
              </a:lnSpc>
              <a:spcAft>
                <a:spcPts val="1001"/>
              </a:spcAft>
              <a:buClr>
                <a:srgbClr val="ffffff"/>
              </a:buClr>
              <a:buFont typeface="Arial"/>
              <a:buChar char="•"/>
            </a:pPr>
            <a:r>
              <a:rPr b="0" i="1" lang="en-US" sz="2400" spc="-1" strike="noStrike">
                <a:solidFill>
                  <a:srgbClr val="ffffff"/>
                </a:solidFill>
                <a:latin typeface="Calibri"/>
              </a:rPr>
              <a:t>Lots of history</a:t>
            </a:r>
            <a:r>
              <a:rPr b="0" lang="en-US" sz="2400" spc="-1" strike="noStrike">
                <a:solidFill>
                  <a:srgbClr val="ffffff"/>
                </a:solidFill>
                <a:latin typeface="Calibri"/>
              </a:rPr>
              <a:t>.  Often the CMake developers deprecated an old way of doing something and introduced a new way.  Many projects are still using the old ways.</a:t>
            </a:r>
            <a:endParaRPr b="0" lang="en-US" sz="2400" spc="-1" strike="noStrike">
              <a:latin typeface="Arial"/>
            </a:endParaRPr>
          </a:p>
          <a:p>
            <a:pPr marL="285840" indent="-285120">
              <a:lnSpc>
                <a:spcPct val="100000"/>
              </a:lnSpc>
              <a:spcAft>
                <a:spcPts val="1001"/>
              </a:spcAft>
              <a:buClr>
                <a:srgbClr val="ffffff"/>
              </a:buClr>
              <a:buFont typeface="Arial"/>
              <a:buChar char="•"/>
            </a:pPr>
            <a:r>
              <a:rPr b="0" i="1" lang="en-US" sz="2400" spc="-1" strike="noStrike">
                <a:solidFill>
                  <a:srgbClr val="ffffff"/>
                </a:solidFill>
                <a:latin typeface="Calibri"/>
              </a:rPr>
              <a:t>Ugly</a:t>
            </a:r>
            <a:r>
              <a:rPr b="0" lang="en-US" sz="2400" spc="-1" strike="noStrike">
                <a:solidFill>
                  <a:srgbClr val="ffffff"/>
                </a:solidFill>
                <a:latin typeface="Calibri"/>
              </a:rPr>
              <a:t>.  CMake code to do simple things can sometimes be verbose, hard to maintain, and bloated, especially if older functions are used.</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Can be prevented with modern coding practices.</a:t>
            </a:r>
            <a:endParaRPr b="0" lang="en-US" sz="2400" spc="-1" strike="noStrike">
              <a:latin typeface="Arial"/>
            </a:endParaRPr>
          </a:p>
          <a:p>
            <a:pPr marL="285840" indent="-285120">
              <a:lnSpc>
                <a:spcPct val="100000"/>
              </a:lnSpc>
              <a:spcAft>
                <a:spcPts val="1001"/>
              </a:spcAft>
              <a:buClr>
                <a:srgbClr val="ffffff"/>
              </a:buClr>
              <a:buFont typeface="Arial"/>
              <a:buChar char="•"/>
            </a:pPr>
            <a:r>
              <a:rPr b="0" i="1" lang="en-US" sz="2400" spc="-1" strike="noStrike">
                <a:solidFill>
                  <a:srgbClr val="ffffff"/>
                </a:solidFill>
                <a:latin typeface="Calibri"/>
              </a:rPr>
              <a:t>Esoteric</a:t>
            </a:r>
            <a:r>
              <a:rPr b="0" lang="en-US" sz="2400" spc="-1" strike="noStrike">
                <a:solidFill>
                  <a:srgbClr val="ffffff"/>
                </a:solidFill>
                <a:latin typeface="Calibri"/>
              </a:rPr>
              <a:t>.  While common functionality is generally well documented, docs for more advanced topics like find modules, system introspection, and build rules are… spotty.</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Many of these things covered in this course!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Intro: Why we Care about Build Systems</a:t>
            </a:r>
            <a:endParaRPr b="0" lang="en-US" sz="3600" spc="-1" strike="noStrike">
              <a:latin typeface="Arial"/>
            </a:endParaRPr>
          </a:p>
        </p:txBody>
      </p:sp>
      <p:sp>
        <p:nvSpPr>
          <p:cNvPr id="121" name="CustomShape 2"/>
          <p:cNvSpPr/>
          <p:nvPr/>
        </p:nvSpPr>
        <p:spPr>
          <a:xfrm>
            <a:off x="685800" y="1905840"/>
            <a:ext cx="11206440" cy="4666320"/>
          </a:xfrm>
          <a:prstGeom prst="rect">
            <a:avLst/>
          </a:prstGeom>
          <a:noFill/>
          <a:ln>
            <a:noFill/>
          </a:ln>
        </p:spPr>
        <p:style>
          <a:lnRef idx="0"/>
          <a:fillRef idx="0"/>
          <a:effectRef idx="0"/>
          <a:fontRef idx="minor"/>
        </p:style>
        <p:txBody>
          <a:bodyPr lIns="90000" rIns="90000" tIns="45000" bIns="45000" anchor="ctr">
            <a:normAutofit fontScale="77000"/>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Build systems are not exactly a glamorous topic.</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They are not going to win you any job offers or grab people’s attention on your resume.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I can understand if you want to leave this long and complex training and go learn about something fun and flashy like machine learning or React or Swift</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HOWEVER: build systems are one of the most key parts of </a:t>
            </a:r>
            <a:r>
              <a:rPr b="0" i="1" lang="en-US" sz="2400" spc="-1" strike="noStrike">
                <a:solidFill>
                  <a:srgbClr val="ffffff"/>
                </a:solidFill>
                <a:latin typeface="Calibri"/>
              </a:rPr>
              <a:t>any </a:t>
            </a:r>
            <a:r>
              <a:rPr b="0" lang="en-US" sz="2400" spc="-1" strike="noStrike">
                <a:solidFill>
                  <a:srgbClr val="ffffff"/>
                </a:solidFill>
                <a:latin typeface="Calibri"/>
              </a:rPr>
              <a:t>software project.  You cannot write any serious code without a good build system supporting you.</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If you can stick it out through this series of 5 lectures, you will know more about C++ build systems than 75% of professional software engineers (if Qualcomm is any judge)</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Great way to earn points at any new workplace!</a:t>
            </a:r>
            <a:endParaRPr b="0" lang="en-US" sz="2400" spc="-1" strike="noStrike">
              <a:latin typeface="Arial"/>
            </a:endParaRPr>
          </a:p>
          <a:p>
            <a:pPr>
              <a:lnSpc>
                <a:spcPct val="100000"/>
              </a:lnSpc>
              <a:spcAft>
                <a:spcPts val="1001"/>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What CMake Does</a:t>
            </a:r>
            <a:endParaRPr b="0" lang="en-US" sz="3600" spc="-1" strike="noStrike">
              <a:latin typeface="Arial"/>
            </a:endParaRPr>
          </a:p>
        </p:txBody>
      </p:sp>
      <p:sp>
        <p:nvSpPr>
          <p:cNvPr id="178" name="CustomShape 2"/>
          <p:cNvSpPr/>
          <p:nvPr/>
        </p:nvSpPr>
        <p:spPr>
          <a:xfrm>
            <a:off x="685800" y="1799280"/>
            <a:ext cx="10749240" cy="2144160"/>
          </a:xfrm>
          <a:prstGeom prst="rect">
            <a:avLst/>
          </a:prstGeom>
          <a:noFill/>
          <a:ln>
            <a:noFill/>
          </a:ln>
        </p:spPr>
        <p:style>
          <a:lnRef idx="0"/>
          <a:fillRef idx="0"/>
          <a:effectRef idx="0"/>
          <a:fontRef idx="minor"/>
        </p:style>
        <p:txBody>
          <a:bodyPr lIns="90000" rIns="90000" tIns="45000" bIns="45000" anchor="ctr">
            <a:normAutofit fontScale="60000"/>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We are now going to create our very first buildfile for test_regression with CMake.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First, we need to understand how CMake processes this file.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CMake is a </a:t>
            </a:r>
            <a:r>
              <a:rPr b="0" i="1" lang="en-US" sz="2400" spc="-1" strike="noStrike">
                <a:solidFill>
                  <a:srgbClr val="ffffff"/>
                </a:solidFill>
                <a:latin typeface="Calibri"/>
              </a:rPr>
              <a:t>build system generator</a:t>
            </a:r>
            <a:r>
              <a:rPr b="0" lang="en-US" sz="2400" spc="-1" strike="noStrike">
                <a:solidFill>
                  <a:srgbClr val="ffffff"/>
                </a:solidFill>
                <a:latin typeface="Calibri"/>
              </a:rPr>
              <a:t>.  It reads files in its own language and outputs buildfiles in one of several other languages.  We will use make for this course.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These buildfiles then take care of building the actual code.</a:t>
            </a:r>
            <a:endParaRPr b="0" lang="en-US" sz="2400" spc="-1" strike="noStrike">
              <a:latin typeface="Arial"/>
            </a:endParaRPr>
          </a:p>
        </p:txBody>
      </p:sp>
      <p:sp>
        <p:nvSpPr>
          <p:cNvPr id="179" name="CustomShape 3"/>
          <p:cNvSpPr/>
          <p:nvPr/>
        </p:nvSpPr>
        <p:spPr>
          <a:xfrm>
            <a:off x="4159080" y="4829040"/>
            <a:ext cx="1262160" cy="878760"/>
          </a:xfrm>
          <a:prstGeom prst="snip2SameRect">
            <a:avLst>
              <a:gd name="adj1" fmla="val 37135"/>
              <a:gd name="adj2" fmla="val 0"/>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onsolas"/>
                <a:ea typeface="DejaVu Sans"/>
              </a:rPr>
              <a:t>cmake</a:t>
            </a:r>
            <a:endParaRPr b="0" lang="en-US" sz="1800" spc="-1" strike="noStrike">
              <a:latin typeface="Arial"/>
            </a:endParaRPr>
          </a:p>
        </p:txBody>
      </p:sp>
      <p:sp>
        <p:nvSpPr>
          <p:cNvPr id="180" name="CustomShape 4"/>
          <p:cNvSpPr/>
          <p:nvPr/>
        </p:nvSpPr>
        <p:spPr>
          <a:xfrm>
            <a:off x="663480" y="4383720"/>
            <a:ext cx="2820960" cy="739440"/>
          </a:xfrm>
          <a:prstGeom prst="ellipse">
            <a:avLst/>
          </a:prstGeom>
          <a:solidFill>
            <a:schemeClr val="accent2">
              <a:lumMod val="60000"/>
              <a:lumOff val="4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000000"/>
                </a:solidFill>
                <a:latin typeface="Consolas"/>
                <a:ea typeface="DejaVu Sans"/>
              </a:rPr>
              <a:t>CMakeLists.txt</a:t>
            </a:r>
            <a:endParaRPr b="0" lang="en-US" sz="1200" spc="-1" strike="noStrike">
              <a:latin typeface="Arial"/>
            </a:endParaRPr>
          </a:p>
          <a:p>
            <a:pPr algn="ctr">
              <a:lnSpc>
                <a:spcPct val="100000"/>
              </a:lnSpc>
            </a:pPr>
            <a:r>
              <a:rPr b="0" lang="en-US" sz="1200" spc="-1" strike="noStrike">
                <a:solidFill>
                  <a:srgbClr val="000000"/>
                </a:solidFill>
                <a:latin typeface="Consolas"/>
                <a:ea typeface="DejaVu Sans"/>
              </a:rPr>
              <a:t>(in each directory)</a:t>
            </a:r>
            <a:endParaRPr b="0" lang="en-US" sz="1200" spc="-1" strike="noStrike">
              <a:latin typeface="Arial"/>
            </a:endParaRPr>
          </a:p>
        </p:txBody>
      </p:sp>
      <p:sp>
        <p:nvSpPr>
          <p:cNvPr id="181" name="CustomShape 5"/>
          <p:cNvSpPr/>
          <p:nvPr/>
        </p:nvSpPr>
        <p:spPr>
          <a:xfrm>
            <a:off x="3485160" y="4754160"/>
            <a:ext cx="673560" cy="514440"/>
          </a:xfrm>
          <a:custGeom>
            <a:avLst/>
            <a:gdLst/>
            <a:ahLst/>
            <a:rect l="l" t="t" r="r" b="b"/>
            <a:pathLst>
              <a:path w="21600" h="21600">
                <a:moveTo>
                  <a:pt x="0" y="0"/>
                </a:moveTo>
                <a:lnTo>
                  <a:pt x="21600" y="21600"/>
                </a:lnTo>
              </a:path>
            </a:pathLst>
          </a:custGeom>
          <a:noFill/>
          <a:ln cap="rnd" w="76320">
            <a:solidFill>
              <a:schemeClr val="tx1">
                <a:lumMod val="85000"/>
                <a:lumOff val="15000"/>
              </a:schemeClr>
            </a:solidFill>
            <a:round/>
            <a:tailEnd len="med" type="triangle" w="med"/>
          </a:ln>
        </p:spPr>
        <p:style>
          <a:lnRef idx="1">
            <a:schemeClr val="accent1"/>
          </a:lnRef>
          <a:fillRef idx="0">
            <a:schemeClr val="accent1"/>
          </a:fillRef>
          <a:effectRef idx="0">
            <a:schemeClr val="accent1"/>
          </a:effectRef>
          <a:fontRef idx="minor"/>
        </p:style>
      </p:sp>
      <p:sp>
        <p:nvSpPr>
          <p:cNvPr id="182" name="CustomShape 6"/>
          <p:cNvSpPr/>
          <p:nvPr/>
        </p:nvSpPr>
        <p:spPr>
          <a:xfrm>
            <a:off x="6225480" y="4898880"/>
            <a:ext cx="2524680" cy="739440"/>
          </a:xfrm>
          <a:prstGeom prst="ellipse">
            <a:avLst/>
          </a:prstGeom>
          <a:solidFill>
            <a:schemeClr val="accent6">
              <a:lumMod val="40000"/>
              <a:lumOff val="6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000000"/>
                </a:solidFill>
                <a:latin typeface="Consolas"/>
                <a:ea typeface="DejaVu Sans"/>
              </a:rPr>
              <a:t>Makefile</a:t>
            </a:r>
            <a:br/>
            <a:r>
              <a:rPr b="0" lang="en-US" sz="1200" spc="-1" strike="noStrike">
                <a:solidFill>
                  <a:srgbClr val="000000"/>
                </a:solidFill>
                <a:latin typeface="Consolas"/>
                <a:ea typeface="DejaVu Sans"/>
              </a:rPr>
              <a:t>(in each directory)</a:t>
            </a:r>
            <a:endParaRPr b="0" lang="en-US" sz="1200" spc="-1" strike="noStrike">
              <a:latin typeface="Arial"/>
            </a:endParaRPr>
          </a:p>
        </p:txBody>
      </p:sp>
      <p:sp>
        <p:nvSpPr>
          <p:cNvPr id="183" name="CustomShape 7"/>
          <p:cNvSpPr/>
          <p:nvPr/>
        </p:nvSpPr>
        <p:spPr>
          <a:xfrm flipV="1">
            <a:off x="5421960" y="5267520"/>
            <a:ext cx="802800" cy="360"/>
          </a:xfrm>
          <a:custGeom>
            <a:avLst/>
            <a:gdLst/>
            <a:ahLst/>
            <a:rect l="l" t="t" r="r" b="b"/>
            <a:pathLst>
              <a:path w="21600" h="21600">
                <a:moveTo>
                  <a:pt x="0" y="0"/>
                </a:moveTo>
                <a:lnTo>
                  <a:pt x="21600" y="21600"/>
                </a:lnTo>
              </a:path>
            </a:pathLst>
          </a:custGeom>
          <a:noFill/>
          <a:ln cap="rnd" w="76320">
            <a:solidFill>
              <a:schemeClr val="tx1">
                <a:lumMod val="85000"/>
                <a:lumOff val="15000"/>
              </a:schemeClr>
            </a:solidFill>
            <a:round/>
            <a:tailEnd len="med" type="triangle" w="med"/>
          </a:ln>
        </p:spPr>
        <p:style>
          <a:lnRef idx="1">
            <a:schemeClr val="accent1"/>
          </a:lnRef>
          <a:fillRef idx="0">
            <a:schemeClr val="accent1"/>
          </a:fillRef>
          <a:effectRef idx="0">
            <a:schemeClr val="accent1"/>
          </a:effectRef>
          <a:fontRef idx="minor"/>
        </p:style>
      </p:sp>
      <p:sp>
        <p:nvSpPr>
          <p:cNvPr id="184" name="CustomShape 8"/>
          <p:cNvSpPr/>
          <p:nvPr/>
        </p:nvSpPr>
        <p:spPr>
          <a:xfrm>
            <a:off x="663480" y="5797440"/>
            <a:ext cx="2820960" cy="739440"/>
          </a:xfrm>
          <a:prstGeom prst="ellipse">
            <a:avLst/>
          </a:prstGeom>
          <a:solidFill>
            <a:schemeClr val="accent2">
              <a:lumMod val="60000"/>
              <a:lumOff val="4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000000"/>
                </a:solidFill>
                <a:latin typeface="Consolas"/>
                <a:ea typeface="DejaVu Sans"/>
              </a:rPr>
              <a:t>Other CMake modules (included)</a:t>
            </a:r>
            <a:endParaRPr b="0" lang="en-US" sz="1200" spc="-1" strike="noStrike">
              <a:latin typeface="Arial"/>
            </a:endParaRPr>
          </a:p>
        </p:txBody>
      </p:sp>
      <p:sp>
        <p:nvSpPr>
          <p:cNvPr id="185" name="CustomShape 9"/>
          <p:cNvSpPr/>
          <p:nvPr/>
        </p:nvSpPr>
        <p:spPr>
          <a:xfrm>
            <a:off x="2074320" y="5124240"/>
            <a:ext cx="360" cy="672480"/>
          </a:xfrm>
          <a:custGeom>
            <a:avLst/>
            <a:gdLst/>
            <a:ahLst/>
            <a:rect l="l" t="t" r="r" b="b"/>
            <a:pathLst>
              <a:path w="21600" h="21600">
                <a:moveTo>
                  <a:pt x="0" y="0"/>
                </a:moveTo>
                <a:lnTo>
                  <a:pt x="21600" y="21600"/>
                </a:lnTo>
              </a:path>
            </a:pathLst>
          </a:custGeom>
          <a:noFill/>
          <a:ln cap="rnd" w="28440">
            <a:solidFill>
              <a:srgbClr val="aa39bf"/>
            </a:solidFill>
            <a:round/>
            <a:tailEnd len="med" type="triangle" w="med"/>
          </a:ln>
        </p:spPr>
        <p:style>
          <a:lnRef idx="1">
            <a:schemeClr val="accent1"/>
          </a:lnRef>
          <a:fillRef idx="0">
            <a:schemeClr val="accent1"/>
          </a:fillRef>
          <a:effectRef idx="0">
            <a:schemeClr val="accent1"/>
          </a:effectRef>
          <a:fontRef idx="minor"/>
        </p:style>
      </p:sp>
      <p:sp>
        <p:nvSpPr>
          <p:cNvPr id="186" name="CustomShape 10"/>
          <p:cNvSpPr/>
          <p:nvPr/>
        </p:nvSpPr>
        <p:spPr>
          <a:xfrm>
            <a:off x="9554400" y="4829040"/>
            <a:ext cx="1262160" cy="878760"/>
          </a:xfrm>
          <a:prstGeom prst="snip2SameRect">
            <a:avLst>
              <a:gd name="adj1" fmla="val 37135"/>
              <a:gd name="adj2" fmla="val 0"/>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onsolas"/>
                <a:ea typeface="DejaVu Sans"/>
              </a:rPr>
              <a:t>make</a:t>
            </a:r>
            <a:endParaRPr b="0" lang="en-US" sz="1800" spc="-1" strike="noStrike">
              <a:latin typeface="Arial"/>
            </a:endParaRPr>
          </a:p>
        </p:txBody>
      </p:sp>
      <p:sp>
        <p:nvSpPr>
          <p:cNvPr id="187" name="CustomShape 11"/>
          <p:cNvSpPr/>
          <p:nvPr/>
        </p:nvSpPr>
        <p:spPr>
          <a:xfrm>
            <a:off x="8750880" y="5268960"/>
            <a:ext cx="802800" cy="360"/>
          </a:xfrm>
          <a:custGeom>
            <a:avLst/>
            <a:gdLst/>
            <a:ahLst/>
            <a:rect l="l" t="t" r="r" b="b"/>
            <a:pathLst>
              <a:path w="21600" h="21600">
                <a:moveTo>
                  <a:pt x="0" y="0"/>
                </a:moveTo>
                <a:lnTo>
                  <a:pt x="21600" y="21600"/>
                </a:lnTo>
              </a:path>
            </a:pathLst>
          </a:custGeom>
          <a:noFill/>
          <a:ln cap="rnd" w="76320">
            <a:solidFill>
              <a:schemeClr val="tx1">
                <a:lumMod val="85000"/>
                <a:lumOff val="15000"/>
              </a:schemeClr>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685800" y="177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Functions of CMakeLists.txt</a:t>
            </a:r>
            <a:endParaRPr b="0" lang="en-US" sz="3600" spc="-1" strike="noStrike">
              <a:latin typeface="Arial"/>
            </a:endParaRPr>
          </a:p>
        </p:txBody>
      </p:sp>
      <p:sp>
        <p:nvSpPr>
          <p:cNvPr id="189" name="CustomShape 2"/>
          <p:cNvSpPr/>
          <p:nvPr/>
        </p:nvSpPr>
        <p:spPr>
          <a:xfrm>
            <a:off x="685800" y="1799280"/>
            <a:ext cx="10130760" cy="4797000"/>
          </a:xfrm>
          <a:prstGeom prst="rect">
            <a:avLst/>
          </a:prstGeom>
          <a:noFill/>
          <a:ln>
            <a:noFill/>
          </a:ln>
        </p:spPr>
        <p:style>
          <a:lnRef idx="0"/>
          <a:fillRef idx="0"/>
          <a:effectRef idx="0"/>
          <a:fontRef idx="minor"/>
        </p:style>
        <p:txBody>
          <a:bodyPr lIns="90000" rIns="90000" tIns="45000" bIns="45000" anchor="ctr">
            <a:no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The top-level buildfile performs some important tasks:</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Initializing CMake (this session)</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Setting compilation options (this session)</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Inspecting the system and finding libraries (session 3)</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The buildfiles in each directory take care of building the code there:</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Setting local compile options (session 2)</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Building code into various targets (this session)</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Linking targets to the libraries they depend on (sessions 2 and 3)</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This is just an overview! We will go into each of these in detail</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CMake Syntax</a:t>
            </a:r>
            <a:endParaRPr b="0" lang="en-US" sz="3600" spc="-1" strike="noStrike">
              <a:latin typeface="Arial"/>
            </a:endParaRPr>
          </a:p>
        </p:txBody>
      </p:sp>
      <p:sp>
        <p:nvSpPr>
          <p:cNvPr id="191" name="CustomShape 2"/>
          <p:cNvSpPr/>
          <p:nvPr/>
        </p:nvSpPr>
        <p:spPr>
          <a:xfrm>
            <a:off x="433440" y="1799280"/>
            <a:ext cx="6061680" cy="4612680"/>
          </a:xfrm>
          <a:prstGeom prst="rect">
            <a:avLst/>
          </a:prstGeom>
          <a:noFill/>
          <a:ln>
            <a:noFill/>
          </a:ln>
        </p:spPr>
        <p:style>
          <a:lnRef idx="0"/>
          <a:fillRef idx="0"/>
          <a:effectRef idx="0"/>
          <a:fontRef idx="minor"/>
        </p:style>
        <p:txBody>
          <a:bodyPr lIns="90000" rIns="90000" tIns="45000" bIns="45000" anchor="ctr">
            <a:normAutofit fontScale="63000"/>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There’s a lot to go over!</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For now we will start with the basics.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Each line contains one command.</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Command calls continue across lines until the next closing parenthesis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Variables can be evaluated like “${VAR}”</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Whitespace around commands is not significant, but it is used to separate command arguments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All command arguments are string literals.  Quotes used when literals contain whitespace.</a:t>
            </a:r>
            <a:endParaRPr b="0" lang="en-US" sz="2400" spc="-1" strike="noStrike">
              <a:latin typeface="Arial"/>
            </a:endParaRPr>
          </a:p>
        </p:txBody>
      </p:sp>
      <p:pic>
        <p:nvPicPr>
          <p:cNvPr id="192" name="Picture 6" descr=""/>
          <p:cNvPicPr/>
          <p:nvPr/>
        </p:nvPicPr>
        <p:blipFill>
          <a:blip r:embed="rId1"/>
          <a:stretch/>
        </p:blipFill>
        <p:spPr>
          <a:xfrm>
            <a:off x="6924600" y="276120"/>
            <a:ext cx="4990320" cy="6305040"/>
          </a:xfrm>
          <a:prstGeom prst="rect">
            <a:avLst/>
          </a:prstGeom>
          <a:ln>
            <a:noFill/>
          </a:ln>
        </p:spPr>
      </p:pic>
      <p:sp>
        <p:nvSpPr>
          <p:cNvPr id="193" name="CustomShape 3"/>
          <p:cNvSpPr/>
          <p:nvPr/>
        </p:nvSpPr>
        <p:spPr>
          <a:xfrm>
            <a:off x="4435560" y="424800"/>
            <a:ext cx="23328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Calibri"/>
                <a:ea typeface="DejaVu Sans"/>
              </a:rPr>
              <a:t>A random example -&gt;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673920" y="27612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CMake Variables</a:t>
            </a:r>
            <a:endParaRPr b="0" lang="en-US" sz="3600" spc="-1" strike="noStrike">
              <a:latin typeface="Arial"/>
            </a:endParaRPr>
          </a:p>
        </p:txBody>
      </p:sp>
      <p:sp>
        <p:nvSpPr>
          <p:cNvPr id="195" name="CustomShape 2"/>
          <p:cNvSpPr/>
          <p:nvPr/>
        </p:nvSpPr>
        <p:spPr>
          <a:xfrm>
            <a:off x="457200" y="1306440"/>
            <a:ext cx="6121080" cy="5129280"/>
          </a:xfrm>
          <a:prstGeom prst="rect">
            <a:avLst/>
          </a:prstGeom>
          <a:noFill/>
          <a:ln>
            <a:noFill/>
          </a:ln>
        </p:spPr>
        <p:style>
          <a:lnRef idx="0"/>
          <a:fillRef idx="0"/>
          <a:effectRef idx="0"/>
          <a:fontRef idx="minor"/>
        </p:style>
        <p:txBody>
          <a:bodyPr lIns="90000" rIns="90000" tIns="45000" bIns="45000" anchor="ctr">
            <a:normAutofit fontScale="68000"/>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All data is strings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Lists stored as strings separated by semicolons</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God forbid if you need to have semicolons in a string!</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Data is converted from strings to other types, e.g. Boolean and integer, where needed</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set() command used to assign a value to a variable</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Multiple arguments passed to set() are converted into a list</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By convention, variable names are all caps.  Some people like to use lowercase variables for local variables.</a:t>
            </a:r>
            <a:endParaRPr b="0" lang="en-US" sz="2400" spc="-1" strike="noStrike">
              <a:latin typeface="Arial"/>
            </a:endParaRPr>
          </a:p>
        </p:txBody>
      </p:sp>
      <p:pic>
        <p:nvPicPr>
          <p:cNvPr id="196" name="Picture 3" descr=""/>
          <p:cNvPicPr/>
          <p:nvPr/>
        </p:nvPicPr>
        <p:blipFill>
          <a:blip r:embed="rId1"/>
          <a:stretch/>
        </p:blipFill>
        <p:spPr>
          <a:xfrm>
            <a:off x="6924600" y="276120"/>
            <a:ext cx="4990320" cy="63050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656280" y="27612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CMake Commands</a:t>
            </a:r>
            <a:endParaRPr b="0" lang="en-US" sz="3600" spc="-1" strike="noStrike">
              <a:latin typeface="Arial"/>
            </a:endParaRPr>
          </a:p>
        </p:txBody>
      </p:sp>
      <p:sp>
        <p:nvSpPr>
          <p:cNvPr id="198" name="CustomShape 2"/>
          <p:cNvSpPr/>
          <p:nvPr/>
        </p:nvSpPr>
        <p:spPr>
          <a:xfrm>
            <a:off x="368280" y="1448640"/>
            <a:ext cx="6405840" cy="5230440"/>
          </a:xfrm>
          <a:prstGeom prst="rect">
            <a:avLst/>
          </a:prstGeom>
          <a:noFill/>
          <a:ln>
            <a:noFill/>
          </a:ln>
        </p:spPr>
        <p:style>
          <a:lnRef idx="0"/>
          <a:fillRef idx="0"/>
          <a:effectRef idx="0"/>
          <a:fontRef idx="minor"/>
        </p:style>
        <p:txBody>
          <a:bodyPr lIns="90000" rIns="90000" tIns="45000" bIns="45000" anchor="ctr">
            <a:normAutofit fontScale="63000"/>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Two different types of commands, keyword arguments and positional.</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Keyword arguments: Use specific all-caps keywords to separate arguments.</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Keywords can take no arguments, one argument, or a list.</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Positional arguments: Specific arguments are passed in a specific order without keywords</a:t>
            </a:r>
            <a:endParaRPr b="0" lang="en-US" sz="2400" spc="-1" strike="noStrike">
              <a:latin typeface="Arial"/>
            </a:endParaRPr>
          </a:p>
          <a:p>
            <a:pPr marL="285840" indent="-285120">
              <a:lnSpc>
                <a:spcPct val="100000"/>
              </a:lnSpc>
              <a:spcAft>
                <a:spcPts val="1001"/>
              </a:spcAft>
              <a:buClr>
                <a:srgbClr val="ffffff"/>
              </a:buClr>
              <a:buFont typeface="Arial"/>
              <a:buChar char="•"/>
            </a:pPr>
            <a:r>
              <a:rPr b="0" i="1" lang="en-US" sz="2400" spc="-1" strike="noStrike">
                <a:solidFill>
                  <a:srgbClr val="ffffff"/>
                </a:solidFill>
                <a:latin typeface="Calibri"/>
              </a:rPr>
              <a:t>Look at documentation!</a:t>
            </a:r>
            <a:r>
              <a:rPr b="0" lang="en-US" sz="2400" spc="-1" strike="noStrike">
                <a:solidFill>
                  <a:srgbClr val="ffffff"/>
                </a:solidFill>
                <a:latin typeface="Calibri"/>
              </a:rPr>
              <a:t>  Arguments are hard to remember but docs are generally very helpful.</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Unlike variables, function names are not case-sensitive.  Lowercase by convention.</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It is possible to write your own custom functions, we will go into that later.</a:t>
            </a:r>
            <a:endParaRPr b="0" lang="en-US" sz="2400" spc="-1" strike="noStrike">
              <a:latin typeface="Arial"/>
            </a:endParaRPr>
          </a:p>
          <a:p>
            <a:pPr>
              <a:lnSpc>
                <a:spcPct val="100000"/>
              </a:lnSpc>
              <a:spcAft>
                <a:spcPts val="1001"/>
              </a:spcAft>
            </a:pPr>
            <a:endParaRPr b="0" lang="en-US" sz="2400" spc="-1" strike="noStrike">
              <a:latin typeface="Arial"/>
            </a:endParaRPr>
          </a:p>
        </p:txBody>
      </p:sp>
      <p:pic>
        <p:nvPicPr>
          <p:cNvPr id="199" name="Picture 3" descr=""/>
          <p:cNvPicPr/>
          <p:nvPr/>
        </p:nvPicPr>
        <p:blipFill>
          <a:blip r:embed="rId1"/>
          <a:stretch/>
        </p:blipFill>
        <p:spPr>
          <a:xfrm>
            <a:off x="6924600" y="276120"/>
            <a:ext cx="4990320" cy="63050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CMake Directory Structure</a:t>
            </a:r>
            <a:endParaRPr b="0" lang="en-US" sz="3600" spc="-1" strike="noStrike">
              <a:latin typeface="Arial"/>
            </a:endParaRPr>
          </a:p>
        </p:txBody>
      </p:sp>
      <p:sp>
        <p:nvSpPr>
          <p:cNvPr id="201" name="CustomShape 2"/>
          <p:cNvSpPr/>
          <p:nvPr/>
        </p:nvSpPr>
        <p:spPr>
          <a:xfrm>
            <a:off x="685800" y="1799280"/>
            <a:ext cx="10130760" cy="4448520"/>
          </a:xfrm>
          <a:prstGeom prst="rect">
            <a:avLst/>
          </a:prstGeom>
          <a:noFill/>
          <a:ln>
            <a:noFill/>
          </a:ln>
        </p:spPr>
        <p:style>
          <a:lnRef idx="0"/>
          <a:fillRef idx="0"/>
          <a:effectRef idx="0"/>
          <a:fontRef idx="minor"/>
        </p:style>
        <p:txBody>
          <a:bodyPr lIns="90000" rIns="90000" tIns="45000" bIns="45000" anchor="ctr">
            <a:norm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Unlike Make, CMake makes it very straightforward to keep your compiled files separate from your source directory</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Helps keep your Git repositories nice and clean! </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Three directories to remember:</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Source dir: where your source code is</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Binary dir: where the binaries are being stored</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Install dir: where the binaries will be installed when you run “make install”</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When running cmake, you always run in the binary dir and pass CMake the path to the source dir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614520" y="6660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Directory Variables</a:t>
            </a:r>
            <a:endParaRPr b="0" lang="en-US" sz="3600" spc="-1" strike="noStrike">
              <a:latin typeface="Arial"/>
            </a:endParaRPr>
          </a:p>
        </p:txBody>
      </p:sp>
      <p:sp>
        <p:nvSpPr>
          <p:cNvPr id="203" name="CustomShape 2"/>
          <p:cNvSpPr/>
          <p:nvPr/>
        </p:nvSpPr>
        <p:spPr>
          <a:xfrm>
            <a:off x="614520" y="801720"/>
            <a:ext cx="10130760" cy="587160"/>
          </a:xfrm>
          <a:prstGeom prst="rect">
            <a:avLst/>
          </a:prstGeom>
          <a:noFill/>
          <a:ln>
            <a:noFill/>
          </a:ln>
        </p:spPr>
        <p:style>
          <a:lnRef idx="0"/>
          <a:fillRef idx="0"/>
          <a:effectRef idx="0"/>
          <a:fontRef idx="minor"/>
        </p:style>
        <p:txBody>
          <a:bodyPr lIns="90000" rIns="90000" tIns="45000" bIns="45000" anchor="ctr">
            <a:normAutofit/>
          </a:bodyPr>
          <a:p>
            <a:pPr>
              <a:lnSpc>
                <a:spcPct val="100000"/>
              </a:lnSpc>
              <a:spcAft>
                <a:spcPts val="1001"/>
              </a:spcAft>
              <a:tabLst>
                <a:tab algn="l" pos="0"/>
              </a:tabLst>
            </a:pPr>
            <a:r>
              <a:rPr b="0" lang="en-US" sz="2400" spc="-1" strike="noStrike">
                <a:solidFill>
                  <a:srgbClr val="ffffff"/>
                </a:solidFill>
                <a:latin typeface="Calibri"/>
              </a:rPr>
              <a:t>These directories are accessed via special predefined variables</a:t>
            </a:r>
            <a:endParaRPr b="0" lang="en-US" sz="2400" spc="-1" strike="noStrike">
              <a:latin typeface="Arial"/>
            </a:endParaRPr>
          </a:p>
        </p:txBody>
      </p:sp>
      <p:graphicFrame>
        <p:nvGraphicFramePr>
          <p:cNvPr id="204" name="Table 3"/>
          <p:cNvGraphicFramePr/>
          <p:nvPr/>
        </p:nvGraphicFramePr>
        <p:xfrm>
          <a:off x="271080" y="1567440"/>
          <a:ext cx="11648880" cy="3999600"/>
        </p:xfrm>
        <a:graphic>
          <a:graphicData uri="http://schemas.openxmlformats.org/drawingml/2006/table">
            <a:tbl>
              <a:tblPr/>
              <a:tblGrid>
                <a:gridCol w="3196440"/>
                <a:gridCol w="3551760"/>
                <a:gridCol w="4901040"/>
              </a:tblGrid>
              <a:tr h="887760">
                <a:tc>
                  <a:txBody>
                    <a:bodyPr>
                      <a:noAutofit/>
                    </a:bodyPr>
                    <a:p>
                      <a:pPr>
                        <a:lnSpc>
                          <a:spcPct val="100000"/>
                        </a:lnSpc>
                      </a:pPr>
                      <a:r>
                        <a:rPr b="1" lang="en-US" sz="1800" spc="-1" strike="noStrike">
                          <a:solidFill>
                            <a:srgbClr val="ffffff"/>
                          </a:solidFill>
                          <a:latin typeface="Calibri"/>
                        </a:rPr>
                        <a:t>Variable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oAutofit/>
                    </a:bodyPr>
                    <a:p>
                      <a:pPr>
                        <a:lnSpc>
                          <a:spcPct val="100000"/>
                        </a:lnSpc>
                      </a:pPr>
                      <a:r>
                        <a:rPr b="1" lang="en-US" sz="1800" spc="-1" strike="noStrike">
                          <a:solidFill>
                            <a:srgbClr val="ffffff"/>
                          </a:solidFill>
                          <a:latin typeface="Calibri"/>
                        </a:rPr>
                        <a:t>Contents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oAutofit/>
                    </a:bodyPr>
                    <a:p>
                      <a:pPr>
                        <a:lnSpc>
                          <a:spcPct val="100000"/>
                        </a:lnSpc>
                      </a:pPr>
                      <a:r>
                        <a:rPr b="1" lang="en-US" sz="1800" spc="-1" strike="noStrike">
                          <a:solidFill>
                            <a:srgbClr val="ffffff"/>
                          </a:solidFill>
                          <a:latin typeface="Calibri"/>
                        </a:rPr>
                        <a:t>Example Value </a:t>
                      </a:r>
                      <a:endParaRPr b="0" lang="en-US" sz="1800" spc="-1" strike="noStrike">
                        <a:latin typeface="Arial"/>
                      </a:endParaRPr>
                    </a:p>
                    <a:p>
                      <a:pPr>
                        <a:lnSpc>
                          <a:spcPct val="100000"/>
                        </a:lnSpc>
                      </a:pPr>
                      <a:r>
                        <a:rPr b="1" lang="en-US" sz="1800" spc="-1" strike="noStrike">
                          <a:solidFill>
                            <a:srgbClr val="ffffff"/>
                          </a:solidFill>
                          <a:latin typeface="Calibri"/>
                        </a:rPr>
                        <a:t>(for session1/quad_reg/CMakeLists.txt)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r>
              <a:tr h="622440">
                <a:tc>
                  <a:txBody>
                    <a:bodyPr>
                      <a:noAutofit/>
                    </a:bodyPr>
                    <a:p>
                      <a:pPr>
                        <a:lnSpc>
                          <a:spcPct val="100000"/>
                        </a:lnSpc>
                      </a:pPr>
                      <a:r>
                        <a:rPr b="0" lang="en-US" sz="1800" spc="-1" strike="noStrike">
                          <a:solidFill>
                            <a:srgbClr val="000000"/>
                          </a:solidFill>
                          <a:latin typeface="Consolas"/>
                        </a:rPr>
                        <a:t>CMAKE_SOURCE_DIR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Top-level source folder of your project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onsolas"/>
                        </a:rPr>
                        <a:t>&lt;…&gt;/session1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622440">
                <a:tc>
                  <a:txBody>
                    <a:bodyPr>
                      <a:noAutofit/>
                    </a:bodyPr>
                    <a:p>
                      <a:pPr>
                        <a:lnSpc>
                          <a:spcPct val="100000"/>
                        </a:lnSpc>
                      </a:pPr>
                      <a:r>
                        <a:rPr b="0" lang="en-US" sz="1800" spc="-1" strike="noStrike">
                          <a:solidFill>
                            <a:srgbClr val="000000"/>
                          </a:solidFill>
                          <a:latin typeface="Consolas"/>
                        </a:rPr>
                        <a:t>CMAKE_CURRENT_SOURCE_DIR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Source folder of the current CMakeLists.txt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onsolas"/>
                        </a:rPr>
                        <a:t>&lt;…&gt;/session1/quad_reg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622440">
                <a:tc>
                  <a:txBody>
                    <a:bodyPr>
                      <a:noAutofit/>
                    </a:bodyPr>
                    <a:p>
                      <a:pPr>
                        <a:lnSpc>
                          <a:spcPct val="100000"/>
                        </a:lnSpc>
                      </a:pPr>
                      <a:r>
                        <a:rPr b="0" lang="en-US" sz="1800" spc="-1" strike="noStrike">
                          <a:solidFill>
                            <a:srgbClr val="000000"/>
                          </a:solidFill>
                          <a:latin typeface="Consolas"/>
                        </a:rPr>
                        <a:t>CMAKE_BINARY_DIR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Top-level binary dir of your project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onsolas"/>
                        </a:rPr>
                        <a:t>&lt;…&gt;/session1/build/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622440">
                <a:tc>
                  <a:txBody>
                    <a:bodyPr>
                      <a:noAutofit/>
                    </a:bodyPr>
                    <a:p>
                      <a:pPr>
                        <a:lnSpc>
                          <a:spcPct val="100000"/>
                        </a:lnSpc>
                      </a:pPr>
                      <a:r>
                        <a:rPr b="0" lang="en-US" sz="1800" spc="-1" strike="noStrike">
                          <a:solidFill>
                            <a:srgbClr val="000000"/>
                          </a:solidFill>
                          <a:latin typeface="Consolas"/>
                        </a:rPr>
                        <a:t>CMAKE_CURRENT_BINARY_DIR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Binary dir for the current CMakeLists.txt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onsolas"/>
                        </a:rPr>
                        <a:t>&lt;…&gt;/session1/build/quad_reg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622440">
                <a:tc>
                  <a:txBody>
                    <a:bodyPr>
                      <a:noAutofit/>
                    </a:bodyPr>
                    <a:p>
                      <a:pPr>
                        <a:lnSpc>
                          <a:spcPct val="100000"/>
                        </a:lnSpc>
                      </a:pPr>
                      <a:r>
                        <a:rPr b="0" lang="en-US" sz="1800" spc="-1" strike="noStrike">
                          <a:solidFill>
                            <a:srgbClr val="000000"/>
                          </a:solidFill>
                          <a:latin typeface="Consolas"/>
                        </a:rPr>
                        <a:t>CMAKE_INSTALL_PREFIX</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Directory that build products will be installed to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onsolas"/>
                        </a:rPr>
                        <a:t>/usr/local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a6a6a6"/>
                </a:solidFill>
                <a:latin typeface="Calibri Light"/>
              </a:rPr>
              <a:t>Exercise 2:</a:t>
            </a:r>
            <a:r>
              <a:rPr b="0" lang="en-US" sz="3600" spc="-1" strike="noStrike">
                <a:solidFill>
                  <a:srgbClr val="ffffff"/>
                </a:solidFill>
                <a:latin typeface="Calibri Light"/>
              </a:rPr>
              <a:t> QuadRegTest</a:t>
            </a:r>
            <a:endParaRPr b="0" lang="en-US" sz="3600" spc="-1" strike="noStrike">
              <a:latin typeface="Arial"/>
            </a:endParaRPr>
          </a:p>
        </p:txBody>
      </p:sp>
      <p:sp>
        <p:nvSpPr>
          <p:cNvPr id="206" name="CustomShape 2"/>
          <p:cNvSpPr/>
          <p:nvPr/>
        </p:nvSpPr>
        <p:spPr>
          <a:xfrm>
            <a:off x="685800" y="1799280"/>
            <a:ext cx="10130760" cy="3991320"/>
          </a:xfrm>
          <a:prstGeom prst="rect">
            <a:avLst/>
          </a:prstGeom>
          <a:noFill/>
          <a:ln>
            <a:noFill/>
          </a:ln>
        </p:spPr>
        <p:style>
          <a:lnRef idx="0"/>
          <a:fillRef idx="0"/>
          <a:effectRef idx="0"/>
          <a:fontRef idx="minor"/>
        </p:style>
        <p:txBody>
          <a:bodyPr lIns="90000" rIns="90000" tIns="45000" bIns="45000" anchor="ctr">
            <a:no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We are now going to create a simple CMakeLists.txt</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Create a new one in the session1 folder and open it in your text editor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Initialization code</a:t>
            </a:r>
            <a:endParaRPr b="0" lang="en-US" sz="3600" spc="-1" strike="noStrike">
              <a:latin typeface="Arial"/>
            </a:endParaRPr>
          </a:p>
        </p:txBody>
      </p:sp>
      <p:sp>
        <p:nvSpPr>
          <p:cNvPr id="208" name="CustomShape 2"/>
          <p:cNvSpPr/>
          <p:nvPr/>
        </p:nvSpPr>
        <p:spPr>
          <a:xfrm>
            <a:off x="685800" y="1436760"/>
            <a:ext cx="5506560" cy="5266080"/>
          </a:xfrm>
          <a:prstGeom prst="rect">
            <a:avLst/>
          </a:prstGeom>
          <a:noFill/>
          <a:ln>
            <a:noFill/>
          </a:ln>
        </p:spPr>
        <p:style>
          <a:lnRef idx="0"/>
          <a:fillRef idx="0"/>
          <a:effectRef idx="0"/>
          <a:fontRef idx="minor"/>
        </p:style>
        <p:txBody>
          <a:bodyPr lIns="90000" rIns="90000" tIns="45000" bIns="45000" anchor="ctr">
            <a:normAutofit fontScale="63000"/>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These two statements are needed as the first lines of all CMake build systems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cmake_minimum_required()</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Sets minimum version needed to run the buildfiles.</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Disables backwards compatibility for versions older than the given one.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project()</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Sets the name of the project (e.g. for display in IDEs).</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Tells CMake which compilers to search for.</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NOTE: C++ is called “CXX” in CMake, probably so it can be used as a valid filesystem path</a:t>
            </a:r>
            <a:endParaRPr b="0" lang="en-US" sz="2400" spc="-1" strike="noStrike">
              <a:latin typeface="Arial"/>
            </a:endParaRPr>
          </a:p>
        </p:txBody>
      </p:sp>
      <p:pic>
        <p:nvPicPr>
          <p:cNvPr id="209" name="Picture 6" descr=""/>
          <p:cNvPicPr/>
          <p:nvPr/>
        </p:nvPicPr>
        <p:blipFill>
          <a:blip r:embed="rId1"/>
          <a:stretch/>
        </p:blipFill>
        <p:spPr>
          <a:xfrm>
            <a:off x="6596640" y="1923840"/>
            <a:ext cx="5113800" cy="5230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685800" y="105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Source list</a:t>
            </a:r>
            <a:endParaRPr b="0" lang="en-US" sz="3600" spc="-1" strike="noStrike">
              <a:latin typeface="Arial"/>
            </a:endParaRPr>
          </a:p>
        </p:txBody>
      </p:sp>
      <p:sp>
        <p:nvSpPr>
          <p:cNvPr id="211" name="CustomShape 2"/>
          <p:cNvSpPr/>
          <p:nvPr/>
        </p:nvSpPr>
        <p:spPr>
          <a:xfrm>
            <a:off x="685800" y="1799280"/>
            <a:ext cx="4978080" cy="4773240"/>
          </a:xfrm>
          <a:prstGeom prst="rect">
            <a:avLst/>
          </a:prstGeom>
          <a:noFill/>
          <a:ln>
            <a:noFill/>
          </a:ln>
        </p:spPr>
        <p:style>
          <a:lnRef idx="0"/>
          <a:fillRef idx="0"/>
          <a:effectRef idx="0"/>
          <a:fontRef idx="minor"/>
        </p:style>
        <p:txBody>
          <a:bodyPr lIns="90000" rIns="90000" tIns="45000" bIns="45000" anchor="ctr">
            <a:no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Creates a variable (TEST_QUADREG_SOURCES) containing the paths to both files</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Paths in CMake are almost always interpreted relative to the source directory</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I recommend always making lists of source files at the top of the file.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This is dead simple to the reader and makes it easy for the non-CMake-literate to add source files</a:t>
            </a:r>
            <a:endParaRPr b="0" lang="en-US" sz="2400" spc="-1" strike="noStrike">
              <a:latin typeface="Arial"/>
            </a:endParaRPr>
          </a:p>
          <a:p>
            <a:pPr>
              <a:lnSpc>
                <a:spcPct val="100000"/>
              </a:lnSpc>
              <a:spcAft>
                <a:spcPts val="1001"/>
              </a:spcAft>
            </a:pPr>
            <a:endParaRPr b="0" lang="en-US" sz="2400" spc="-1" strike="noStrike">
              <a:latin typeface="Arial"/>
            </a:endParaRPr>
          </a:p>
        </p:txBody>
      </p:sp>
      <p:pic>
        <p:nvPicPr>
          <p:cNvPr id="212" name="Picture 3" descr=""/>
          <p:cNvPicPr/>
          <p:nvPr/>
        </p:nvPicPr>
        <p:blipFill>
          <a:blip r:embed="rId1"/>
          <a:stretch/>
        </p:blipFill>
        <p:spPr>
          <a:xfrm>
            <a:off x="6228000" y="1186560"/>
            <a:ext cx="5277600" cy="15843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Qualcomm Experience</a:t>
            </a:r>
            <a:endParaRPr b="0" lang="en-US" sz="3600" spc="-1" strike="noStrike">
              <a:latin typeface="Arial"/>
            </a:endParaRPr>
          </a:p>
        </p:txBody>
      </p:sp>
      <p:sp>
        <p:nvSpPr>
          <p:cNvPr id="123" name="CustomShape 2"/>
          <p:cNvSpPr/>
          <p:nvPr/>
        </p:nvSpPr>
        <p:spPr>
          <a:xfrm>
            <a:off x="685800" y="1424880"/>
            <a:ext cx="10713960" cy="4822560"/>
          </a:xfrm>
          <a:prstGeom prst="rect">
            <a:avLst/>
          </a:prstGeom>
          <a:noFill/>
          <a:ln>
            <a:noFill/>
          </a:ln>
        </p:spPr>
        <p:style>
          <a:lnRef idx="0"/>
          <a:fillRef idx="0"/>
          <a:effectRef idx="0"/>
          <a:fontRef idx="minor"/>
        </p:style>
        <p:txBody>
          <a:bodyPr lIns="90000" rIns="90000" tIns="45000" bIns="45000" anchor="ctr">
            <a:normAutofit fontScale="94000"/>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When I was at Qualcomm, the build system we had to work with took almost an hour to build an entire OS image and flash it onto the target device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Instead of using that, I spent my first week on the project writing a new build system and incremental upload tool in CMake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This made incremental builds take 12 seconds instead of &gt;30 minutes!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This let me iterate quickly instead of taking ages to create and test new builds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People were always like “how are you making progress so fast on this project?”</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Answer: build systems!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Basic compile flags</a:t>
            </a:r>
            <a:endParaRPr b="0" lang="en-US" sz="3600" spc="-1" strike="noStrike">
              <a:latin typeface="Arial"/>
            </a:endParaRPr>
          </a:p>
        </p:txBody>
      </p:sp>
      <p:sp>
        <p:nvSpPr>
          <p:cNvPr id="214" name="CustomShape 2"/>
          <p:cNvSpPr/>
          <p:nvPr/>
        </p:nvSpPr>
        <p:spPr>
          <a:xfrm>
            <a:off x="685800" y="1799280"/>
            <a:ext cx="5409360" cy="4600800"/>
          </a:xfrm>
          <a:prstGeom prst="rect">
            <a:avLst/>
          </a:prstGeom>
          <a:noFill/>
          <a:ln>
            <a:noFill/>
          </a:ln>
        </p:spPr>
        <p:style>
          <a:lnRef idx="0"/>
          <a:fillRef idx="0"/>
          <a:effectRef idx="0"/>
          <a:fontRef idx="minor"/>
        </p:style>
        <p:txBody>
          <a:bodyPr lIns="90000" rIns="90000" tIns="45000" bIns="45000" anchor="ctr">
            <a:normAutofit fontScale="84000"/>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include_directories()</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Adds directories to the include path</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Will be passed to the compiler using the –I option</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add_compile_options()</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Adds the given options to the compiler flags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For now we are using functions that operate at the global scope</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Other ways to do this will be discussed in session 2</a:t>
            </a:r>
            <a:endParaRPr b="0" lang="en-US" sz="2400" spc="-1" strike="noStrike">
              <a:latin typeface="Arial"/>
            </a:endParaRPr>
          </a:p>
        </p:txBody>
      </p:sp>
      <p:pic>
        <p:nvPicPr>
          <p:cNvPr id="215" name="Picture 3" descr=""/>
          <p:cNvPicPr/>
          <p:nvPr/>
        </p:nvPicPr>
        <p:blipFill>
          <a:blip r:embed="rId1"/>
          <a:stretch/>
        </p:blipFill>
        <p:spPr>
          <a:xfrm>
            <a:off x="6831000" y="896760"/>
            <a:ext cx="4785840" cy="223308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Adding the Executable</a:t>
            </a:r>
            <a:endParaRPr b="0" lang="en-US" sz="3600" spc="-1" strike="noStrike">
              <a:latin typeface="Arial"/>
            </a:endParaRPr>
          </a:p>
        </p:txBody>
      </p:sp>
      <p:sp>
        <p:nvSpPr>
          <p:cNvPr id="217" name="CustomShape 2"/>
          <p:cNvSpPr/>
          <p:nvPr/>
        </p:nvSpPr>
        <p:spPr>
          <a:xfrm>
            <a:off x="685800" y="1799280"/>
            <a:ext cx="5826960" cy="3991320"/>
          </a:xfrm>
          <a:prstGeom prst="rect">
            <a:avLst/>
          </a:prstGeom>
          <a:noFill/>
          <a:ln>
            <a:noFill/>
          </a:ln>
        </p:spPr>
        <p:style>
          <a:lnRef idx="0"/>
          <a:fillRef idx="0"/>
          <a:effectRef idx="0"/>
          <a:fontRef idx="minor"/>
        </p:style>
        <p:txBody>
          <a:bodyPr lIns="90000" rIns="90000" tIns="45000" bIns="45000" anchor="ctr">
            <a:no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add_executable()</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Tells CMake to build an executable target with the given name from the given sources</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We use the TEST_QUADREG_SOURCES variable we created earlier</a:t>
            </a:r>
            <a:endParaRPr b="0" lang="en-US" sz="2400" spc="-1" strike="noStrike">
              <a:latin typeface="Arial"/>
            </a:endParaRPr>
          </a:p>
        </p:txBody>
      </p:sp>
      <p:pic>
        <p:nvPicPr>
          <p:cNvPr id="218" name="Picture 3" descr=""/>
          <p:cNvPicPr/>
          <p:nvPr/>
        </p:nvPicPr>
        <p:blipFill>
          <a:blip r:embed="rId1"/>
          <a:stretch/>
        </p:blipFill>
        <p:spPr>
          <a:xfrm>
            <a:off x="6715440" y="1231200"/>
            <a:ext cx="4899960" cy="281196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Running Exercise 2</a:t>
            </a:r>
            <a:endParaRPr b="0" lang="en-US" sz="3600" spc="-1" strike="noStrike">
              <a:latin typeface="Arial"/>
            </a:endParaRPr>
          </a:p>
        </p:txBody>
      </p:sp>
      <p:sp>
        <p:nvSpPr>
          <p:cNvPr id="220" name="CustomShape 2"/>
          <p:cNvSpPr/>
          <p:nvPr/>
        </p:nvSpPr>
        <p:spPr>
          <a:xfrm>
            <a:off x="685800" y="1799280"/>
            <a:ext cx="10130760" cy="3991320"/>
          </a:xfrm>
          <a:prstGeom prst="rect">
            <a:avLst/>
          </a:prstGeom>
          <a:noFill/>
          <a:ln>
            <a:noFill/>
          </a:ln>
        </p:spPr>
        <p:style>
          <a:lnRef idx="0"/>
          <a:fillRef idx="0"/>
          <a:effectRef idx="0"/>
          <a:fontRef idx="minor"/>
        </p:style>
        <p:txBody>
          <a:bodyPr lIns="90000" rIns="90000" tIns="45000" bIns="45000" anchor="ctr">
            <a:no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onsolas"/>
              </a:rPr>
              <a:t>cd session2</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onsolas"/>
              </a:rPr>
              <a:t>mkdir build</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onsolas"/>
              </a:rPr>
              <a:t>cd build</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onsolas"/>
              </a:rPr>
              <a:t>cmake ..</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onsolas"/>
              </a:rPr>
              <a:t>make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Exercise 2 Output</a:t>
            </a:r>
            <a:endParaRPr b="0" lang="en-US" sz="3600" spc="-1" strike="noStrike">
              <a:latin typeface="Arial"/>
            </a:endParaRPr>
          </a:p>
        </p:txBody>
      </p:sp>
      <p:pic>
        <p:nvPicPr>
          <p:cNvPr id="222" name="Picture 3" descr=""/>
          <p:cNvPicPr/>
          <p:nvPr/>
        </p:nvPicPr>
        <p:blipFill>
          <a:blip r:embed="rId1"/>
          <a:stretch/>
        </p:blipFill>
        <p:spPr>
          <a:xfrm>
            <a:off x="530280" y="2387880"/>
            <a:ext cx="10491120" cy="383076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Part 2 Review</a:t>
            </a:r>
            <a:endParaRPr b="0" lang="en-US" sz="3600" spc="-1" strike="noStrike">
              <a:latin typeface="Arial"/>
            </a:endParaRPr>
          </a:p>
        </p:txBody>
      </p:sp>
      <p:sp>
        <p:nvSpPr>
          <p:cNvPr id="224" name="CustomShape 2"/>
          <p:cNvSpPr/>
          <p:nvPr/>
        </p:nvSpPr>
        <p:spPr>
          <a:xfrm>
            <a:off x="685800" y="1799280"/>
            <a:ext cx="10130760" cy="3991320"/>
          </a:xfrm>
          <a:prstGeom prst="rect">
            <a:avLst/>
          </a:prstGeom>
          <a:noFill/>
          <a:ln>
            <a:noFill/>
          </a:ln>
        </p:spPr>
        <p:style>
          <a:lnRef idx="0"/>
          <a:fillRef idx="0"/>
          <a:effectRef idx="0"/>
          <a:fontRef idx="minor"/>
        </p:style>
        <p:txBody>
          <a:bodyPr lIns="90000" rIns="90000" tIns="45000" bIns="45000" anchor="ctr">
            <a:no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Basic CMake syntax</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Variables, commands, whitespace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Directory structure</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source, binary, install</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My First CMakeLists.txt</a:t>
            </a:r>
            <a:endParaRPr b="0" lang="en-US" sz="2400" spc="-1" strike="noStrike">
              <a:latin typeface="Arial"/>
            </a:endParaRPr>
          </a:p>
          <a:p>
            <a:pPr>
              <a:lnSpc>
                <a:spcPct val="100000"/>
              </a:lnSpc>
            </a:pPr>
            <a:endParaRPr b="0" lang="en-US" sz="2400" spc="-1" strike="noStrike">
              <a:latin typeface="Arial"/>
            </a:endParaRPr>
          </a:p>
          <a:p>
            <a:pPr>
              <a:lnSpc>
                <a:spcPct val="100000"/>
              </a:lnSpc>
              <a:spcAft>
                <a:spcPts val="1001"/>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Session 1 Complete!</a:t>
            </a:r>
            <a:endParaRPr b="0" lang="en-US" sz="3600" spc="-1" strike="noStrike">
              <a:latin typeface="Arial"/>
            </a:endParaRPr>
          </a:p>
        </p:txBody>
      </p:sp>
      <p:sp>
        <p:nvSpPr>
          <p:cNvPr id="226" name="CustomShape 2"/>
          <p:cNvSpPr/>
          <p:nvPr/>
        </p:nvSpPr>
        <p:spPr>
          <a:xfrm>
            <a:off x="685800" y="1799280"/>
            <a:ext cx="10130760" cy="3991320"/>
          </a:xfrm>
          <a:prstGeom prst="rect">
            <a:avLst/>
          </a:prstGeom>
          <a:noFill/>
          <a:ln>
            <a:noFill/>
          </a:ln>
        </p:spPr>
        <p:style>
          <a:lnRef idx="0"/>
          <a:fillRef idx="0"/>
          <a:effectRef idx="0"/>
          <a:fontRef idx="minor"/>
        </p:style>
        <p:txBody>
          <a:bodyPr lIns="90000" rIns="90000" tIns="45000" bIns="45000" anchor="ctr">
            <a:no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Nice work!</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Any questions?</a:t>
            </a:r>
            <a:endParaRPr b="0" lang="en-US" sz="2400" spc="-1" strike="noStrike">
              <a:latin typeface="Arial"/>
            </a:endParaRPr>
          </a:p>
        </p:txBody>
      </p:sp>
      <p:pic>
        <p:nvPicPr>
          <p:cNvPr id="227" name="Picture 3" descr="A close up of a sign&#10;&#10;Description automatically generated"/>
          <p:cNvPicPr/>
          <p:nvPr/>
        </p:nvPicPr>
        <p:blipFill>
          <a:blip r:embed="rId1"/>
          <a:stretch/>
        </p:blipFill>
        <p:spPr>
          <a:xfrm>
            <a:off x="7926480" y="1425960"/>
            <a:ext cx="2995200" cy="29952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85800" y="1959480"/>
            <a:ext cx="10130760" cy="14680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4000" spc="-1" strike="noStrike">
                <a:solidFill>
                  <a:srgbClr val="ffffff"/>
                </a:solidFill>
                <a:latin typeface="Calibri Light"/>
              </a:rPr>
              <a:t>Part 1</a:t>
            </a:r>
            <a:endParaRPr b="0" lang="en-US" sz="4000" spc="-1" strike="noStrike">
              <a:latin typeface="Arial"/>
            </a:endParaRPr>
          </a:p>
        </p:txBody>
      </p:sp>
      <p:sp>
        <p:nvSpPr>
          <p:cNvPr id="125" name="CustomShape 2"/>
          <p:cNvSpPr/>
          <p:nvPr/>
        </p:nvSpPr>
        <p:spPr>
          <a:xfrm>
            <a:off x="685800" y="3625560"/>
            <a:ext cx="10130760" cy="859680"/>
          </a:xfrm>
          <a:prstGeom prst="rect">
            <a:avLst/>
          </a:prstGeom>
          <a:noFill/>
          <a:ln>
            <a:noFill/>
          </a:ln>
        </p:spPr>
        <p:style>
          <a:lnRef idx="0"/>
          <a:fillRef idx="0"/>
          <a:effectRef idx="0"/>
          <a:fontRef idx="minor"/>
        </p:style>
        <p:txBody>
          <a:bodyPr lIns="90000" rIns="90000" tIns="45000" bIns="45000">
            <a:noAutofit/>
          </a:bodyPr>
          <a:p>
            <a:pPr>
              <a:lnSpc>
                <a:spcPct val="100000"/>
              </a:lnSpc>
              <a:spcAft>
                <a:spcPts val="1001"/>
              </a:spcAft>
              <a:tabLst>
                <a:tab algn="l" pos="0"/>
              </a:tabLst>
            </a:pPr>
            <a:r>
              <a:rPr b="0" lang="en-US" sz="3600" spc="-1" strike="noStrike">
                <a:solidFill>
                  <a:srgbClr val="ffffff"/>
                </a:solidFill>
                <a:latin typeface="Calibri"/>
              </a:rPr>
              <a:t>How C++ Code is Built</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bfbfbf"/>
                </a:solidFill>
                <a:latin typeface="Calibri Light"/>
              </a:rPr>
              <a:t>Exercise 1:</a:t>
            </a:r>
            <a:r>
              <a:rPr b="0" lang="en-US" sz="3600" spc="-1" strike="noStrike">
                <a:solidFill>
                  <a:srgbClr val="ffffff"/>
                </a:solidFill>
                <a:latin typeface="Calibri Light"/>
              </a:rPr>
              <a:t> Manually Building C++</a:t>
            </a:r>
            <a:endParaRPr b="0" lang="en-US" sz="3600" spc="-1" strike="noStrike">
              <a:latin typeface="Arial"/>
            </a:endParaRPr>
          </a:p>
        </p:txBody>
      </p:sp>
      <p:sp>
        <p:nvSpPr>
          <p:cNvPr id="127" name="CustomShape 2"/>
          <p:cNvSpPr/>
          <p:nvPr/>
        </p:nvSpPr>
        <p:spPr>
          <a:xfrm>
            <a:off x="685800" y="1799280"/>
            <a:ext cx="10130760" cy="3991320"/>
          </a:xfrm>
          <a:prstGeom prst="rect">
            <a:avLst/>
          </a:prstGeom>
          <a:noFill/>
          <a:ln>
            <a:noFill/>
          </a:ln>
        </p:spPr>
        <p:style>
          <a:lnRef idx="0"/>
          <a:fillRef idx="0"/>
          <a:effectRef idx="0"/>
          <a:fontRef idx="minor"/>
        </p:style>
        <p:txBody>
          <a:bodyPr lIns="90000" rIns="90000" tIns="45000" bIns="45000" anchor="ctr">
            <a:no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Before we can start learning about CMake, we must first review how C++ code is built</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We’ll practice by compiling a simple program ourselves on the command line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This program has two parts:</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MovingQuadReg.h/cpp: implements a quadratic regression that converts a set of data points into a parabolic equation</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test_regression.cpp: test program for MovingQuadReg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Building C++ Code</a:t>
            </a:r>
            <a:endParaRPr b="0" lang="en-US" sz="3600" spc="-1" strike="noStrike">
              <a:latin typeface="Arial"/>
            </a:endParaRPr>
          </a:p>
        </p:txBody>
      </p:sp>
      <p:sp>
        <p:nvSpPr>
          <p:cNvPr id="129" name="CustomShape 2"/>
          <p:cNvSpPr/>
          <p:nvPr/>
        </p:nvSpPr>
        <p:spPr>
          <a:xfrm>
            <a:off x="685800" y="1787400"/>
            <a:ext cx="10130760" cy="4678200"/>
          </a:xfrm>
          <a:prstGeom prst="rect">
            <a:avLst/>
          </a:prstGeom>
          <a:noFill/>
          <a:ln>
            <a:noFill/>
          </a:ln>
        </p:spPr>
        <p:style>
          <a:lnRef idx="0"/>
          <a:fillRef idx="0"/>
          <a:effectRef idx="0"/>
          <a:fontRef idx="minor"/>
        </p:style>
        <p:txBody>
          <a:bodyPr lIns="90000" rIns="90000" tIns="45000" bIns="45000" anchor="ctr">
            <a:normAutofit fontScale="83000"/>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Two basic steps in building C++ programs: </a:t>
            </a:r>
            <a:r>
              <a:rPr b="0" i="1" lang="en-US" sz="2400" spc="-1" strike="noStrike">
                <a:solidFill>
                  <a:srgbClr val="ffffff"/>
                </a:solidFill>
                <a:latin typeface="Calibri"/>
              </a:rPr>
              <a:t>compilation </a:t>
            </a:r>
            <a:r>
              <a:rPr b="0" lang="en-US" sz="2400" spc="-1" strike="noStrike">
                <a:solidFill>
                  <a:srgbClr val="ffffff"/>
                </a:solidFill>
                <a:latin typeface="Calibri"/>
              </a:rPr>
              <a:t>and </a:t>
            </a:r>
            <a:r>
              <a:rPr b="0" i="1" lang="en-US" sz="2400" spc="-1" strike="noStrike">
                <a:solidFill>
                  <a:srgbClr val="ffffff"/>
                </a:solidFill>
                <a:latin typeface="Calibri"/>
              </a:rPr>
              <a:t>linking</a:t>
            </a:r>
            <a:r>
              <a:rPr b="0" lang="en-US" sz="2400" spc="-1" strike="noStrike">
                <a:solidFill>
                  <a:srgbClr val="ffffff"/>
                </a:solidFill>
                <a:latin typeface="Calibri"/>
              </a:rPr>
              <a:t>.</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Compilation: Functions in a source file are turned into machine code.</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Machine code stored in an </a:t>
            </a:r>
            <a:r>
              <a:rPr b="0" i="1" lang="en-US" sz="2400" spc="-1" strike="noStrike">
                <a:solidFill>
                  <a:srgbClr val="ffffff"/>
                </a:solidFill>
                <a:latin typeface="Calibri"/>
              </a:rPr>
              <a:t>object file</a:t>
            </a:r>
            <a:r>
              <a:rPr b="0" lang="en-US" sz="2400" spc="-1" strike="noStrike">
                <a:solidFill>
                  <a:srgbClr val="ffffff"/>
                </a:solidFill>
                <a:latin typeface="Calibri"/>
              </a:rPr>
              <a:t> (.o)</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Errors in the </a:t>
            </a:r>
            <a:r>
              <a:rPr b="0" i="1" lang="en-US" sz="2400" spc="-1" strike="noStrike">
                <a:solidFill>
                  <a:srgbClr val="ffffff"/>
                </a:solidFill>
                <a:latin typeface="Calibri"/>
              </a:rPr>
              <a:t>source code</a:t>
            </a:r>
            <a:r>
              <a:rPr b="0" lang="en-US" sz="2400" spc="-1" strike="noStrike">
                <a:solidFill>
                  <a:srgbClr val="ffffff"/>
                </a:solidFill>
                <a:latin typeface="Calibri"/>
              </a:rPr>
              <a:t> are detected at this time.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Linking: Files containing object code are merged together and a single program is created.</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This generates an executable you can run</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Errors in the </a:t>
            </a:r>
            <a:r>
              <a:rPr b="0" i="1" lang="en-US" sz="2400" spc="-1" strike="noStrike">
                <a:solidFill>
                  <a:srgbClr val="ffffff"/>
                </a:solidFill>
                <a:latin typeface="Calibri"/>
              </a:rPr>
              <a:t>complete program</a:t>
            </a:r>
            <a:r>
              <a:rPr b="0" lang="en-US" sz="2400" spc="-1" strike="noStrike">
                <a:solidFill>
                  <a:srgbClr val="ffffff"/>
                </a:solidFill>
                <a:latin typeface="Calibri"/>
              </a:rPr>
              <a:t> are detected at this time.</a:t>
            </a:r>
            <a:endParaRPr b="0" lang="en-US" sz="2400" spc="-1" strike="noStrike">
              <a:latin typeface="Arial"/>
            </a:endParaRPr>
          </a:p>
          <a:p>
            <a:pPr lvl="1" marL="743040" indent="-285120">
              <a:lnSpc>
                <a:spcPct val="100000"/>
              </a:lnSpc>
              <a:spcAft>
                <a:spcPts val="1001"/>
              </a:spcAft>
              <a:buClr>
                <a:srgbClr val="ffffff"/>
              </a:buClr>
              <a:buFont typeface="Arial"/>
              <a:buChar char="•"/>
            </a:pPr>
            <a:r>
              <a:rPr b="0" lang="en-US" sz="2400" spc="-1" strike="noStrike">
                <a:solidFill>
                  <a:srgbClr val="ffffff"/>
                </a:solidFill>
                <a:latin typeface="Calibri"/>
              </a:rPr>
              <a:t>In particular, missing functions will be detected with an “undefined symbol” error.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Exercise 1 Steps</a:t>
            </a:r>
            <a:endParaRPr b="0" lang="en-US" sz="3600" spc="-1" strike="noStrike">
              <a:latin typeface="Arial"/>
            </a:endParaRPr>
          </a:p>
        </p:txBody>
      </p:sp>
      <p:sp>
        <p:nvSpPr>
          <p:cNvPr id="131" name="CustomShape 2"/>
          <p:cNvSpPr/>
          <p:nvPr/>
        </p:nvSpPr>
        <p:spPr>
          <a:xfrm>
            <a:off x="685800" y="1799280"/>
            <a:ext cx="10909800" cy="3991320"/>
          </a:xfrm>
          <a:prstGeom prst="rect">
            <a:avLst/>
          </a:prstGeom>
          <a:noFill/>
          <a:ln>
            <a:noFill/>
          </a:ln>
        </p:spPr>
        <p:style>
          <a:lnRef idx="0"/>
          <a:fillRef idx="0"/>
          <a:effectRef idx="0"/>
          <a:fontRef idx="minor"/>
        </p:style>
        <p:txBody>
          <a:bodyPr lIns="90000" rIns="90000" tIns="45000" bIns="45000" anchor="ctr">
            <a:noAutofit/>
          </a:bodyPr>
          <a:p>
            <a:pPr marL="457200" indent="-456480">
              <a:lnSpc>
                <a:spcPct val="100000"/>
              </a:lnSpc>
              <a:spcAft>
                <a:spcPts val="1001"/>
              </a:spcAft>
              <a:buClr>
                <a:srgbClr val="ffffff"/>
              </a:buClr>
              <a:buFont typeface="Calibri Light"/>
              <a:buAutoNum type="arabicPeriod"/>
            </a:pPr>
            <a:r>
              <a:rPr b="0" lang="en-US" sz="2400" spc="-1" strike="noStrike">
                <a:solidFill>
                  <a:srgbClr val="ffffff"/>
                </a:solidFill>
                <a:latin typeface="Calibri"/>
              </a:rPr>
              <a:t>Open a terminal to CMakeTraining/exercises/section1</a:t>
            </a:r>
            <a:endParaRPr b="0" lang="en-US" sz="2400" spc="-1" strike="noStrike">
              <a:latin typeface="Arial"/>
            </a:endParaRPr>
          </a:p>
          <a:p>
            <a:pPr marL="457200" indent="-456480">
              <a:lnSpc>
                <a:spcPct val="100000"/>
              </a:lnSpc>
              <a:spcAft>
                <a:spcPts val="1001"/>
              </a:spcAft>
              <a:buClr>
                <a:srgbClr val="ffffff"/>
              </a:buClr>
              <a:buFont typeface="Calibri Light"/>
              <a:buAutoNum type="arabicPeriod"/>
            </a:pPr>
            <a:r>
              <a:rPr b="0" lang="en-US" sz="2400" spc="-1" strike="noStrike">
                <a:solidFill>
                  <a:srgbClr val="ffffff"/>
                </a:solidFill>
                <a:latin typeface="Calibri"/>
              </a:rPr>
              <a:t>Type and run the following commands:</a:t>
            </a:r>
            <a:endParaRPr b="0" lang="en-US" sz="2400" spc="-1" strike="noStrike">
              <a:latin typeface="Arial"/>
            </a:endParaRPr>
          </a:p>
          <a:p>
            <a:pPr marL="457200" indent="-456480">
              <a:lnSpc>
                <a:spcPct val="100000"/>
              </a:lnSpc>
              <a:spcAft>
                <a:spcPts val="1001"/>
              </a:spcAft>
              <a:buClr>
                <a:srgbClr val="ffffff"/>
              </a:buClr>
              <a:buFont typeface="Calibri Light"/>
              <a:buAutoNum type="arabicPeriod"/>
            </a:pPr>
            <a:r>
              <a:rPr b="0" lang="en-US" sz="2000" spc="-1" strike="noStrike">
                <a:solidFill>
                  <a:srgbClr val="ffffff"/>
                </a:solidFill>
                <a:latin typeface="Consolas"/>
              </a:rPr>
              <a:t>g++ --std=c++11 -c quad_reg/MovingQuadReg.cpp -o MovingQuadReg.o</a:t>
            </a:r>
            <a:endParaRPr b="0" lang="en-US" sz="2000" spc="-1" strike="noStrike">
              <a:latin typeface="Arial"/>
            </a:endParaRPr>
          </a:p>
          <a:p>
            <a:pPr marL="457200" indent="-456480">
              <a:lnSpc>
                <a:spcPct val="100000"/>
              </a:lnSpc>
              <a:spcAft>
                <a:spcPts val="1001"/>
              </a:spcAft>
              <a:buClr>
                <a:srgbClr val="ffffff"/>
              </a:buClr>
              <a:buFont typeface="Calibri Light"/>
              <a:buAutoNum type="arabicPeriod"/>
            </a:pPr>
            <a:r>
              <a:rPr b="0" lang="en-US" sz="2000" spc="-1" strike="noStrike">
                <a:solidFill>
                  <a:srgbClr val="ffffff"/>
                </a:solidFill>
                <a:latin typeface="Consolas"/>
              </a:rPr>
              <a:t>g++ --std=c++11 -I quad_reg -c test_regression.cpp -o test_regression.o</a:t>
            </a:r>
            <a:endParaRPr b="0" lang="en-US" sz="2000" spc="-1" strike="noStrike">
              <a:latin typeface="Arial"/>
            </a:endParaRPr>
          </a:p>
          <a:p>
            <a:pPr marL="457200" indent="-456480">
              <a:lnSpc>
                <a:spcPct val="100000"/>
              </a:lnSpc>
              <a:spcAft>
                <a:spcPts val="1001"/>
              </a:spcAft>
              <a:buClr>
                <a:srgbClr val="ffffff"/>
              </a:buClr>
              <a:buFont typeface="Calibri Light"/>
              <a:buAutoNum type="arabicPeriod"/>
            </a:pPr>
            <a:r>
              <a:rPr b="0" lang="en-US" sz="2000" spc="-1" strike="noStrike">
                <a:solidFill>
                  <a:srgbClr val="ffffff"/>
                </a:solidFill>
                <a:latin typeface="Consolas"/>
              </a:rPr>
              <a:t>g++ test_regression.o MovingQuadReg.o -o test_regression</a:t>
            </a:r>
            <a:endParaRPr b="0" lang="en-US" sz="2000" spc="-1" strike="noStrike">
              <a:latin typeface="Arial"/>
            </a:endParaRPr>
          </a:p>
          <a:p>
            <a:pPr marL="457200" indent="-456480">
              <a:lnSpc>
                <a:spcPct val="100000"/>
              </a:lnSpc>
              <a:spcAft>
                <a:spcPts val="1001"/>
              </a:spcAft>
              <a:buClr>
                <a:srgbClr val="ffffff"/>
              </a:buClr>
              <a:buFont typeface="Calibri Light"/>
              <a:buAutoNum type="arabicPeriod"/>
            </a:pPr>
            <a:r>
              <a:rPr b="0" lang="en-US" sz="2000" spc="-1" strike="noStrike">
                <a:solidFill>
                  <a:srgbClr val="ffffff"/>
                </a:solidFill>
                <a:latin typeface="Consolas"/>
              </a:rPr>
              <a:t>./test_regression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Exercise 1 Results</a:t>
            </a:r>
            <a:endParaRPr b="0" lang="en-US" sz="3600" spc="-1" strike="noStrike">
              <a:latin typeface="Arial"/>
            </a:endParaRPr>
          </a:p>
        </p:txBody>
      </p:sp>
      <p:sp>
        <p:nvSpPr>
          <p:cNvPr id="133" name="CustomShape 2"/>
          <p:cNvSpPr/>
          <p:nvPr/>
        </p:nvSpPr>
        <p:spPr>
          <a:xfrm>
            <a:off x="685800" y="1710000"/>
            <a:ext cx="10130760" cy="990720"/>
          </a:xfrm>
          <a:prstGeom prst="rect">
            <a:avLst/>
          </a:prstGeom>
          <a:noFill/>
          <a:ln>
            <a:noFill/>
          </a:ln>
        </p:spPr>
        <p:style>
          <a:lnRef idx="0"/>
          <a:fillRef idx="0"/>
          <a:effectRef idx="0"/>
          <a:fontRef idx="minor"/>
        </p:style>
        <p:txBody>
          <a:bodyPr lIns="90000" rIns="90000" tIns="45000" bIns="45000" anchor="ctr">
            <a:normAutofit/>
          </a:bodyPr>
          <a:p>
            <a:pPr>
              <a:lnSpc>
                <a:spcPct val="100000"/>
              </a:lnSpc>
              <a:spcAft>
                <a:spcPts val="1001"/>
              </a:spcAft>
              <a:tabLst>
                <a:tab algn="l" pos="0"/>
              </a:tabLst>
            </a:pPr>
            <a:r>
              <a:rPr b="0" lang="en-US" sz="2400" spc="-1" strike="noStrike">
                <a:solidFill>
                  <a:srgbClr val="ffffff"/>
                </a:solidFill>
                <a:latin typeface="Calibri"/>
              </a:rPr>
              <a:t>Should see program run:</a:t>
            </a:r>
            <a:endParaRPr b="0" lang="en-US" sz="2400" spc="-1" strike="noStrike">
              <a:latin typeface="Arial"/>
            </a:endParaRPr>
          </a:p>
          <a:p>
            <a:pPr>
              <a:lnSpc>
                <a:spcPct val="100000"/>
              </a:lnSpc>
              <a:spcAft>
                <a:spcPts val="1001"/>
              </a:spcAft>
              <a:tabLst>
                <a:tab algn="l" pos="0"/>
              </a:tabLst>
            </a:pPr>
            <a:endParaRPr b="0" lang="en-US" sz="2400" spc="-1" strike="noStrike">
              <a:latin typeface="Arial"/>
            </a:endParaRPr>
          </a:p>
        </p:txBody>
      </p:sp>
      <p:pic>
        <p:nvPicPr>
          <p:cNvPr id="134" name="Picture 3" descr=""/>
          <p:cNvPicPr/>
          <p:nvPr/>
        </p:nvPicPr>
        <p:blipFill>
          <a:blip r:embed="rId1"/>
          <a:stretch/>
        </p:blipFill>
        <p:spPr>
          <a:xfrm>
            <a:off x="685800" y="2584440"/>
            <a:ext cx="4524120" cy="31428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685800" y="609480"/>
            <a:ext cx="10130760" cy="939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rPr>
              <a:t>Exercise 1: What did we do?</a:t>
            </a:r>
            <a:endParaRPr b="0" lang="en-US" sz="3600" spc="-1" strike="noStrike">
              <a:latin typeface="Arial"/>
            </a:endParaRPr>
          </a:p>
        </p:txBody>
      </p:sp>
      <p:sp>
        <p:nvSpPr>
          <p:cNvPr id="136" name="CustomShape 2"/>
          <p:cNvSpPr/>
          <p:nvPr/>
        </p:nvSpPr>
        <p:spPr>
          <a:xfrm>
            <a:off x="685800" y="1799280"/>
            <a:ext cx="10130760" cy="3991320"/>
          </a:xfrm>
          <a:prstGeom prst="rect">
            <a:avLst/>
          </a:prstGeom>
          <a:noFill/>
          <a:ln>
            <a:noFill/>
          </a:ln>
        </p:spPr>
        <p:style>
          <a:lnRef idx="0"/>
          <a:fillRef idx="0"/>
          <a:effectRef idx="0"/>
          <a:fontRef idx="minor"/>
        </p:style>
        <p:txBody>
          <a:bodyPr lIns="90000" rIns="90000" tIns="45000" bIns="45000" anchor="ctr">
            <a:noAutofit/>
          </a:bodyPr>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First we compiled each cpp into an object (.o) file</a:t>
            </a:r>
            <a:endParaRPr b="0" lang="en-US" sz="2400" spc="-1" strike="noStrike">
              <a:latin typeface="Arial"/>
            </a:endParaRPr>
          </a:p>
          <a:p>
            <a:pPr marL="285840" indent="-285120">
              <a:lnSpc>
                <a:spcPct val="100000"/>
              </a:lnSpc>
              <a:spcAft>
                <a:spcPts val="1001"/>
              </a:spcAft>
              <a:buClr>
                <a:srgbClr val="ffffff"/>
              </a:buClr>
              <a:buFont typeface="Arial"/>
              <a:buChar char="•"/>
            </a:pPr>
            <a:r>
              <a:rPr b="0" lang="en-US" sz="2400" spc="-1" strike="noStrike">
                <a:solidFill>
                  <a:srgbClr val="ffffff"/>
                </a:solidFill>
                <a:latin typeface="Calibri"/>
              </a:rPr>
              <a:t>Then we linked the object files together into an executable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TM03457452[[fn=Celestial]]</Template>
  <TotalTime>875</TotalTime>
  <Application>LibreOffice/6.4.6.2$Linux_X86_64 LibreOffice_project/40$Build-2</Application>
  <Words>2454</Words>
  <Paragraphs>249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2020-03-29T05:37:22Z</dcterms:created>
  <dc:creator>Jamie Smith</dc:creator>
  <dc:description/>
  <dc:language>en-US</dc:language>
  <cp:lastModifiedBy/>
  <dcterms:modified xsi:type="dcterms:W3CDTF">2021-02-19T09:43:04Z</dcterms:modified>
  <cp:revision>95</cp:revision>
  <dc:subject/>
  <dc:title>CMake Training Session 1 CMake and Building 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