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7.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38.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40.xml.rels" ContentType="application/vnd.openxmlformats-package.relationships+xml"/>
  <Override PartName="/ppt/notesSlides/_rels/notesSlide35.xml.rels" ContentType="application/vnd.openxmlformats-package.relationships+xml"/>
  <Override PartName="/ppt/notesSlides/_rels/notesSlide45.xml.rels" ContentType="application/vnd.openxmlformats-package.relationships+xml"/>
  <Override PartName="/ppt/notesSlides/_rels/notesSlide15.xml.rels" ContentType="application/vnd.openxmlformats-package.relationships+xml"/>
  <Override PartName="/ppt/notesSlides/_rels/notesSlide43.xml.rels" ContentType="application/vnd.openxmlformats-package.relationships+xml"/>
  <Override PartName="/ppt/notesSlides/_rels/notesSlide2.xml.rels" ContentType="application/vnd.openxmlformats-package.relationships+xml"/>
  <Override PartName="/ppt/notesSlides/_rels/notesSlide10.xml.rels" ContentType="application/vnd.openxmlformats-package.relationships+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47.xml.rels" ContentType="application/vnd.openxmlformats-package.relationships+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12.xml" ContentType="application/vnd.openxmlformats-officedocument.presentationml.notesSlide+xml"/>
  <Override PartName="/ppt/notesSlides/notesSlide36.xml" ContentType="application/vnd.openxmlformats-officedocument.presentationml.notesSlide+xml"/>
  <Override PartName="/ppt/notesSlides/notesSlide13.xml" ContentType="application/vnd.openxmlformats-officedocument.presentationml.notesSlide+xml"/>
  <Override PartName="/ppt/notesSlides/notesSlide37.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media/image28.png" ContentType="image/png"/>
  <Override PartName="/ppt/media/image26.png" ContentType="image/png"/>
  <Override PartName="/ppt/media/image24.png" ContentType="image/png"/>
  <Override PartName="/ppt/media/image4.png" ContentType="image/png"/>
  <Override PartName="/ppt/media/image27.png" ContentType="image/png"/>
  <Override PartName="/ppt/media/image5.jpeg" ContentType="image/jpeg"/>
  <Override PartName="/ppt/media/image29.png" ContentType="image/png"/>
  <Override PartName="/ppt/media/image6.png" ContentType="image/png"/>
  <Override PartName="/ppt/media/image31.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png" ContentType="image/png"/>
  <Override PartName="/ppt/media/image3.jpeg" ContentType="image/jpeg"/>
  <Override PartName="/ppt/media/image15.png" ContentType="image/png"/>
  <Override PartName="/ppt/media/image32.png" ContentType="image/png"/>
  <Override PartName="/ppt/media/image2.png" ContentType="image/png"/>
  <Override PartName="/ppt/media/image25.png" ContentType="image/png"/>
  <Override PartName="/ppt/media/image1.jpeg" ContentType="image/jpeg"/>
  <Override PartName="/ppt/media/image10.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media/image2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11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11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500D64D-DBAF-4A66-83B0-2F70C794341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aosabook.org/en/cmake.html"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5320" cy="3085200"/>
          </a:xfrm>
          <a:prstGeom prst="rect">
            <a:avLst/>
          </a:prstGeom>
        </p:spPr>
      </p:sp>
      <p:sp>
        <p:nvSpPr>
          <p:cNvPr id="268" name="PlaceHolder 2"/>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
        <p:nvSpPr>
          <p:cNvPr id="26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C9D6F6-9A31-49CD-929D-EC4B24C96931}"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5320" cy="3085200"/>
          </a:xfrm>
          <a:prstGeom prst="rect">
            <a:avLst/>
          </a:prstGeom>
        </p:spPr>
      </p:sp>
      <p:sp>
        <p:nvSpPr>
          <p:cNvPr id="271"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640">
              <a:lnSpc>
                <a:spcPct val="100000"/>
              </a:lnSpc>
              <a:tabLst>
                <a:tab algn="l" pos="0"/>
              </a:tabLst>
            </a:pPr>
            <a:r>
              <a:rPr b="0" lang="en-US" sz="2000" spc="-1" strike="noStrike">
                <a:latin typeface="Consolas"/>
              </a:rPr>
              <a:t>OUTPUT_NAME is very useful if you want to build both an executable foo and a library libfoo.  These would both have the same target name (foo), so CMake won’t allow that.  What you can do is make the second target “libfoo”, then use OUTPUT_NAME to change it to just “foo”.</a:t>
            </a:r>
            <a:endParaRPr b="0" lang="en-US" sz="2000" spc="-1" strike="noStrike">
              <a:latin typeface="Arial"/>
            </a:endParaRPr>
          </a:p>
        </p:txBody>
      </p:sp>
      <p:sp>
        <p:nvSpPr>
          <p:cNvPr id="27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40F330-487A-4096-9C7F-5C779AE90025}"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5320" cy="3085200"/>
          </a:xfrm>
          <a:prstGeom prst="rect">
            <a:avLst/>
          </a:prstGeom>
        </p:spPr>
      </p:sp>
      <p:sp>
        <p:nvSpPr>
          <p:cNvPr id="274"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Linking is a word that gets thrown around a lot in these slides.  At its core, it means that when code is compiled into the final product, code from the link libraries will be considered as well as code from the main target. This allows the main target to reference code stored in the given libraries.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latin typeface="Arial"/>
              </a:rPr>
              <a:t>Libraries can also have their own library dependencies, these are considered at every level.  The final target will be linked with every dependency of every library.</a:t>
            </a:r>
            <a:endParaRPr b="0" lang="en-US" sz="2000" spc="-1" strike="noStrike">
              <a:latin typeface="Arial"/>
            </a:endParaRPr>
          </a:p>
        </p:txBody>
      </p:sp>
      <p:sp>
        <p:nvSpPr>
          <p:cNvPr id="27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E156F99-FEF0-4E21-9432-9408D66F7AB1}"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5320" cy="3085200"/>
          </a:xfrm>
          <a:prstGeom prst="rect">
            <a:avLst/>
          </a:prstGeom>
        </p:spPr>
      </p:sp>
      <p:sp>
        <p:nvSpPr>
          <p:cNvPr id="277"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If we didn’t have interface properties, then every target that links to foo would also need to add this flag.  That’s really annoying to remember!</a:t>
            </a:r>
            <a:endParaRPr b="0" lang="en-US" sz="2000" spc="-1" strike="noStrike">
              <a:latin typeface="Arial"/>
            </a:endParaRPr>
          </a:p>
          <a:p>
            <a:pPr marL="216000" indent="-215280">
              <a:lnSpc>
                <a:spcPct val="100000"/>
              </a:lnSpc>
              <a:tabLst>
                <a:tab algn="l" pos="0"/>
              </a:tabLst>
            </a:pPr>
            <a:r>
              <a:rPr b="0" lang="en-US" sz="2000" spc="-1" strike="noStrike">
                <a:latin typeface="Arial"/>
              </a:rPr>
              <a:t>So, we can use interface properties to convey that this include directory needs to be added to all consumers of foo.</a:t>
            </a:r>
            <a:endParaRPr b="0" lang="en-US" sz="2000" spc="-1" strike="noStrike">
              <a:latin typeface="Arial"/>
            </a:endParaRPr>
          </a:p>
        </p:txBody>
      </p:sp>
      <p:sp>
        <p:nvSpPr>
          <p:cNvPr id="27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C713DE7-D487-4C39-8135-1EB63FB5B227}"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5320" cy="3085200"/>
          </a:xfrm>
          <a:prstGeom prst="rect">
            <a:avLst/>
          </a:prstGeom>
        </p:spPr>
      </p:sp>
      <p:sp>
        <p:nvSpPr>
          <p:cNvPr id="280" name="PlaceHolder 2"/>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
        <p:nvSpPr>
          <p:cNvPr id="28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5346F93-1065-44A7-9EBD-B2BDCAC5AEC5}"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5320" cy="3085200"/>
          </a:xfrm>
          <a:prstGeom prst="rect">
            <a:avLst/>
          </a:prstGeom>
        </p:spPr>
      </p:sp>
      <p:sp>
        <p:nvSpPr>
          <p:cNvPr id="283"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Note: it’s important to add the header files to the source list if you are using an IDE such as CLion.  Otherwise, CMake ignores them.</a:t>
            </a:r>
            <a:endParaRPr b="0" lang="en-US" sz="2000" spc="-1" strike="noStrike">
              <a:latin typeface="Arial"/>
            </a:endParaRPr>
          </a:p>
        </p:txBody>
      </p:sp>
      <p:sp>
        <p:nvSpPr>
          <p:cNvPr id="28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837C86B-C296-4914-870C-1C525C38B312}"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5320" cy="3085200"/>
          </a:xfrm>
          <a:prstGeom prst="rect">
            <a:avLst/>
          </a:prstGeom>
        </p:spPr>
      </p:sp>
      <p:sp>
        <p:nvSpPr>
          <p:cNvPr id="265" name="PlaceHolder 2"/>
          <p:cNvSpPr>
            <a:spLocks noGrp="1"/>
          </p:cNvSpPr>
          <p:nvPr>
            <p:ph type="body"/>
          </p:nvPr>
        </p:nvSpPr>
        <p:spPr>
          <a:xfrm>
            <a:off x="685800" y="4400640"/>
            <a:ext cx="5485320" cy="3599280"/>
          </a:xfrm>
          <a:prstGeom prst="rect">
            <a:avLst/>
          </a:prstGeom>
        </p:spPr>
        <p:txBody>
          <a:bodyPr lIns="0" rIns="0" tIns="0" bIns="0">
            <a:noAutofit/>
          </a:bodyPr>
          <a:p>
            <a:pPr marL="171360" indent="-170280">
              <a:lnSpc>
                <a:spcPct val="100000"/>
              </a:lnSpc>
              <a:buClr>
                <a:srgbClr val="000000"/>
              </a:buClr>
              <a:buFont typeface="Arial"/>
              <a:buChar char="•"/>
            </a:pPr>
            <a:r>
              <a:rPr b="0" lang="en-US" sz="2000" spc="-1" strike="noStrike">
                <a:latin typeface="Arial"/>
              </a:rPr>
              <a:t>2000: Kitware contracted to develop a new build system for a bioinformatics program called ITK: a Cross-platform Make</a:t>
            </a:r>
            <a:endParaRPr b="0" lang="en-US" sz="2000" spc="-1" strike="noStrike">
              <a:latin typeface="Arial"/>
            </a:endParaRPr>
          </a:p>
          <a:p>
            <a:pPr lvl="1" marL="628560" indent="-170280">
              <a:lnSpc>
                <a:spcPct val="100000"/>
              </a:lnSpc>
              <a:buClr>
                <a:srgbClr val="000000"/>
              </a:buClr>
              <a:buFont typeface="Arial"/>
              <a:buChar char="•"/>
            </a:pPr>
            <a:r>
              <a:rPr b="0" lang="en-US" sz="2000" spc="-1" strike="noStrike">
                <a:latin typeface="Arial"/>
              </a:rPr>
              <a:t>Had to be able to read in a buildscript in a single format and generate Makefiles for Linux and Visual Studio project files for Windows</a:t>
            </a:r>
            <a:endParaRPr b="0" lang="en-US" sz="2000" spc="-1" strike="noStrike">
              <a:latin typeface="Arial"/>
            </a:endParaRPr>
          </a:p>
          <a:p>
            <a:pPr lvl="1" marL="628560" indent="-170280">
              <a:lnSpc>
                <a:spcPct val="100000"/>
              </a:lnSpc>
              <a:buClr>
                <a:srgbClr val="000000"/>
              </a:buClr>
              <a:buFont typeface="Arial"/>
              <a:buChar char="•"/>
            </a:pPr>
            <a:r>
              <a:rPr b="0" lang="en-US" sz="2000" spc="-1" strike="noStrike">
                <a:latin typeface="Arial"/>
              </a:rPr>
              <a:t>Needed to support complex configurations, 3</a:t>
            </a:r>
            <a:r>
              <a:rPr b="0" lang="en-US" sz="2000" spc="-1" strike="noStrike" baseline="30000">
                <a:latin typeface="Arial"/>
              </a:rPr>
              <a:t>rd</a:t>
            </a:r>
            <a:r>
              <a:rPr b="0" lang="en-US" sz="2000" spc="-1" strike="noStrike">
                <a:latin typeface="Arial"/>
              </a:rPr>
              <a:t> party libraries, and custom commands which generate source files</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The CMake of the early 00s was very different from what we know today.  It used an almost completely different set of commands, most of which operated at the global scope</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2006: Massive KDE project (Linux desktop environment) switches its entire build system to CMake and gives it rave reviews.  Many other open-source projects begin to follow suit over the next few years.</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2014: CMake 3.0 is released, introducing many of the features we use as standard today.</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More good info: </a:t>
            </a:r>
            <a:r>
              <a:rPr b="0" lang="en-US" sz="2000" spc="-1" strike="noStrike" u="sng">
                <a:solidFill>
                  <a:srgbClr val="000000"/>
                </a:solidFill>
                <a:uFillTx/>
                <a:latin typeface="Arial"/>
                <a:hlinkClick r:id="rId1"/>
              </a:rPr>
              <a:t>https://www.aosabook.org/en/cmake.html</a:t>
            </a:r>
            <a:endParaRPr b="0" lang="en-US" sz="2000" spc="-1" strike="noStrike">
              <a:latin typeface="Arial"/>
            </a:endParaRPr>
          </a:p>
          <a:p>
            <a:pPr>
              <a:lnSpc>
                <a:spcPct val="100000"/>
              </a:lnSpc>
            </a:pPr>
            <a:endParaRPr b="0" lang="en-US" sz="2000" spc="-1" strike="noStrike">
              <a:latin typeface="Arial"/>
            </a:endParaRPr>
          </a:p>
        </p:txBody>
      </p:sp>
      <p:sp>
        <p:nvSpPr>
          <p:cNvPr id="26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B9E116F-44EB-409F-A2D0-7B337CE721F5}"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5320" cy="3085200"/>
          </a:xfrm>
          <a:prstGeom prst="rect">
            <a:avLst/>
          </a:prstGeom>
        </p:spPr>
      </p:sp>
      <p:sp>
        <p:nvSpPr>
          <p:cNvPr id="286"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Note: it’s important to add the header files to the source list if you are using an IDE such as CLion.  Otherwise, CMake ignores them.</a:t>
            </a:r>
            <a:endParaRPr b="0" lang="en-US" sz="2000" spc="-1" strike="noStrike">
              <a:latin typeface="Arial"/>
            </a:endParaRPr>
          </a:p>
        </p:txBody>
      </p:sp>
      <p:sp>
        <p:nvSpPr>
          <p:cNvPr id="28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83A953C-34D1-4671-BFCA-87225C69AADF}"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5320" cy="3085200"/>
          </a:xfrm>
          <a:prstGeom prst="rect">
            <a:avLst/>
          </a:prstGeom>
        </p:spPr>
      </p:sp>
      <p:sp>
        <p:nvSpPr>
          <p:cNvPr id="289" name="PlaceHolder 2"/>
          <p:cNvSpPr>
            <a:spLocks noGrp="1"/>
          </p:cNvSpPr>
          <p:nvPr>
            <p:ph type="body"/>
          </p:nvPr>
        </p:nvSpPr>
        <p:spPr>
          <a:xfrm>
            <a:off x="685800" y="4400640"/>
            <a:ext cx="5485320" cy="3599280"/>
          </a:xfrm>
          <a:prstGeom prst="rect">
            <a:avLst/>
          </a:prstGeom>
        </p:spPr>
        <p:txBody>
          <a:bodyPr lIns="0" rIns="0" tIns="0" bIns="0">
            <a:noAutofit/>
          </a:bodyPr>
          <a:p>
            <a:endParaRPr b="0" lang="en-US" sz="2000" spc="-1" strike="noStrike">
              <a:latin typeface="Arial"/>
            </a:endParaRPr>
          </a:p>
        </p:txBody>
      </p:sp>
      <p:sp>
        <p:nvSpPr>
          <p:cNvPr id="29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829146C-8726-4B19-9B64-1D28B5680A8D}"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5320" cy="3085200"/>
          </a:xfrm>
          <a:prstGeom prst="rect">
            <a:avLst/>
          </a:prstGeom>
        </p:spPr>
      </p:sp>
      <p:sp>
        <p:nvSpPr>
          <p:cNvPr id="292" name="PlaceHolder 2"/>
          <p:cNvSpPr>
            <a:spLocks noGrp="1"/>
          </p:cNvSpPr>
          <p:nvPr>
            <p:ph type="body"/>
          </p:nvPr>
        </p:nvSpPr>
        <p:spPr>
          <a:xfrm>
            <a:off x="685800" y="4400640"/>
            <a:ext cx="5485320" cy="3599280"/>
          </a:xfrm>
          <a:prstGeom prst="rect">
            <a:avLst/>
          </a:prstGeom>
        </p:spPr>
        <p:txBody>
          <a:bodyPr lIns="0" rIns="0" tIns="0" bIns="0">
            <a:noAutofit/>
          </a:bodyPr>
          <a:p>
            <a:pPr marL="171360" indent="-170280">
              <a:lnSpc>
                <a:spcPct val="100000"/>
              </a:lnSpc>
              <a:buClr>
                <a:srgbClr val="000000"/>
              </a:buClr>
              <a:buFont typeface="Arial"/>
              <a:buChar char="•"/>
            </a:pPr>
            <a:r>
              <a:rPr b="0" lang="en-US" sz="2000" spc="-1" strike="noStrike">
                <a:latin typeface="Arial"/>
              </a:rPr>
              <a:t>Most build systems have the concept of Debug vs Release configurations.  This is used to configure your build for different situations that pop up commonly when programming.</a:t>
            </a:r>
            <a:endParaRPr b="0" lang="en-US" sz="2000" spc="-1" strike="noStrike">
              <a:latin typeface="Arial"/>
            </a:endParaRPr>
          </a:p>
          <a:p>
            <a:pPr lvl="1" marL="628560" indent="-170280">
              <a:lnSpc>
                <a:spcPct val="100000"/>
              </a:lnSpc>
              <a:buClr>
                <a:srgbClr val="000000"/>
              </a:buClr>
              <a:buFont typeface="Arial"/>
              <a:buChar char="•"/>
            </a:pPr>
            <a:r>
              <a:rPr b="0" lang="en-US" sz="2000" spc="-1" strike="noStrike">
                <a:latin typeface="Arial"/>
              </a:rPr>
              <a:t>Debug configuration: Optimization turned down to a low level or disabled, debug information generated.</a:t>
            </a:r>
            <a:endParaRPr b="0" lang="en-US" sz="2000" spc="-1" strike="noStrike">
              <a:latin typeface="Arial"/>
            </a:endParaRPr>
          </a:p>
          <a:p>
            <a:pPr lvl="2" marL="1085760" indent="-170280">
              <a:lnSpc>
                <a:spcPct val="100000"/>
              </a:lnSpc>
              <a:buClr>
                <a:srgbClr val="000000"/>
              </a:buClr>
              <a:buFont typeface="Arial"/>
              <a:buChar char="•"/>
            </a:pPr>
            <a:r>
              <a:rPr b="0" lang="en-US" sz="2000" spc="-1" strike="noStrike">
                <a:latin typeface="Arial"/>
              </a:rPr>
              <a:t>This lets you debug your code, BUT it makes your programs run slower and take up significantly more disk space (debug information is THICC)</a:t>
            </a:r>
            <a:endParaRPr b="0" lang="en-US" sz="2000" spc="-1" strike="noStrike">
              <a:latin typeface="Arial"/>
            </a:endParaRPr>
          </a:p>
          <a:p>
            <a:pPr lvl="1" marL="628560" indent="-170280">
              <a:lnSpc>
                <a:spcPct val="100000"/>
              </a:lnSpc>
              <a:buClr>
                <a:srgbClr val="000000"/>
              </a:buClr>
              <a:buFont typeface="Arial"/>
              <a:buChar char="•"/>
            </a:pPr>
            <a:r>
              <a:rPr b="0" lang="en-US" sz="2000" spc="-1" strike="noStrike">
                <a:latin typeface="Arial"/>
              </a:rPr>
              <a:t>Release configuration: Optimization at full, no debug information</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In CMake, this is achieved through the </a:t>
            </a:r>
            <a:r>
              <a:rPr b="0" lang="en-US" sz="2000" spc="-1" strike="noStrike">
                <a:latin typeface="Consolas"/>
              </a:rPr>
              <a:t>CMAKE_BUILD_TYPE cache variable.</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Consolas"/>
              </a:rPr>
              <a:t>Initialize it like this: set(CMAKE_BUILD_TYPE Release CACHE STRING "Type of build, options are: Debug, Release")</a:t>
            </a:r>
            <a:endParaRPr b="0" lang="en-US" sz="2000" spc="-1" strike="noStrike">
              <a:latin typeface="Arial"/>
            </a:endParaRPr>
          </a:p>
          <a:p>
            <a:pPr>
              <a:lnSpc>
                <a:spcPct val="100000"/>
              </a:lnSpc>
            </a:pPr>
            <a:endParaRPr b="0" lang="en-US" sz="2000" spc="-1" strike="noStrike">
              <a:latin typeface="Arial"/>
            </a:endParaRPr>
          </a:p>
        </p:txBody>
      </p:sp>
      <p:sp>
        <p:nvSpPr>
          <p:cNvPr id="29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5206165-1E91-4B7E-876F-FA902C39C4D9}"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5320" cy="3085200"/>
          </a:xfrm>
          <a:prstGeom prst="rect">
            <a:avLst/>
          </a:prstGeom>
        </p:spPr>
      </p:sp>
      <p:sp>
        <p:nvSpPr>
          <p:cNvPr id="295"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Not talked about on this slide: multi-configuration generators.  These generators generate buildfiles for all build types at the same time.  You can then switch between configurations without running cmake.  These generators ignore the CMAKE_BUILD_TYPE variable.</a:t>
            </a:r>
            <a:endParaRPr b="0" lang="en-US" sz="2000" spc="-1" strike="noStrike">
              <a:latin typeface="Arial"/>
            </a:endParaRPr>
          </a:p>
        </p:txBody>
      </p:sp>
      <p:sp>
        <p:nvSpPr>
          <p:cNvPr id="29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669F8D-728A-408A-B984-DEC13ECF1506}"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5320" cy="3085200"/>
          </a:xfrm>
          <a:prstGeom prst="rect">
            <a:avLst/>
          </a:prstGeom>
        </p:spPr>
      </p:sp>
      <p:sp>
        <p:nvSpPr>
          <p:cNvPr id="298"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We’ve talked about all these properties, so everyone understands how that works, right?</a:t>
            </a:r>
            <a:endParaRPr b="0" lang="en-US" sz="2000" spc="-1" strike="noStrike">
              <a:latin typeface="Arial"/>
            </a:endParaRPr>
          </a:p>
          <a:p>
            <a:pPr marL="216000" indent="-215280">
              <a:lnSpc>
                <a:spcPct val="100000"/>
              </a:lnSpc>
              <a:tabLst>
                <a:tab algn="l" pos="0"/>
              </a:tabLst>
            </a:pPr>
            <a:r>
              <a:rPr b="0" lang="en-US" sz="2000" spc="-1" strike="noStrike">
                <a:latin typeface="Arial"/>
              </a:rPr>
              <a:t>Now we will talk about the global flags.</a:t>
            </a:r>
            <a:endParaRPr b="0" lang="en-US" sz="2000" spc="-1" strike="noStrike">
              <a:latin typeface="Arial"/>
            </a:endParaRPr>
          </a:p>
        </p:txBody>
      </p:sp>
      <p:sp>
        <p:nvSpPr>
          <p:cNvPr id="29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37D84FD-9367-4C50-901B-72752CC788A0}"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5320" cy="3085200"/>
          </a:xfrm>
          <a:prstGeom prst="rect">
            <a:avLst/>
          </a:prstGeom>
        </p:spPr>
      </p:sp>
      <p:sp>
        <p:nvSpPr>
          <p:cNvPr id="301"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It is a really unfortunate situation that users are conditioned to set this variable to add extra compile flags, because it can cause problems in some situations by blowing away the preset compile flags.</a:t>
            </a:r>
            <a:endParaRPr b="0" lang="en-US" sz="2000" spc="-1" strike="noStrike">
              <a:latin typeface="Arial"/>
            </a:endParaRPr>
          </a:p>
        </p:txBody>
      </p:sp>
      <p:sp>
        <p:nvSpPr>
          <p:cNvPr id="30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084CC99-CA0D-424E-B7F4-6A1F961F3FF1}"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5320" cy="3085200"/>
          </a:xfrm>
          <a:prstGeom prst="rect">
            <a:avLst/>
          </a:prstGeom>
        </p:spPr>
      </p:sp>
      <p:sp>
        <p:nvSpPr>
          <p:cNvPr id="304"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It’s best to set these as local variables to shadow whatever the cache variable is defined to.</a:t>
            </a:r>
            <a:endParaRPr b="0" lang="en-US" sz="2000" spc="-1" strike="noStrike">
              <a:latin typeface="Arial"/>
            </a:endParaRPr>
          </a:p>
        </p:txBody>
      </p:sp>
      <p:sp>
        <p:nvSpPr>
          <p:cNvPr id="30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838C338-4261-4D36-852E-4E5069E8C822}"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5320" cy="3085200"/>
          </a:xfrm>
          <a:prstGeom prst="rect">
            <a:avLst/>
          </a:prstGeom>
        </p:spPr>
      </p:sp>
      <p:sp>
        <p:nvSpPr>
          <p:cNvPr id="307"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Note that different compilers can often use totally different flags.  In session 4 I’ll teach you how to handle this and apply different flags depending on the compiler and its version.</a:t>
            </a:r>
            <a:endParaRPr b="0" lang="en-US" sz="2000" spc="-1" strike="noStrike">
              <a:latin typeface="Arial"/>
            </a:endParaRPr>
          </a:p>
        </p:txBody>
      </p:sp>
      <p:sp>
        <p:nvSpPr>
          <p:cNvPr id="30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4C96C1-31F9-449E-BD14-AAAAC5317CEF}"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5320" cy="3085200"/>
          </a:xfrm>
          <a:prstGeom prst="rect">
            <a:avLst/>
          </a:prstGeom>
        </p:spPr>
      </p:sp>
      <p:sp>
        <p:nvSpPr>
          <p:cNvPr id="310"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With a bit of work, you can expand this report to show other useful info, like libraries being linked to and the top-level DIRECTORY PROPERTY COMPILE_FLAGS.</a:t>
            </a:r>
            <a:endParaRPr b="0" lang="en-US" sz="2000" spc="-1" strike="noStrike">
              <a:latin typeface="Arial"/>
            </a:endParaRPr>
          </a:p>
        </p:txBody>
      </p:sp>
      <p:sp>
        <p:nvSpPr>
          <p:cNvPr id="31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D6C3BCE-6781-4E3A-B04B-2E3F58D823FB}"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5320" cy="3085200"/>
          </a:xfrm>
          <a:prstGeom prst="rect">
            <a:avLst/>
          </a:prstGeom>
        </p:spPr>
      </p:sp>
      <p:sp>
        <p:nvSpPr>
          <p:cNvPr id="313"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Today we discussed a number of key CMake concepts.</a:t>
            </a:r>
            <a:endParaRPr b="0" lang="en-US" sz="2000" spc="-1" strike="noStrike">
              <a:latin typeface="Arial"/>
            </a:endParaRPr>
          </a:p>
          <a:p>
            <a:pPr marL="216000" indent="-215280">
              <a:lnSpc>
                <a:spcPct val="100000"/>
              </a:lnSpc>
              <a:tabLst>
                <a:tab algn="l" pos="0"/>
              </a:tabLst>
            </a:pPr>
            <a:endParaRPr b="0" lang="en-US" sz="2000" spc="-1" strike="noStrike">
              <a:latin typeface="Arial"/>
            </a:endParaRPr>
          </a:p>
          <a:p>
            <a:pPr marL="216000" indent="-215280">
              <a:lnSpc>
                <a:spcPct val="100000"/>
              </a:lnSpc>
              <a:tabLst>
                <a:tab algn="l" pos="0"/>
              </a:tabLst>
            </a:pPr>
            <a:r>
              <a:rPr b="0" lang="en-US" sz="2000" spc="-1" strike="noStrike">
                <a:latin typeface="Arial"/>
              </a:rPr>
              <a:t>This should give you enough groundwork to make basic projects on your own.  However, there are still a number of advanced concepts left, especially for desktop build systems.</a:t>
            </a:r>
            <a:endParaRPr b="0" lang="en-US" sz="2000" spc="-1" strike="noStrike">
              <a:latin typeface="Arial"/>
            </a:endParaRPr>
          </a:p>
          <a:p>
            <a:pPr marL="216000" indent="-215280">
              <a:lnSpc>
                <a:spcPct val="100000"/>
              </a:lnSpc>
              <a:tabLst>
                <a:tab algn="l" pos="0"/>
              </a:tabLst>
            </a:pPr>
            <a:r>
              <a:rPr b="0" lang="en-US" sz="2000" spc="-1" strike="noStrike">
                <a:latin typeface="Arial"/>
              </a:rPr>
              <a:t>First and foremost is shared libraries, which we’ll talk about next time.  See you then!</a:t>
            </a:r>
            <a:endParaRPr b="0" lang="en-US" sz="2000" spc="-1" strike="noStrike">
              <a:latin typeface="Arial"/>
            </a:endParaRPr>
          </a:p>
        </p:txBody>
      </p:sp>
      <p:sp>
        <p:nvSpPr>
          <p:cNvPr id="31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86166F-0A20-45FF-A574-FB567761233E}"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7800" cy="685512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3"/>
          <a:stretch/>
        </p:blipFill>
        <p:spPr>
          <a:xfrm>
            <a:off x="0" y="0"/>
            <a:ext cx="12187800" cy="6855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78" name="Picture 6" descr="Celestia-R1---OverlayContentHD.png"/>
          <p:cNvPicPr/>
          <p:nvPr/>
        </p:nvPicPr>
        <p:blipFill>
          <a:blip r:embed="rId3"/>
          <a:stretch/>
        </p:blipFill>
        <p:spPr>
          <a:xfrm>
            <a:off x="0" y="0"/>
            <a:ext cx="12187800" cy="685512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hyperlink" Target="https://www.aosabook.org/en/cmake.html" TargetMode="External"/><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hyperlink" Target="http://cmake.3232098.n2.nabble.com/How-to-correctly-default-initialize-CMAKE-BUILD-TYPE-inside-CMakeLists-txt-td7598912.html" TargetMode="External"/><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cmake.org/cmake/help/latest/manual/cmake-properties.7.html"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962520" y="1964160"/>
            <a:ext cx="7196760" cy="2420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r>
              <a:rPr b="0" lang="en-US" sz="4800" spc="-1" strike="noStrike">
                <a:solidFill>
                  <a:srgbClr val="ffffff"/>
                </a:solidFill>
                <a:latin typeface="Calibri Light"/>
                <a:ea typeface="DejaVu Sans"/>
              </a:rPr>
              <a:t>CMake Training</a:t>
            </a:r>
            <a:br/>
            <a:r>
              <a:rPr b="0" lang="en-US" sz="4800" spc="-1" strike="noStrike">
                <a:solidFill>
                  <a:srgbClr val="bfbfbf"/>
                </a:solidFill>
                <a:latin typeface="Calibri Light"/>
                <a:ea typeface="DejaVu Sans"/>
              </a:rPr>
              <a:t>Session 2</a:t>
            </a:r>
            <a:br/>
            <a:r>
              <a:rPr b="0" lang="en-US" sz="4800" spc="-1" strike="noStrike">
                <a:solidFill>
                  <a:srgbClr val="ffffff"/>
                </a:solidFill>
                <a:latin typeface="Calibri Light"/>
                <a:ea typeface="DejaVu Sans"/>
              </a:rPr>
              <a:t>More Advanced CMake</a:t>
            </a:r>
            <a:endParaRPr b="0" lang="en-US" sz="4800" spc="-1" strike="noStrike">
              <a:latin typeface="Arial"/>
            </a:endParaRPr>
          </a:p>
        </p:txBody>
      </p:sp>
      <p:sp>
        <p:nvSpPr>
          <p:cNvPr id="124" name="CustomShape 2"/>
          <p:cNvSpPr/>
          <p:nvPr/>
        </p:nvSpPr>
        <p:spPr>
          <a:xfrm>
            <a:off x="3962520" y="4385880"/>
            <a:ext cx="7196760" cy="1404360"/>
          </a:xfrm>
          <a:prstGeom prst="rect">
            <a:avLst/>
          </a:prstGeom>
          <a:noFill/>
          <a:ln>
            <a:noFill/>
          </a:ln>
        </p:spPr>
        <p:style>
          <a:lnRef idx="0"/>
          <a:fillRef idx="0"/>
          <a:effectRef idx="0"/>
          <a:fontRef idx="minor"/>
        </p:style>
        <p:txBody>
          <a:bodyPr lIns="90000" rIns="90000" tIns="45000" bIns="45000">
            <a:noAutofit/>
          </a:bodyPr>
          <a:p>
            <a:pPr algn="r">
              <a:lnSpc>
                <a:spcPct val="100000"/>
              </a:lnSpc>
              <a:spcAft>
                <a:spcPts val="1001"/>
              </a:spcAft>
              <a:tabLst>
                <a:tab algn="l" pos="0"/>
              </a:tabLst>
            </a:pPr>
            <a:r>
              <a:rPr b="0" lang="en-US" sz="1800" spc="-1" strike="noStrike" cap="all">
                <a:solidFill>
                  <a:srgbClr val="ffffff"/>
                </a:solidFill>
                <a:latin typeface="Calibri"/>
                <a:ea typeface="DejaVu Sans"/>
              </a:rPr>
              <a:t>Jamie Smith</a:t>
            </a:r>
            <a:endParaRPr b="0" lang="en-US" sz="1800" spc="-1" strike="noStrike">
              <a:latin typeface="Arial"/>
            </a:endParaRPr>
          </a:p>
        </p:txBody>
      </p:sp>
      <p:pic>
        <p:nvPicPr>
          <p:cNvPr id="125" name="Picture 4" descr="A close up of a sign&#10;&#10;Description automatically generated"/>
          <p:cNvPicPr/>
          <p:nvPr/>
        </p:nvPicPr>
        <p:blipFill>
          <a:blip r:embed="rId1"/>
          <a:stretch/>
        </p:blipFill>
        <p:spPr>
          <a:xfrm>
            <a:off x="578520" y="1532880"/>
            <a:ext cx="2994840" cy="29948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Properties can be used to add compile flags.</a:t>
            </a:r>
            <a:endParaRPr b="0" lang="en-US" sz="3600" spc="-1" strike="noStrike">
              <a:latin typeface="Arial"/>
            </a:endParaRPr>
          </a:p>
        </p:txBody>
      </p:sp>
      <p:graphicFrame>
        <p:nvGraphicFramePr>
          <p:cNvPr id="147" name="Table 2"/>
          <p:cNvGraphicFramePr/>
          <p:nvPr/>
        </p:nvGraphicFramePr>
        <p:xfrm>
          <a:off x="271080" y="1662480"/>
          <a:ext cx="11648880" cy="3587400"/>
        </p:xfrm>
        <a:graphic>
          <a:graphicData uri="http://schemas.openxmlformats.org/drawingml/2006/table">
            <a:tbl>
              <a:tblPr/>
              <a:tblGrid>
                <a:gridCol w="3490200"/>
                <a:gridCol w="3257640"/>
                <a:gridCol w="4901400"/>
              </a:tblGrid>
              <a:tr h="357120">
                <a:tc>
                  <a:txBody>
                    <a:bodyPr>
                      <a:noAutofit/>
                    </a:bodyPr>
                    <a:p>
                      <a:pPr>
                        <a:lnSpc>
                          <a:spcPct val="100000"/>
                        </a:lnSpc>
                      </a:pPr>
                      <a:r>
                        <a:rPr b="1" lang="en-US" sz="1800" spc="-1" strike="noStrike">
                          <a:solidFill>
                            <a:srgbClr val="ffffff"/>
                          </a:solidFill>
                          <a:latin typeface="Calibri"/>
                        </a:rPr>
                        <a:t>Property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Scope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Function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622440">
                <a:tc>
                  <a:txBody>
                    <a:bodyPr>
                      <a:noAutofit/>
                    </a:bodyPr>
                    <a:p>
                      <a:pPr>
                        <a:lnSpc>
                          <a:spcPct val="100000"/>
                        </a:lnSpc>
                      </a:pPr>
                      <a:r>
                        <a:rPr b="0" lang="en-US" sz="1800" spc="-1" strike="noStrike">
                          <a:solidFill>
                            <a:srgbClr val="000000"/>
                          </a:solidFill>
                          <a:latin typeface="Consolas"/>
                        </a:rPr>
                        <a:t>INCLUDE_DIRECTORIES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Directory, Target, Source (since CMake 3.11)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List of directories to add to the include 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727560">
                <a:tc>
                  <a:txBody>
                    <a:bodyPr>
                      <a:noAutofit/>
                    </a:bodyPr>
                    <a:p>
                      <a:pPr>
                        <a:lnSpc>
                          <a:spcPct val="100000"/>
                        </a:lnSpc>
                      </a:pPr>
                      <a:r>
                        <a:rPr b="0" lang="en-US" sz="1800" spc="-1" strike="noStrike">
                          <a:solidFill>
                            <a:srgbClr val="000000"/>
                          </a:solidFill>
                          <a:latin typeface="Consolas"/>
                        </a:rPr>
                        <a:t>COMPILE_DEFINITIONS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Directory, Target, Source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List of preprocessor macros to define when compiling the code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727560">
                <a:tc>
                  <a:txBody>
                    <a:bodyPr>
                      <a:noAutofit/>
                    </a:bodyPr>
                    <a:p>
                      <a:pPr>
                        <a:lnSpc>
                          <a:spcPct val="100000"/>
                        </a:lnSpc>
                      </a:pPr>
                      <a:r>
                        <a:rPr b="0" lang="en-US" sz="1800" spc="-1" strike="noStrike">
                          <a:solidFill>
                            <a:srgbClr val="000000"/>
                          </a:solidFill>
                          <a:latin typeface="Consolas"/>
                        </a:rPr>
                        <a:t>COMPILE_OPTIONS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Directory, Target, Source (since CMake 3.11)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List of compiler flags to use when compiling the 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1153080">
                <a:tc>
                  <a:txBody>
                    <a:bodyPr>
                      <a:noAutofit/>
                    </a:bodyPr>
                    <a:p>
                      <a:pPr>
                        <a:lnSpc>
                          <a:spcPct val="100000"/>
                        </a:lnSpc>
                      </a:pPr>
                      <a:r>
                        <a:rPr b="0" lang="en-US" sz="1800" spc="-1" strike="noStrike">
                          <a:solidFill>
                            <a:srgbClr val="000000"/>
                          </a:solidFill>
                          <a:latin typeface="Consolas"/>
                        </a:rPr>
                        <a:t>POSITION_INDEPENDENT_CODE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Controls whether the code will be built as position independent, which is required when compiling shared libraries.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Light"/>
                <a:ea typeface="DejaVu Sans"/>
              </a:rPr>
              <a:t>Setting properties the standard way</a:t>
            </a:r>
            <a:endParaRPr b="0" lang="en-US" sz="3600" spc="-1" strike="noStrike">
              <a:latin typeface="Arial"/>
            </a:endParaRPr>
          </a:p>
        </p:txBody>
      </p:sp>
      <p:sp>
        <p:nvSpPr>
          <p:cNvPr id="149" name="CustomShape 2"/>
          <p:cNvSpPr/>
          <p:nvPr/>
        </p:nvSpPr>
        <p:spPr>
          <a:xfrm>
            <a:off x="685800" y="1799280"/>
            <a:ext cx="10130400" cy="201060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CMake has a number of different functions to set properties, but some of them have hidden gotchas!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e.g. not accepting a list as a property value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Instead, use the one function that can do it all:</a:t>
            </a:r>
            <a:endParaRPr b="0" lang="en-US" sz="2400" spc="-1" strike="noStrike">
              <a:latin typeface="Arial"/>
            </a:endParaRPr>
          </a:p>
        </p:txBody>
      </p:sp>
      <p:pic>
        <p:nvPicPr>
          <p:cNvPr id="150" name="Picture 3" descr=""/>
          <p:cNvPicPr/>
          <p:nvPr/>
        </p:nvPicPr>
        <p:blipFill>
          <a:blip r:embed="rId1"/>
          <a:stretch/>
        </p:blipFill>
        <p:spPr>
          <a:xfrm>
            <a:off x="1368360" y="3886200"/>
            <a:ext cx="7318800" cy="2523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Properties can also be used to configure targets.</a:t>
            </a:r>
            <a:endParaRPr b="0" lang="en-US" sz="3600" spc="-1" strike="noStrike">
              <a:latin typeface="Arial"/>
            </a:endParaRPr>
          </a:p>
        </p:txBody>
      </p:sp>
      <p:graphicFrame>
        <p:nvGraphicFramePr>
          <p:cNvPr id="152" name="Table 2"/>
          <p:cNvGraphicFramePr/>
          <p:nvPr/>
        </p:nvGraphicFramePr>
        <p:xfrm>
          <a:off x="271080" y="1662480"/>
          <a:ext cx="11648880" cy="3642480"/>
        </p:xfrm>
        <a:graphic>
          <a:graphicData uri="http://schemas.openxmlformats.org/drawingml/2006/table">
            <a:tbl>
              <a:tblPr/>
              <a:tblGrid>
                <a:gridCol w="3490200"/>
                <a:gridCol w="3257640"/>
                <a:gridCol w="4901400"/>
              </a:tblGrid>
              <a:tr h="357120">
                <a:tc>
                  <a:txBody>
                    <a:bodyPr>
                      <a:noAutofit/>
                    </a:bodyPr>
                    <a:p>
                      <a:pPr>
                        <a:lnSpc>
                          <a:spcPct val="100000"/>
                        </a:lnSpc>
                      </a:pPr>
                      <a:r>
                        <a:rPr b="1" lang="en-US" sz="1800" spc="-1" strike="noStrike">
                          <a:solidFill>
                            <a:srgbClr val="ffffff"/>
                          </a:solidFill>
                          <a:latin typeface="Calibri"/>
                        </a:rPr>
                        <a:t>Property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Scope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oAutofit/>
                    </a:bodyPr>
                    <a:p>
                      <a:pPr>
                        <a:lnSpc>
                          <a:spcPct val="100000"/>
                        </a:lnSpc>
                      </a:pPr>
                      <a:r>
                        <a:rPr b="1" lang="en-US" sz="1800" spc="-1" strike="noStrike">
                          <a:solidFill>
                            <a:srgbClr val="ffffff"/>
                          </a:solidFill>
                          <a:latin typeface="Calibri"/>
                        </a:rPr>
                        <a:t>Function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887760">
                <a:tc>
                  <a:txBody>
                    <a:bodyPr>
                      <a:noAutofit/>
                    </a:bodyPr>
                    <a:p>
                      <a:pPr>
                        <a:lnSpc>
                          <a:spcPct val="100000"/>
                        </a:lnSpc>
                      </a:pPr>
                      <a:r>
                        <a:rPr b="0" lang="en-US" sz="1800" spc="-1" strike="noStrike">
                          <a:solidFill>
                            <a:srgbClr val="000000"/>
                          </a:solidFill>
                          <a:latin typeface="Consolas"/>
                        </a:rPr>
                        <a:t>OUTPUT_NAME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Name of the library or executable file that is built.  Used when you need a different name than its CMake 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887760">
                <a:tc>
                  <a:txBody>
                    <a:bodyPr>
                      <a:noAutofit/>
                    </a:bodyPr>
                    <a:p>
                      <a:pPr>
                        <a:lnSpc>
                          <a:spcPct val="100000"/>
                        </a:lnSpc>
                      </a:pPr>
                      <a:r>
                        <a:rPr b="0" lang="en-US" sz="1800" spc="-1" strike="noStrike">
                          <a:solidFill>
                            <a:srgbClr val="000000"/>
                          </a:solidFill>
                          <a:latin typeface="Consolas"/>
                        </a:rPr>
                        <a:t>INSTALL_RPATH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List of directories that will be searched for shared libraries when the program runs.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22440">
                <a:tc>
                  <a:txBody>
                    <a:bodyPr>
                      <a:noAutofit/>
                    </a:bodyPr>
                    <a:p>
                      <a:pPr>
                        <a:lnSpc>
                          <a:spcPct val="100000"/>
                        </a:lnSpc>
                      </a:pPr>
                      <a:r>
                        <a:rPr b="0" lang="en-US" sz="1800" spc="-1" strike="noStrike">
                          <a:solidFill>
                            <a:srgbClr val="000000"/>
                          </a:solidFill>
                          <a:latin typeface="Consolas"/>
                        </a:rPr>
                        <a:t>SOURCES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oAutofit/>
                    </a:bodyPr>
                    <a:p>
                      <a:pPr>
                        <a:lnSpc>
                          <a:spcPct val="100000"/>
                        </a:lnSpc>
                      </a:pPr>
                      <a:r>
                        <a:rPr b="0" lang="en-US" sz="1800" spc="-1" strike="noStrike">
                          <a:solidFill>
                            <a:srgbClr val="000000"/>
                          </a:solidFill>
                          <a:latin typeface="Calibri"/>
                        </a:rPr>
                        <a:t>Used to view or change the source files configured for a 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887760">
                <a:tc>
                  <a:txBody>
                    <a:bodyPr>
                      <a:noAutofit/>
                    </a:bodyPr>
                    <a:p>
                      <a:pPr>
                        <a:lnSpc>
                          <a:spcPct val="100000"/>
                        </a:lnSpc>
                      </a:pPr>
                      <a:r>
                        <a:rPr b="0" lang="en-US" sz="1800" spc="-1" strike="noStrike">
                          <a:solidFill>
                            <a:srgbClr val="000000"/>
                          </a:solidFill>
                          <a:latin typeface="Consolas"/>
                        </a:rPr>
                        <a:t>LINK_LIBRARIES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Target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oAutofit/>
                    </a:bodyPr>
                    <a:p>
                      <a:pPr>
                        <a:lnSpc>
                          <a:spcPct val="100000"/>
                        </a:lnSpc>
                      </a:pPr>
                      <a:r>
                        <a:rPr b="0" lang="en-US" sz="1800" spc="-1" strike="noStrike">
                          <a:solidFill>
                            <a:srgbClr val="000000"/>
                          </a:solidFill>
                          <a:latin typeface="Calibri"/>
                        </a:rPr>
                        <a:t>List of other libraries (targets or file paths) that the target should be linked to.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How to link targets</a:t>
            </a:r>
            <a:endParaRPr b="0" lang="en-US" sz="3600" spc="-1" strike="noStrike">
              <a:latin typeface="Arial"/>
            </a:endParaRPr>
          </a:p>
        </p:txBody>
      </p:sp>
      <p:sp>
        <p:nvSpPr>
          <p:cNvPr id="154"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Libraries can be </a:t>
            </a:r>
            <a:r>
              <a:rPr b="0" i="1" lang="en-US" sz="2400" spc="-1" strike="noStrike">
                <a:solidFill>
                  <a:srgbClr val="ffffff"/>
                </a:solidFill>
                <a:latin typeface="Calibri"/>
                <a:ea typeface="DejaVu Sans"/>
              </a:rPr>
              <a:t>linked</a:t>
            </a:r>
            <a:r>
              <a:rPr b="0" lang="en-US" sz="2400" spc="-1" strike="noStrike">
                <a:solidFill>
                  <a:srgbClr val="ffffff"/>
                </a:solidFill>
                <a:latin typeface="Calibri"/>
                <a:ea typeface="DejaVu Sans"/>
              </a:rPr>
              <a:t> to a target using: </a:t>
            </a:r>
            <a:r>
              <a:rPr b="0" lang="en-US" sz="2400" spc="-1" strike="noStrike">
                <a:solidFill>
                  <a:srgbClr val="ffffff"/>
                </a:solidFill>
                <a:highlight>
                  <a:srgbClr val="000000"/>
                </a:highlight>
                <a:latin typeface="Consolas"/>
                <a:ea typeface="DejaVu Sans"/>
              </a:rPr>
              <a:t>target_link_libraries(&lt;target name&gt; &lt;library targets…&gt;)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This allows the target to reference code stored in the given libraries.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Link dependencies are multi-level: if you link libA to libB, and libB to libC, then CMake will automatically link libA to libC as well.</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Linking will also pull in the </a:t>
            </a:r>
            <a:r>
              <a:rPr b="0" i="1" lang="en-US" sz="2400" spc="-1" strike="noStrike">
                <a:solidFill>
                  <a:srgbClr val="ffffff"/>
                </a:solidFill>
                <a:highlight>
                  <a:srgbClr val="000000"/>
                </a:highlight>
                <a:latin typeface="Calibri"/>
                <a:ea typeface="DejaVu Sans"/>
              </a:rPr>
              <a:t>interface options</a:t>
            </a:r>
            <a:r>
              <a:rPr b="0" lang="en-US" sz="2400" spc="-1" strike="noStrike">
                <a:solidFill>
                  <a:srgbClr val="ffffff"/>
                </a:solidFill>
                <a:highlight>
                  <a:srgbClr val="000000"/>
                </a:highlight>
                <a:latin typeface="Calibri"/>
                <a:ea typeface="DejaVu Sans"/>
              </a:rPr>
              <a:t> of the libraries being linked.  Let’s discuss what that means.</a:t>
            </a:r>
            <a:endParaRPr b="0" lang="en-US" sz="2400" spc="-1" strike="noStrike">
              <a:latin typeface="Arial"/>
            </a:endParaRPr>
          </a:p>
          <a:p>
            <a:pPr>
              <a:lnSpc>
                <a:spcPct val="100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rmAutofit fontScale="70000"/>
          </a:bodyPr>
          <a:p>
            <a:pPr>
              <a:lnSpc>
                <a:spcPct val="100000"/>
              </a:lnSpc>
            </a:pPr>
            <a:r>
              <a:rPr b="0" lang="en-US" sz="3600" spc="-1" strike="noStrike">
                <a:solidFill>
                  <a:srgbClr val="ffffff"/>
                </a:solidFill>
                <a:latin typeface="Calibri Light"/>
                <a:ea typeface="DejaVu Sans"/>
              </a:rPr>
              <a:t>Interface properties are used to carry dependencies between targets.</a:t>
            </a:r>
            <a:endParaRPr b="0" lang="en-US" sz="3600" spc="-1" strike="noStrike">
              <a:latin typeface="Arial"/>
            </a:endParaRPr>
          </a:p>
        </p:txBody>
      </p:sp>
      <p:sp>
        <p:nvSpPr>
          <p:cNvPr id="156"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Many target properties come in two types: a private version (e.g. </a:t>
            </a:r>
            <a:r>
              <a:rPr b="0" lang="en-US" sz="2400" spc="-1" strike="noStrike">
                <a:solidFill>
                  <a:srgbClr val="ffffff"/>
                </a:solidFill>
                <a:latin typeface="Consolas"/>
                <a:ea typeface="DejaVu Sans"/>
              </a:rPr>
              <a:t>COMPILE_DEFINITIONS</a:t>
            </a:r>
            <a:r>
              <a:rPr b="0" lang="en-US" sz="2400" spc="-1" strike="noStrike">
                <a:solidFill>
                  <a:srgbClr val="ffffff"/>
                </a:solidFill>
                <a:latin typeface="Calibri"/>
                <a:ea typeface="DejaVu Sans"/>
              </a:rPr>
              <a:t>) and an interface version (e.g. </a:t>
            </a:r>
            <a:r>
              <a:rPr b="0" lang="en-US" sz="2400" spc="-1" strike="noStrike">
                <a:solidFill>
                  <a:srgbClr val="ffffff"/>
                </a:solidFill>
                <a:latin typeface="Consolas"/>
                <a:ea typeface="DejaVu Sans"/>
              </a:rPr>
              <a:t>INTERFACE_COMPILE_DEFINITIONS</a:t>
            </a:r>
            <a:r>
              <a:rPr b="0" lang="en-US" sz="2400" spc="-1" strike="noStrike">
                <a:solidFill>
                  <a:srgbClr val="ffffff"/>
                </a:solidFill>
                <a:latin typeface="Calibri"/>
                <a:ea typeface="DejaVu Sans"/>
              </a:rPr>
              <a: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private version affects the target it is set on</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interface version affects every other</a:t>
            </a:r>
            <a:r>
              <a:rPr b="0" i="1" lang="en-US" sz="2400" spc="-1" strike="noStrike">
                <a:solidFill>
                  <a:srgbClr val="ffffff"/>
                </a:solidFill>
                <a:latin typeface="Calibri"/>
                <a:ea typeface="DejaVu Sans"/>
              </a:rPr>
              <a:t> </a:t>
            </a:r>
            <a:r>
              <a:rPr b="0" lang="en-US" sz="2400" spc="-1" strike="noStrike">
                <a:solidFill>
                  <a:srgbClr val="ffffff"/>
                </a:solidFill>
                <a:latin typeface="Calibri"/>
                <a:ea typeface="DejaVu Sans"/>
              </a:rPr>
              <a:t>target that links to this target.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141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Why are interface properties useful?</a:t>
            </a:r>
            <a:endParaRPr b="0" lang="en-US" sz="3600" spc="-1" strike="noStrike">
              <a:latin typeface="Arial"/>
            </a:endParaRPr>
          </a:p>
        </p:txBody>
      </p:sp>
      <p:sp>
        <p:nvSpPr>
          <p:cNvPr id="158" name="CustomShape 2"/>
          <p:cNvSpPr/>
          <p:nvPr/>
        </p:nvSpPr>
        <p:spPr>
          <a:xfrm>
            <a:off x="840600" y="3421080"/>
            <a:ext cx="4287600" cy="20818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Aft>
                <a:spcPts val="1001"/>
              </a:spcAft>
              <a:tabLst>
                <a:tab algn="l" pos="0"/>
              </a:tabLst>
            </a:pPr>
            <a:r>
              <a:rPr b="0" lang="en-US" sz="2400" spc="-1" strike="noStrike">
                <a:solidFill>
                  <a:srgbClr val="ffffff"/>
                </a:solidFill>
                <a:latin typeface="Calibri"/>
                <a:ea typeface="DejaVu Sans"/>
              </a:rPr>
              <a:t>foo.h requires the flag</a:t>
            </a:r>
            <a:endParaRPr b="0" lang="en-US" sz="2400" spc="-1" strike="noStrike">
              <a:latin typeface="Arial"/>
            </a:endParaRPr>
          </a:p>
          <a:p>
            <a:pPr>
              <a:lnSpc>
                <a:spcPct val="100000"/>
              </a:lnSpc>
              <a:spcAft>
                <a:spcPts val="1001"/>
              </a:spcAft>
              <a:tabLst>
                <a:tab algn="l" pos="0"/>
              </a:tabLst>
            </a:pPr>
            <a:r>
              <a:rPr b="0" lang="en-US" sz="2400" spc="-1" strike="noStrike">
                <a:solidFill>
                  <a:srgbClr val="ffffff"/>
                </a:solidFill>
                <a:latin typeface="Consolas"/>
                <a:ea typeface="DejaVu Sans"/>
              </a:rPr>
              <a:t>-I/usr/include/readline</a:t>
            </a:r>
            <a:endParaRPr b="0" lang="en-US" sz="2400" spc="-1" strike="noStrike">
              <a:latin typeface="Arial"/>
            </a:endParaRPr>
          </a:p>
          <a:p>
            <a:pPr>
              <a:lnSpc>
                <a:spcPct val="100000"/>
              </a:lnSpc>
              <a:spcAft>
                <a:spcPts val="1001"/>
              </a:spcAft>
              <a:tabLst>
                <a:tab algn="l" pos="0"/>
              </a:tabLst>
            </a:pPr>
            <a:r>
              <a:rPr b="0" lang="en-US" sz="2400" spc="-1" strike="noStrike">
                <a:solidFill>
                  <a:srgbClr val="ffffff"/>
                </a:solidFill>
                <a:latin typeface="Calibri"/>
                <a:ea typeface="DejaVu Sans"/>
              </a:rPr>
              <a:t>to compile.</a:t>
            </a:r>
            <a:endParaRPr b="0" lang="en-US" sz="2400" spc="-1" strike="noStrike">
              <a:latin typeface="Arial"/>
            </a:endParaRPr>
          </a:p>
        </p:txBody>
      </p:sp>
      <p:pic>
        <p:nvPicPr>
          <p:cNvPr id="159" name="Picture 3" descr=""/>
          <p:cNvPicPr/>
          <p:nvPr/>
        </p:nvPicPr>
        <p:blipFill>
          <a:blip r:embed="rId1"/>
          <a:stretch/>
        </p:blipFill>
        <p:spPr>
          <a:xfrm>
            <a:off x="790560" y="1443960"/>
            <a:ext cx="4780440" cy="1918440"/>
          </a:xfrm>
          <a:prstGeom prst="rect">
            <a:avLst/>
          </a:prstGeom>
          <a:ln>
            <a:noFill/>
          </a:ln>
        </p:spPr>
      </p:pic>
      <p:pic>
        <p:nvPicPr>
          <p:cNvPr id="160" name="Picture 4" descr=""/>
          <p:cNvPicPr/>
          <p:nvPr/>
        </p:nvPicPr>
        <p:blipFill>
          <a:blip r:embed="rId2"/>
          <a:stretch/>
        </p:blipFill>
        <p:spPr>
          <a:xfrm>
            <a:off x="6322320" y="1443960"/>
            <a:ext cx="5712120" cy="1977480"/>
          </a:xfrm>
          <a:prstGeom prst="rect">
            <a:avLst/>
          </a:prstGeom>
          <a:ln>
            <a:noFill/>
          </a:ln>
        </p:spPr>
      </p:pic>
      <p:sp>
        <p:nvSpPr>
          <p:cNvPr id="161" name="CustomShape 3"/>
          <p:cNvSpPr/>
          <p:nvPr/>
        </p:nvSpPr>
        <p:spPr>
          <a:xfrm>
            <a:off x="6322320" y="3156120"/>
            <a:ext cx="4287600" cy="20818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Aft>
                <a:spcPts val="1001"/>
              </a:spcAft>
              <a:tabLst>
                <a:tab algn="l" pos="0"/>
              </a:tabLst>
            </a:pPr>
            <a:r>
              <a:rPr b="0" lang="en-US" sz="2400" spc="-1" strike="noStrike">
                <a:solidFill>
                  <a:srgbClr val="ffffff"/>
                </a:solidFill>
                <a:latin typeface="Calibri"/>
                <a:ea typeface="DejaVu Sans"/>
              </a:rPr>
              <a:t>bar.h (in another target) includes foo.h</a:t>
            </a:r>
            <a:endParaRPr b="0" lang="en-US" sz="2400" spc="-1" strike="noStrike">
              <a:latin typeface="Arial"/>
            </a:endParaRPr>
          </a:p>
        </p:txBody>
      </p:sp>
      <p:sp>
        <p:nvSpPr>
          <p:cNvPr id="162" name="CustomShape 4"/>
          <p:cNvSpPr/>
          <p:nvPr/>
        </p:nvSpPr>
        <p:spPr>
          <a:xfrm>
            <a:off x="538200" y="5468400"/>
            <a:ext cx="111146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dd9d31"/>
                </a:solidFill>
                <a:latin typeface="Calibri"/>
                <a:ea typeface="DejaVu Sans"/>
              </a:rPr>
              <a:t>Solution:</a:t>
            </a:r>
            <a:endParaRPr b="0" lang="en-US" sz="2400" spc="-1" strike="noStrike">
              <a:latin typeface="Arial"/>
            </a:endParaRPr>
          </a:p>
          <a:p>
            <a:pPr>
              <a:lnSpc>
                <a:spcPct val="100000"/>
              </a:lnSpc>
            </a:pPr>
            <a:r>
              <a:rPr b="0" lang="en-US" sz="2400" spc="-1" strike="noStrike">
                <a:solidFill>
                  <a:srgbClr val="dd9d31"/>
                </a:solidFill>
                <a:latin typeface="Consolas"/>
                <a:ea typeface="DejaVu Sans"/>
              </a:rPr>
              <a:t>set_property(TARGET foo PROPERTY INTERFACE_INCLUDE_DIRECTORIES /usr/include/readline)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bfbfbf"/>
                </a:solidFill>
                <a:latin typeface="Calibri Light"/>
                <a:ea typeface="DejaVu Sans"/>
              </a:rPr>
              <a:t>Exercise 1:</a:t>
            </a:r>
            <a:r>
              <a:rPr b="0" lang="en-US" sz="3600" spc="-1" strike="noStrike">
                <a:solidFill>
                  <a:srgbClr val="ffffff"/>
                </a:solidFill>
                <a:latin typeface="Calibri Light"/>
                <a:ea typeface="DejaVu Sans"/>
              </a:rPr>
              <a:t> Adding a Static Library</a:t>
            </a:r>
            <a:endParaRPr b="0" lang="en-US" sz="3600" spc="-1" strike="noStrike">
              <a:latin typeface="Arial"/>
            </a:endParaRPr>
          </a:p>
        </p:txBody>
      </p:sp>
      <p:sp>
        <p:nvSpPr>
          <p:cNvPr id="164"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Now we will apply what we’ve learned!</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 will take the project from session 1 and convert it into contain a C++ library.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 will do a static library for now (shared libraries will be covered in session 3), and it will contain the quad reg code.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It will also set interface properties to make using the code easier.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Exercise 1 Setup</a:t>
            </a:r>
            <a:endParaRPr b="0" lang="en-US" sz="3600" spc="-1" strike="noStrike">
              <a:latin typeface="Arial"/>
            </a:endParaRPr>
          </a:p>
        </p:txBody>
      </p:sp>
      <p:sp>
        <p:nvSpPr>
          <p:cNvPr id="166"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Open a terminal in CMakeTraining/exercises/session2</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Run these commands to set up the cmake project:</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mkdir build</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cd build</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cmake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Exercise 1 Background</a:t>
            </a:r>
            <a:endParaRPr b="0" lang="en-US" sz="3600" spc="-1" strike="noStrike">
              <a:latin typeface="Arial"/>
            </a:endParaRPr>
          </a:p>
        </p:txBody>
      </p:sp>
      <p:sp>
        <p:nvSpPr>
          <p:cNvPr id="168" name="CustomShape 2"/>
          <p:cNvSpPr/>
          <p:nvPr/>
        </p:nvSpPr>
        <p:spPr>
          <a:xfrm>
            <a:off x="685800" y="1799280"/>
            <a:ext cx="677844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You’ll recall our top-level CMakeLists from last time.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 now want to separate MovingQuadReg into its own library.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There’s another annoyance: having to include the quad_reg directory in the top-level CMakeLists.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We’re going to fix that too.</a:t>
            </a:r>
            <a:endParaRPr b="0" lang="en-US" sz="2400" spc="-1" strike="noStrike">
              <a:latin typeface="Arial"/>
            </a:endParaRPr>
          </a:p>
        </p:txBody>
      </p:sp>
      <p:pic>
        <p:nvPicPr>
          <p:cNvPr id="169" name="Picture 3" descr=""/>
          <p:cNvPicPr/>
          <p:nvPr/>
        </p:nvPicPr>
        <p:blipFill>
          <a:blip r:embed="rId1"/>
          <a:stretch/>
        </p:blipFill>
        <p:spPr>
          <a:xfrm>
            <a:off x="7561440" y="378720"/>
            <a:ext cx="4472640" cy="31212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Creating the Library</a:t>
            </a:r>
            <a:endParaRPr b="0" lang="en-US" sz="3600" spc="-1" strike="noStrike">
              <a:latin typeface="Arial"/>
            </a:endParaRPr>
          </a:p>
        </p:txBody>
      </p:sp>
      <p:sp>
        <p:nvSpPr>
          <p:cNvPr id="171" name="CustomShape 2"/>
          <p:cNvSpPr/>
          <p:nvPr/>
        </p:nvSpPr>
        <p:spPr>
          <a:xfrm>
            <a:off x="571680" y="1692000"/>
            <a:ext cx="5356800" cy="227952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 a new CMakeLists.txt in the quad_reg folder.</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Add a source list and create the library.</a:t>
            </a:r>
            <a:endParaRPr b="0" lang="en-US" sz="2400" spc="-1" strike="noStrike">
              <a:latin typeface="Arial"/>
            </a:endParaRPr>
          </a:p>
        </p:txBody>
      </p:sp>
      <p:pic>
        <p:nvPicPr>
          <p:cNvPr id="172" name="Picture 3" descr=""/>
          <p:cNvPicPr/>
          <p:nvPr/>
        </p:nvPicPr>
        <p:blipFill>
          <a:blip r:embed="rId1"/>
          <a:stretch/>
        </p:blipFill>
        <p:spPr>
          <a:xfrm>
            <a:off x="6379200" y="1640880"/>
            <a:ext cx="5622840" cy="2279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Intro: A Short History of CMake</a:t>
            </a:r>
            <a:endParaRPr b="0" lang="en-US" sz="3600" spc="-1" strike="noStrike">
              <a:latin typeface="Arial"/>
            </a:endParaRPr>
          </a:p>
        </p:txBody>
      </p:sp>
      <p:sp>
        <p:nvSpPr>
          <p:cNvPr id="127" name="CustomShape 2"/>
          <p:cNvSpPr/>
          <p:nvPr/>
        </p:nvSpPr>
        <p:spPr>
          <a:xfrm>
            <a:off x="685800" y="1905840"/>
            <a:ext cx="11206080" cy="466596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en-US" sz="2800" spc="-1" strike="noStrike">
                <a:solidFill>
                  <a:srgbClr val="ffffff"/>
                </a:solidFill>
                <a:latin typeface="Calibri"/>
                <a:ea typeface="DejaVu Sans"/>
              </a:rPr>
              <a:t>2000: Kitware contracted to develop a new build system for a bioinformatics program called ITK: a Cross-platform Make</a:t>
            </a:r>
            <a:endParaRPr b="0" lang="en-US" sz="2800" spc="-1" strike="noStrike">
              <a:latin typeface="Arial"/>
            </a:endParaRPr>
          </a:p>
          <a:p>
            <a:pPr marL="285840" indent="-284760">
              <a:lnSpc>
                <a:spcPct val="100000"/>
              </a:lnSpc>
              <a:spcAft>
                <a:spcPts val="1001"/>
              </a:spcAft>
              <a:buClr>
                <a:srgbClr val="ffffff"/>
              </a:buClr>
              <a:buFont typeface="Arial"/>
              <a:buChar char="•"/>
            </a:pPr>
            <a:r>
              <a:rPr b="0" lang="en-US" sz="2800" spc="-1" strike="noStrike">
                <a:solidFill>
                  <a:srgbClr val="ffffff"/>
                </a:solidFill>
                <a:latin typeface="Calibri"/>
                <a:ea typeface="DejaVu Sans"/>
              </a:rPr>
              <a:t>2006: Massive KDE project (Linux desktop environment) switches its entire build system to CMake and gives it rave reviews.  </a:t>
            </a:r>
            <a:endParaRPr b="0" lang="en-US" sz="2800" spc="-1" strike="noStrike">
              <a:latin typeface="Arial"/>
            </a:endParaRPr>
          </a:p>
          <a:p>
            <a:pPr marL="285840" indent="-284760">
              <a:lnSpc>
                <a:spcPct val="100000"/>
              </a:lnSpc>
              <a:spcAft>
                <a:spcPts val="1001"/>
              </a:spcAft>
              <a:buClr>
                <a:srgbClr val="ffffff"/>
              </a:buClr>
              <a:buFont typeface="Arial"/>
              <a:buChar char="•"/>
            </a:pPr>
            <a:r>
              <a:rPr b="0" lang="en-US" sz="2800" spc="-1" strike="noStrike">
                <a:solidFill>
                  <a:srgbClr val="ffffff"/>
                </a:solidFill>
                <a:latin typeface="Calibri"/>
                <a:ea typeface="DejaVu Sans"/>
              </a:rPr>
              <a:t>2014: CMake 3.0 is released, introducing many of the features we use as standard today.</a:t>
            </a:r>
            <a:endParaRPr b="0" lang="en-US" sz="2800" spc="-1" strike="noStrike">
              <a:latin typeface="Arial"/>
            </a:endParaRPr>
          </a:p>
          <a:p>
            <a:pPr marL="285840" indent="-284760">
              <a:lnSpc>
                <a:spcPct val="100000"/>
              </a:lnSpc>
              <a:spcAft>
                <a:spcPts val="1001"/>
              </a:spcAft>
              <a:buClr>
                <a:srgbClr val="ffffff"/>
              </a:buClr>
              <a:buFont typeface="Arial"/>
              <a:buChar char="•"/>
            </a:pPr>
            <a:r>
              <a:rPr b="0" lang="en-US" sz="2800" spc="-1" strike="noStrike">
                <a:solidFill>
                  <a:srgbClr val="ffffff"/>
                </a:solidFill>
                <a:latin typeface="Calibri"/>
                <a:ea typeface="DejaVu Sans"/>
              </a:rPr>
              <a:t>More good info: </a:t>
            </a:r>
            <a:r>
              <a:rPr b="0" lang="en-US" sz="2800" spc="-1" strike="noStrike" u="sng">
                <a:solidFill>
                  <a:srgbClr val="c573d2"/>
                </a:solidFill>
                <a:uFillTx/>
                <a:latin typeface="Calibri"/>
                <a:ea typeface="DejaVu Sans"/>
                <a:hlinkClick r:id="rId1"/>
              </a:rPr>
              <a:t>https://www.aosabook.org/en/cmake.html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85800" y="30240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Interface Include Directories</a:t>
            </a:r>
            <a:endParaRPr b="0" lang="en-US" sz="3600" spc="-1" strike="noStrike">
              <a:latin typeface="Arial"/>
            </a:endParaRPr>
          </a:p>
        </p:txBody>
      </p:sp>
      <p:sp>
        <p:nvSpPr>
          <p:cNvPr id="174" name="CustomShape 2"/>
          <p:cNvSpPr/>
          <p:nvPr/>
        </p:nvSpPr>
        <p:spPr>
          <a:xfrm>
            <a:off x="571680" y="1364400"/>
            <a:ext cx="5523480" cy="4956840"/>
          </a:xfrm>
          <a:prstGeom prst="rect">
            <a:avLst/>
          </a:prstGeom>
          <a:noFill/>
          <a:ln>
            <a:noFill/>
          </a:ln>
        </p:spPr>
        <p:style>
          <a:lnRef idx="0"/>
          <a:fillRef idx="0"/>
          <a:effectRef idx="0"/>
          <a:fontRef idx="minor"/>
        </p:style>
        <p:txBody>
          <a:bodyPr lIns="90000" rIns="90000" tIns="45000" bIns="45000" anchor="ctr">
            <a:normAutofit fontScale="50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Now we’re going to take our first step toward fixing the include file problem. </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Start by adding the call to </a:t>
            </a:r>
            <a:r>
              <a:rPr b="0" lang="en-US" sz="2400" spc="-1" strike="noStrike">
                <a:solidFill>
                  <a:srgbClr val="ffffff"/>
                </a:solidFill>
                <a:latin typeface="Consolas"/>
                <a:ea typeface="DejaVu Sans"/>
              </a:rPr>
              <a:t>target_include_directories()</a:t>
            </a:r>
            <a:r>
              <a:rPr b="0" lang="en-US" sz="2400" spc="-1" strike="noStrike">
                <a:solidFill>
                  <a:srgbClr val="ffffff"/>
                </a:solidFill>
                <a:latin typeface="Calibri"/>
                <a:ea typeface="DejaVu Sans"/>
              </a:rPr>
              <a: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function is shorthand for setting the </a:t>
            </a:r>
            <a:r>
              <a:rPr b="0" lang="en-US" sz="2400" spc="-1" strike="noStrike">
                <a:solidFill>
                  <a:srgbClr val="ffffff"/>
                </a:solidFill>
                <a:latin typeface="Consolas"/>
                <a:ea typeface="DejaVu Sans"/>
              </a:rPr>
              <a:t>INCLUDE_DIRECTORIES</a:t>
            </a:r>
            <a:r>
              <a:rPr b="0" lang="en-US" sz="2400" spc="-1" strike="noStrike">
                <a:solidFill>
                  <a:srgbClr val="ffffff"/>
                </a:solidFill>
                <a:latin typeface="Calibri"/>
                <a:ea typeface="DejaVu Sans"/>
              </a:rPr>
              <a:t> target property.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With the </a:t>
            </a:r>
            <a:r>
              <a:rPr b="0" lang="en-US" sz="2400" spc="-1" strike="noStrike">
                <a:solidFill>
                  <a:srgbClr val="ffffff"/>
                </a:solidFill>
                <a:latin typeface="Consolas"/>
                <a:ea typeface="DejaVu Sans"/>
              </a:rPr>
              <a:t>PUBLIC</a:t>
            </a:r>
            <a:r>
              <a:rPr b="0" lang="en-US" sz="2400" spc="-1" strike="noStrike">
                <a:solidFill>
                  <a:srgbClr val="ffffff"/>
                </a:solidFill>
                <a:latin typeface="Calibri"/>
                <a:ea typeface="DejaVu Sans"/>
              </a:rPr>
              <a:t> keyword it sets both the interface and private versions of the property.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Note: </a:t>
            </a:r>
            <a:r>
              <a:rPr b="0" lang="en-US" sz="2400" spc="-1" strike="noStrike">
                <a:solidFill>
                  <a:srgbClr val="ffffff"/>
                </a:solidFill>
                <a:latin typeface="Consolas"/>
                <a:ea typeface="DejaVu Sans"/>
              </a:rPr>
              <a:t>target_compile_options()</a:t>
            </a:r>
            <a:r>
              <a:rPr b="0" lang="en-US" sz="2400" spc="-1" strike="noStrike">
                <a:solidFill>
                  <a:srgbClr val="ffffff"/>
                </a:solidFill>
                <a:latin typeface="Calibri"/>
                <a:ea typeface="DejaVu Sans"/>
              </a:rPr>
              <a:t> and </a:t>
            </a:r>
            <a:r>
              <a:rPr b="0" lang="en-US" sz="2400" spc="-1" strike="noStrike">
                <a:solidFill>
                  <a:srgbClr val="ffffff"/>
                </a:solidFill>
                <a:latin typeface="Consolas"/>
                <a:ea typeface="DejaVu Sans"/>
              </a:rPr>
              <a:t>target_compile_definitions()</a:t>
            </a:r>
            <a:r>
              <a:rPr b="0" lang="en-US" sz="2400" spc="-1" strike="noStrike">
                <a:solidFill>
                  <a:srgbClr val="ffffff"/>
                </a:solidFill>
                <a:latin typeface="Calibri"/>
                <a:ea typeface="DejaVu Sans"/>
              </a:rPr>
              <a:t> also exist and have the same behavior for their respective properties.</a:t>
            </a:r>
            <a:endParaRPr b="0" lang="en-US" sz="2400" spc="-1" strike="noStrike">
              <a:latin typeface="Arial"/>
            </a:endParaRPr>
          </a:p>
        </p:txBody>
      </p:sp>
      <p:pic>
        <p:nvPicPr>
          <p:cNvPr id="175" name="Picture 4" descr=""/>
          <p:cNvPicPr/>
          <p:nvPr/>
        </p:nvPicPr>
        <p:blipFill>
          <a:blip r:embed="rId1"/>
          <a:stretch/>
        </p:blipFill>
        <p:spPr>
          <a:xfrm>
            <a:off x="6262560" y="1549800"/>
            <a:ext cx="5905080" cy="2805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85800" y="35604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Using the library</a:t>
            </a:r>
            <a:endParaRPr b="0" lang="en-US" sz="3600" spc="-1" strike="noStrike">
              <a:latin typeface="Arial"/>
            </a:endParaRPr>
          </a:p>
        </p:txBody>
      </p:sp>
      <p:sp>
        <p:nvSpPr>
          <p:cNvPr id="177" name="CustomShape 2"/>
          <p:cNvSpPr/>
          <p:nvPr/>
        </p:nvSpPr>
        <p:spPr>
          <a:xfrm>
            <a:off x="685800" y="1515240"/>
            <a:ext cx="5920920" cy="5146560"/>
          </a:xfrm>
          <a:prstGeom prst="rect">
            <a:avLst/>
          </a:prstGeom>
          <a:noFill/>
          <a:ln>
            <a:noFill/>
          </a:ln>
        </p:spPr>
        <p:style>
          <a:lnRef idx="0"/>
          <a:fillRef idx="0"/>
          <a:effectRef idx="0"/>
          <a:fontRef idx="minor"/>
        </p:style>
        <p:txBody>
          <a:bodyPr lIns="90000" rIns="90000" tIns="45000" bIns="45000" anchor="ctr">
            <a:normAutofit fontScale="84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Back to the top-level CMakeLists.txt.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Remove MovingQuadReg from the source list.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Add the </a:t>
            </a:r>
            <a:r>
              <a:rPr b="0" lang="en-US" sz="2400" spc="-1" strike="noStrike">
                <a:solidFill>
                  <a:srgbClr val="ffffff"/>
                </a:solidFill>
                <a:latin typeface="Consolas"/>
                <a:ea typeface="DejaVu Sans"/>
              </a:rPr>
              <a:t>add_subdirectory()</a:t>
            </a:r>
            <a:r>
              <a:rPr b="0" lang="en-US" sz="2400" spc="-1" strike="noStrike">
                <a:solidFill>
                  <a:srgbClr val="ffffff"/>
                </a:solidFill>
                <a:latin typeface="Calibri"/>
                <a:ea typeface="DejaVu Sans"/>
              </a:rPr>
              <a:t> call.  This calls the CMakeLists.txt that we created in quad_reg. </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Remove the </a:t>
            </a:r>
            <a:r>
              <a:rPr b="0" lang="en-US" sz="2400" spc="-1" strike="noStrike">
                <a:solidFill>
                  <a:srgbClr val="ffffff"/>
                </a:solidFill>
                <a:latin typeface="Consolas"/>
                <a:ea typeface="DejaVu Sans"/>
              </a:rPr>
              <a:t>include_directories()</a:t>
            </a:r>
            <a:r>
              <a:rPr b="0" lang="en-US" sz="2400" spc="-1" strike="noStrike">
                <a:solidFill>
                  <a:srgbClr val="ffffff"/>
                </a:solidFill>
                <a:latin typeface="Calibri"/>
                <a:ea typeface="DejaVu Sans"/>
              </a:rPr>
              <a:t> call – it’s not needed any more.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Add the </a:t>
            </a:r>
            <a:r>
              <a:rPr b="0" lang="en-US" sz="2400" spc="-1" strike="noStrike">
                <a:solidFill>
                  <a:srgbClr val="ffffff"/>
                </a:solidFill>
                <a:latin typeface="Consolas"/>
                <a:ea typeface="DejaVu Sans"/>
              </a:rPr>
              <a:t>target_link_libraries()</a:t>
            </a:r>
            <a:r>
              <a:rPr b="0" lang="en-US" sz="2400" spc="-1" strike="noStrike">
                <a:solidFill>
                  <a:srgbClr val="ffffff"/>
                </a:solidFill>
                <a:latin typeface="Calibri"/>
                <a:ea typeface="DejaVu Sans"/>
              </a:rPr>
              <a:t> call.  This links our executable to the library that we just created.</a:t>
            </a:r>
            <a:endParaRPr b="0" lang="en-US" sz="2400" spc="-1" strike="noStrike">
              <a:latin typeface="Arial"/>
            </a:endParaRPr>
          </a:p>
          <a:p>
            <a:pPr>
              <a:lnSpc>
                <a:spcPct val="100000"/>
              </a:lnSpc>
              <a:spcAft>
                <a:spcPts val="1001"/>
              </a:spcAft>
              <a:tabLst>
                <a:tab algn="l" pos="0"/>
              </a:tabLst>
            </a:pPr>
            <a:endParaRPr b="0" lang="en-US" sz="2400" spc="-1" strike="noStrike">
              <a:latin typeface="Arial"/>
            </a:endParaRPr>
          </a:p>
          <a:p>
            <a:pPr>
              <a:lnSpc>
                <a:spcPct val="100000"/>
              </a:lnSpc>
              <a:spcAft>
                <a:spcPts val="1001"/>
              </a:spcAft>
              <a:tabLst>
                <a:tab algn="l" pos="0"/>
              </a:tabLst>
            </a:pPr>
            <a:endParaRPr b="0" lang="en-US" sz="2400" spc="-1" strike="noStrike">
              <a:latin typeface="Arial"/>
            </a:endParaRPr>
          </a:p>
        </p:txBody>
      </p:sp>
      <p:pic>
        <p:nvPicPr>
          <p:cNvPr id="178" name="Picture 4" descr=""/>
          <p:cNvPicPr/>
          <p:nvPr/>
        </p:nvPicPr>
        <p:blipFill>
          <a:blip r:embed="rId1"/>
          <a:stretch/>
        </p:blipFill>
        <p:spPr>
          <a:xfrm>
            <a:off x="6743880" y="1296000"/>
            <a:ext cx="5304240" cy="4264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Exercise 1: Results</a:t>
            </a:r>
            <a:endParaRPr b="0" lang="en-US" sz="3600" spc="-1" strike="noStrike">
              <a:latin typeface="Arial"/>
            </a:endParaRPr>
          </a:p>
        </p:txBody>
      </p:sp>
      <p:sp>
        <p:nvSpPr>
          <p:cNvPr id="180" name="CustomShape 2"/>
          <p:cNvSpPr/>
          <p:nvPr/>
        </p:nvSpPr>
        <p:spPr>
          <a:xfrm>
            <a:off x="685800" y="1799280"/>
            <a:ext cx="574236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Run your code:</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cmake ..</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make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You should see things build just like before, only now the quadratic regression code will get built into a library first.</a:t>
            </a:r>
            <a:r>
              <a:rPr b="0" lang="en-US" sz="2400" spc="-1" strike="noStrike">
                <a:solidFill>
                  <a:srgbClr val="ffffff"/>
                </a:solidFill>
                <a:highlight>
                  <a:srgbClr val="000000"/>
                </a:highlight>
                <a:latin typeface="Consolas"/>
                <a:ea typeface="DejaVu Sans"/>
              </a:rPr>
              <a:t> </a:t>
            </a:r>
            <a:endParaRPr b="0" lang="en-US" sz="2400" spc="-1" strike="noStrike">
              <a:latin typeface="Arial"/>
            </a:endParaRPr>
          </a:p>
        </p:txBody>
      </p:sp>
      <p:pic>
        <p:nvPicPr>
          <p:cNvPr id="181" name="Picture 3" descr=""/>
          <p:cNvPicPr/>
          <p:nvPr/>
        </p:nvPicPr>
        <p:blipFill>
          <a:blip r:embed="rId1"/>
          <a:stretch/>
        </p:blipFill>
        <p:spPr>
          <a:xfrm>
            <a:off x="4943520" y="1393920"/>
            <a:ext cx="6872040" cy="22363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85800" y="1959480"/>
            <a:ext cx="10130400" cy="1467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000" spc="-1" strike="noStrike">
                <a:solidFill>
                  <a:srgbClr val="ffffff"/>
                </a:solidFill>
                <a:latin typeface="Calibri Light"/>
                <a:ea typeface="DejaVu Sans"/>
              </a:rPr>
              <a:t>Part 2</a:t>
            </a:r>
            <a:endParaRPr b="0" lang="en-US" sz="4000" spc="-1" strike="noStrike">
              <a:latin typeface="Arial"/>
            </a:endParaRPr>
          </a:p>
        </p:txBody>
      </p:sp>
      <p:sp>
        <p:nvSpPr>
          <p:cNvPr id="183" name="CustomShape 2"/>
          <p:cNvSpPr/>
          <p:nvPr/>
        </p:nvSpPr>
        <p:spPr>
          <a:xfrm>
            <a:off x="685800" y="3625560"/>
            <a:ext cx="10130400" cy="85932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1001"/>
              </a:spcAft>
              <a:tabLst>
                <a:tab algn="l" pos="0"/>
              </a:tabLst>
            </a:pPr>
            <a:r>
              <a:rPr b="0" lang="en-US" sz="3600" spc="-1" strike="noStrike">
                <a:solidFill>
                  <a:srgbClr val="ffffff"/>
                </a:solidFill>
                <a:latin typeface="Calibri"/>
                <a:ea typeface="DejaVu Sans"/>
              </a:rPr>
              <a:t>Build Types and Compile Flags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The Weirdness that is Cache Variables</a:t>
            </a:r>
            <a:endParaRPr b="0" lang="en-US" sz="3600" spc="-1" strike="noStrike">
              <a:latin typeface="Arial"/>
            </a:endParaRPr>
          </a:p>
        </p:txBody>
      </p:sp>
      <p:sp>
        <p:nvSpPr>
          <p:cNvPr id="185"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Like all build systems, CMake provides a way for you to pass command line options that affect the build system’s behavior</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It’s also desirable to have a way to store the results of different tests so the cmake script runs faster when you run it subsequent times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For CMake, both of these are achieved through the same mechanism: cache variables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Cache variables are special variables that keep their values between invocations of CMake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Creating Cache Variables</a:t>
            </a:r>
            <a:endParaRPr b="0" lang="en-US" sz="3600" spc="-1" strike="noStrike">
              <a:latin typeface="Arial"/>
            </a:endParaRPr>
          </a:p>
        </p:txBody>
      </p:sp>
      <p:sp>
        <p:nvSpPr>
          <p:cNvPr id="187" name="CustomShape 2"/>
          <p:cNvSpPr/>
          <p:nvPr/>
        </p:nvSpPr>
        <p:spPr>
          <a:xfrm>
            <a:off x="685800" y="1799280"/>
            <a:ext cx="10130400" cy="4575960"/>
          </a:xfrm>
          <a:prstGeom prst="rect">
            <a:avLst/>
          </a:prstGeom>
          <a:noFill/>
          <a:ln>
            <a:noFill/>
          </a:ln>
        </p:spPr>
        <p:style>
          <a:lnRef idx="0"/>
          <a:fillRef idx="0"/>
          <a:effectRef idx="0"/>
          <a:fontRef idx="minor"/>
        </p:style>
        <p:txBody>
          <a:bodyPr lIns="90000" rIns="90000" tIns="45000" bIns="45000" anchor="ctr">
            <a:normAutofit fontScale="65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Cache variables are created using an alternate signature for set().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Signature: </a:t>
            </a:r>
            <a:r>
              <a:rPr b="0" lang="en-US" sz="2000" spc="-1" strike="noStrike">
                <a:solidFill>
                  <a:srgbClr val="ffffff"/>
                </a:solidFill>
                <a:highlight>
                  <a:srgbClr val="000000"/>
                </a:highlight>
                <a:latin typeface="Consolas"/>
                <a:ea typeface="DejaVu Sans"/>
              </a:rPr>
              <a:t>set(&lt;variable&gt; &lt;value&gt;... CACHE &lt;type&gt; &lt;docstring&gt; [FORCE])</a:t>
            </a:r>
            <a:endParaRPr b="0" lang="en-US" sz="20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onsolas"/>
                <a:ea typeface="DejaVu Sans"/>
              </a:rPr>
              <a:t>CACHE </a:t>
            </a:r>
            <a:r>
              <a:rPr b="0" lang="en-US" sz="2400" spc="-1" strike="noStrike">
                <a:solidFill>
                  <a:srgbClr val="ffffff"/>
                </a:solidFill>
                <a:highlight>
                  <a:srgbClr val="000000"/>
                </a:highlight>
                <a:latin typeface="Calibri"/>
                <a:ea typeface="DejaVu Sans"/>
              </a:rPr>
              <a:t>keyword argument specifies cache signature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Type specifies the type of data that will be stored in the variable.</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Possible values:</a:t>
            </a:r>
            <a:r>
              <a:rPr b="0" lang="en-US" sz="2400" spc="-1" strike="noStrike">
                <a:solidFill>
                  <a:srgbClr val="ffffff"/>
                </a:solidFill>
                <a:highlight>
                  <a:srgbClr val="000000"/>
                </a:highlight>
                <a:latin typeface="Consolas"/>
                <a:ea typeface="DejaVu Sans"/>
              </a:rPr>
              <a:t> BOOL, FILEPATH, PATH, STRING, INTERNAL</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docstring is the comment that will be attached to the variable in the cache.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If FORCE is given, the variable’s value will be overwritten.  Otherwise it will not be modified if it already exists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Why is this?</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Command Line Options</a:t>
            </a:r>
            <a:endParaRPr b="0" lang="en-US" sz="3600" spc="-1" strike="noStrike">
              <a:latin typeface="Arial"/>
            </a:endParaRPr>
          </a:p>
        </p:txBody>
      </p:sp>
      <p:sp>
        <p:nvSpPr>
          <p:cNvPr id="189"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Cache variables can also be set on the command line using </a:t>
            </a:r>
            <a:r>
              <a:rPr b="0" lang="en-US" sz="2400" spc="-1" strike="noStrike">
                <a:solidFill>
                  <a:srgbClr val="ffffff"/>
                </a:solidFill>
                <a:highlight>
                  <a:srgbClr val="000000"/>
                </a:highlight>
                <a:latin typeface="Consolas"/>
                <a:ea typeface="DejaVu Sans"/>
              </a:rPr>
              <a:t>–DMY_CACHE_VAR=&lt;value&gt;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Intention is for set(CACHE) to be used to initialize an option with a default value, and then the user can override it on the command line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However, sometimes scripts need to store data even though it isn’t a settable option.  This is what the INTERNAL type, which hides the variable from the user, is for</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Viewing Cache Variables</a:t>
            </a:r>
            <a:endParaRPr b="0" lang="en-US" sz="3600" spc="-1" strike="noStrike">
              <a:latin typeface="Arial"/>
            </a:endParaRPr>
          </a:p>
        </p:txBody>
      </p:sp>
      <p:sp>
        <p:nvSpPr>
          <p:cNvPr id="191" name="CustomShape 2"/>
          <p:cNvSpPr/>
          <p:nvPr/>
        </p:nvSpPr>
        <p:spPr>
          <a:xfrm>
            <a:off x="685800" y="1799280"/>
            <a:ext cx="10130400" cy="462528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Cache variables can be viewed and edited by: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Editing CMakeCache.txt</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Using the ccmake tool</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Using the cmake-gui tool</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intention was for these to provide a user-friendly interface for configuring CMake projects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However, 95% of users don’t know these exist, so developers don’t usually spend time making them clean and usable, so people rarely use them</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Bit of a chicken-and-egg problem…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 Example: CMakeCache.txt</a:t>
            </a:r>
            <a:endParaRPr b="0" lang="en-US" sz="3600" spc="-1" strike="noStrike">
              <a:latin typeface="Arial"/>
            </a:endParaRPr>
          </a:p>
        </p:txBody>
      </p:sp>
      <p:pic>
        <p:nvPicPr>
          <p:cNvPr id="193" name="Picture 3" descr=""/>
          <p:cNvPicPr/>
          <p:nvPr/>
        </p:nvPicPr>
        <p:blipFill>
          <a:blip r:embed="rId1"/>
          <a:stretch/>
        </p:blipFill>
        <p:spPr>
          <a:xfrm>
            <a:off x="804600" y="1692360"/>
            <a:ext cx="9892440" cy="888120"/>
          </a:xfrm>
          <a:prstGeom prst="rect">
            <a:avLst/>
          </a:prstGeom>
          <a:ln>
            <a:noFill/>
          </a:ln>
        </p:spPr>
      </p:pic>
      <p:pic>
        <p:nvPicPr>
          <p:cNvPr id="194" name="Picture 5" descr=""/>
          <p:cNvPicPr/>
          <p:nvPr/>
        </p:nvPicPr>
        <p:blipFill>
          <a:blip r:embed="rId2"/>
          <a:stretch/>
        </p:blipFill>
        <p:spPr>
          <a:xfrm>
            <a:off x="804600" y="2975040"/>
            <a:ext cx="6553080" cy="1961280"/>
          </a:xfrm>
          <a:prstGeom prst="rect">
            <a:avLst/>
          </a:prstGeom>
          <a:ln>
            <a:noFill/>
          </a:ln>
        </p:spPr>
      </p:pic>
      <p:sp>
        <p:nvSpPr>
          <p:cNvPr id="195" name="CustomShape 2"/>
          <p:cNvSpPr/>
          <p:nvPr/>
        </p:nvSpPr>
        <p:spPr>
          <a:xfrm>
            <a:off x="922680" y="5099400"/>
            <a:ext cx="5361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ea typeface="DejaVu Sans"/>
              </a:rPr>
              <a:t>&lt;snip&gt;</a:t>
            </a:r>
            <a:endParaRPr b="0" lang="en-US" sz="1800" spc="-1" strike="noStrike">
              <a:latin typeface="Arial"/>
            </a:endParaRPr>
          </a:p>
        </p:txBody>
      </p:sp>
      <p:pic>
        <p:nvPicPr>
          <p:cNvPr id="196" name="Picture 7" descr=""/>
          <p:cNvPicPr/>
          <p:nvPr/>
        </p:nvPicPr>
        <p:blipFill>
          <a:blip r:embed="rId3"/>
          <a:stretch/>
        </p:blipFill>
        <p:spPr>
          <a:xfrm>
            <a:off x="804600" y="5630400"/>
            <a:ext cx="8772840" cy="7894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 Example: ccmake</a:t>
            </a:r>
            <a:endParaRPr b="0" lang="en-US" sz="3600" spc="-1" strike="noStrike">
              <a:latin typeface="Arial"/>
            </a:endParaRPr>
          </a:p>
        </p:txBody>
      </p:sp>
      <p:pic>
        <p:nvPicPr>
          <p:cNvPr id="198" name="Picture 3" descr=""/>
          <p:cNvPicPr/>
          <p:nvPr/>
        </p:nvPicPr>
        <p:blipFill>
          <a:blip r:embed="rId1"/>
          <a:stretch/>
        </p:blipFill>
        <p:spPr>
          <a:xfrm>
            <a:off x="804600" y="1692360"/>
            <a:ext cx="9892440" cy="888120"/>
          </a:xfrm>
          <a:prstGeom prst="rect">
            <a:avLst/>
          </a:prstGeom>
          <a:ln>
            <a:noFill/>
          </a:ln>
        </p:spPr>
      </p:pic>
      <p:pic>
        <p:nvPicPr>
          <p:cNvPr id="199" name="Picture 4" descr=""/>
          <p:cNvPicPr/>
          <p:nvPr/>
        </p:nvPicPr>
        <p:blipFill>
          <a:blip r:embed="rId2"/>
          <a:stretch/>
        </p:blipFill>
        <p:spPr>
          <a:xfrm>
            <a:off x="685800" y="2980440"/>
            <a:ext cx="8458200" cy="2428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85800" y="1959480"/>
            <a:ext cx="10130400" cy="1467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000" spc="-1" strike="noStrike">
                <a:solidFill>
                  <a:srgbClr val="ffffff"/>
                </a:solidFill>
                <a:latin typeface="Calibri Light"/>
                <a:ea typeface="DejaVu Sans"/>
              </a:rPr>
              <a:t>Part 1</a:t>
            </a:r>
            <a:endParaRPr b="0" lang="en-US" sz="4000" spc="-1" strike="noStrike">
              <a:latin typeface="Arial"/>
            </a:endParaRPr>
          </a:p>
        </p:txBody>
      </p:sp>
      <p:sp>
        <p:nvSpPr>
          <p:cNvPr id="129" name="CustomShape 2"/>
          <p:cNvSpPr/>
          <p:nvPr/>
        </p:nvSpPr>
        <p:spPr>
          <a:xfrm>
            <a:off x="685800" y="3625560"/>
            <a:ext cx="10130400" cy="85932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1001"/>
              </a:spcAft>
              <a:tabLst>
                <a:tab algn="l" pos="0"/>
              </a:tabLst>
            </a:pPr>
            <a:r>
              <a:rPr b="0" lang="en-US" sz="3600" spc="-1" strike="noStrike">
                <a:solidFill>
                  <a:srgbClr val="ffffff"/>
                </a:solidFill>
                <a:latin typeface="Calibri"/>
                <a:ea typeface="DejaVu Sans"/>
              </a:rPr>
              <a:t>Targets and Properties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 Example: cmake-gui</a:t>
            </a:r>
            <a:endParaRPr b="0" lang="en-US" sz="3600" spc="-1" strike="noStrike">
              <a:latin typeface="Arial"/>
            </a:endParaRPr>
          </a:p>
        </p:txBody>
      </p:sp>
      <p:pic>
        <p:nvPicPr>
          <p:cNvPr id="201" name="Picture 3" descr=""/>
          <p:cNvPicPr/>
          <p:nvPr/>
        </p:nvPicPr>
        <p:blipFill>
          <a:blip r:embed="rId1"/>
          <a:stretch/>
        </p:blipFill>
        <p:spPr>
          <a:xfrm>
            <a:off x="804600" y="1692360"/>
            <a:ext cx="9892440" cy="888120"/>
          </a:xfrm>
          <a:prstGeom prst="rect">
            <a:avLst/>
          </a:prstGeom>
          <a:ln>
            <a:noFill/>
          </a:ln>
        </p:spPr>
      </p:pic>
      <p:pic>
        <p:nvPicPr>
          <p:cNvPr id="202" name="Picture 5" descr=""/>
          <p:cNvPicPr/>
          <p:nvPr/>
        </p:nvPicPr>
        <p:blipFill>
          <a:blip r:embed="rId2"/>
          <a:stretch/>
        </p:blipFill>
        <p:spPr>
          <a:xfrm>
            <a:off x="2426040" y="2724120"/>
            <a:ext cx="7124760" cy="39618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85800" y="13176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 Overriding: A Cheat Sheet</a:t>
            </a:r>
            <a:endParaRPr b="0" lang="en-US" sz="3600" spc="-1" strike="noStrike">
              <a:latin typeface="Arial"/>
            </a:endParaRPr>
          </a:p>
        </p:txBody>
      </p:sp>
      <p:sp>
        <p:nvSpPr>
          <p:cNvPr id="204" name="CustomShape 2"/>
          <p:cNvSpPr/>
          <p:nvPr/>
        </p:nvSpPr>
        <p:spPr>
          <a:xfrm>
            <a:off x="685800" y="1072080"/>
            <a:ext cx="10130400" cy="101124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spcAft>
                <a:spcPts val="1001"/>
              </a:spcAft>
              <a:tabLst>
                <a:tab algn="l" pos="0"/>
              </a:tabLst>
            </a:pPr>
            <a:r>
              <a:rPr b="0" lang="en-US" sz="2400" spc="-1" strike="noStrike">
                <a:solidFill>
                  <a:srgbClr val="ffffff"/>
                </a:solidFill>
                <a:latin typeface="Calibri"/>
                <a:ea typeface="DejaVu Sans"/>
              </a:rPr>
              <a:t>This is one of the most confusing things in CMake by a large margin.  Even I still mess it up.</a:t>
            </a:r>
            <a:endParaRPr b="0" lang="en-US" sz="2400" spc="-1" strike="noStrike">
              <a:latin typeface="Arial"/>
            </a:endParaRPr>
          </a:p>
          <a:p>
            <a:pPr>
              <a:lnSpc>
                <a:spcPct val="100000"/>
              </a:lnSpc>
              <a:spcAft>
                <a:spcPts val="1001"/>
              </a:spcAft>
              <a:tabLst>
                <a:tab algn="l" pos="0"/>
              </a:tabLst>
            </a:pPr>
            <a:r>
              <a:rPr b="0" lang="en-US" sz="2400" spc="-1" strike="noStrike">
                <a:solidFill>
                  <a:srgbClr val="ffffff"/>
                </a:solidFill>
                <a:latin typeface="Calibri"/>
                <a:ea typeface="DejaVu Sans"/>
              </a:rPr>
              <a:t>If a _____ is defined, and you set a ____ with the same name, then…</a:t>
            </a:r>
            <a:endParaRPr b="0" lang="en-US" sz="2400" spc="-1" strike="noStrike">
              <a:latin typeface="Arial"/>
            </a:endParaRPr>
          </a:p>
        </p:txBody>
      </p:sp>
      <p:graphicFrame>
        <p:nvGraphicFramePr>
          <p:cNvPr id="205" name="Table 3"/>
          <p:cNvGraphicFramePr/>
          <p:nvPr/>
        </p:nvGraphicFramePr>
        <p:xfrm>
          <a:off x="685800" y="2570760"/>
          <a:ext cx="10467360" cy="3907800"/>
        </p:xfrm>
        <a:graphic>
          <a:graphicData uri="http://schemas.openxmlformats.org/drawingml/2006/table">
            <a:tbl>
              <a:tblPr/>
              <a:tblGrid>
                <a:gridCol w="2246760"/>
                <a:gridCol w="2042640"/>
                <a:gridCol w="6178320"/>
              </a:tblGrid>
              <a:tr h="357120">
                <a:tc>
                  <a:txBody>
                    <a:bodyPr>
                      <a:noAutofit/>
                    </a:bodyPr>
                    <a:p>
                      <a:pPr>
                        <a:lnSpc>
                          <a:spcPct val="100000"/>
                        </a:lnSpc>
                      </a:pPr>
                      <a:r>
                        <a:rPr b="0" lang="en-US" sz="1800" spc="-1" strike="noStrike">
                          <a:solidFill>
                            <a:srgbClr val="000000"/>
                          </a:solidFill>
                          <a:latin typeface="Calibri"/>
                        </a:rPr>
                        <a:t>local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local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The local variable’s value is changed.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r>
              <a:tr h="887760">
                <a:tc>
                  <a:txBody>
                    <a:bodyPr>
                      <a:noAutofit/>
                    </a:bodyPr>
                    <a:p>
                      <a:pPr>
                        <a:lnSpc>
                          <a:spcPct val="100000"/>
                        </a:lnSpc>
                      </a:pPr>
                      <a:r>
                        <a:rPr b="0" lang="en-US" sz="1800" spc="-1" strike="noStrike">
                          <a:solidFill>
                            <a:srgbClr val="000000"/>
                          </a:solidFill>
                          <a:latin typeface="Calibri"/>
                        </a:rPr>
                        <a:t>cache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c>
                  <a:txBody>
                    <a:bodyPr>
                      <a:noAutofit/>
                    </a:bodyPr>
                    <a:p>
                      <a:pPr>
                        <a:lnSpc>
                          <a:spcPct val="100000"/>
                        </a:lnSpc>
                      </a:pPr>
                      <a:r>
                        <a:rPr b="0" lang="en-US" sz="1800" spc="-1" strike="noStrike">
                          <a:solidFill>
                            <a:srgbClr val="000000"/>
                          </a:solidFill>
                          <a:latin typeface="Calibri"/>
                        </a:rPr>
                        <a:t>cache variable (without FORCE)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c>
                  <a:txBody>
                    <a:bodyPr>
                      <a:noAutofit/>
                    </a:bodyPr>
                    <a:p>
                      <a:pPr>
                        <a:lnSpc>
                          <a:spcPct val="100000"/>
                        </a:lnSpc>
                      </a:pPr>
                      <a:r>
                        <a:rPr b="0" lang="en-US" sz="1800" spc="-1" strike="noStrike">
                          <a:solidFill>
                            <a:srgbClr val="000000"/>
                          </a:solidFill>
                          <a:latin typeface="Calibri"/>
                        </a:rPr>
                        <a:t>The cache variable’s original value is not changed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r>
              <a:tr h="622440">
                <a:tc>
                  <a:txBody>
                    <a:bodyPr>
                      <a:noAutofit/>
                    </a:bodyPr>
                    <a:p>
                      <a:pPr>
                        <a:lnSpc>
                          <a:spcPct val="100000"/>
                        </a:lnSpc>
                      </a:pPr>
                      <a:r>
                        <a:rPr b="0" lang="en-US" sz="1800" spc="-1" strike="noStrike">
                          <a:solidFill>
                            <a:srgbClr val="000000"/>
                          </a:solidFill>
                          <a:latin typeface="Calibri"/>
                        </a:rPr>
                        <a:t>cache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cache variable (with FORCE)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The cache variable’s original value is overwritten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r>
              <a:tr h="622440">
                <a:tc>
                  <a:txBody>
                    <a:bodyPr>
                      <a:noAutofit/>
                    </a:bodyPr>
                    <a:p>
                      <a:pPr>
                        <a:lnSpc>
                          <a:spcPct val="100000"/>
                        </a:lnSpc>
                      </a:pPr>
                      <a:r>
                        <a:rPr b="0" lang="en-US" sz="1800" spc="-1" strike="noStrike">
                          <a:solidFill>
                            <a:srgbClr val="000000"/>
                          </a:solidFill>
                          <a:latin typeface="Calibri"/>
                        </a:rPr>
                        <a:t>cache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c>
                  <a:txBody>
                    <a:bodyPr>
                      <a:noAutofit/>
                    </a:bodyPr>
                    <a:p>
                      <a:pPr>
                        <a:lnSpc>
                          <a:spcPct val="100000"/>
                        </a:lnSpc>
                      </a:pPr>
                      <a:r>
                        <a:rPr b="0" lang="en-US" sz="1800" spc="-1" strike="noStrike">
                          <a:solidFill>
                            <a:srgbClr val="000000"/>
                          </a:solidFill>
                          <a:latin typeface="Calibri"/>
                        </a:rPr>
                        <a:t>local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c>
                  <a:txBody>
                    <a:bodyPr>
                      <a:noAutofit/>
                    </a:bodyPr>
                    <a:p>
                      <a:pPr>
                        <a:lnSpc>
                          <a:spcPct val="100000"/>
                        </a:lnSpc>
                      </a:pPr>
                      <a:r>
                        <a:rPr b="0" lang="en-US" sz="1800" spc="-1" strike="noStrike">
                          <a:solidFill>
                            <a:srgbClr val="000000"/>
                          </a:solidFill>
                          <a:latin typeface="Calibri"/>
                        </a:rPr>
                        <a:t>The cache variable is shadowed while the local variable is in scope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6"/>
                    </a:solidFill>
                  </a:tcPr>
                </a:tc>
              </a:tr>
              <a:tr h="1418400">
                <a:tc>
                  <a:txBody>
                    <a:bodyPr>
                      <a:noAutofit/>
                    </a:bodyPr>
                    <a:p>
                      <a:pPr>
                        <a:lnSpc>
                          <a:spcPct val="100000"/>
                        </a:lnSpc>
                      </a:pPr>
                      <a:r>
                        <a:rPr b="0" lang="en-US" sz="1800" spc="-1" strike="noStrike">
                          <a:solidFill>
                            <a:srgbClr val="000000"/>
                          </a:solidFill>
                          <a:latin typeface="Calibri"/>
                        </a:rPr>
                        <a:t>local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cache variable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c>
                  <a:txBody>
                    <a:bodyPr>
                      <a:noAutofit/>
                    </a:bodyPr>
                    <a:p>
                      <a:pPr>
                        <a:lnSpc>
                          <a:spcPct val="100000"/>
                        </a:lnSpc>
                      </a:pPr>
                      <a:r>
                        <a:rPr b="0" lang="en-US" sz="1800" spc="-1" strike="noStrike">
                          <a:solidFill>
                            <a:srgbClr val="000000"/>
                          </a:solidFill>
                          <a:latin typeface="Calibri"/>
                        </a:rPr>
                        <a:t>If the cache variable was already in the cache, then the cache variable stays out of scope.  However, if the cache variable did not exist, the local variable is deleted and the new cache variable is put into scope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6ed"/>
                    </a:solid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Variables Practice 1</a:t>
            </a:r>
            <a:endParaRPr b="0" lang="en-US" sz="3600" spc="-1" strike="noStrike">
              <a:latin typeface="Arial"/>
            </a:endParaRPr>
          </a:p>
        </p:txBody>
      </p:sp>
      <p:sp>
        <p:nvSpPr>
          <p:cNvPr id="207" name="CustomShape 2"/>
          <p:cNvSpPr/>
          <p:nvPr/>
        </p:nvSpPr>
        <p:spPr>
          <a:xfrm>
            <a:off x="910080" y="1549800"/>
            <a:ext cx="5184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Calibri"/>
                <a:ea typeface="DejaVu Sans"/>
              </a:rPr>
              <a:t>What will it print?</a:t>
            </a:r>
            <a:endParaRPr b="0" lang="en-US" sz="2000" spc="-1" strike="noStrike">
              <a:latin typeface="Arial"/>
            </a:endParaRPr>
          </a:p>
        </p:txBody>
      </p:sp>
      <p:pic>
        <p:nvPicPr>
          <p:cNvPr id="208" name="Content Placeholder 7" descr=""/>
          <p:cNvPicPr/>
          <p:nvPr/>
        </p:nvPicPr>
        <p:blipFill>
          <a:blip r:embed="rId1"/>
          <a:stretch/>
        </p:blipFill>
        <p:spPr>
          <a:xfrm>
            <a:off x="835200" y="2131200"/>
            <a:ext cx="9782640" cy="827640"/>
          </a:xfrm>
          <a:prstGeom prst="rect">
            <a:avLst/>
          </a:prstGeom>
          <a:ln>
            <a:noFill/>
          </a:ln>
        </p:spPr>
      </p:pic>
      <p:sp>
        <p:nvSpPr>
          <p:cNvPr id="209" name="CustomShape 3"/>
          <p:cNvSpPr/>
          <p:nvPr/>
        </p:nvSpPr>
        <p:spPr>
          <a:xfrm>
            <a:off x="910080" y="3429000"/>
            <a:ext cx="66592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onsolas"/>
                <a:ea typeface="DejaVu Sans"/>
              </a:rPr>
              <a:t>-- Stuff will be installed to: /usr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Variables Practice 2</a:t>
            </a:r>
            <a:endParaRPr b="0" lang="en-US" sz="3600" spc="-1" strike="noStrike">
              <a:latin typeface="Arial"/>
            </a:endParaRPr>
          </a:p>
        </p:txBody>
      </p:sp>
      <p:sp>
        <p:nvSpPr>
          <p:cNvPr id="211" name="CustomShape 2"/>
          <p:cNvSpPr/>
          <p:nvPr/>
        </p:nvSpPr>
        <p:spPr>
          <a:xfrm>
            <a:off x="910080" y="1549800"/>
            <a:ext cx="5184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Calibri"/>
                <a:ea typeface="DejaVu Sans"/>
              </a:rPr>
              <a:t>What will it print?</a:t>
            </a:r>
            <a:endParaRPr b="0" lang="en-US" sz="2000" spc="-1" strike="noStrike">
              <a:latin typeface="Arial"/>
            </a:endParaRPr>
          </a:p>
        </p:txBody>
      </p:sp>
      <p:sp>
        <p:nvSpPr>
          <p:cNvPr id="212" name="CustomShape 3"/>
          <p:cNvSpPr/>
          <p:nvPr/>
        </p:nvSpPr>
        <p:spPr>
          <a:xfrm>
            <a:off x="910080" y="3429000"/>
            <a:ext cx="66592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onsolas"/>
                <a:ea typeface="DejaVu Sans"/>
              </a:rPr>
              <a:t>-- Stuff will be installed to: /opt</a:t>
            </a:r>
            <a:endParaRPr b="0" lang="en-US" sz="2400" spc="-1" strike="noStrike">
              <a:latin typeface="Arial"/>
            </a:endParaRPr>
          </a:p>
        </p:txBody>
      </p:sp>
      <p:pic>
        <p:nvPicPr>
          <p:cNvPr id="213" name="Picture 5" descr=""/>
          <p:cNvPicPr/>
          <p:nvPr/>
        </p:nvPicPr>
        <p:blipFill>
          <a:blip r:embed="rId1"/>
          <a:stretch/>
        </p:blipFill>
        <p:spPr>
          <a:xfrm>
            <a:off x="685800" y="2118240"/>
            <a:ext cx="10382760" cy="78948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Cache Variables Practice 3</a:t>
            </a:r>
            <a:endParaRPr b="0" lang="en-US" sz="3600" spc="-1" strike="noStrike">
              <a:latin typeface="Arial"/>
            </a:endParaRPr>
          </a:p>
        </p:txBody>
      </p:sp>
      <p:sp>
        <p:nvSpPr>
          <p:cNvPr id="215" name="CustomShape 2"/>
          <p:cNvSpPr/>
          <p:nvPr/>
        </p:nvSpPr>
        <p:spPr>
          <a:xfrm>
            <a:off x="910080" y="1549800"/>
            <a:ext cx="5184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Calibri"/>
                <a:ea typeface="DejaVu Sans"/>
              </a:rPr>
              <a:t>What will it print?</a:t>
            </a:r>
            <a:endParaRPr b="0" lang="en-US" sz="2000" spc="-1" strike="noStrike">
              <a:latin typeface="Arial"/>
            </a:endParaRPr>
          </a:p>
        </p:txBody>
      </p:sp>
      <p:sp>
        <p:nvSpPr>
          <p:cNvPr id="216" name="CustomShape 3"/>
          <p:cNvSpPr/>
          <p:nvPr/>
        </p:nvSpPr>
        <p:spPr>
          <a:xfrm>
            <a:off x="910080" y="3429000"/>
            <a:ext cx="8858880" cy="313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alibri"/>
                <a:ea typeface="DejaVu Sans"/>
              </a:rPr>
              <a:t>The first time CMake is run: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Consolas"/>
                <a:ea typeface="DejaVu Sans"/>
              </a:rPr>
              <a:t>-- Stuff will be installed to: /opt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ffffff"/>
                </a:solidFill>
                <a:latin typeface="Calibri"/>
                <a:ea typeface="DejaVu Sans"/>
              </a:rPr>
              <a:t>Subsequent runs: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800" spc="-1" strike="noStrike">
                <a:solidFill>
                  <a:srgbClr val="ffffff"/>
                </a:solidFill>
                <a:latin typeface="Consolas"/>
                <a:ea typeface="DejaVu Sans"/>
              </a:rPr>
              <a:t>-- Stuff will be installed to: /usr</a:t>
            </a:r>
            <a:endParaRPr b="0" lang="en-US" sz="2800" spc="-1" strike="noStrike">
              <a:latin typeface="Arial"/>
            </a:endParaRPr>
          </a:p>
          <a:p>
            <a:pPr>
              <a:lnSpc>
                <a:spcPct val="100000"/>
              </a:lnSpc>
            </a:pPr>
            <a:endParaRPr b="0" lang="en-US" sz="2800" spc="-1" strike="noStrike">
              <a:latin typeface="Arial"/>
            </a:endParaRPr>
          </a:p>
        </p:txBody>
      </p:sp>
      <p:pic>
        <p:nvPicPr>
          <p:cNvPr id="217" name="Picture 5" descr=""/>
          <p:cNvPicPr/>
          <p:nvPr/>
        </p:nvPicPr>
        <p:blipFill>
          <a:blip r:embed="rId1"/>
          <a:stretch/>
        </p:blipFill>
        <p:spPr>
          <a:xfrm>
            <a:off x="910080" y="2104200"/>
            <a:ext cx="9525240" cy="7704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rmAutofit fontScale="70000"/>
          </a:bodyPr>
          <a:p>
            <a:pPr>
              <a:lnSpc>
                <a:spcPct val="100000"/>
              </a:lnSpc>
            </a:pPr>
            <a:r>
              <a:rPr b="0" lang="en-US" sz="3600" spc="-1" strike="noStrike">
                <a:solidFill>
                  <a:srgbClr val="ffffff"/>
                </a:solidFill>
                <a:latin typeface="Calibri Light"/>
                <a:ea typeface="DejaVu Sans"/>
              </a:rPr>
              <a:t>Build configurations are used to adapt your build for different situations. </a:t>
            </a:r>
            <a:endParaRPr b="0" lang="en-US" sz="3600" spc="-1" strike="noStrike">
              <a:latin typeface="Arial"/>
            </a:endParaRPr>
          </a:p>
        </p:txBody>
      </p:sp>
      <p:sp>
        <p:nvSpPr>
          <p:cNvPr id="219"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rmAutofit fontScale="94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Most build systems have the concept of Debug vs Release configurations.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Debug configuration: Optimization turned down to a low level or disabled, debug information generated.</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Release configuration: Optimization at full, no debug information</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In CMake, this is achieved through the </a:t>
            </a:r>
            <a:r>
              <a:rPr b="0" lang="en-US" sz="2400" spc="-1" strike="noStrike">
                <a:solidFill>
                  <a:srgbClr val="ffffff"/>
                </a:solidFill>
                <a:latin typeface="Consolas"/>
                <a:ea typeface="DejaVu Sans"/>
              </a:rPr>
              <a:t>CMAKE_BUILD_TYPE</a:t>
            </a:r>
            <a:r>
              <a:rPr b="0" lang="en-US" sz="2400" spc="-1" strike="noStrike">
                <a:solidFill>
                  <a:srgbClr val="ffffff"/>
                </a:solidFill>
                <a:latin typeface="Calibri"/>
                <a:ea typeface="DejaVu Sans"/>
              </a:rPr>
              <a:t> cache variable.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variable, by default, has four standard build types: Debug, Release, RelWithDebInfo, and MinSizeRel.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Using CMAKE_BUILD_TYPE</a:t>
            </a:r>
            <a:endParaRPr b="0" lang="en-US" sz="3600" spc="-1" strike="noStrike">
              <a:latin typeface="Arial"/>
            </a:endParaRPr>
          </a:p>
        </p:txBody>
      </p:sp>
      <p:sp>
        <p:nvSpPr>
          <p:cNvPr id="221" name="CustomShape 2"/>
          <p:cNvSpPr/>
          <p:nvPr/>
        </p:nvSpPr>
        <p:spPr>
          <a:xfrm>
            <a:off x="685800" y="1799280"/>
            <a:ext cx="10130400" cy="455076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onsolas"/>
                <a:ea typeface="DejaVu Sans"/>
              </a:rPr>
              <a:t>CMAKE_BUILD_TYPE</a:t>
            </a:r>
            <a:r>
              <a:rPr b="0" lang="en-US" sz="2400" spc="-1" strike="noStrike">
                <a:solidFill>
                  <a:srgbClr val="ffffff"/>
                </a:solidFill>
                <a:latin typeface="Calibri"/>
                <a:ea typeface="DejaVu Sans"/>
              </a:rPr>
              <a:t> is often set on the command line when building, e.g. </a:t>
            </a:r>
            <a:r>
              <a:rPr b="0" lang="en-US" sz="2400" spc="-1" strike="noStrike">
                <a:solidFill>
                  <a:srgbClr val="ffffff"/>
                </a:solidFill>
                <a:latin typeface="Consolas"/>
                <a:ea typeface="DejaVu Sans"/>
              </a:rPr>
              <a:t>-DCMAKE_BUILD_TYPE=Release</a:t>
            </a:r>
            <a:r>
              <a:rPr b="0" lang="en-US" sz="2400" spc="-1" strike="noStrike">
                <a:solidFill>
                  <a:srgbClr val="ffffff"/>
                </a:solidFill>
                <a:latin typeface="Calibri"/>
                <a:ea typeface="DejaVu Sans"/>
              </a:rPr>
              <a:t>.  It is also set through the menu in IDEs.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onsolas"/>
                <a:ea typeface="DejaVu Sans"/>
              </a:rPr>
              <a:t>CMAKE_BUILD_TYPE</a:t>
            </a:r>
            <a:r>
              <a:rPr b="0" lang="en-US" sz="2400" spc="-1" strike="noStrike">
                <a:solidFill>
                  <a:srgbClr val="ffffff"/>
                </a:solidFill>
                <a:latin typeface="Calibri"/>
                <a:ea typeface="DejaVu Sans"/>
              </a:rPr>
              <a:t>‘s main purpose is to control which compile flags are used.</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You can also use generator expressions to make it control other things, such as using a different version of a system library in debug vs release mode.</a:t>
            </a:r>
            <a:endParaRPr b="0" lang="en-US" sz="2400" spc="-1" strike="noStrike">
              <a:latin typeface="Arial"/>
            </a:endParaRPr>
          </a:p>
          <a:p>
            <a:pPr>
              <a:lnSpc>
                <a:spcPct val="100000"/>
              </a:lnSpc>
              <a:spcAft>
                <a:spcPts val="1001"/>
              </a:spcAft>
            </a:pPr>
            <a:endParaRPr b="0" lang="en-US" sz="2400" spc="-1" strike="noStrike">
              <a:latin typeface="Arial"/>
            </a:endParaRPr>
          </a:p>
        </p:txBody>
      </p:sp>
      <p:pic>
        <p:nvPicPr>
          <p:cNvPr id="222" name="Picture 3" descr=""/>
          <p:cNvPicPr/>
          <p:nvPr/>
        </p:nvPicPr>
        <p:blipFill>
          <a:blip r:embed="rId1"/>
          <a:stretch/>
        </p:blipFill>
        <p:spPr>
          <a:xfrm>
            <a:off x="8991360" y="617760"/>
            <a:ext cx="2151720" cy="139932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671400" y="3682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Compile flags come from many different sources.</a:t>
            </a:r>
            <a:endParaRPr b="0" lang="en-US" sz="3600" spc="-1" strike="noStrike">
              <a:latin typeface="Arial"/>
            </a:endParaRPr>
          </a:p>
        </p:txBody>
      </p:sp>
      <p:sp>
        <p:nvSpPr>
          <p:cNvPr id="224" name="CustomShape 2"/>
          <p:cNvSpPr/>
          <p:nvPr/>
        </p:nvSpPr>
        <p:spPr>
          <a:xfrm>
            <a:off x="7315200" y="4308120"/>
            <a:ext cx="2527920" cy="1141920"/>
          </a:xfrm>
          <a:prstGeom prst="roundRect">
            <a:avLst>
              <a:gd name="adj" fmla="val 16667"/>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Compile flags used on a specific C++ source file</a:t>
            </a:r>
            <a:endParaRPr b="0" lang="en-US" sz="1800" spc="-1" strike="noStrike">
              <a:latin typeface="Arial"/>
            </a:endParaRPr>
          </a:p>
        </p:txBody>
      </p:sp>
      <p:sp>
        <p:nvSpPr>
          <p:cNvPr id="225" name="CustomShape 3"/>
          <p:cNvSpPr/>
          <p:nvPr/>
        </p:nvSpPr>
        <p:spPr>
          <a:xfrm>
            <a:off x="8366760" y="1524600"/>
            <a:ext cx="3485160" cy="999000"/>
          </a:xfrm>
          <a:prstGeom prst="ellipse">
            <a:avLst/>
          </a:prstGeom>
          <a:ln cap="rnd">
            <a:round/>
          </a:ln>
        </p:spPr>
        <p:style>
          <a:lnRef idx="2">
            <a:schemeClr val="accent4">
              <a:shade val="50000"/>
            </a:schemeClr>
          </a:lnRef>
          <a:fillRef idx="1">
            <a:schemeClr val="accent4"/>
          </a:fillRef>
          <a:effectRef idx="0">
            <a:schemeClr val="accent4"/>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Global compile flags (</a:t>
            </a:r>
            <a:r>
              <a:rPr b="0" lang="en-US" sz="1800" spc="-1" strike="noStrike">
                <a:solidFill>
                  <a:srgbClr val="ffffff"/>
                </a:solidFill>
                <a:latin typeface="Consolas"/>
                <a:ea typeface="DejaVu Sans"/>
              </a:rPr>
              <a:t>CMAKE_CXX_FLAGS</a:t>
            </a:r>
            <a:r>
              <a:rPr b="0" lang="en-US" sz="1800" spc="-1" strike="noStrike">
                <a:solidFill>
                  <a:srgbClr val="ffffff"/>
                </a:solidFill>
                <a:latin typeface="Calibri"/>
                <a:ea typeface="DejaVu Sans"/>
              </a:rPr>
              <a:t>)</a:t>
            </a:r>
            <a:endParaRPr b="0" lang="en-US" sz="1800" spc="-1" strike="noStrike">
              <a:latin typeface="Arial"/>
            </a:endParaRPr>
          </a:p>
        </p:txBody>
      </p:sp>
      <p:sp>
        <p:nvSpPr>
          <p:cNvPr id="226" name="CustomShape 4"/>
          <p:cNvSpPr/>
          <p:nvPr/>
        </p:nvSpPr>
        <p:spPr>
          <a:xfrm>
            <a:off x="4376880" y="1537200"/>
            <a:ext cx="3803040" cy="999000"/>
          </a:xfrm>
          <a:prstGeom prst="ellipse">
            <a:avLst/>
          </a:prstGeom>
          <a:ln cap="rnd">
            <a:round/>
          </a:ln>
        </p:spPr>
        <p:style>
          <a:lnRef idx="2">
            <a:schemeClr val="accent4">
              <a:shade val="50000"/>
            </a:schemeClr>
          </a:lnRef>
          <a:fillRef idx="1">
            <a:schemeClr val="accent4"/>
          </a:fillRef>
          <a:effectRef idx="0">
            <a:schemeClr val="accent4"/>
          </a:effectRef>
          <a:fontRef idx="minor"/>
        </p:style>
        <p:txBody>
          <a:bodyPr lIns="90000" rIns="90000" tIns="45000" bIns="45000" anchor="ctr">
            <a:noAutofit/>
          </a:bodyPr>
          <a:p>
            <a:pPr algn="ctr">
              <a:lnSpc>
                <a:spcPct val="100000"/>
              </a:lnSpc>
            </a:pPr>
            <a:r>
              <a:rPr b="0" lang="en-US" sz="1600" spc="-1" strike="noStrike">
                <a:solidFill>
                  <a:srgbClr val="ffffff"/>
                </a:solidFill>
                <a:latin typeface="Calibri"/>
                <a:ea typeface="DejaVu Sans"/>
              </a:rPr>
              <a:t>Build type global compile flags (</a:t>
            </a:r>
            <a:r>
              <a:rPr b="0" lang="en-US" sz="1600" spc="-1" strike="noStrike">
                <a:solidFill>
                  <a:srgbClr val="ffffff"/>
                </a:solidFill>
                <a:latin typeface="Consolas"/>
                <a:ea typeface="DejaVu Sans"/>
              </a:rPr>
              <a:t>CMAKE_CXX_FLAGS_DEBUG</a:t>
            </a:r>
            <a:r>
              <a:rPr b="0" lang="en-US" sz="1600" spc="-1" strike="noStrike">
                <a:solidFill>
                  <a:srgbClr val="ffffff"/>
                </a:solidFill>
                <a:latin typeface="Calibri"/>
                <a:ea typeface="DejaVu Sans"/>
              </a:rPr>
              <a:t>)</a:t>
            </a:r>
            <a:endParaRPr b="0" lang="en-US" sz="1600" spc="-1" strike="noStrike">
              <a:latin typeface="Arial"/>
            </a:endParaRPr>
          </a:p>
        </p:txBody>
      </p:sp>
      <p:sp>
        <p:nvSpPr>
          <p:cNvPr id="227" name="CustomShape 5"/>
          <p:cNvSpPr/>
          <p:nvPr/>
        </p:nvSpPr>
        <p:spPr>
          <a:xfrm>
            <a:off x="475200" y="1549800"/>
            <a:ext cx="3574440" cy="1420560"/>
          </a:xfrm>
          <a:prstGeom prst="rect">
            <a:avLst/>
          </a:prstGeom>
          <a:ln cap="rnd">
            <a:round/>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Directory properties: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COMPILE_OPTIONS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INCLUDE_DIRECTORIES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COMPILE_DEFINITIONS</a:t>
            </a:r>
            <a:endParaRPr b="0" lang="en-US" sz="1800" spc="-1" strike="noStrike">
              <a:latin typeface="Arial"/>
            </a:endParaRPr>
          </a:p>
        </p:txBody>
      </p:sp>
      <p:sp>
        <p:nvSpPr>
          <p:cNvPr id="228" name="CustomShape 6"/>
          <p:cNvSpPr/>
          <p:nvPr/>
        </p:nvSpPr>
        <p:spPr>
          <a:xfrm>
            <a:off x="475200" y="3175920"/>
            <a:ext cx="3574440" cy="1909440"/>
          </a:xfrm>
          <a:prstGeom prst="rect">
            <a:avLst/>
          </a:prstGeom>
          <a:ln cap="rnd">
            <a:round/>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Target properties: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COMPILE_OPTIONS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INCLUDE_DIRECTORIES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COMPILE_DEFINITIONS</a:t>
            </a:r>
            <a:endParaRPr b="0" lang="en-US" sz="1800" spc="-1" strike="noStrike">
              <a:latin typeface="Arial"/>
            </a:endParaRPr>
          </a:p>
          <a:p>
            <a:pPr algn="ctr">
              <a:lnSpc>
                <a:spcPct val="100000"/>
              </a:lnSpc>
            </a:pPr>
            <a:r>
              <a:rPr b="0" lang="en-US" sz="1800" spc="-1" strike="noStrike">
                <a:solidFill>
                  <a:srgbClr val="ffffff"/>
                </a:solidFill>
                <a:latin typeface="Calibri"/>
                <a:ea typeface="DejaVu Sans"/>
              </a:rPr>
              <a:t>(including interface properties from libraries that this target links to)</a:t>
            </a:r>
            <a:endParaRPr b="0" lang="en-US" sz="1800" spc="-1" strike="noStrike">
              <a:latin typeface="Arial"/>
            </a:endParaRPr>
          </a:p>
        </p:txBody>
      </p:sp>
      <p:sp>
        <p:nvSpPr>
          <p:cNvPr id="229" name="CustomShape 7"/>
          <p:cNvSpPr/>
          <p:nvPr/>
        </p:nvSpPr>
        <p:spPr>
          <a:xfrm>
            <a:off x="475200" y="5254920"/>
            <a:ext cx="3574440" cy="1420560"/>
          </a:xfrm>
          <a:prstGeom prst="rect">
            <a:avLst/>
          </a:prstGeom>
          <a:ln cap="rnd">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Source file properties: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COMPILE_OPTIONS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INCLUDE_DIRECTORIES</a:t>
            </a:r>
            <a:endParaRPr b="0" lang="en-US" sz="1800" spc="-1" strike="noStrike">
              <a:latin typeface="Arial"/>
            </a:endParaRPr>
          </a:p>
          <a:p>
            <a:pPr algn="ctr">
              <a:lnSpc>
                <a:spcPct val="100000"/>
              </a:lnSpc>
            </a:pPr>
            <a:r>
              <a:rPr b="0" lang="en-US" sz="1800" spc="-1" strike="noStrike">
                <a:solidFill>
                  <a:srgbClr val="ffffff"/>
                </a:solidFill>
                <a:latin typeface="Consolas"/>
                <a:ea typeface="DejaVu Sans"/>
              </a:rPr>
              <a:t>COMPILE_DEFINITIONS</a:t>
            </a:r>
            <a:endParaRPr b="0" lang="en-US" sz="1800" spc="-1" strike="noStrike">
              <a:latin typeface="Arial"/>
            </a:endParaRPr>
          </a:p>
        </p:txBody>
      </p:sp>
      <p:sp>
        <p:nvSpPr>
          <p:cNvPr id="230" name="CustomShape 8"/>
          <p:cNvSpPr/>
          <p:nvPr/>
        </p:nvSpPr>
        <p:spPr>
          <a:xfrm flipH="1">
            <a:off x="8578800" y="2524680"/>
            <a:ext cx="1529280" cy="1782360"/>
          </a:xfrm>
          <a:custGeom>
            <a:avLst/>
            <a:gdLst/>
            <a:ahLst/>
            <a:rect l="l" t="t" r="r" b="b"/>
            <a:pathLst>
              <a:path w="21600" h="21600">
                <a:moveTo>
                  <a:pt x="0" y="0"/>
                </a:moveTo>
                <a:lnTo>
                  <a:pt x="21600" y="21600"/>
                </a:lnTo>
              </a:path>
            </a:pathLst>
          </a:custGeom>
          <a:noFill/>
          <a:ln cap="rnd" w="76320">
            <a:solidFill>
              <a:srgbClr val="e14d41"/>
            </a:solidFill>
            <a:round/>
            <a:tailEnd len="med" type="triangle" w="med"/>
          </a:ln>
        </p:spPr>
        <p:style>
          <a:lnRef idx="1">
            <a:schemeClr val="accent6"/>
          </a:lnRef>
          <a:fillRef idx="0">
            <a:schemeClr val="accent6"/>
          </a:fillRef>
          <a:effectRef idx="0">
            <a:schemeClr val="accent6"/>
          </a:effectRef>
          <a:fontRef idx="minor"/>
        </p:style>
      </p:sp>
      <p:sp>
        <p:nvSpPr>
          <p:cNvPr id="231" name="CustomShape 9"/>
          <p:cNvSpPr/>
          <p:nvPr/>
        </p:nvSpPr>
        <p:spPr>
          <a:xfrm>
            <a:off x="4050360" y="4131000"/>
            <a:ext cx="3142080" cy="747360"/>
          </a:xfrm>
          <a:custGeom>
            <a:avLst/>
            <a:gdLst/>
            <a:ahLst/>
            <a:rect l="l" t="t" r="r" b="b"/>
            <a:pathLst>
              <a:path w="21600" h="21600">
                <a:moveTo>
                  <a:pt x="0" y="0"/>
                </a:moveTo>
                <a:lnTo>
                  <a:pt x="21600" y="21600"/>
                </a:lnTo>
              </a:path>
            </a:pathLst>
          </a:custGeom>
          <a:noFill/>
          <a:ln cap="rnd" w="76320">
            <a:solidFill>
              <a:srgbClr val="e14d41"/>
            </a:solidFill>
            <a:round/>
            <a:tailEnd len="med" type="triangle" w="med"/>
          </a:ln>
        </p:spPr>
        <p:style>
          <a:lnRef idx="1">
            <a:schemeClr val="accent6"/>
          </a:lnRef>
          <a:fillRef idx="0">
            <a:schemeClr val="accent6"/>
          </a:fillRef>
          <a:effectRef idx="0">
            <a:schemeClr val="accent6"/>
          </a:effectRef>
          <a:fontRef idx="minor"/>
        </p:style>
      </p:sp>
      <p:sp>
        <p:nvSpPr>
          <p:cNvPr id="232" name="CustomShape 10"/>
          <p:cNvSpPr/>
          <p:nvPr/>
        </p:nvSpPr>
        <p:spPr>
          <a:xfrm>
            <a:off x="4050360" y="2260440"/>
            <a:ext cx="3213720" cy="2478600"/>
          </a:xfrm>
          <a:custGeom>
            <a:avLst/>
            <a:gdLst/>
            <a:ahLst/>
            <a:rect l="l" t="t" r="r" b="b"/>
            <a:pathLst>
              <a:path w="21600" h="21600">
                <a:moveTo>
                  <a:pt x="0" y="0"/>
                </a:moveTo>
                <a:lnTo>
                  <a:pt x="21600" y="21600"/>
                </a:lnTo>
              </a:path>
            </a:pathLst>
          </a:custGeom>
          <a:noFill/>
          <a:ln cap="rnd" w="76320">
            <a:solidFill>
              <a:srgbClr val="e14d41"/>
            </a:solidFill>
            <a:round/>
            <a:tailEnd len="med" type="triangle" w="med"/>
          </a:ln>
        </p:spPr>
        <p:style>
          <a:lnRef idx="1">
            <a:schemeClr val="accent6"/>
          </a:lnRef>
          <a:fillRef idx="0">
            <a:schemeClr val="accent6"/>
          </a:fillRef>
          <a:effectRef idx="0">
            <a:schemeClr val="accent6"/>
          </a:effectRef>
          <a:fontRef idx="minor"/>
        </p:style>
      </p:sp>
      <p:sp>
        <p:nvSpPr>
          <p:cNvPr id="233" name="CustomShape 11"/>
          <p:cNvSpPr/>
          <p:nvPr/>
        </p:nvSpPr>
        <p:spPr>
          <a:xfrm>
            <a:off x="6278760" y="2537280"/>
            <a:ext cx="2299680" cy="1769760"/>
          </a:xfrm>
          <a:custGeom>
            <a:avLst/>
            <a:gdLst/>
            <a:ahLst/>
            <a:rect l="l" t="t" r="r" b="b"/>
            <a:pathLst>
              <a:path w="21600" h="21600">
                <a:moveTo>
                  <a:pt x="0" y="0"/>
                </a:moveTo>
                <a:lnTo>
                  <a:pt x="21600" y="21600"/>
                </a:lnTo>
              </a:path>
            </a:pathLst>
          </a:custGeom>
          <a:noFill/>
          <a:ln cap="rnd" w="76320">
            <a:solidFill>
              <a:srgbClr val="e14d41"/>
            </a:solidFill>
            <a:round/>
            <a:tailEnd len="med" type="triangle" w="med"/>
          </a:ln>
        </p:spPr>
        <p:style>
          <a:lnRef idx="1">
            <a:schemeClr val="accent6"/>
          </a:lnRef>
          <a:fillRef idx="0">
            <a:schemeClr val="accent6"/>
          </a:fillRef>
          <a:effectRef idx="0">
            <a:schemeClr val="accent6"/>
          </a:effectRef>
          <a:fontRef idx="minor"/>
        </p:style>
      </p:sp>
      <p:sp>
        <p:nvSpPr>
          <p:cNvPr id="234" name="CustomShape 12"/>
          <p:cNvSpPr/>
          <p:nvPr/>
        </p:nvSpPr>
        <p:spPr>
          <a:xfrm flipV="1">
            <a:off x="4050360" y="5027040"/>
            <a:ext cx="3213720" cy="934920"/>
          </a:xfrm>
          <a:custGeom>
            <a:avLst/>
            <a:gdLst/>
            <a:ahLst/>
            <a:rect l="l" t="t" r="r" b="b"/>
            <a:pathLst>
              <a:path w="21600" h="21600">
                <a:moveTo>
                  <a:pt x="0" y="0"/>
                </a:moveTo>
                <a:lnTo>
                  <a:pt x="21600" y="21600"/>
                </a:lnTo>
              </a:path>
            </a:pathLst>
          </a:custGeom>
          <a:noFill/>
          <a:ln cap="rnd" w="76320">
            <a:solidFill>
              <a:srgbClr val="e14d41"/>
            </a:solidFill>
            <a:round/>
            <a:tailEnd len="med" type="triangle" w="med"/>
          </a:ln>
        </p:spPr>
        <p:style>
          <a:lnRef idx="1">
            <a:schemeClr val="accent6"/>
          </a:lnRef>
          <a:fillRef idx="0">
            <a:schemeClr val="accent6"/>
          </a:fillRef>
          <a:effectRef idx="0">
            <a:schemeClr val="accent6"/>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Global compile flags</a:t>
            </a:r>
            <a:endParaRPr b="0" lang="en-US" sz="3600" spc="-1" strike="noStrike">
              <a:latin typeface="Arial"/>
            </a:endParaRPr>
          </a:p>
        </p:txBody>
      </p:sp>
      <p:sp>
        <p:nvSpPr>
          <p:cNvPr id="236" name="CustomShape 2"/>
          <p:cNvSpPr/>
          <p:nvPr/>
        </p:nvSpPr>
        <p:spPr>
          <a:xfrm>
            <a:off x="685800" y="1664640"/>
            <a:ext cx="10130400" cy="4582800"/>
          </a:xfrm>
          <a:prstGeom prst="rect">
            <a:avLst/>
          </a:prstGeom>
          <a:noFill/>
          <a:ln>
            <a:noFill/>
          </a:ln>
        </p:spPr>
        <p:style>
          <a:lnRef idx="0"/>
          <a:fillRef idx="0"/>
          <a:effectRef idx="0"/>
          <a:fontRef idx="minor"/>
        </p:style>
        <p:txBody>
          <a:bodyPr lIns="90000" rIns="90000" tIns="45000" bIns="45000" anchor="ctr">
            <a:normAutofit fontScale="78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CMake reads the global flags for each language from the cache variable “</a:t>
            </a:r>
            <a:r>
              <a:rPr b="0" lang="en-US" sz="2400" spc="-1" strike="noStrike">
                <a:solidFill>
                  <a:srgbClr val="ffffff"/>
                </a:solidFill>
                <a:latin typeface="Consolas"/>
                <a:ea typeface="DejaVu Sans"/>
              </a:rPr>
              <a:t>CMAKE_&lt;language&gt;_FLAGS</a:t>
            </a:r>
            <a:r>
              <a:rPr b="0" lang="en-US" sz="2400" spc="-1" strike="noStrike">
                <a:solidFill>
                  <a:srgbClr val="ffffff"/>
                </a:solidFill>
                <a:latin typeface="Calibri"/>
                <a:ea typeface="DejaVu Sans"/>
              </a:rPr>
              <a: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is “old”, but not “legacy” – it’s so baked in to the language that there is no way they will ever change it.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As an old-style variable, it is a </a:t>
            </a:r>
            <a:r>
              <a:rPr b="0" i="1" lang="en-US" sz="2400" spc="-1" strike="noStrike">
                <a:solidFill>
                  <a:srgbClr val="ffffff"/>
                </a:solidFill>
                <a:latin typeface="Calibri"/>
                <a:ea typeface="DejaVu Sans"/>
              </a:rPr>
              <a:t>space</a:t>
            </a:r>
            <a:r>
              <a:rPr b="0" lang="en-US" sz="2400" spc="-1" strike="noStrike">
                <a:solidFill>
                  <a:srgbClr val="ffffff"/>
                </a:solidFill>
                <a:latin typeface="Calibri"/>
                <a:ea typeface="DejaVu Sans"/>
              </a:rPr>
              <a:t>-separated string, NOT a list.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onsolas"/>
                <a:ea typeface="DejaVu Sans"/>
              </a:rPr>
              <a:t>CMAKE_&lt;language&gt;_FLAGS </a:t>
            </a:r>
            <a:r>
              <a:rPr b="0" lang="en-US" sz="2400" spc="-1" strike="noStrike">
                <a:solidFill>
                  <a:srgbClr val="ffffff"/>
                </a:solidFill>
                <a:latin typeface="Calibri"/>
                <a:ea typeface="DejaVu Sans"/>
              </a:rPr>
              <a:t>is vital for ONE specific situation: when certain flags are required to make your compiler work.</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Example: when compiling for embedded ARM, you must pass –mcpu=&lt;your CPU&gt;.  </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is because </a:t>
            </a:r>
            <a:r>
              <a:rPr b="0" lang="en-US" sz="2400" spc="-1" strike="noStrike">
                <a:solidFill>
                  <a:srgbClr val="ffffff"/>
                </a:solidFill>
                <a:latin typeface="Consolas"/>
                <a:ea typeface="DejaVu Sans"/>
              </a:rPr>
              <a:t>CMAKE_&lt;language&gt;_FLAGS </a:t>
            </a:r>
            <a:r>
              <a:rPr b="0" lang="en-US" sz="2400" spc="-1" strike="noStrike">
                <a:solidFill>
                  <a:srgbClr val="ffffff"/>
                </a:solidFill>
                <a:latin typeface="Calibri"/>
                <a:ea typeface="DejaVu Sans"/>
              </a:rPr>
              <a:t>is used in CMake’s testing of the compiler itself, and you need to make sure this testing goes smoothly.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How to live with </a:t>
            </a:r>
            <a:r>
              <a:rPr b="0" lang="en-US" sz="3600" spc="-1" strike="noStrike">
                <a:solidFill>
                  <a:srgbClr val="ffffff"/>
                </a:solidFill>
                <a:latin typeface="Consolas"/>
                <a:ea typeface="DejaVu Sans"/>
              </a:rPr>
              <a:t>CMAKE_&lt;language&gt;_FLAGS</a:t>
            </a:r>
            <a:endParaRPr b="0" lang="en-US" sz="3600" spc="-1" strike="noStrike">
              <a:latin typeface="Arial"/>
            </a:endParaRPr>
          </a:p>
        </p:txBody>
      </p:sp>
      <p:sp>
        <p:nvSpPr>
          <p:cNvPr id="238" name="CustomShape 2"/>
          <p:cNvSpPr/>
          <p:nvPr/>
        </p:nvSpPr>
        <p:spPr>
          <a:xfrm>
            <a:off x="685800" y="1799280"/>
            <a:ext cx="10130400" cy="4865040"/>
          </a:xfrm>
          <a:prstGeom prst="rect">
            <a:avLst/>
          </a:prstGeom>
          <a:noFill/>
          <a:ln>
            <a:noFill/>
          </a:ln>
        </p:spPr>
        <p:style>
          <a:lnRef idx="0"/>
          <a:fillRef idx="0"/>
          <a:effectRef idx="0"/>
          <a:fontRef idx="minor"/>
        </p:style>
        <p:txBody>
          <a:bodyPr lIns="90000" rIns="90000" tIns="45000" bIns="45000" anchor="ctr">
            <a:normAutofit fontScale="75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Option one: ignore it completely.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Instead, apply all flags through directory and target properties.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is nice because users can set it to add flags without doing any harm</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Option two: initialize it by setting </a:t>
            </a:r>
            <a:r>
              <a:rPr b="0" lang="en-US" sz="2400" spc="-1" strike="noStrike">
                <a:solidFill>
                  <a:srgbClr val="ffffff"/>
                </a:solidFill>
                <a:latin typeface="Consolas"/>
                <a:ea typeface="DejaVu Sans"/>
              </a:rPr>
              <a:t>CMAKE_&lt;language&gt;_FLAGS_INIT </a:t>
            </a:r>
            <a:r>
              <a:rPr b="0" lang="en-US" sz="2400" spc="-1" strike="noStrike">
                <a:solidFill>
                  <a:srgbClr val="ffffff"/>
                </a:solidFill>
                <a:latin typeface="Calibri"/>
                <a:ea typeface="DejaVu Sans"/>
              </a:rPr>
              <a:t>before the</a:t>
            </a:r>
            <a:r>
              <a:rPr b="0" lang="en-US" sz="2400" spc="-1" strike="noStrike">
                <a:solidFill>
                  <a:srgbClr val="ffffff"/>
                </a:solidFill>
                <a:latin typeface="Consolas"/>
                <a:ea typeface="DejaVu Sans"/>
              </a:rPr>
              <a:t> project() </a:t>
            </a:r>
            <a:r>
              <a:rPr b="0" lang="en-US" sz="2400" spc="-1" strike="noStrike">
                <a:solidFill>
                  <a:srgbClr val="ffffff"/>
                </a:solidFill>
                <a:latin typeface="Calibri"/>
                <a:ea typeface="DejaVu Sans"/>
              </a:rPr>
              <a:t>call.</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value will be copied from this variable when your project is configured.</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is required if you need specific flags to make your compiler work properly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However, you must tell your users to not set the variable manually, and give them some other option that adds compile flags if needed.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What is a target?</a:t>
            </a:r>
            <a:endParaRPr b="0" lang="en-US" sz="3600" spc="-1" strike="noStrike">
              <a:latin typeface="Arial"/>
            </a:endParaRPr>
          </a:p>
        </p:txBody>
      </p:sp>
      <p:sp>
        <p:nvSpPr>
          <p:cNvPr id="131"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rm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 target is anything that CMake can build:</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Executable</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Static library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Shared library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Object library</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Custom target (we’ll talk about these in session 4)</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entire purpose of a build system, its reason for existence, is to create targets.</a:t>
            </a:r>
            <a:endParaRPr b="0" lang="en-US" sz="2400" spc="-1" strike="noStrike">
              <a:latin typeface="Arial"/>
            </a:endParaRPr>
          </a:p>
        </p:txBody>
      </p:sp>
      <p:pic>
        <p:nvPicPr>
          <p:cNvPr id="132" name="Picture 3" descr=""/>
          <p:cNvPicPr/>
          <p:nvPr/>
        </p:nvPicPr>
        <p:blipFill>
          <a:blip r:embed="rId1"/>
          <a:stretch/>
        </p:blipFill>
        <p:spPr>
          <a:xfrm>
            <a:off x="8031960" y="2266920"/>
            <a:ext cx="3723840" cy="108504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Build type global compile flags</a:t>
            </a:r>
            <a:endParaRPr b="0" lang="en-US" sz="3600" spc="-1" strike="noStrike">
              <a:latin typeface="Arial"/>
            </a:endParaRPr>
          </a:p>
        </p:txBody>
      </p:sp>
      <p:sp>
        <p:nvSpPr>
          <p:cNvPr id="240"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CMake also reads the flags for each configuration from the variable “</a:t>
            </a:r>
            <a:r>
              <a:rPr b="0" lang="en-US" sz="2400" spc="-1" strike="noStrike">
                <a:solidFill>
                  <a:srgbClr val="ffffff"/>
                </a:solidFill>
                <a:latin typeface="Consolas"/>
                <a:ea typeface="DejaVu Sans"/>
              </a:rPr>
              <a:t>CMAKE_&lt;language&gt;_FLAGS_&lt;configuration&gt;</a:t>
            </a:r>
            <a:r>
              <a:rPr b="0" lang="en-US" sz="2400" spc="-1" strike="noStrike">
                <a:solidFill>
                  <a:srgbClr val="ffffff"/>
                </a:solidFill>
                <a:latin typeface="Calibri"/>
                <a:ea typeface="DejaVu Sans"/>
              </a:rPr>
              <a:t>” (e.g. </a:t>
            </a:r>
            <a:r>
              <a:rPr b="0" lang="en-US" sz="2400" spc="-1" strike="noStrike">
                <a:solidFill>
                  <a:srgbClr val="ffffff"/>
                </a:solidFill>
                <a:latin typeface="Consolas"/>
                <a:ea typeface="DejaVu Sans"/>
              </a:rPr>
              <a:t>CMAKE_C_FLAGS_DEBUG</a:t>
            </a:r>
            <a:r>
              <a:rPr b="0" lang="en-US" sz="2400" spc="-1" strike="noStrike">
                <a:solidFill>
                  <a:srgbClr val="ffffff"/>
                </a:solidFill>
                <a:latin typeface="Calibri"/>
                <a:ea typeface="DejaVu Sans"/>
              </a:rPr>
              <a: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These are initialized to sensible defaults by CMake.</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e.g. for Release, CMAKE_C_FLAGS_RELEASE is initialized to “</a:t>
            </a:r>
            <a:r>
              <a:rPr b="0" lang="en-US" sz="2400" spc="-1" strike="noStrike">
                <a:solidFill>
                  <a:srgbClr val="ffffff"/>
                </a:solidFill>
                <a:latin typeface="Consolas"/>
                <a:ea typeface="DejaVu Sans"/>
              </a:rPr>
              <a:t>-O3 –DNDEBUG</a:t>
            </a:r>
            <a:r>
              <a:rPr b="0" lang="en-US" sz="2400" spc="-1" strike="noStrike">
                <a:solidFill>
                  <a:srgbClr val="ffffff"/>
                </a:solidFill>
                <a:latin typeface="Calibri"/>
                <a:ea typeface="DejaVu Sans"/>
              </a:rPr>
              <a: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You can set these to your own values </a:t>
            </a:r>
            <a:r>
              <a:rPr b="0" i="1" lang="en-US" sz="2400" spc="-1" strike="noStrike">
                <a:solidFill>
                  <a:srgbClr val="ffffff"/>
                </a:solidFill>
                <a:latin typeface="Calibri"/>
                <a:ea typeface="DejaVu Sans"/>
              </a:rPr>
              <a:t>after</a:t>
            </a:r>
            <a:r>
              <a:rPr b="0" lang="en-US" sz="2400" spc="-1" strike="noStrike">
                <a:solidFill>
                  <a:srgbClr val="ffffff"/>
                </a:solidFill>
                <a:latin typeface="Calibri"/>
                <a:ea typeface="DejaVu Sans"/>
              </a:rPr>
              <a:t> the project() command if you want to change them.</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bfbfbf"/>
                </a:solidFill>
                <a:latin typeface="Calibri Light"/>
                <a:ea typeface="DejaVu Sans"/>
              </a:rPr>
              <a:t>Exercise 2:</a:t>
            </a:r>
            <a:r>
              <a:rPr b="0" lang="en-US" sz="3600" spc="-1" strike="noStrike">
                <a:solidFill>
                  <a:srgbClr val="ffffff"/>
                </a:solidFill>
                <a:latin typeface="Calibri Light"/>
                <a:ea typeface="DejaVu Sans"/>
              </a:rPr>
              <a:t> Adding Compile Flags</a:t>
            </a:r>
            <a:endParaRPr b="0" lang="en-US" sz="3600" spc="-1" strike="noStrike">
              <a:latin typeface="Arial"/>
            </a:endParaRPr>
          </a:p>
        </p:txBody>
      </p:sp>
      <p:sp>
        <p:nvSpPr>
          <p:cNvPr id="242"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short exercise will apply some of what we just learned.</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We’re going to add multiple configuration types to our build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5" descr=""/>
          <p:cNvPicPr/>
          <p:nvPr/>
        </p:nvPicPr>
        <p:blipFill>
          <a:blip r:embed="rId1"/>
          <a:stretch/>
        </p:blipFill>
        <p:spPr>
          <a:xfrm>
            <a:off x="6159960" y="1285920"/>
            <a:ext cx="5965200" cy="4331520"/>
          </a:xfrm>
          <a:prstGeom prst="rect">
            <a:avLst/>
          </a:prstGeom>
          <a:ln>
            <a:noFill/>
          </a:ln>
        </p:spPr>
      </p:pic>
      <p:sp>
        <p:nvSpPr>
          <p:cNvPr id="244"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Adding a build type</a:t>
            </a:r>
            <a:endParaRPr b="0" lang="en-US" sz="3600" spc="-1" strike="noStrike">
              <a:latin typeface="Arial"/>
            </a:endParaRPr>
          </a:p>
        </p:txBody>
      </p:sp>
      <p:sp>
        <p:nvSpPr>
          <p:cNvPr id="245" name="CustomShape 2"/>
          <p:cNvSpPr/>
          <p:nvPr/>
        </p:nvSpPr>
        <p:spPr>
          <a:xfrm>
            <a:off x="538560" y="1763280"/>
            <a:ext cx="5492520" cy="461484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First we need to initialize the build type.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It defaults to an empty cache variable on the first run, so we need to define it.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This code defaults it to Release, but you can use whatever works best for your project.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NOTE: If supporting multi-configuration generators such as Visual Studio, a more complicated version of this code is needed.  See </a:t>
            </a:r>
            <a:r>
              <a:rPr b="0" lang="en-US" sz="2400" spc="-1" strike="noStrike" u="sng">
                <a:solidFill>
                  <a:srgbClr val="c573d2"/>
                </a:solidFill>
                <a:uFillTx/>
                <a:latin typeface="Calibri"/>
                <a:ea typeface="DejaVu Sans"/>
                <a:hlinkClick r:id="rId2"/>
              </a:rPr>
              <a:t>here</a:t>
            </a:r>
            <a:r>
              <a:rPr b="0" lang="en-US" sz="2400" spc="-1" strike="noStrike">
                <a:solidFill>
                  <a:srgbClr val="ffffff"/>
                </a:solidFill>
                <a:latin typeface="Calibri"/>
                <a:ea typeface="DejaVu Sans"/>
              </a:rPr>
              <a:t> for details.</a:t>
            </a:r>
            <a:endParaRPr b="0" lang="en-US" sz="2400" spc="-1" strike="noStrike">
              <a:latin typeface="Arial"/>
            </a:endParaRPr>
          </a:p>
        </p:txBody>
      </p:sp>
      <p:sp>
        <p:nvSpPr>
          <p:cNvPr id="246" name="CustomShape 3"/>
          <p:cNvSpPr/>
          <p:nvPr/>
        </p:nvSpPr>
        <p:spPr>
          <a:xfrm>
            <a:off x="6202080" y="2407320"/>
            <a:ext cx="5880960" cy="1270440"/>
          </a:xfrm>
          <a:prstGeom prst="ellipse">
            <a:avLst/>
          </a:prstGeom>
          <a:no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Default compile options</a:t>
            </a:r>
            <a:endParaRPr b="0" lang="en-US" sz="3600" spc="-1" strike="noStrike">
              <a:latin typeface="Arial"/>
            </a:endParaRPr>
          </a:p>
        </p:txBody>
      </p:sp>
      <p:sp>
        <p:nvSpPr>
          <p:cNvPr id="248" name="CustomShape 2"/>
          <p:cNvSpPr/>
          <p:nvPr/>
        </p:nvSpPr>
        <p:spPr>
          <a:xfrm>
            <a:off x="685800" y="1799280"/>
            <a:ext cx="5409000" cy="44481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Now we’ll set up standard compile flags to enable warnings.  Note that we are setting directory properties and ignoring </a:t>
            </a:r>
            <a:r>
              <a:rPr b="0" lang="en-US" sz="2400" spc="-1" strike="noStrike">
                <a:solidFill>
                  <a:srgbClr val="ffffff"/>
                </a:solidFill>
                <a:latin typeface="Consolas"/>
                <a:ea typeface="DejaVu Sans"/>
              </a:rPr>
              <a:t>CMAKE_CXX_FLAGS</a:t>
            </a:r>
            <a:r>
              <a:rPr b="0" lang="en-US" sz="2400" spc="-1" strike="noStrike">
                <a:solidFill>
                  <a:srgbClr val="ffffff"/>
                </a:solidFill>
                <a:latin typeface="Calibri"/>
                <a:ea typeface="DejaVu Sans"/>
              </a:rPr>
              <a:t> completely.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 can also replace the --std=c++11 flag with something more portable.  Setting </a:t>
            </a:r>
            <a:r>
              <a:rPr b="0" lang="en-US" sz="2400" spc="-1" strike="noStrike">
                <a:solidFill>
                  <a:srgbClr val="ffffff"/>
                </a:solidFill>
                <a:latin typeface="Consolas"/>
                <a:ea typeface="DejaVu Sans"/>
              </a:rPr>
              <a:t>CMAKE_CXX_STANDARD</a:t>
            </a:r>
            <a:r>
              <a:rPr b="0" lang="en-US" sz="2400" spc="-1" strike="noStrike">
                <a:solidFill>
                  <a:srgbClr val="ffffff"/>
                </a:solidFill>
                <a:latin typeface="Calibri"/>
                <a:ea typeface="DejaVu Sans"/>
              </a:rPr>
              <a:t> will cause CMake to automatically apply the correct flag for the current compiler.</a:t>
            </a:r>
            <a:endParaRPr b="0" lang="en-US" sz="2400" spc="-1" strike="noStrike">
              <a:latin typeface="Arial"/>
            </a:endParaRPr>
          </a:p>
        </p:txBody>
      </p:sp>
      <p:pic>
        <p:nvPicPr>
          <p:cNvPr id="249" name="Picture 3" descr=""/>
          <p:cNvPicPr/>
          <p:nvPr/>
        </p:nvPicPr>
        <p:blipFill>
          <a:blip r:embed="rId1"/>
          <a:stretch/>
        </p:blipFill>
        <p:spPr>
          <a:xfrm>
            <a:off x="6236640" y="1015920"/>
            <a:ext cx="5954400" cy="4935600"/>
          </a:xfrm>
          <a:prstGeom prst="rect">
            <a:avLst/>
          </a:prstGeom>
          <a:ln>
            <a:noFill/>
          </a:ln>
        </p:spPr>
      </p:pic>
      <p:sp>
        <p:nvSpPr>
          <p:cNvPr id="250" name="CustomShape 3"/>
          <p:cNvSpPr/>
          <p:nvPr/>
        </p:nvSpPr>
        <p:spPr>
          <a:xfrm>
            <a:off x="6291360" y="3114720"/>
            <a:ext cx="4344840" cy="1006200"/>
          </a:xfrm>
          <a:prstGeom prst="ellipse">
            <a:avLst/>
          </a:prstGeom>
          <a:no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Build type compile flags.</a:t>
            </a:r>
            <a:endParaRPr b="0" lang="en-US" sz="3600" spc="-1" strike="noStrike">
              <a:latin typeface="Arial"/>
            </a:endParaRPr>
          </a:p>
        </p:txBody>
      </p:sp>
      <p:sp>
        <p:nvSpPr>
          <p:cNvPr id="252" name="CustomShape 2"/>
          <p:cNvSpPr/>
          <p:nvPr/>
        </p:nvSpPr>
        <p:spPr>
          <a:xfrm>
            <a:off x="685800" y="1799280"/>
            <a:ext cx="586404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Now we will set the build type compile flags.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These are sensible defaults.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Debug flags allow debugging and disable optimization</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 Release flags enable optimization and disable asserts (that’s what -DNDEBUG does).</a:t>
            </a:r>
            <a:endParaRPr b="0" lang="en-US" sz="2400" spc="-1" strike="noStrike">
              <a:latin typeface="Arial"/>
            </a:endParaRPr>
          </a:p>
        </p:txBody>
      </p:sp>
      <p:pic>
        <p:nvPicPr>
          <p:cNvPr id="253" name="Picture 4" descr=""/>
          <p:cNvPicPr/>
          <p:nvPr/>
        </p:nvPicPr>
        <p:blipFill>
          <a:blip r:embed="rId1"/>
          <a:stretch/>
        </p:blipFill>
        <p:spPr>
          <a:xfrm>
            <a:off x="6514560" y="869760"/>
            <a:ext cx="5676480" cy="5117400"/>
          </a:xfrm>
          <a:prstGeom prst="rect">
            <a:avLst/>
          </a:prstGeom>
          <a:ln>
            <a:noFill/>
          </a:ln>
        </p:spPr>
      </p:pic>
      <p:sp>
        <p:nvSpPr>
          <p:cNvPr id="254" name="CustomShape 3"/>
          <p:cNvSpPr/>
          <p:nvPr/>
        </p:nvSpPr>
        <p:spPr>
          <a:xfrm>
            <a:off x="6607080" y="3686040"/>
            <a:ext cx="4344840" cy="824040"/>
          </a:xfrm>
          <a:prstGeom prst="ellipse">
            <a:avLst/>
          </a:prstGeom>
          <a:no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Printing Compile Flags</a:t>
            </a:r>
            <a:endParaRPr b="0" lang="en-US" sz="3600" spc="-1" strike="noStrike">
              <a:latin typeface="Arial"/>
            </a:endParaRPr>
          </a:p>
        </p:txBody>
      </p:sp>
      <p:sp>
        <p:nvSpPr>
          <p:cNvPr id="256" name="CustomShape 2"/>
          <p:cNvSpPr/>
          <p:nvPr/>
        </p:nvSpPr>
        <p:spPr>
          <a:xfrm>
            <a:off x="685800" y="1799280"/>
            <a:ext cx="5778360" cy="4672080"/>
          </a:xfrm>
          <a:prstGeom prst="rect">
            <a:avLst/>
          </a:prstGeom>
          <a:noFill/>
          <a:ln>
            <a:noFill/>
          </a:ln>
        </p:spPr>
        <p:style>
          <a:lnRef idx="0"/>
          <a:fillRef idx="0"/>
          <a:effectRef idx="0"/>
          <a:fontRef idx="minor"/>
        </p:style>
        <p:txBody>
          <a:bodyPr lIns="90000" rIns="90000" tIns="45000" bIns="45000" anchor="ctr">
            <a:normAutofit fontScale="78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But with multiple configurations in the mix, how are users to know what the current compile flags are?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For this, we will print a simple build report showing the current build type compile flags.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We can get these by using a nested variable evaluation with CMAKE_BUILD_TYPE – but we have to convert it to uppercase first.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Then we can print it out using CMake’s message(STATUS) command.</a:t>
            </a:r>
            <a:endParaRPr b="0" lang="en-US" sz="2400" spc="-1" strike="noStrike">
              <a:latin typeface="Arial"/>
            </a:endParaRPr>
          </a:p>
        </p:txBody>
      </p:sp>
      <p:pic>
        <p:nvPicPr>
          <p:cNvPr id="257" name="Picture 3" descr=""/>
          <p:cNvPicPr/>
          <p:nvPr/>
        </p:nvPicPr>
        <p:blipFill>
          <a:blip r:embed="rId1"/>
          <a:stretch/>
        </p:blipFill>
        <p:spPr>
          <a:xfrm>
            <a:off x="6667560" y="803520"/>
            <a:ext cx="5523120" cy="5249520"/>
          </a:xfrm>
          <a:prstGeom prst="rect">
            <a:avLst/>
          </a:prstGeom>
          <a:ln>
            <a:noFill/>
          </a:ln>
        </p:spPr>
      </p:pic>
      <p:sp>
        <p:nvSpPr>
          <p:cNvPr id="258" name="CustomShape 3"/>
          <p:cNvSpPr/>
          <p:nvPr/>
        </p:nvSpPr>
        <p:spPr>
          <a:xfrm>
            <a:off x="6667560" y="5072040"/>
            <a:ext cx="5523120" cy="1175400"/>
          </a:xfrm>
          <a:prstGeom prst="ellipse">
            <a:avLst/>
          </a:prstGeom>
          <a:no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Exercise 2: Results</a:t>
            </a:r>
            <a:endParaRPr b="0" lang="en-US" sz="3600" spc="-1" strike="noStrike">
              <a:latin typeface="Arial"/>
            </a:endParaRPr>
          </a:p>
        </p:txBody>
      </p:sp>
      <p:sp>
        <p:nvSpPr>
          <p:cNvPr id="260" name="CustomShape 2"/>
          <p:cNvSpPr/>
          <p:nvPr/>
        </p:nvSpPr>
        <p:spPr>
          <a:xfrm>
            <a:off x="884520" y="1694160"/>
            <a:ext cx="10421640" cy="273960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First run CMake leaving the build type at its default: </a:t>
            </a:r>
            <a:r>
              <a:rPr b="0" lang="en-US" sz="2400" spc="-1" strike="noStrike">
                <a:solidFill>
                  <a:srgbClr val="ffffff"/>
                </a:solidFill>
                <a:highlight>
                  <a:srgbClr val="000000"/>
                </a:highlight>
                <a:latin typeface="Consolas"/>
                <a:ea typeface="DejaVu Sans"/>
              </a:rPr>
              <a:t>cmake ..</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Now change the build type: </a:t>
            </a:r>
            <a:r>
              <a:rPr b="0" lang="en-US" sz="2400" spc="-1" strike="noStrike">
                <a:solidFill>
                  <a:srgbClr val="ffffff"/>
                </a:solidFill>
                <a:highlight>
                  <a:srgbClr val="000000"/>
                </a:highlight>
                <a:latin typeface="Consolas"/>
                <a:ea typeface="DejaVu Sans"/>
              </a:rPr>
              <a:t>cmake .. –DCMAKE_BUILD_TYPE=Debug</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highlight>
                  <a:srgbClr val="000000"/>
                </a:highlight>
                <a:latin typeface="Calibri"/>
                <a:ea typeface="DejaVu Sans"/>
              </a:rPr>
              <a:t>The compile flags will change like magic!</a:t>
            </a:r>
            <a:endParaRPr b="0" lang="en-US" sz="2400" spc="-1" strike="noStrike">
              <a:latin typeface="Arial"/>
            </a:endParaRPr>
          </a:p>
        </p:txBody>
      </p:sp>
      <p:pic>
        <p:nvPicPr>
          <p:cNvPr id="261" name="Picture 4" descr=""/>
          <p:cNvPicPr/>
          <p:nvPr/>
        </p:nvPicPr>
        <p:blipFill>
          <a:blip r:embed="rId1"/>
          <a:stretch/>
        </p:blipFill>
        <p:spPr>
          <a:xfrm>
            <a:off x="2007360" y="4256640"/>
            <a:ext cx="7270200" cy="220752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Session 2 Review</a:t>
            </a:r>
            <a:endParaRPr b="0" lang="en-US" sz="3600" spc="-1" strike="noStrike">
              <a:latin typeface="Arial"/>
            </a:endParaRPr>
          </a:p>
        </p:txBody>
      </p:sp>
      <p:sp>
        <p:nvSpPr>
          <p:cNvPr id="263"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rmAutofit/>
          </a:bodyPr>
          <a:p>
            <a:pPr>
              <a:lnSpc>
                <a:spcPct val="100000"/>
              </a:lnSpc>
              <a:spcAft>
                <a:spcPts val="1001"/>
              </a:spcAft>
              <a:tabLst>
                <a:tab algn="l" pos="0"/>
              </a:tabLst>
            </a:pPr>
            <a:endParaRPr b="0" lang="en-US" sz="18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Targets</a:t>
            </a:r>
            <a:endParaRPr b="0" lang="en-US" sz="24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Properties</a:t>
            </a:r>
            <a:endParaRPr b="0" lang="en-US" sz="24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Linking and interface properties</a:t>
            </a:r>
            <a:endParaRPr b="0" lang="en-US" sz="24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Cache variables</a:t>
            </a:r>
            <a:endParaRPr b="0" lang="en-US" sz="24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Build type</a:t>
            </a:r>
            <a:endParaRPr b="0" lang="en-US" sz="2400" spc="-1" strike="noStrike">
              <a:latin typeface="Arial"/>
            </a:endParaRPr>
          </a:p>
          <a:p>
            <a:pPr marL="285840" indent="-284760">
              <a:lnSpc>
                <a:spcPct val="100000"/>
              </a:lnSpc>
              <a:spcAft>
                <a:spcPts val="1001"/>
              </a:spcAft>
              <a:buClr>
                <a:srgbClr val="ffffff"/>
              </a:buClr>
              <a:buFont typeface="Arial"/>
              <a:buChar char="•"/>
              <a:tabLst>
                <a:tab algn="l" pos="0"/>
              </a:tabLst>
            </a:pPr>
            <a:r>
              <a:rPr b="0" lang="en-US" sz="2400" spc="-1" strike="noStrike">
                <a:solidFill>
                  <a:srgbClr val="ffffff"/>
                </a:solidFill>
                <a:latin typeface="Calibri"/>
                <a:ea typeface="DejaVu Sans"/>
              </a:rPr>
              <a:t>Global compile flags</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CMake build systems are structured around targets</a:t>
            </a:r>
            <a:endParaRPr b="0" lang="en-US" sz="3600" spc="-1" strike="noStrike">
              <a:latin typeface="Arial"/>
            </a:endParaRPr>
          </a:p>
        </p:txBody>
      </p:sp>
      <p:sp>
        <p:nvSpPr>
          <p:cNvPr id="134" name="CustomShape 2"/>
          <p:cNvSpPr/>
          <p:nvPr/>
        </p:nvSpPr>
        <p:spPr>
          <a:xfrm>
            <a:off x="685800" y="1799280"/>
            <a:ext cx="837396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All code files are compiled as part of one target or another</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Dependencies are expressed in terms of targets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a:t>
            </a:r>
            <a:r>
              <a:rPr b="0" lang="en-US" sz="2400" spc="-1" strike="noStrike">
                <a:solidFill>
                  <a:srgbClr val="ffffff"/>
                </a:solidFill>
                <a:latin typeface="Calibri"/>
                <a:ea typeface="DejaVu Sans"/>
              </a:rPr>
              <a:t>Dependency” in CMake means “build X before 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Dependencies are automatically created between an executable and its libraries</a:t>
            </a:r>
            <a:endParaRPr b="0" lang="en-US" sz="2400" spc="-1" strike="noStrike">
              <a:latin typeface="Arial"/>
            </a:endParaRPr>
          </a:p>
        </p:txBody>
      </p:sp>
      <p:sp>
        <p:nvSpPr>
          <p:cNvPr id="135" name="CustomShape 3"/>
          <p:cNvSpPr/>
          <p:nvPr/>
        </p:nvSpPr>
        <p:spPr>
          <a:xfrm>
            <a:off x="9060840" y="1957320"/>
            <a:ext cx="2820600" cy="739080"/>
          </a:xfrm>
          <a:prstGeom prst="ellipse">
            <a:avLst/>
          </a:prstGeom>
          <a:solidFill>
            <a:schemeClr val="accent6">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600" spc="-1" strike="noStrike">
                <a:solidFill>
                  <a:srgbClr val="000000"/>
                </a:solidFill>
                <a:latin typeface="Consolas"/>
                <a:ea typeface="DejaVu Sans"/>
              </a:rPr>
              <a:t>myprogram</a:t>
            </a:r>
            <a:endParaRPr b="0" lang="en-US" sz="1600" spc="-1" strike="noStrike">
              <a:latin typeface="Arial"/>
            </a:endParaRPr>
          </a:p>
        </p:txBody>
      </p:sp>
      <p:sp>
        <p:nvSpPr>
          <p:cNvPr id="136" name="CustomShape 4"/>
          <p:cNvSpPr/>
          <p:nvPr/>
        </p:nvSpPr>
        <p:spPr>
          <a:xfrm>
            <a:off x="8905320" y="4501080"/>
            <a:ext cx="2594880" cy="739080"/>
          </a:xfrm>
          <a:prstGeom prst="ellipse">
            <a:avLst/>
          </a:prstGeom>
          <a:solidFill>
            <a:schemeClr val="accent4">
              <a:lumMod val="40000"/>
              <a:lumOff val="60000"/>
            </a:schemeClr>
          </a:solidFill>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600" spc="-1" strike="noStrike">
                <a:solidFill>
                  <a:srgbClr val="000000"/>
                </a:solidFill>
                <a:latin typeface="Consolas"/>
                <a:ea typeface="DejaVu Sans"/>
              </a:rPr>
              <a:t>libmylibrary.a</a:t>
            </a:r>
            <a:endParaRPr b="0" lang="en-US" sz="1600" spc="-1" strike="noStrike">
              <a:latin typeface="Arial"/>
            </a:endParaRPr>
          </a:p>
        </p:txBody>
      </p:sp>
      <p:sp>
        <p:nvSpPr>
          <p:cNvPr id="137" name="CustomShape 5"/>
          <p:cNvSpPr/>
          <p:nvPr/>
        </p:nvSpPr>
        <p:spPr>
          <a:xfrm flipV="1" rot="20138400">
            <a:off x="9791280" y="2779200"/>
            <a:ext cx="951120" cy="1552680"/>
          </a:xfrm>
          <a:custGeom>
            <a:avLst/>
            <a:gdLst/>
            <a:ahLst/>
            <a:rect l="l" t="t" r="r" b="b"/>
            <a:pathLst>
              <a:path w="21600" h="21600">
                <a:moveTo>
                  <a:pt x="0" y="0"/>
                </a:moveTo>
                <a:lnTo>
                  <a:pt x="21600" y="21600"/>
                </a:lnTo>
              </a:path>
            </a:pathLst>
          </a:custGeom>
          <a:noFill/>
          <a:ln cap="rnd" w="76320">
            <a:solidFill>
              <a:schemeClr val="tx1">
                <a:lumMod val="85000"/>
                <a:lumOff val="15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Executable targets</a:t>
            </a:r>
            <a:endParaRPr b="0" lang="en-US" sz="3600" spc="-1" strike="noStrike">
              <a:latin typeface="Arial"/>
            </a:endParaRPr>
          </a:p>
        </p:txBody>
      </p:sp>
      <p:sp>
        <p:nvSpPr>
          <p:cNvPr id="139"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Created by add_executable()</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 programs that can be run (.exe on Windows, no suffix on Mac)</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On microcontrollers, e.g. MBed, these create images that can be programmed to the chip</a:t>
            </a:r>
            <a:endParaRPr b="0" lang="en-US" sz="2400" spc="-1" strike="noStrike">
              <a:latin typeface="Arial"/>
            </a:endParaRPr>
          </a:p>
          <a:p>
            <a:pPr>
              <a:lnSpc>
                <a:spcPct val="100000"/>
              </a:lnSpc>
              <a:spcAft>
                <a:spcPts val="1001"/>
              </a:spcAft>
            </a:pP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Static library targets</a:t>
            </a:r>
            <a:endParaRPr b="0" lang="en-US" sz="3600" spc="-1" strike="noStrike">
              <a:latin typeface="Arial"/>
            </a:endParaRPr>
          </a:p>
        </p:txBody>
      </p:sp>
      <p:sp>
        <p:nvSpPr>
          <p:cNvPr id="141" name="CustomShape 2"/>
          <p:cNvSpPr/>
          <p:nvPr/>
        </p:nvSpPr>
        <p:spPr>
          <a:xfrm>
            <a:off x="685800" y="1799280"/>
            <a:ext cx="10130400" cy="3990960"/>
          </a:xfrm>
          <a:prstGeom prst="rect">
            <a:avLst/>
          </a:prstGeom>
          <a:noFill/>
          <a:ln>
            <a:noFill/>
          </a:ln>
        </p:spPr>
        <p:style>
          <a:lnRef idx="0"/>
          <a:fillRef idx="0"/>
          <a:effectRef idx="0"/>
          <a:fontRef idx="minor"/>
        </p:style>
        <p:txBody>
          <a:bodyPr lIns="90000" rIns="90000" tIns="45000" bIns="45000" anchor="ctr">
            <a:noAutofit/>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Created by add_library(STATIC)</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 static libraries of code that can be linked into executables (.lib on Windows MSVC, .a elsewhere)</a:t>
            </a:r>
            <a:endParaRPr b="0" lang="en-US" sz="2400" spc="-1" strike="noStrike">
              <a:latin typeface="Arial"/>
            </a:endParaRPr>
          </a:p>
          <a:p>
            <a:pPr>
              <a:lnSpc>
                <a:spcPct val="100000"/>
              </a:lnSpc>
              <a:spcAft>
                <a:spcPts val="1001"/>
              </a:spcAft>
            </a:pP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Object library targets</a:t>
            </a:r>
            <a:endParaRPr b="0" lang="en-US" sz="3600" spc="-1" strike="noStrike">
              <a:latin typeface="Arial"/>
            </a:endParaRPr>
          </a:p>
        </p:txBody>
      </p:sp>
      <p:sp>
        <p:nvSpPr>
          <p:cNvPr id="143" name="CustomShape 2"/>
          <p:cNvSpPr/>
          <p:nvPr/>
        </p:nvSpPr>
        <p:spPr>
          <a:xfrm>
            <a:off x="685800" y="2039760"/>
            <a:ext cx="10130400" cy="3750480"/>
          </a:xfrm>
          <a:prstGeom prst="rect">
            <a:avLst/>
          </a:prstGeom>
          <a:noFill/>
          <a:ln>
            <a:noFill/>
          </a:ln>
        </p:spPr>
        <p:style>
          <a:lnRef idx="0"/>
          <a:fillRef idx="0"/>
          <a:effectRef idx="0"/>
          <a:fontRef idx="minor"/>
        </p:style>
        <p:txBody>
          <a:bodyPr lIns="90000" rIns="90000" tIns="45000" bIns="45000" anchor="ctr">
            <a:normAutofit fontScale="91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Created by add_library(OBJECT)</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Create object libraries: code compiled into .o files but not combined into a single library</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Function very similar to STATIC libraries, used in certain specific cases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Most common use: improving performance by only building certain code files once that are needed for multiple targets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You likely won’t need to use these except for very complicated build systems!</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609480"/>
            <a:ext cx="10130400" cy="93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ffffff"/>
                </a:solidFill>
                <a:latin typeface="Calibri Light"/>
                <a:ea typeface="DejaVu Sans"/>
              </a:rPr>
              <a:t>Properties can be used to configure the build further</a:t>
            </a:r>
            <a:endParaRPr b="0" lang="en-US" sz="3600" spc="-1" strike="noStrike">
              <a:latin typeface="Arial"/>
            </a:endParaRPr>
          </a:p>
        </p:txBody>
      </p:sp>
      <p:sp>
        <p:nvSpPr>
          <p:cNvPr id="145" name="CustomShape 2"/>
          <p:cNvSpPr/>
          <p:nvPr/>
        </p:nvSpPr>
        <p:spPr>
          <a:xfrm>
            <a:off x="685800" y="1799280"/>
            <a:ext cx="10887480" cy="4721040"/>
          </a:xfrm>
          <a:prstGeom prst="rect">
            <a:avLst/>
          </a:prstGeom>
          <a:noFill/>
          <a:ln>
            <a:noFill/>
          </a:ln>
        </p:spPr>
        <p:style>
          <a:lnRef idx="0"/>
          <a:fillRef idx="0"/>
          <a:effectRef idx="0"/>
          <a:fontRef idx="minor"/>
        </p:style>
        <p:txBody>
          <a:bodyPr lIns="90000" rIns="90000" tIns="45000" bIns="45000" anchor="ctr">
            <a:normAutofit fontScale="91000"/>
          </a:bodyPr>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What you can’t accomplish through functions in CMake, you accomplish through properties.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Properties determine the specific details of how CMake builds a target, such as compile flags and link libraries</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Properties can be set on a number of different levels: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Global (affects the entire project)</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Directory (affects the current directory and all subdirectories)</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Target (affects a specific target)</a:t>
            </a:r>
            <a:endParaRPr b="0" lang="en-US" sz="2400" spc="-1" strike="noStrike">
              <a:latin typeface="Arial"/>
            </a:endParaRPr>
          </a:p>
          <a:p>
            <a:pPr lvl="1" marL="7430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Source (affects a specific source file in </a:t>
            </a:r>
            <a:r>
              <a:rPr b="0" i="1" lang="en-US" sz="2400" spc="-1" strike="noStrike">
                <a:solidFill>
                  <a:srgbClr val="ffffff"/>
                </a:solidFill>
                <a:latin typeface="Calibri"/>
                <a:ea typeface="DejaVu Sans"/>
              </a:rPr>
              <a:t>all</a:t>
            </a:r>
            <a:r>
              <a:rPr b="0" lang="en-US" sz="2400" spc="-1" strike="noStrike">
                <a:solidFill>
                  <a:srgbClr val="ffffff"/>
                </a:solidFill>
                <a:latin typeface="Calibri"/>
                <a:ea typeface="DejaVu Sans"/>
              </a:rPr>
              <a:t> targets it’s present in)</a:t>
            </a:r>
            <a:endParaRPr b="0" lang="en-US" sz="2400" spc="-1" strike="noStrike">
              <a:latin typeface="Arial"/>
            </a:endParaRPr>
          </a:p>
          <a:p>
            <a:pPr marL="285840" indent="-284760">
              <a:lnSpc>
                <a:spcPct val="100000"/>
              </a:lnSpc>
              <a:spcAft>
                <a:spcPts val="1001"/>
              </a:spcAft>
              <a:buClr>
                <a:srgbClr val="ffffff"/>
              </a:buClr>
              <a:buFont typeface="Arial"/>
              <a:buChar char="•"/>
            </a:pPr>
            <a:r>
              <a:rPr b="0" lang="en-US" sz="2400" spc="-1" strike="noStrike">
                <a:solidFill>
                  <a:srgbClr val="ffffff"/>
                </a:solidFill>
                <a:latin typeface="Calibri"/>
                <a:ea typeface="DejaVu Sans"/>
              </a:rPr>
              <a:t>List of all properties (you will use this doc page a LOT): </a:t>
            </a:r>
            <a:r>
              <a:rPr b="0" lang="en-US" sz="2400" spc="-1" strike="noStrike" u="sng">
                <a:solidFill>
                  <a:srgbClr val="c573d2"/>
                </a:solidFill>
                <a:uFillTx/>
                <a:latin typeface="Calibri"/>
                <a:ea typeface="DejaVu Sans"/>
                <a:hlinkClick r:id="rId1"/>
              </a:rPr>
              <a:t>https://cmake.org/cmake/help/latest/manual/cmake-properties.7.html</a:t>
            </a:r>
            <a:endParaRPr b="0" lang="en-US" sz="2400" spc="-1" strike="noStrike">
              <a:latin typeface="Arial"/>
            </a:endParaRPr>
          </a:p>
          <a:p>
            <a:pPr>
              <a:lnSpc>
                <a:spcPct val="100000"/>
              </a:lnSpc>
              <a:spcAft>
                <a:spcPts val="10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TM03457452[[fn=Celestial]]</Template>
  <TotalTime>13007</TotalTime>
  <Application>LibreOffice/6.4.6.2$Linux_X86_64 LibreOffice_project/40$Build-2</Application>
  <Words>3673</Words>
  <Paragraphs>328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2020-03-29T05:37:22Z</dcterms:created>
  <dc:creator>Jamie Smith</dc:creator>
  <dc:description/>
  <dc:language>en-US</dc:language>
  <cp:lastModifiedBy/>
  <dcterms:modified xsi:type="dcterms:W3CDTF">2021-02-19T09:45:01Z</dcterms:modified>
  <cp:revision>303</cp:revision>
  <dc:subject/>
  <dc:title>CMake Training Session 1 CMake and Building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