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60" r:id="rId4"/>
    <p:sldId id="273" r:id="rId5"/>
    <p:sldId id="274" r:id="rId6"/>
    <p:sldId id="275" r:id="rId7"/>
    <p:sldId id="276" r:id="rId8"/>
    <p:sldId id="277" r:id="rId9"/>
    <p:sldId id="278" r:id="rId10"/>
    <p:sldId id="280" r:id="rId11"/>
    <p:sldId id="281" r:id="rId12"/>
    <p:sldId id="282" r:id="rId13"/>
    <p:sldId id="286" r:id="rId14"/>
    <p:sldId id="283" r:id="rId15"/>
    <p:sldId id="284" r:id="rId16"/>
    <p:sldId id="293" r:id="rId17"/>
    <p:sldId id="294" r:id="rId18"/>
    <p:sldId id="295" r:id="rId19"/>
    <p:sldId id="296" r:id="rId20"/>
    <p:sldId id="297" r:id="rId21"/>
    <p:sldId id="298" r:id="rId22"/>
    <p:sldId id="299" r:id="rId23"/>
    <p:sldId id="262" r:id="rId24"/>
    <p:sldId id="261" r:id="rId25"/>
    <p:sldId id="263" r:id="rId26"/>
    <p:sldId id="264" r:id="rId27"/>
    <p:sldId id="266" r:id="rId28"/>
    <p:sldId id="265" r:id="rId29"/>
    <p:sldId id="267" r:id="rId30"/>
    <p:sldId id="268" r:id="rId31"/>
    <p:sldId id="269" r:id="rId32"/>
    <p:sldId id="270" r:id="rId33"/>
    <p:sldId id="271" r:id="rId34"/>
    <p:sldId id="272" r:id="rId35"/>
    <p:sldId id="287" r:id="rId36"/>
    <p:sldId id="288" r:id="rId37"/>
    <p:sldId id="289" r:id="rId38"/>
    <p:sldId id="290" r:id="rId39"/>
    <p:sldId id="291" r:id="rId40"/>
    <p:sldId id="292" r:id="rId41"/>
    <p:sldId id="300" r:id="rId42"/>
    <p:sldId id="301" r:id="rId43"/>
    <p:sldId id="302" r:id="rId44"/>
    <p:sldId id="303" r:id="rId45"/>
    <p:sldId id="304" r:id="rId46"/>
    <p:sldId id="305"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80160" autoAdjust="0"/>
  </p:normalViewPr>
  <p:slideViewPr>
    <p:cSldViewPr snapToGrid="0">
      <p:cViewPr varScale="1">
        <p:scale>
          <a:sx n="134" d="100"/>
          <a:sy n="134" d="100"/>
        </p:scale>
        <p:origin x="126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9D82B-7D8C-4702-9AB7-C4CA421C6492}" type="datetimeFigureOut">
              <a:rPr lang="en-US" smtClean="0"/>
              <a:t>6/13/2020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02781-590A-4CBF-960D-90CCD9B921AE}" type="slidenum">
              <a:rPr lang="en-US" smtClean="0"/>
              <a:t>‹#›</a:t>
            </a:fld>
            <a:endParaRPr lang="en-US"/>
          </a:p>
        </p:txBody>
      </p:sp>
    </p:spTree>
    <p:extLst>
      <p:ext uri="{BB962C8B-B14F-4D97-AF65-F5344CB8AC3E}">
        <p14:creationId xmlns:p14="http://schemas.microsoft.com/office/powerpoint/2010/main" val="62994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2000: </a:t>
            </a:r>
            <a:r>
              <a:rPr lang="en-US" dirty="0" err="1"/>
              <a:t>Kitware</a:t>
            </a:r>
            <a:r>
              <a:rPr lang="en-US" dirty="0"/>
              <a:t> contracted to develop a new build system for a bioinformatics program called ITK: a Cross-platform Make</a:t>
            </a:r>
          </a:p>
          <a:p>
            <a:pPr marL="628650" lvl="1" indent="-171450">
              <a:buFont typeface="Arial" panose="020B0604020202020204" pitchFamily="34" charset="0"/>
              <a:buChar char="•"/>
            </a:pPr>
            <a:r>
              <a:rPr lang="en-US" dirty="0"/>
              <a:t>Had to be able to read in a buildscript in a single format and generate </a:t>
            </a:r>
            <a:r>
              <a:rPr lang="en-US" dirty="0" err="1"/>
              <a:t>Makefiles</a:t>
            </a:r>
            <a:r>
              <a:rPr lang="en-US" dirty="0"/>
              <a:t> for Linux and Visual Studio project files for Windows</a:t>
            </a:r>
          </a:p>
          <a:p>
            <a:pPr marL="628650" lvl="1" indent="-171450">
              <a:buFont typeface="Arial" panose="020B0604020202020204" pitchFamily="34" charset="0"/>
              <a:buChar char="•"/>
            </a:pPr>
            <a:r>
              <a:rPr lang="en-US" dirty="0"/>
              <a:t>Needed to support complex configurations, 3</a:t>
            </a:r>
            <a:r>
              <a:rPr lang="en-US" baseline="30000" dirty="0"/>
              <a:t>rd</a:t>
            </a:r>
            <a:r>
              <a:rPr lang="en-US" dirty="0"/>
              <a:t> party libraries, and custom commands which generate source files</a:t>
            </a:r>
          </a:p>
          <a:p>
            <a:pPr marL="171450" indent="-171450">
              <a:buFont typeface="Arial" panose="020B0604020202020204" pitchFamily="34" charset="0"/>
              <a:buChar char="•"/>
            </a:pPr>
            <a:r>
              <a:rPr lang="en-US" dirty="0"/>
              <a:t>The CMake of the early 00s was very different from what we know today.  It used an almost completely different set of commands, most of which operated at the global scope</a:t>
            </a:r>
          </a:p>
          <a:p>
            <a:pPr marL="171450" indent="-171450">
              <a:buFont typeface="Arial" panose="020B0604020202020204" pitchFamily="34" charset="0"/>
              <a:buChar char="•"/>
            </a:pPr>
            <a:r>
              <a:rPr lang="en-US" dirty="0"/>
              <a:t>2006: Massive KDE project (Linux desktop environment) switches its entire build system to CMake and gives it rave reviews.  Many other open-source projects begin to follow suit over the next few years.</a:t>
            </a:r>
          </a:p>
          <a:p>
            <a:pPr marL="171450" indent="-171450">
              <a:buFont typeface="Arial" panose="020B0604020202020204" pitchFamily="34" charset="0"/>
              <a:buChar char="•"/>
            </a:pPr>
            <a:r>
              <a:rPr lang="en-US" dirty="0"/>
              <a:t>2014: CMake 3.0 is released, introducing many of the features we use as standard today.</a:t>
            </a:r>
          </a:p>
          <a:p>
            <a:pPr marL="171450" indent="-171450">
              <a:buFont typeface="Arial" panose="020B0604020202020204" pitchFamily="34" charset="0"/>
              <a:buChar char="•"/>
            </a:pPr>
            <a:r>
              <a:rPr lang="en-US" dirty="0"/>
              <a:t>More good info: </a:t>
            </a:r>
            <a:r>
              <a:rPr lang="en-US" dirty="0">
                <a:hlinkClick r:id="rId3"/>
              </a:rPr>
              <a:t>https://www.aosabook.org/en/cmake.html</a:t>
            </a:r>
            <a:endParaRPr lang="en-US" dirty="0"/>
          </a:p>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2</a:t>
            </a:fld>
            <a:endParaRPr lang="en-US"/>
          </a:p>
        </p:txBody>
      </p:sp>
    </p:spTree>
    <p:extLst>
      <p:ext uri="{BB962C8B-B14F-4D97-AF65-F5344CB8AC3E}">
        <p14:creationId xmlns:p14="http://schemas.microsoft.com/office/powerpoint/2010/main" val="1112103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build systems have the concept of Debug vs Release configurations.  This is used to configure your build for different situations that pop up commonly when programming.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Debug configuration: Optimization turned down to a low level or disabled, debug information generated.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lets you debug your code, BUT it makes your programs run slower and take up significantly more disk space (debug information is THICC)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Release configuration: Optimization at full, no debug information</a:t>
            </a:r>
          </a:p>
          <a:p>
            <a:pPr marL="171450" indent="-171450">
              <a:buFont typeface="Arial" panose="020B0604020202020204" pitchFamily="34" charset="0"/>
              <a:buChar char="•"/>
            </a:pPr>
            <a:r>
              <a:rPr lang="en-US" dirty="0"/>
              <a:t>In CMake, this is achieved through the </a:t>
            </a:r>
            <a:r>
              <a:rPr lang="en-US" dirty="0">
                <a:latin typeface="Consolas" panose="020B0609020204030204" pitchFamily="49" charset="0"/>
              </a:rPr>
              <a:t>CMAKE_BUILD_TYPE</a:t>
            </a:r>
            <a:r>
              <a:rPr lang="en-US" dirty="0"/>
              <a:t> cache variable.</a:t>
            </a:r>
          </a:p>
          <a:p>
            <a:pPr marL="171450" indent="-171450">
              <a:buFont typeface="Arial" panose="020B0604020202020204" pitchFamily="34" charset="0"/>
              <a:buChar char="•"/>
            </a:pPr>
            <a:r>
              <a:rPr lang="en-US" dirty="0"/>
              <a:t>Initialize it like this:</a:t>
            </a:r>
            <a:r>
              <a:rPr lang="en-US" dirty="0">
                <a:latin typeface="Consolas" panose="020B0609020204030204" pitchFamily="49" charset="0"/>
              </a:rPr>
              <a:t> set(CMAKE_BUILD_TYPE Release CACHE STRING "Type of build, options are: Debug, Release")</a:t>
            </a:r>
          </a:p>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35</a:t>
            </a:fld>
            <a:endParaRPr lang="en-US"/>
          </a:p>
        </p:txBody>
      </p:sp>
    </p:spTree>
    <p:extLst>
      <p:ext uri="{BB962C8B-B14F-4D97-AF65-F5344CB8AC3E}">
        <p14:creationId xmlns:p14="http://schemas.microsoft.com/office/powerpoint/2010/main" val="76950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talked about on this slide: multi-configuration generators.  These generators generate </a:t>
            </a:r>
            <a:r>
              <a:rPr lang="en-US" dirty="0" err="1"/>
              <a:t>buildfiles</a:t>
            </a:r>
            <a:r>
              <a:rPr lang="en-US" dirty="0"/>
              <a:t> for all build types at the same time.  You can then switch between configurations without running </a:t>
            </a:r>
            <a:r>
              <a:rPr lang="en-US" dirty="0" err="1"/>
              <a:t>cmake</a:t>
            </a:r>
            <a:r>
              <a:rPr lang="en-US" dirty="0"/>
              <a:t>.  These generators ignore the CMAKE_BUILD_TYPE variable.</a:t>
            </a:r>
          </a:p>
        </p:txBody>
      </p:sp>
      <p:sp>
        <p:nvSpPr>
          <p:cNvPr id="4" name="Slide Number Placeholder 3"/>
          <p:cNvSpPr>
            <a:spLocks noGrp="1"/>
          </p:cNvSpPr>
          <p:nvPr>
            <p:ph type="sldNum" sz="quarter" idx="5"/>
          </p:nvPr>
        </p:nvSpPr>
        <p:spPr/>
        <p:txBody>
          <a:bodyPr/>
          <a:lstStyle/>
          <a:p>
            <a:fld id="{74302781-590A-4CBF-960D-90CCD9B921AE}" type="slidenum">
              <a:rPr lang="en-US" smtClean="0"/>
              <a:t>36</a:t>
            </a:fld>
            <a:endParaRPr lang="en-US"/>
          </a:p>
        </p:txBody>
      </p:sp>
    </p:spTree>
    <p:extLst>
      <p:ext uri="{BB962C8B-B14F-4D97-AF65-F5344CB8AC3E}">
        <p14:creationId xmlns:p14="http://schemas.microsoft.com/office/powerpoint/2010/main" val="279442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all these properties, so everyone understands how that works, right?</a:t>
            </a:r>
          </a:p>
          <a:p>
            <a:r>
              <a:rPr lang="en-US" dirty="0"/>
              <a:t>Now we will talk about the global flags.</a:t>
            </a:r>
          </a:p>
        </p:txBody>
      </p:sp>
      <p:sp>
        <p:nvSpPr>
          <p:cNvPr id="4" name="Slide Number Placeholder 3"/>
          <p:cNvSpPr>
            <a:spLocks noGrp="1"/>
          </p:cNvSpPr>
          <p:nvPr>
            <p:ph type="sldNum" sz="quarter" idx="5"/>
          </p:nvPr>
        </p:nvSpPr>
        <p:spPr/>
        <p:txBody>
          <a:bodyPr/>
          <a:lstStyle/>
          <a:p>
            <a:fld id="{74302781-590A-4CBF-960D-90CCD9B921AE}" type="slidenum">
              <a:rPr lang="en-US" smtClean="0"/>
              <a:t>37</a:t>
            </a:fld>
            <a:endParaRPr lang="en-US"/>
          </a:p>
        </p:txBody>
      </p:sp>
    </p:spTree>
    <p:extLst>
      <p:ext uri="{BB962C8B-B14F-4D97-AF65-F5344CB8AC3E}">
        <p14:creationId xmlns:p14="http://schemas.microsoft.com/office/powerpoint/2010/main" val="17635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really unfortunate situation that users are conditioned to set this variable to add extra compile flags, because it can cause problems in some situations by blowing away the preset compile flags.</a:t>
            </a:r>
          </a:p>
        </p:txBody>
      </p:sp>
      <p:sp>
        <p:nvSpPr>
          <p:cNvPr id="4" name="Slide Number Placeholder 3"/>
          <p:cNvSpPr>
            <a:spLocks noGrp="1"/>
          </p:cNvSpPr>
          <p:nvPr>
            <p:ph type="sldNum" sz="quarter" idx="5"/>
          </p:nvPr>
        </p:nvSpPr>
        <p:spPr/>
        <p:txBody>
          <a:bodyPr/>
          <a:lstStyle/>
          <a:p>
            <a:fld id="{74302781-590A-4CBF-960D-90CCD9B921AE}" type="slidenum">
              <a:rPr lang="en-US" smtClean="0"/>
              <a:t>38</a:t>
            </a:fld>
            <a:endParaRPr lang="en-US"/>
          </a:p>
        </p:txBody>
      </p:sp>
    </p:spTree>
    <p:extLst>
      <p:ext uri="{BB962C8B-B14F-4D97-AF65-F5344CB8AC3E}">
        <p14:creationId xmlns:p14="http://schemas.microsoft.com/office/powerpoint/2010/main" val="3813406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to set these as local variables to shadow whatever the cache variable is defined to.</a:t>
            </a:r>
          </a:p>
        </p:txBody>
      </p:sp>
      <p:sp>
        <p:nvSpPr>
          <p:cNvPr id="4" name="Slide Number Placeholder 3"/>
          <p:cNvSpPr>
            <a:spLocks noGrp="1"/>
          </p:cNvSpPr>
          <p:nvPr>
            <p:ph type="sldNum" sz="quarter" idx="5"/>
          </p:nvPr>
        </p:nvSpPr>
        <p:spPr/>
        <p:txBody>
          <a:bodyPr/>
          <a:lstStyle/>
          <a:p>
            <a:fld id="{74302781-590A-4CBF-960D-90CCD9B921AE}" type="slidenum">
              <a:rPr lang="en-US" smtClean="0"/>
              <a:t>40</a:t>
            </a:fld>
            <a:endParaRPr lang="en-US"/>
          </a:p>
        </p:txBody>
      </p:sp>
    </p:spTree>
    <p:extLst>
      <p:ext uri="{BB962C8B-B14F-4D97-AF65-F5344CB8AC3E}">
        <p14:creationId xmlns:p14="http://schemas.microsoft.com/office/powerpoint/2010/main" val="89575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different compilers can often use totally different flags.  In session 4 I’ll teach you how to handle this and apply different flags depending on the compiler and its version.</a:t>
            </a:r>
          </a:p>
        </p:txBody>
      </p:sp>
      <p:sp>
        <p:nvSpPr>
          <p:cNvPr id="4" name="Slide Number Placeholder 3"/>
          <p:cNvSpPr>
            <a:spLocks noGrp="1"/>
          </p:cNvSpPr>
          <p:nvPr>
            <p:ph type="sldNum" sz="quarter" idx="5"/>
          </p:nvPr>
        </p:nvSpPr>
        <p:spPr/>
        <p:txBody>
          <a:bodyPr/>
          <a:lstStyle/>
          <a:p>
            <a:fld id="{74302781-590A-4CBF-960D-90CCD9B921AE}" type="slidenum">
              <a:rPr lang="en-US" smtClean="0"/>
              <a:t>43</a:t>
            </a:fld>
            <a:endParaRPr lang="en-US"/>
          </a:p>
        </p:txBody>
      </p:sp>
    </p:spTree>
    <p:extLst>
      <p:ext uri="{BB962C8B-B14F-4D97-AF65-F5344CB8AC3E}">
        <p14:creationId xmlns:p14="http://schemas.microsoft.com/office/powerpoint/2010/main" val="1701586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bit of work, you can expand this report to show other useful info, like libraries being linked to and the top-level DIRECTORY PROPERTY COMPILE_FLAGS.</a:t>
            </a:r>
          </a:p>
        </p:txBody>
      </p:sp>
      <p:sp>
        <p:nvSpPr>
          <p:cNvPr id="4" name="Slide Number Placeholder 3"/>
          <p:cNvSpPr>
            <a:spLocks noGrp="1"/>
          </p:cNvSpPr>
          <p:nvPr>
            <p:ph type="sldNum" sz="quarter" idx="5"/>
          </p:nvPr>
        </p:nvSpPr>
        <p:spPr/>
        <p:txBody>
          <a:bodyPr/>
          <a:lstStyle/>
          <a:p>
            <a:fld id="{74302781-590A-4CBF-960D-90CCD9B921AE}" type="slidenum">
              <a:rPr lang="en-US" smtClean="0"/>
              <a:t>45</a:t>
            </a:fld>
            <a:endParaRPr lang="en-US"/>
          </a:p>
        </p:txBody>
      </p:sp>
    </p:spTree>
    <p:extLst>
      <p:ext uri="{BB962C8B-B14F-4D97-AF65-F5344CB8AC3E}">
        <p14:creationId xmlns:p14="http://schemas.microsoft.com/office/powerpoint/2010/main" val="41347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discussed a number of key CMake concepts.</a:t>
            </a:r>
          </a:p>
          <a:p>
            <a:endParaRPr lang="en-US" dirty="0"/>
          </a:p>
          <a:p>
            <a:r>
              <a:rPr lang="en-US" dirty="0"/>
              <a:t>This should give you enough groundwork to make basic projects on your own.  However, there are still a number of advanced concepts left, especially for desktop build systems.</a:t>
            </a:r>
          </a:p>
          <a:p>
            <a:r>
              <a:rPr lang="en-US" dirty="0"/>
              <a:t>First and foremost is shared libraries, which we’ll talk about next time.  See you then!</a:t>
            </a:r>
          </a:p>
        </p:txBody>
      </p:sp>
      <p:sp>
        <p:nvSpPr>
          <p:cNvPr id="4" name="Slide Number Placeholder 3"/>
          <p:cNvSpPr>
            <a:spLocks noGrp="1"/>
          </p:cNvSpPr>
          <p:nvPr>
            <p:ph type="sldNum" sz="quarter" idx="5"/>
          </p:nvPr>
        </p:nvSpPr>
        <p:spPr/>
        <p:txBody>
          <a:bodyPr/>
          <a:lstStyle/>
          <a:p>
            <a:fld id="{74302781-590A-4CBF-960D-90CCD9B921AE}" type="slidenum">
              <a:rPr lang="en-US" smtClean="0"/>
              <a:t>47</a:t>
            </a:fld>
            <a:endParaRPr lang="en-US"/>
          </a:p>
        </p:txBody>
      </p:sp>
    </p:spTree>
    <p:extLst>
      <p:ext uri="{BB962C8B-B14F-4D97-AF65-F5344CB8AC3E}">
        <p14:creationId xmlns:p14="http://schemas.microsoft.com/office/powerpoint/2010/main" val="354394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10</a:t>
            </a:fld>
            <a:endParaRPr lang="en-US"/>
          </a:p>
        </p:txBody>
      </p:sp>
    </p:spTree>
    <p:extLst>
      <p:ext uri="{BB962C8B-B14F-4D97-AF65-F5344CB8AC3E}">
        <p14:creationId xmlns:p14="http://schemas.microsoft.com/office/powerpoint/2010/main" val="353878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OUTPUT_NAME is very useful if you want to build both an executable foo and a library </a:t>
            </a:r>
            <a:r>
              <a:rPr lang="en-US" dirty="0" err="1">
                <a:latin typeface="Consolas" panose="020B0609020204030204" pitchFamily="49" charset="0"/>
              </a:rPr>
              <a:t>libfoo</a:t>
            </a:r>
            <a:r>
              <a:rPr lang="en-US" dirty="0">
                <a:latin typeface="Consolas" panose="020B0609020204030204" pitchFamily="49" charset="0"/>
              </a:rPr>
              <a:t>.  These would both have the same target name (foo), so CMake won’t allow that.  What you can do is make the second target “</a:t>
            </a:r>
            <a:r>
              <a:rPr lang="en-US" dirty="0" err="1">
                <a:latin typeface="Consolas" panose="020B0609020204030204" pitchFamily="49" charset="0"/>
              </a:rPr>
              <a:t>libfoo</a:t>
            </a:r>
            <a:r>
              <a:rPr lang="en-US" dirty="0">
                <a:latin typeface="Consolas" panose="020B0609020204030204" pitchFamily="49" charset="0"/>
              </a:rPr>
              <a:t>”, then use OUTPUT_NAME to change it to just “foo”.</a:t>
            </a:r>
          </a:p>
        </p:txBody>
      </p:sp>
      <p:sp>
        <p:nvSpPr>
          <p:cNvPr id="4" name="Slide Number Placeholder 3"/>
          <p:cNvSpPr>
            <a:spLocks noGrp="1"/>
          </p:cNvSpPr>
          <p:nvPr>
            <p:ph type="sldNum" sz="quarter" idx="5"/>
          </p:nvPr>
        </p:nvSpPr>
        <p:spPr/>
        <p:txBody>
          <a:bodyPr/>
          <a:lstStyle/>
          <a:p>
            <a:fld id="{74302781-590A-4CBF-960D-90CCD9B921AE}" type="slidenum">
              <a:rPr lang="en-US" smtClean="0"/>
              <a:t>12</a:t>
            </a:fld>
            <a:endParaRPr lang="en-US"/>
          </a:p>
        </p:txBody>
      </p:sp>
    </p:spTree>
    <p:extLst>
      <p:ext uri="{BB962C8B-B14F-4D97-AF65-F5344CB8AC3E}">
        <p14:creationId xmlns:p14="http://schemas.microsoft.com/office/powerpoint/2010/main" val="2344753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Linking is a word that gets thrown around a lot in these slides.  At its core, it means that when code is compiled into the final product, code from the link libraries will be considered as well as code from the main target. This allows the main target to reference code stored in the given libraries.</a:t>
            </a:r>
          </a:p>
          <a:p>
            <a:endParaRPr lang="en-US" dirty="0"/>
          </a:p>
          <a:p>
            <a:r>
              <a:rPr lang="en-US" dirty="0"/>
              <a:t>Libraries can also have their own library dependencies, these are considered at every level.  The final target will be linked with every dependency of every library.</a:t>
            </a:r>
          </a:p>
        </p:txBody>
      </p:sp>
      <p:sp>
        <p:nvSpPr>
          <p:cNvPr id="4" name="Slide Number Placeholder 3"/>
          <p:cNvSpPr>
            <a:spLocks noGrp="1"/>
          </p:cNvSpPr>
          <p:nvPr>
            <p:ph type="sldNum" sz="quarter" idx="5"/>
          </p:nvPr>
        </p:nvSpPr>
        <p:spPr/>
        <p:txBody>
          <a:bodyPr/>
          <a:lstStyle/>
          <a:p>
            <a:fld id="{74302781-590A-4CBF-960D-90CCD9B921AE}" type="slidenum">
              <a:rPr lang="en-US" smtClean="0"/>
              <a:t>13</a:t>
            </a:fld>
            <a:endParaRPr lang="en-US"/>
          </a:p>
        </p:txBody>
      </p:sp>
    </p:spTree>
    <p:extLst>
      <p:ext uri="{BB962C8B-B14F-4D97-AF65-F5344CB8AC3E}">
        <p14:creationId xmlns:p14="http://schemas.microsoft.com/office/powerpoint/2010/main" val="307900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didn’t have interface properties, then every target that links to foo would also need to add this flag.  That’s really annoying to remember!</a:t>
            </a:r>
          </a:p>
          <a:p>
            <a:r>
              <a:rPr lang="en-US" dirty="0"/>
              <a:t>So, we can use interface properties to convey that this include directory needs to be added to all consumers of foo.</a:t>
            </a:r>
          </a:p>
        </p:txBody>
      </p:sp>
      <p:sp>
        <p:nvSpPr>
          <p:cNvPr id="4" name="Slide Number Placeholder 3"/>
          <p:cNvSpPr>
            <a:spLocks noGrp="1"/>
          </p:cNvSpPr>
          <p:nvPr>
            <p:ph type="sldNum" sz="quarter" idx="5"/>
          </p:nvPr>
        </p:nvSpPr>
        <p:spPr/>
        <p:txBody>
          <a:bodyPr/>
          <a:lstStyle/>
          <a:p>
            <a:fld id="{74302781-590A-4CBF-960D-90CCD9B921AE}" type="slidenum">
              <a:rPr lang="en-US" smtClean="0"/>
              <a:t>15</a:t>
            </a:fld>
            <a:endParaRPr lang="en-US"/>
          </a:p>
        </p:txBody>
      </p:sp>
    </p:spTree>
    <p:extLst>
      <p:ext uri="{BB962C8B-B14F-4D97-AF65-F5344CB8AC3E}">
        <p14:creationId xmlns:p14="http://schemas.microsoft.com/office/powerpoint/2010/main" val="127180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18</a:t>
            </a:fld>
            <a:endParaRPr lang="en-US"/>
          </a:p>
        </p:txBody>
      </p:sp>
    </p:spTree>
    <p:extLst>
      <p:ext uri="{BB962C8B-B14F-4D97-AF65-F5344CB8AC3E}">
        <p14:creationId xmlns:p14="http://schemas.microsoft.com/office/powerpoint/2010/main" val="19757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it’s important to add the header files to the source list if you are using an IDE such as </a:t>
            </a:r>
            <a:r>
              <a:rPr lang="en-US" dirty="0" err="1"/>
              <a:t>CLion</a:t>
            </a:r>
            <a:r>
              <a:rPr lang="en-US" dirty="0"/>
              <a:t>.  Otherwise, CMake ignores them.</a:t>
            </a:r>
          </a:p>
        </p:txBody>
      </p:sp>
      <p:sp>
        <p:nvSpPr>
          <p:cNvPr id="4" name="Slide Number Placeholder 3"/>
          <p:cNvSpPr>
            <a:spLocks noGrp="1"/>
          </p:cNvSpPr>
          <p:nvPr>
            <p:ph type="sldNum" sz="quarter" idx="5"/>
          </p:nvPr>
        </p:nvSpPr>
        <p:spPr/>
        <p:txBody>
          <a:bodyPr/>
          <a:lstStyle/>
          <a:p>
            <a:fld id="{74302781-590A-4CBF-960D-90CCD9B921AE}" type="slidenum">
              <a:rPr lang="en-US" smtClean="0"/>
              <a:t>19</a:t>
            </a:fld>
            <a:endParaRPr lang="en-US"/>
          </a:p>
        </p:txBody>
      </p:sp>
    </p:spTree>
    <p:extLst>
      <p:ext uri="{BB962C8B-B14F-4D97-AF65-F5344CB8AC3E}">
        <p14:creationId xmlns:p14="http://schemas.microsoft.com/office/powerpoint/2010/main" val="373389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it’s important to add the header files to the source list if you are using an IDE such as </a:t>
            </a:r>
            <a:r>
              <a:rPr lang="en-US" dirty="0" err="1"/>
              <a:t>CLion</a:t>
            </a:r>
            <a:r>
              <a:rPr lang="en-US" dirty="0"/>
              <a:t>.  Otherwise, CMake ignores them.</a:t>
            </a:r>
          </a:p>
        </p:txBody>
      </p:sp>
      <p:sp>
        <p:nvSpPr>
          <p:cNvPr id="4" name="Slide Number Placeholder 3"/>
          <p:cNvSpPr>
            <a:spLocks noGrp="1"/>
          </p:cNvSpPr>
          <p:nvPr>
            <p:ph type="sldNum" sz="quarter" idx="5"/>
          </p:nvPr>
        </p:nvSpPr>
        <p:spPr/>
        <p:txBody>
          <a:bodyPr/>
          <a:lstStyle/>
          <a:p>
            <a:fld id="{74302781-590A-4CBF-960D-90CCD9B921AE}" type="slidenum">
              <a:rPr lang="en-US" smtClean="0"/>
              <a:t>20</a:t>
            </a:fld>
            <a:endParaRPr lang="en-US"/>
          </a:p>
        </p:txBody>
      </p:sp>
    </p:spTree>
    <p:extLst>
      <p:ext uri="{BB962C8B-B14F-4D97-AF65-F5344CB8AC3E}">
        <p14:creationId xmlns:p14="http://schemas.microsoft.com/office/powerpoint/2010/main" val="1901853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302781-590A-4CBF-960D-90CCD9B921AE}" type="slidenum">
              <a:rPr lang="en-US" smtClean="0"/>
              <a:t>21</a:t>
            </a:fld>
            <a:endParaRPr lang="en-US"/>
          </a:p>
        </p:txBody>
      </p:sp>
    </p:spTree>
    <p:extLst>
      <p:ext uri="{BB962C8B-B14F-4D97-AF65-F5344CB8AC3E}">
        <p14:creationId xmlns:p14="http://schemas.microsoft.com/office/powerpoint/2010/main" val="1158147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osabook.org/en/cmak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cmake.3232098.n2.nabble.com/How-to-correctly-default-initialize-CMAKE-BUILD-TYPE-inside-CMakeLists-txt-td7598912.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make.org/cmake/help/latest/manual/cmake-properties.7.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8332-E603-4DED-A125-BBDF388F5D5C}"/>
              </a:ext>
            </a:extLst>
          </p:cNvPr>
          <p:cNvSpPr>
            <a:spLocks noGrp="1"/>
          </p:cNvSpPr>
          <p:nvPr>
            <p:ph type="title"/>
          </p:nvPr>
        </p:nvSpPr>
        <p:spPr/>
        <p:txBody>
          <a:bodyPr/>
          <a:lstStyle/>
          <a:p>
            <a:r>
              <a:rPr lang="en-US" dirty="0"/>
              <a:t>Properties can be used to add compile flags.</a:t>
            </a:r>
          </a:p>
        </p:txBody>
      </p:sp>
      <p:graphicFrame>
        <p:nvGraphicFramePr>
          <p:cNvPr id="4" name="Table 4">
            <a:extLst>
              <a:ext uri="{FF2B5EF4-FFF2-40B4-BE49-F238E27FC236}">
                <a16:creationId xmlns:a16="http://schemas.microsoft.com/office/drawing/2014/main" id="{DE914CFD-1E59-4121-9D87-D6EF0A36DA7C}"/>
              </a:ext>
            </a:extLst>
          </p:cNvPr>
          <p:cNvGraphicFramePr>
            <a:graphicFrameLocks noGrp="1"/>
          </p:cNvGraphicFramePr>
          <p:nvPr>
            <p:extLst>
              <p:ext uri="{D42A27DB-BD31-4B8C-83A1-F6EECF244321}">
                <p14:modId xmlns:p14="http://schemas.microsoft.com/office/powerpoint/2010/main" val="79908610"/>
              </p:ext>
            </p:extLst>
          </p:nvPr>
        </p:nvGraphicFramePr>
        <p:xfrm>
          <a:off x="271153" y="1662545"/>
          <a:ext cx="11649694" cy="3816660"/>
        </p:xfrm>
        <a:graphic>
          <a:graphicData uri="http://schemas.openxmlformats.org/drawingml/2006/table">
            <a:tbl>
              <a:tblPr firstRow="1" bandRow="1">
                <a:tableStyleId>{5C22544A-7EE6-4342-B048-85BDC9FD1C3A}</a:tableStyleId>
              </a:tblPr>
              <a:tblGrid>
                <a:gridCol w="3490481">
                  <a:extLst>
                    <a:ext uri="{9D8B030D-6E8A-4147-A177-3AD203B41FA5}">
                      <a16:colId xmlns:a16="http://schemas.microsoft.com/office/drawing/2014/main" val="378969518"/>
                    </a:ext>
                  </a:extLst>
                </a:gridCol>
                <a:gridCol w="3257860">
                  <a:extLst>
                    <a:ext uri="{9D8B030D-6E8A-4147-A177-3AD203B41FA5}">
                      <a16:colId xmlns:a16="http://schemas.microsoft.com/office/drawing/2014/main" val="187188314"/>
                    </a:ext>
                  </a:extLst>
                </a:gridCol>
                <a:gridCol w="4901353">
                  <a:extLst>
                    <a:ext uri="{9D8B030D-6E8A-4147-A177-3AD203B41FA5}">
                      <a16:colId xmlns:a16="http://schemas.microsoft.com/office/drawing/2014/main" val="1941964557"/>
                    </a:ext>
                  </a:extLst>
                </a:gridCol>
              </a:tblGrid>
              <a:tr h="374684">
                <a:tc>
                  <a:txBody>
                    <a:bodyPr/>
                    <a:lstStyle/>
                    <a:p>
                      <a:r>
                        <a:rPr lang="en-US" dirty="0"/>
                        <a:t>Property</a:t>
                      </a:r>
                    </a:p>
                  </a:txBody>
                  <a:tcPr/>
                </a:tc>
                <a:tc>
                  <a:txBody>
                    <a:bodyPr/>
                    <a:lstStyle/>
                    <a:p>
                      <a:r>
                        <a:rPr lang="en-US" dirty="0"/>
                        <a:t>Scope</a:t>
                      </a:r>
                    </a:p>
                  </a:txBody>
                  <a:tcPr/>
                </a:tc>
                <a:tc>
                  <a:txBody>
                    <a:bodyPr/>
                    <a:lstStyle/>
                    <a:p>
                      <a:r>
                        <a:rPr lang="en-US" dirty="0"/>
                        <a:t>Function</a:t>
                      </a:r>
                    </a:p>
                  </a:txBody>
                  <a:tcPr/>
                </a:tc>
                <a:extLst>
                  <a:ext uri="{0D108BD9-81ED-4DB2-BD59-A6C34878D82A}">
                    <a16:rowId xmlns:a16="http://schemas.microsoft.com/office/drawing/2014/main" val="77260649"/>
                  </a:ext>
                </a:extLst>
              </a:tr>
              <a:tr h="670345">
                <a:tc>
                  <a:txBody>
                    <a:bodyPr/>
                    <a:lstStyle/>
                    <a:p>
                      <a:r>
                        <a:rPr lang="en-US" dirty="0">
                          <a:latin typeface="Consolas" panose="020B0609020204030204" pitchFamily="49" charset="0"/>
                        </a:rPr>
                        <a:t>INCLUDE_DIRECTORIES</a:t>
                      </a:r>
                    </a:p>
                  </a:txBody>
                  <a:tcPr/>
                </a:tc>
                <a:tc>
                  <a:txBody>
                    <a:bodyPr/>
                    <a:lstStyle/>
                    <a:p>
                      <a:r>
                        <a:rPr lang="en-US" dirty="0"/>
                        <a:t>Directory, Target, Source (since CMake 3.11)</a:t>
                      </a:r>
                    </a:p>
                  </a:txBody>
                  <a:tcPr/>
                </a:tc>
                <a:tc>
                  <a:txBody>
                    <a:bodyPr/>
                    <a:lstStyle/>
                    <a:p>
                      <a:r>
                        <a:rPr lang="en-US" dirty="0"/>
                        <a:t>List of directories to add to the include path</a:t>
                      </a:r>
                    </a:p>
                  </a:txBody>
                  <a:tcPr/>
                </a:tc>
                <a:extLst>
                  <a:ext uri="{0D108BD9-81ED-4DB2-BD59-A6C34878D82A}">
                    <a16:rowId xmlns:a16="http://schemas.microsoft.com/office/drawing/2014/main" val="2327361275"/>
                  </a:ext>
                </a:extLst>
              </a:tr>
              <a:tr h="923877">
                <a:tc>
                  <a:txBody>
                    <a:bodyPr/>
                    <a:lstStyle/>
                    <a:p>
                      <a:r>
                        <a:rPr lang="en-US" dirty="0">
                          <a:latin typeface="Consolas" panose="020B0609020204030204" pitchFamily="49" charset="0"/>
                        </a:rPr>
                        <a:t>COMPILE_DEFINITIONS</a:t>
                      </a:r>
                    </a:p>
                  </a:txBody>
                  <a:tcPr/>
                </a:tc>
                <a:tc>
                  <a:txBody>
                    <a:bodyPr/>
                    <a:lstStyle/>
                    <a:p>
                      <a:r>
                        <a:rPr lang="en-US" dirty="0"/>
                        <a:t>Directory, Target, Source</a:t>
                      </a:r>
                    </a:p>
                  </a:txBody>
                  <a:tcPr/>
                </a:tc>
                <a:tc>
                  <a:txBody>
                    <a:bodyPr/>
                    <a:lstStyle/>
                    <a:p>
                      <a:r>
                        <a:rPr lang="en-US" dirty="0"/>
                        <a:t>List of preprocessor macros to define when compiling the code </a:t>
                      </a:r>
                    </a:p>
                  </a:txBody>
                  <a:tcPr/>
                </a:tc>
                <a:extLst>
                  <a:ext uri="{0D108BD9-81ED-4DB2-BD59-A6C34878D82A}">
                    <a16:rowId xmlns:a16="http://schemas.microsoft.com/office/drawing/2014/main" val="1751401529"/>
                  </a:ext>
                </a:extLst>
              </a:tr>
              <a:tr h="923877">
                <a:tc>
                  <a:txBody>
                    <a:bodyPr/>
                    <a:lstStyle/>
                    <a:p>
                      <a:r>
                        <a:rPr lang="en-US" dirty="0">
                          <a:latin typeface="Consolas" panose="020B0609020204030204" pitchFamily="49" charset="0"/>
                        </a:rPr>
                        <a:t>COMPILE_OPTIONS</a:t>
                      </a:r>
                    </a:p>
                  </a:txBody>
                  <a:tcPr/>
                </a:tc>
                <a:tc>
                  <a:txBody>
                    <a:bodyPr/>
                    <a:lstStyle/>
                    <a:p>
                      <a:r>
                        <a:rPr lang="en-US" dirty="0"/>
                        <a:t>Directory, Target, Source (since CMake 3.11)</a:t>
                      </a:r>
                    </a:p>
                  </a:txBody>
                  <a:tcPr/>
                </a:tc>
                <a:tc>
                  <a:txBody>
                    <a:bodyPr/>
                    <a:lstStyle/>
                    <a:p>
                      <a:r>
                        <a:rPr lang="en-US" dirty="0"/>
                        <a:t>List of compiler flags to use when compiling the code.</a:t>
                      </a:r>
                    </a:p>
                  </a:txBody>
                  <a:tcPr/>
                </a:tc>
                <a:extLst>
                  <a:ext uri="{0D108BD9-81ED-4DB2-BD59-A6C34878D82A}">
                    <a16:rowId xmlns:a16="http://schemas.microsoft.com/office/drawing/2014/main" val="2434761421"/>
                  </a:ext>
                </a:extLst>
              </a:tr>
              <a:tr h="923877">
                <a:tc>
                  <a:txBody>
                    <a:bodyPr/>
                    <a:lstStyle/>
                    <a:p>
                      <a:r>
                        <a:rPr lang="en-US" dirty="0">
                          <a:latin typeface="Consolas" panose="020B0609020204030204" pitchFamily="49" charset="0"/>
                        </a:rPr>
                        <a:t>POSITION_INDEPENDENT_CODE</a:t>
                      </a:r>
                    </a:p>
                  </a:txBody>
                  <a:tcPr/>
                </a:tc>
                <a:tc>
                  <a:txBody>
                    <a:bodyPr/>
                    <a:lstStyle/>
                    <a:p>
                      <a:r>
                        <a:rPr lang="en-US" dirty="0"/>
                        <a:t>Target</a:t>
                      </a:r>
                    </a:p>
                  </a:txBody>
                  <a:tcPr/>
                </a:tc>
                <a:tc>
                  <a:txBody>
                    <a:bodyPr/>
                    <a:lstStyle/>
                    <a:p>
                      <a:r>
                        <a:rPr lang="en-US" dirty="0"/>
                        <a:t>Controls whether the code will be built as position independent, which is required when compiling shared libraries.</a:t>
                      </a:r>
                    </a:p>
                  </a:txBody>
                  <a:tcPr/>
                </a:tc>
                <a:extLst>
                  <a:ext uri="{0D108BD9-81ED-4DB2-BD59-A6C34878D82A}">
                    <a16:rowId xmlns:a16="http://schemas.microsoft.com/office/drawing/2014/main" val="2819289421"/>
                  </a:ext>
                </a:extLst>
              </a:tr>
            </a:tbl>
          </a:graphicData>
        </a:graphic>
      </p:graphicFrame>
    </p:spTree>
    <p:extLst>
      <p:ext uri="{BB962C8B-B14F-4D97-AF65-F5344CB8AC3E}">
        <p14:creationId xmlns:p14="http://schemas.microsoft.com/office/powerpoint/2010/main" val="171085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7B66-39A2-4520-BE9C-1E9DDC2A9B92}"/>
              </a:ext>
            </a:extLst>
          </p:cNvPr>
          <p:cNvSpPr>
            <a:spLocks noGrp="1"/>
          </p:cNvSpPr>
          <p:nvPr>
            <p:ph type="title"/>
          </p:nvPr>
        </p:nvSpPr>
        <p:spPr/>
        <p:txBody>
          <a:bodyPr>
            <a:normAutofit/>
          </a:bodyPr>
          <a:lstStyle/>
          <a:p>
            <a:r>
              <a:rPr lang="en-US" dirty="0"/>
              <a:t>Setting properties the standard way</a:t>
            </a:r>
          </a:p>
        </p:txBody>
      </p:sp>
      <p:sp>
        <p:nvSpPr>
          <p:cNvPr id="3" name="Content Placeholder 2">
            <a:extLst>
              <a:ext uri="{FF2B5EF4-FFF2-40B4-BE49-F238E27FC236}">
                <a16:creationId xmlns:a16="http://schemas.microsoft.com/office/drawing/2014/main" id="{48668BE3-3BBD-4D5A-85CB-2A2C6737B280}"/>
              </a:ext>
            </a:extLst>
          </p:cNvPr>
          <p:cNvSpPr>
            <a:spLocks noGrp="1"/>
          </p:cNvSpPr>
          <p:nvPr>
            <p:ph idx="1"/>
          </p:nvPr>
        </p:nvSpPr>
        <p:spPr>
          <a:xfrm>
            <a:off x="685801" y="1799113"/>
            <a:ext cx="10131425" cy="2011800"/>
          </a:xfrm>
        </p:spPr>
        <p:txBody>
          <a:bodyPr/>
          <a:lstStyle/>
          <a:p>
            <a:r>
              <a:rPr lang="en-US" dirty="0"/>
              <a:t>CMake has a number of different functions to set properties, but some of them have hidden gotchas!</a:t>
            </a:r>
          </a:p>
          <a:p>
            <a:pPr lvl="1"/>
            <a:r>
              <a:rPr lang="en-US" dirty="0"/>
              <a:t>e.g. not accepting a list as a property value</a:t>
            </a:r>
          </a:p>
          <a:p>
            <a:r>
              <a:rPr lang="en-US" dirty="0"/>
              <a:t>Instead, use the one function that can do it all:</a:t>
            </a:r>
          </a:p>
        </p:txBody>
      </p:sp>
      <p:pic>
        <p:nvPicPr>
          <p:cNvPr id="4" name="Picture 3">
            <a:extLst>
              <a:ext uri="{FF2B5EF4-FFF2-40B4-BE49-F238E27FC236}">
                <a16:creationId xmlns:a16="http://schemas.microsoft.com/office/drawing/2014/main" id="{46557D07-8FE0-4C3B-B8BA-F34E02DE1980}"/>
              </a:ext>
            </a:extLst>
          </p:cNvPr>
          <p:cNvPicPr>
            <a:picLocks noChangeAspect="1"/>
          </p:cNvPicPr>
          <p:nvPr/>
        </p:nvPicPr>
        <p:blipFill>
          <a:blip r:embed="rId2"/>
          <a:stretch>
            <a:fillRect/>
          </a:stretch>
        </p:blipFill>
        <p:spPr>
          <a:xfrm>
            <a:off x="1368280" y="3886219"/>
            <a:ext cx="7320016" cy="2524143"/>
          </a:xfrm>
          <a:prstGeom prst="rect">
            <a:avLst/>
          </a:prstGeom>
        </p:spPr>
      </p:pic>
    </p:spTree>
    <p:extLst>
      <p:ext uri="{BB962C8B-B14F-4D97-AF65-F5344CB8AC3E}">
        <p14:creationId xmlns:p14="http://schemas.microsoft.com/office/powerpoint/2010/main" val="241905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8332-E603-4DED-A125-BBDF388F5D5C}"/>
              </a:ext>
            </a:extLst>
          </p:cNvPr>
          <p:cNvSpPr>
            <a:spLocks noGrp="1"/>
          </p:cNvSpPr>
          <p:nvPr>
            <p:ph type="title"/>
          </p:nvPr>
        </p:nvSpPr>
        <p:spPr/>
        <p:txBody>
          <a:bodyPr/>
          <a:lstStyle/>
          <a:p>
            <a:r>
              <a:rPr lang="en-US" dirty="0"/>
              <a:t>Properties can also be used to configure targets.</a:t>
            </a:r>
          </a:p>
        </p:txBody>
      </p:sp>
      <p:graphicFrame>
        <p:nvGraphicFramePr>
          <p:cNvPr id="4" name="Table 4">
            <a:extLst>
              <a:ext uri="{FF2B5EF4-FFF2-40B4-BE49-F238E27FC236}">
                <a16:creationId xmlns:a16="http://schemas.microsoft.com/office/drawing/2014/main" id="{DE914CFD-1E59-4121-9D87-D6EF0A36DA7C}"/>
              </a:ext>
            </a:extLst>
          </p:cNvPr>
          <p:cNvGraphicFramePr>
            <a:graphicFrameLocks noGrp="1"/>
          </p:cNvGraphicFramePr>
          <p:nvPr>
            <p:extLst>
              <p:ext uri="{D42A27DB-BD31-4B8C-83A1-F6EECF244321}">
                <p14:modId xmlns:p14="http://schemas.microsoft.com/office/powerpoint/2010/main" val="4259797526"/>
              </p:ext>
            </p:extLst>
          </p:nvPr>
        </p:nvGraphicFramePr>
        <p:xfrm>
          <a:off x="271153" y="1662545"/>
          <a:ext cx="11649694" cy="4060715"/>
        </p:xfrm>
        <a:graphic>
          <a:graphicData uri="http://schemas.openxmlformats.org/drawingml/2006/table">
            <a:tbl>
              <a:tblPr firstRow="1" bandRow="1">
                <a:tableStyleId>{5C22544A-7EE6-4342-B048-85BDC9FD1C3A}</a:tableStyleId>
              </a:tblPr>
              <a:tblGrid>
                <a:gridCol w="3490481">
                  <a:extLst>
                    <a:ext uri="{9D8B030D-6E8A-4147-A177-3AD203B41FA5}">
                      <a16:colId xmlns:a16="http://schemas.microsoft.com/office/drawing/2014/main" val="378969518"/>
                    </a:ext>
                  </a:extLst>
                </a:gridCol>
                <a:gridCol w="3257860">
                  <a:extLst>
                    <a:ext uri="{9D8B030D-6E8A-4147-A177-3AD203B41FA5}">
                      <a16:colId xmlns:a16="http://schemas.microsoft.com/office/drawing/2014/main" val="187188314"/>
                    </a:ext>
                  </a:extLst>
                </a:gridCol>
                <a:gridCol w="4901353">
                  <a:extLst>
                    <a:ext uri="{9D8B030D-6E8A-4147-A177-3AD203B41FA5}">
                      <a16:colId xmlns:a16="http://schemas.microsoft.com/office/drawing/2014/main" val="1941964557"/>
                    </a:ext>
                  </a:extLst>
                </a:gridCol>
              </a:tblGrid>
              <a:tr h="374684">
                <a:tc>
                  <a:txBody>
                    <a:bodyPr/>
                    <a:lstStyle/>
                    <a:p>
                      <a:r>
                        <a:rPr lang="en-US" dirty="0"/>
                        <a:t>Property</a:t>
                      </a:r>
                    </a:p>
                  </a:txBody>
                  <a:tcPr/>
                </a:tc>
                <a:tc>
                  <a:txBody>
                    <a:bodyPr/>
                    <a:lstStyle/>
                    <a:p>
                      <a:r>
                        <a:rPr lang="en-US" dirty="0"/>
                        <a:t>Scope</a:t>
                      </a:r>
                    </a:p>
                  </a:txBody>
                  <a:tcPr/>
                </a:tc>
                <a:tc>
                  <a:txBody>
                    <a:bodyPr/>
                    <a:lstStyle/>
                    <a:p>
                      <a:r>
                        <a:rPr lang="en-US" dirty="0"/>
                        <a:t>Function</a:t>
                      </a:r>
                    </a:p>
                  </a:txBody>
                  <a:tcPr/>
                </a:tc>
                <a:extLst>
                  <a:ext uri="{0D108BD9-81ED-4DB2-BD59-A6C34878D82A}">
                    <a16:rowId xmlns:a16="http://schemas.microsoft.com/office/drawing/2014/main" val="77260649"/>
                  </a:ext>
                </a:extLst>
              </a:tr>
              <a:tr h="670345">
                <a:tc>
                  <a:txBody>
                    <a:bodyPr/>
                    <a:lstStyle/>
                    <a:p>
                      <a:r>
                        <a:rPr lang="en-US" dirty="0">
                          <a:latin typeface="Consolas" panose="020B0609020204030204" pitchFamily="49" charset="0"/>
                        </a:rPr>
                        <a:t>OUTPUT_NAME</a:t>
                      </a:r>
                    </a:p>
                  </a:txBody>
                  <a:tcPr/>
                </a:tc>
                <a:tc>
                  <a:txBody>
                    <a:bodyPr/>
                    <a:lstStyle/>
                    <a:p>
                      <a:r>
                        <a:rPr lang="en-US" dirty="0"/>
                        <a:t>Target</a:t>
                      </a:r>
                    </a:p>
                  </a:txBody>
                  <a:tcPr/>
                </a:tc>
                <a:tc>
                  <a:txBody>
                    <a:bodyPr/>
                    <a:lstStyle/>
                    <a:p>
                      <a:r>
                        <a:rPr lang="en-US" dirty="0"/>
                        <a:t>Name of the library or executable file that is built.  Used when you need a different name than its CMake target.</a:t>
                      </a:r>
                    </a:p>
                  </a:txBody>
                  <a:tcPr/>
                </a:tc>
                <a:extLst>
                  <a:ext uri="{0D108BD9-81ED-4DB2-BD59-A6C34878D82A}">
                    <a16:rowId xmlns:a16="http://schemas.microsoft.com/office/drawing/2014/main" val="2327361275"/>
                  </a:ext>
                </a:extLst>
              </a:tr>
              <a:tr h="923877">
                <a:tc>
                  <a:txBody>
                    <a:bodyPr/>
                    <a:lstStyle/>
                    <a:p>
                      <a:r>
                        <a:rPr lang="en-US" dirty="0">
                          <a:latin typeface="Consolas" panose="020B0609020204030204" pitchFamily="49" charset="0"/>
                        </a:rPr>
                        <a:t>INSTALL_RPATH</a:t>
                      </a:r>
                    </a:p>
                  </a:txBody>
                  <a:tcPr/>
                </a:tc>
                <a:tc>
                  <a:txBody>
                    <a:bodyPr/>
                    <a:lstStyle/>
                    <a:p>
                      <a:r>
                        <a:rPr lang="en-US" dirty="0"/>
                        <a:t>Target</a:t>
                      </a:r>
                    </a:p>
                  </a:txBody>
                  <a:tcPr/>
                </a:tc>
                <a:tc>
                  <a:txBody>
                    <a:bodyPr/>
                    <a:lstStyle/>
                    <a:p>
                      <a:r>
                        <a:rPr lang="en-US" dirty="0"/>
                        <a:t>List of directories that will be searched for shared libraries when the program runs.</a:t>
                      </a:r>
                    </a:p>
                  </a:txBody>
                  <a:tcPr/>
                </a:tc>
                <a:extLst>
                  <a:ext uri="{0D108BD9-81ED-4DB2-BD59-A6C34878D82A}">
                    <a16:rowId xmlns:a16="http://schemas.microsoft.com/office/drawing/2014/main" val="1751401529"/>
                  </a:ext>
                </a:extLst>
              </a:tr>
              <a:tr h="923877">
                <a:tc>
                  <a:txBody>
                    <a:bodyPr/>
                    <a:lstStyle/>
                    <a:p>
                      <a:r>
                        <a:rPr lang="en-US" dirty="0">
                          <a:latin typeface="Consolas" panose="020B0609020204030204" pitchFamily="49" charset="0"/>
                        </a:rPr>
                        <a:t>SOURCES</a:t>
                      </a:r>
                    </a:p>
                  </a:txBody>
                  <a:tcPr/>
                </a:tc>
                <a:tc>
                  <a:txBody>
                    <a:bodyPr/>
                    <a:lstStyle/>
                    <a:p>
                      <a:r>
                        <a:rPr lang="en-US" dirty="0"/>
                        <a:t>Target</a:t>
                      </a:r>
                    </a:p>
                  </a:txBody>
                  <a:tcPr/>
                </a:tc>
                <a:tc>
                  <a:txBody>
                    <a:bodyPr/>
                    <a:lstStyle/>
                    <a:p>
                      <a:r>
                        <a:rPr lang="en-US" dirty="0"/>
                        <a:t>Used to view or change the source files configured for a target.</a:t>
                      </a:r>
                    </a:p>
                  </a:txBody>
                  <a:tcPr/>
                </a:tc>
                <a:extLst>
                  <a:ext uri="{0D108BD9-81ED-4DB2-BD59-A6C34878D82A}">
                    <a16:rowId xmlns:a16="http://schemas.microsoft.com/office/drawing/2014/main" val="2434761421"/>
                  </a:ext>
                </a:extLst>
              </a:tr>
              <a:tr h="923877">
                <a:tc>
                  <a:txBody>
                    <a:bodyPr/>
                    <a:lstStyle/>
                    <a:p>
                      <a:r>
                        <a:rPr lang="en-US" dirty="0">
                          <a:latin typeface="Consolas" panose="020B0609020204030204" pitchFamily="49" charset="0"/>
                        </a:rPr>
                        <a:t>LINK_LIBRARIES</a:t>
                      </a:r>
                    </a:p>
                  </a:txBody>
                  <a:tcPr/>
                </a:tc>
                <a:tc>
                  <a:txBody>
                    <a:bodyPr/>
                    <a:lstStyle/>
                    <a:p>
                      <a:r>
                        <a:rPr lang="en-US" dirty="0"/>
                        <a:t>Target</a:t>
                      </a:r>
                    </a:p>
                  </a:txBody>
                  <a:tcPr/>
                </a:tc>
                <a:tc>
                  <a:txBody>
                    <a:bodyPr/>
                    <a:lstStyle/>
                    <a:p>
                      <a:r>
                        <a:rPr lang="en-US" dirty="0"/>
                        <a:t>List of other libraries (targets or file paths) that the target should be linked to.</a:t>
                      </a:r>
                    </a:p>
                  </a:txBody>
                  <a:tcPr/>
                </a:tc>
                <a:extLst>
                  <a:ext uri="{0D108BD9-81ED-4DB2-BD59-A6C34878D82A}">
                    <a16:rowId xmlns:a16="http://schemas.microsoft.com/office/drawing/2014/main" val="2819289421"/>
                  </a:ext>
                </a:extLst>
              </a:tr>
            </a:tbl>
          </a:graphicData>
        </a:graphic>
      </p:graphicFrame>
    </p:spTree>
    <p:extLst>
      <p:ext uri="{BB962C8B-B14F-4D97-AF65-F5344CB8AC3E}">
        <p14:creationId xmlns:p14="http://schemas.microsoft.com/office/powerpoint/2010/main" val="218010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D6C9-7AC0-40F8-B26A-DE1D8C3DA28F}"/>
              </a:ext>
            </a:extLst>
          </p:cNvPr>
          <p:cNvSpPr>
            <a:spLocks noGrp="1"/>
          </p:cNvSpPr>
          <p:nvPr>
            <p:ph type="title"/>
          </p:nvPr>
        </p:nvSpPr>
        <p:spPr/>
        <p:txBody>
          <a:bodyPr/>
          <a:lstStyle/>
          <a:p>
            <a:r>
              <a:rPr lang="en-US" dirty="0"/>
              <a:t>How to link targets</a:t>
            </a:r>
          </a:p>
        </p:txBody>
      </p:sp>
      <p:sp>
        <p:nvSpPr>
          <p:cNvPr id="3" name="Content Placeholder 2">
            <a:extLst>
              <a:ext uri="{FF2B5EF4-FFF2-40B4-BE49-F238E27FC236}">
                <a16:creationId xmlns:a16="http://schemas.microsoft.com/office/drawing/2014/main" id="{E42E5B45-8042-4C86-AFBD-65D0F6248215}"/>
              </a:ext>
            </a:extLst>
          </p:cNvPr>
          <p:cNvSpPr>
            <a:spLocks noGrp="1"/>
          </p:cNvSpPr>
          <p:nvPr>
            <p:ph idx="1"/>
          </p:nvPr>
        </p:nvSpPr>
        <p:spPr/>
        <p:txBody>
          <a:bodyPr/>
          <a:lstStyle/>
          <a:p>
            <a:r>
              <a:rPr lang="en-US" dirty="0"/>
              <a:t>Libraries can be </a:t>
            </a:r>
            <a:r>
              <a:rPr lang="en-US" i="1" dirty="0"/>
              <a:t>linked</a:t>
            </a:r>
            <a:r>
              <a:rPr lang="en-US" dirty="0"/>
              <a:t> to a target using: </a:t>
            </a:r>
            <a:r>
              <a:rPr lang="en-US" dirty="0" err="1">
                <a:highlight>
                  <a:srgbClr val="000000"/>
                </a:highlight>
                <a:latin typeface="Consolas" panose="020B0609020204030204" pitchFamily="49" charset="0"/>
              </a:rPr>
              <a:t>target_link_libraries</a:t>
            </a:r>
            <a:r>
              <a:rPr lang="en-US" dirty="0">
                <a:highlight>
                  <a:srgbClr val="000000"/>
                </a:highlight>
                <a:latin typeface="Consolas" panose="020B0609020204030204" pitchFamily="49" charset="0"/>
              </a:rPr>
              <a:t>(&lt;target name&gt; &lt;library targets…&gt;)</a:t>
            </a:r>
          </a:p>
          <a:p>
            <a:r>
              <a:rPr lang="en-US" dirty="0"/>
              <a:t>This allows the target to reference code stored in the given libraries.</a:t>
            </a:r>
          </a:p>
          <a:p>
            <a:r>
              <a:rPr lang="en-US" dirty="0"/>
              <a:t>Link dependencies are multi-level: if you link </a:t>
            </a:r>
            <a:r>
              <a:rPr lang="en-US" dirty="0" err="1"/>
              <a:t>libA</a:t>
            </a:r>
            <a:r>
              <a:rPr lang="en-US" dirty="0"/>
              <a:t> to </a:t>
            </a:r>
            <a:r>
              <a:rPr lang="en-US" dirty="0" err="1"/>
              <a:t>libB</a:t>
            </a:r>
            <a:r>
              <a:rPr lang="en-US" dirty="0"/>
              <a:t>, and </a:t>
            </a:r>
            <a:r>
              <a:rPr lang="en-US" dirty="0" err="1"/>
              <a:t>libB</a:t>
            </a:r>
            <a:r>
              <a:rPr lang="en-US" dirty="0"/>
              <a:t> to </a:t>
            </a:r>
            <a:r>
              <a:rPr lang="en-US" dirty="0" err="1"/>
              <a:t>libC</a:t>
            </a:r>
            <a:r>
              <a:rPr lang="en-US" dirty="0"/>
              <a:t>, then CMake will automatically link </a:t>
            </a:r>
            <a:r>
              <a:rPr lang="en-US" dirty="0" err="1"/>
              <a:t>libA</a:t>
            </a:r>
            <a:r>
              <a:rPr lang="en-US" dirty="0"/>
              <a:t> to </a:t>
            </a:r>
            <a:r>
              <a:rPr lang="en-US" dirty="0" err="1"/>
              <a:t>libC</a:t>
            </a:r>
            <a:r>
              <a:rPr lang="en-US" dirty="0"/>
              <a:t> as well.</a:t>
            </a:r>
          </a:p>
          <a:p>
            <a:r>
              <a:rPr lang="en-US" dirty="0"/>
              <a:t>Linking will also pull in the </a:t>
            </a:r>
            <a:r>
              <a:rPr lang="en-US" i="1" dirty="0"/>
              <a:t>interface options</a:t>
            </a:r>
            <a:r>
              <a:rPr lang="en-US" dirty="0"/>
              <a:t> of the libraries being linked.  Let’s discuss what that means.</a:t>
            </a:r>
          </a:p>
          <a:p>
            <a:pPr marL="0" indent="0">
              <a:buNone/>
            </a:pPr>
            <a:endParaRPr lang="en-US" dirty="0"/>
          </a:p>
        </p:txBody>
      </p:sp>
    </p:spTree>
    <p:extLst>
      <p:ext uri="{BB962C8B-B14F-4D97-AF65-F5344CB8AC3E}">
        <p14:creationId xmlns:p14="http://schemas.microsoft.com/office/powerpoint/2010/main" val="160775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DC1C-04E6-4DC6-A940-9F99BC80403C}"/>
              </a:ext>
            </a:extLst>
          </p:cNvPr>
          <p:cNvSpPr>
            <a:spLocks noGrp="1"/>
          </p:cNvSpPr>
          <p:nvPr>
            <p:ph type="title"/>
          </p:nvPr>
        </p:nvSpPr>
        <p:spPr/>
        <p:txBody>
          <a:bodyPr>
            <a:normAutofit fontScale="90000"/>
          </a:bodyPr>
          <a:lstStyle/>
          <a:p>
            <a:r>
              <a:rPr lang="en-US" dirty="0"/>
              <a:t>Interface properties are used to carry dependencies between targets.</a:t>
            </a:r>
          </a:p>
        </p:txBody>
      </p:sp>
      <p:sp>
        <p:nvSpPr>
          <p:cNvPr id="3" name="Content Placeholder 2">
            <a:extLst>
              <a:ext uri="{FF2B5EF4-FFF2-40B4-BE49-F238E27FC236}">
                <a16:creationId xmlns:a16="http://schemas.microsoft.com/office/drawing/2014/main" id="{A980935B-293E-4C91-8D18-97BCB1B8F64F}"/>
              </a:ext>
            </a:extLst>
          </p:cNvPr>
          <p:cNvSpPr>
            <a:spLocks noGrp="1"/>
          </p:cNvSpPr>
          <p:nvPr>
            <p:ph idx="1"/>
          </p:nvPr>
        </p:nvSpPr>
        <p:spPr/>
        <p:txBody>
          <a:bodyPr/>
          <a:lstStyle/>
          <a:p>
            <a:r>
              <a:rPr lang="en-US" dirty="0"/>
              <a:t>Many target properties come in two types: a private version (e.g. </a:t>
            </a:r>
            <a:r>
              <a:rPr lang="en-US" dirty="0">
                <a:latin typeface="Consolas" panose="020B0609020204030204" pitchFamily="49" charset="0"/>
              </a:rPr>
              <a:t>COMPILE_DEFINITIONS</a:t>
            </a:r>
            <a:r>
              <a:rPr lang="en-US" dirty="0"/>
              <a:t>) and an interface version (e.g. </a:t>
            </a:r>
            <a:r>
              <a:rPr lang="en-US" dirty="0">
                <a:latin typeface="Consolas" panose="020B0609020204030204" pitchFamily="49" charset="0"/>
              </a:rPr>
              <a:t>INTERFACE_COMPILE_DEFINITIONS</a:t>
            </a:r>
            <a:r>
              <a:rPr lang="en-US" dirty="0"/>
              <a:t>)</a:t>
            </a:r>
          </a:p>
          <a:p>
            <a:r>
              <a:rPr lang="en-US" dirty="0"/>
              <a:t>The private version affects the target it is set on</a:t>
            </a:r>
          </a:p>
          <a:p>
            <a:r>
              <a:rPr lang="en-US" dirty="0"/>
              <a:t>The interface version affects every other</a:t>
            </a:r>
            <a:r>
              <a:rPr lang="en-US" i="1" dirty="0"/>
              <a:t> </a:t>
            </a:r>
            <a:r>
              <a:rPr lang="en-US" dirty="0"/>
              <a:t>target that links to this target.</a:t>
            </a:r>
          </a:p>
        </p:txBody>
      </p:sp>
    </p:spTree>
    <p:extLst>
      <p:ext uri="{BB962C8B-B14F-4D97-AF65-F5344CB8AC3E}">
        <p14:creationId xmlns:p14="http://schemas.microsoft.com/office/powerpoint/2010/main" val="355381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B187-852E-48E8-AF66-02A2382111FD}"/>
              </a:ext>
            </a:extLst>
          </p:cNvPr>
          <p:cNvSpPr>
            <a:spLocks noGrp="1"/>
          </p:cNvSpPr>
          <p:nvPr>
            <p:ph type="title"/>
          </p:nvPr>
        </p:nvSpPr>
        <p:spPr/>
        <p:txBody>
          <a:bodyPr/>
          <a:lstStyle/>
          <a:p>
            <a:r>
              <a:rPr lang="en-US" dirty="0"/>
              <a:t>Why are interface properties useful?</a:t>
            </a:r>
          </a:p>
        </p:txBody>
      </p:sp>
      <p:sp>
        <p:nvSpPr>
          <p:cNvPr id="3" name="Content Placeholder 2">
            <a:extLst>
              <a:ext uri="{FF2B5EF4-FFF2-40B4-BE49-F238E27FC236}">
                <a16:creationId xmlns:a16="http://schemas.microsoft.com/office/drawing/2014/main" id="{2914487E-BC68-4D1E-B0ED-AFF0A5180E39}"/>
              </a:ext>
            </a:extLst>
          </p:cNvPr>
          <p:cNvSpPr>
            <a:spLocks noGrp="1"/>
          </p:cNvSpPr>
          <p:nvPr>
            <p:ph idx="1"/>
          </p:nvPr>
        </p:nvSpPr>
        <p:spPr>
          <a:xfrm>
            <a:off x="840579" y="3889045"/>
            <a:ext cx="4288633" cy="2083131"/>
          </a:xfrm>
        </p:spPr>
        <p:txBody>
          <a:bodyPr>
            <a:normAutofit/>
          </a:bodyPr>
          <a:lstStyle/>
          <a:p>
            <a:pPr marL="0" indent="0">
              <a:buNone/>
            </a:pPr>
            <a:r>
              <a:rPr lang="en-US" dirty="0" err="1"/>
              <a:t>foo.h</a:t>
            </a:r>
            <a:r>
              <a:rPr lang="en-US" dirty="0"/>
              <a:t> requires the flag</a:t>
            </a:r>
          </a:p>
          <a:p>
            <a:pPr marL="0" indent="0">
              <a:buNone/>
            </a:pPr>
            <a:r>
              <a:rPr lang="en-US" dirty="0">
                <a:latin typeface="Consolas" panose="020B0609020204030204" pitchFamily="49" charset="0"/>
              </a:rPr>
              <a:t>-I/</a:t>
            </a:r>
            <a:r>
              <a:rPr lang="en-US" dirty="0" err="1">
                <a:latin typeface="Consolas" panose="020B0609020204030204" pitchFamily="49" charset="0"/>
              </a:rPr>
              <a:t>usr</a:t>
            </a:r>
            <a:r>
              <a:rPr lang="en-US" dirty="0">
                <a:latin typeface="Consolas" panose="020B0609020204030204" pitchFamily="49" charset="0"/>
              </a:rPr>
              <a:t>/include/</a:t>
            </a:r>
            <a:r>
              <a:rPr lang="en-US" dirty="0" err="1">
                <a:latin typeface="Consolas" panose="020B0609020204030204" pitchFamily="49" charset="0"/>
              </a:rPr>
              <a:t>readline</a:t>
            </a:r>
            <a:endParaRPr lang="en-US" dirty="0">
              <a:latin typeface="Consolas" panose="020B0609020204030204" pitchFamily="49" charset="0"/>
            </a:endParaRPr>
          </a:p>
          <a:p>
            <a:pPr marL="0" indent="0">
              <a:buNone/>
            </a:pPr>
            <a:r>
              <a:rPr lang="en-US" dirty="0"/>
              <a:t>to compile.</a:t>
            </a:r>
          </a:p>
        </p:txBody>
      </p:sp>
      <p:pic>
        <p:nvPicPr>
          <p:cNvPr id="4" name="Picture 3">
            <a:extLst>
              <a:ext uri="{FF2B5EF4-FFF2-40B4-BE49-F238E27FC236}">
                <a16:creationId xmlns:a16="http://schemas.microsoft.com/office/drawing/2014/main" id="{300D496D-1440-4360-9E68-76A0F0C86610}"/>
              </a:ext>
            </a:extLst>
          </p:cNvPr>
          <p:cNvPicPr>
            <a:picLocks noChangeAspect="1"/>
          </p:cNvPicPr>
          <p:nvPr/>
        </p:nvPicPr>
        <p:blipFill>
          <a:blip r:embed="rId3"/>
          <a:stretch>
            <a:fillRect/>
          </a:stretch>
        </p:blipFill>
        <p:spPr>
          <a:xfrm>
            <a:off x="790574" y="1912063"/>
            <a:ext cx="4781552" cy="1919450"/>
          </a:xfrm>
          <a:prstGeom prst="rect">
            <a:avLst/>
          </a:prstGeom>
        </p:spPr>
      </p:pic>
      <p:pic>
        <p:nvPicPr>
          <p:cNvPr id="5" name="Picture 4">
            <a:extLst>
              <a:ext uri="{FF2B5EF4-FFF2-40B4-BE49-F238E27FC236}">
                <a16:creationId xmlns:a16="http://schemas.microsoft.com/office/drawing/2014/main" id="{E778D5D0-3796-46F6-B9EE-9414680BF732}"/>
              </a:ext>
            </a:extLst>
          </p:cNvPr>
          <p:cNvPicPr>
            <a:picLocks noChangeAspect="1"/>
          </p:cNvPicPr>
          <p:nvPr/>
        </p:nvPicPr>
        <p:blipFill>
          <a:blip r:embed="rId4"/>
          <a:stretch>
            <a:fillRect/>
          </a:stretch>
        </p:blipFill>
        <p:spPr>
          <a:xfrm>
            <a:off x="6322219" y="1912063"/>
            <a:ext cx="5713200" cy="1978400"/>
          </a:xfrm>
          <a:prstGeom prst="rect">
            <a:avLst/>
          </a:prstGeom>
        </p:spPr>
      </p:pic>
      <p:sp>
        <p:nvSpPr>
          <p:cNvPr id="6" name="Content Placeholder 2">
            <a:extLst>
              <a:ext uri="{FF2B5EF4-FFF2-40B4-BE49-F238E27FC236}">
                <a16:creationId xmlns:a16="http://schemas.microsoft.com/office/drawing/2014/main" id="{989C316A-5CBE-414F-B4CC-0BE89229C252}"/>
              </a:ext>
            </a:extLst>
          </p:cNvPr>
          <p:cNvSpPr txBox="1">
            <a:spLocks/>
          </p:cNvSpPr>
          <p:nvPr/>
        </p:nvSpPr>
        <p:spPr>
          <a:xfrm>
            <a:off x="6322219" y="3624053"/>
            <a:ext cx="4288633" cy="208313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err="1"/>
              <a:t>bar.h</a:t>
            </a:r>
            <a:r>
              <a:rPr lang="en-US" dirty="0"/>
              <a:t> (in another target) includes </a:t>
            </a:r>
            <a:r>
              <a:rPr lang="en-US" dirty="0" err="1"/>
              <a:t>foo.h</a:t>
            </a:r>
            <a:endParaRPr lang="en-US" dirty="0"/>
          </a:p>
        </p:txBody>
      </p:sp>
      <p:sp>
        <p:nvSpPr>
          <p:cNvPr id="7" name="TextBox 6">
            <a:extLst>
              <a:ext uri="{FF2B5EF4-FFF2-40B4-BE49-F238E27FC236}">
                <a16:creationId xmlns:a16="http://schemas.microsoft.com/office/drawing/2014/main" id="{F4326BA0-4607-42B4-994A-A423A68C7983}"/>
              </a:ext>
            </a:extLst>
          </p:cNvPr>
          <p:cNvSpPr txBox="1"/>
          <p:nvPr/>
        </p:nvSpPr>
        <p:spPr>
          <a:xfrm>
            <a:off x="538162" y="5648234"/>
            <a:ext cx="11115675" cy="1200329"/>
          </a:xfrm>
          <a:prstGeom prst="rect">
            <a:avLst/>
          </a:prstGeom>
          <a:noFill/>
        </p:spPr>
        <p:txBody>
          <a:bodyPr wrap="square" rtlCol="0">
            <a:spAutoFit/>
          </a:bodyPr>
          <a:lstStyle/>
          <a:p>
            <a:r>
              <a:rPr lang="en-US" sz="2400" dirty="0">
                <a:solidFill>
                  <a:schemeClr val="accent5"/>
                </a:solidFill>
              </a:rPr>
              <a:t>Solution:</a:t>
            </a:r>
          </a:p>
          <a:p>
            <a:r>
              <a:rPr lang="en-US" sz="2400" dirty="0" err="1">
                <a:solidFill>
                  <a:schemeClr val="accent5"/>
                </a:solidFill>
                <a:latin typeface="Consolas" panose="020B0609020204030204" pitchFamily="49" charset="0"/>
              </a:rPr>
              <a:t>set_property</a:t>
            </a:r>
            <a:r>
              <a:rPr lang="en-US" sz="2400" dirty="0">
                <a:solidFill>
                  <a:schemeClr val="accent5"/>
                </a:solidFill>
                <a:latin typeface="Consolas" panose="020B0609020204030204" pitchFamily="49" charset="0"/>
              </a:rPr>
              <a:t>(TARGET foo PROPERTY INTERFACE_INCLUDE_DIRECTORIES /</a:t>
            </a:r>
            <a:r>
              <a:rPr lang="en-US" sz="2400" dirty="0" err="1">
                <a:solidFill>
                  <a:schemeClr val="accent5"/>
                </a:solidFill>
                <a:latin typeface="Consolas" panose="020B0609020204030204" pitchFamily="49" charset="0"/>
              </a:rPr>
              <a:t>usr</a:t>
            </a:r>
            <a:r>
              <a:rPr lang="en-US" sz="2400" dirty="0">
                <a:solidFill>
                  <a:schemeClr val="accent5"/>
                </a:solidFill>
                <a:latin typeface="Consolas" panose="020B0609020204030204" pitchFamily="49" charset="0"/>
              </a:rPr>
              <a:t>/include/</a:t>
            </a:r>
            <a:r>
              <a:rPr lang="en-US" sz="2400" dirty="0" err="1">
                <a:solidFill>
                  <a:schemeClr val="accent5"/>
                </a:solidFill>
                <a:latin typeface="Consolas" panose="020B0609020204030204" pitchFamily="49" charset="0"/>
              </a:rPr>
              <a:t>readline</a:t>
            </a:r>
            <a:r>
              <a:rPr lang="en-US" sz="2400" dirty="0">
                <a:solidFill>
                  <a:schemeClr val="accent5"/>
                </a:solidFill>
                <a:latin typeface="Consolas" panose="020B0609020204030204" pitchFamily="49" charset="0"/>
              </a:rPr>
              <a:t>) </a:t>
            </a:r>
          </a:p>
        </p:txBody>
      </p:sp>
    </p:spTree>
    <p:extLst>
      <p:ext uri="{BB962C8B-B14F-4D97-AF65-F5344CB8AC3E}">
        <p14:creationId xmlns:p14="http://schemas.microsoft.com/office/powerpoint/2010/main" val="368195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65C-15DE-4E2F-AC91-37D7BE837BE3}"/>
              </a:ext>
            </a:extLst>
          </p:cNvPr>
          <p:cNvSpPr>
            <a:spLocks noGrp="1"/>
          </p:cNvSpPr>
          <p:nvPr>
            <p:ph type="title"/>
          </p:nvPr>
        </p:nvSpPr>
        <p:spPr/>
        <p:txBody>
          <a:bodyPr/>
          <a:lstStyle/>
          <a:p>
            <a:r>
              <a:rPr lang="en-US" dirty="0">
                <a:solidFill>
                  <a:schemeClr val="tx1">
                    <a:lumMod val="75000"/>
                  </a:schemeClr>
                </a:solidFill>
              </a:rPr>
              <a:t>Exercise 1:</a:t>
            </a:r>
            <a:r>
              <a:rPr lang="en-US" dirty="0"/>
              <a:t> Adding a Static Library</a:t>
            </a:r>
          </a:p>
        </p:txBody>
      </p:sp>
      <p:sp>
        <p:nvSpPr>
          <p:cNvPr id="3" name="Content Placeholder 2">
            <a:extLst>
              <a:ext uri="{FF2B5EF4-FFF2-40B4-BE49-F238E27FC236}">
                <a16:creationId xmlns:a16="http://schemas.microsoft.com/office/drawing/2014/main" id="{034A2394-D15B-4D8E-A7FB-0F3BD7BEB264}"/>
              </a:ext>
            </a:extLst>
          </p:cNvPr>
          <p:cNvSpPr>
            <a:spLocks noGrp="1"/>
          </p:cNvSpPr>
          <p:nvPr>
            <p:ph idx="1"/>
          </p:nvPr>
        </p:nvSpPr>
        <p:spPr/>
        <p:txBody>
          <a:bodyPr/>
          <a:lstStyle/>
          <a:p>
            <a:r>
              <a:rPr lang="en-US" dirty="0"/>
              <a:t>Now we will apply what we’ve learned!</a:t>
            </a:r>
          </a:p>
          <a:p>
            <a:r>
              <a:rPr lang="en-US" dirty="0"/>
              <a:t>We will take the project from session 1 and convert it into contain a C++ library.</a:t>
            </a:r>
          </a:p>
          <a:p>
            <a:r>
              <a:rPr lang="en-US" dirty="0"/>
              <a:t>We will do a static library for now (shared libraries will be covered in session 3), and it will contain the quad reg code.</a:t>
            </a:r>
          </a:p>
          <a:p>
            <a:r>
              <a:rPr lang="en-US" dirty="0"/>
              <a:t>It will also set interface properties to make using the code easier.</a:t>
            </a:r>
          </a:p>
        </p:txBody>
      </p:sp>
    </p:spTree>
    <p:extLst>
      <p:ext uri="{BB962C8B-B14F-4D97-AF65-F5344CB8AC3E}">
        <p14:creationId xmlns:p14="http://schemas.microsoft.com/office/powerpoint/2010/main" val="84397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C9D7-027B-4CAF-90BA-A369424EE14C}"/>
              </a:ext>
            </a:extLst>
          </p:cNvPr>
          <p:cNvSpPr>
            <a:spLocks noGrp="1"/>
          </p:cNvSpPr>
          <p:nvPr>
            <p:ph type="title"/>
          </p:nvPr>
        </p:nvSpPr>
        <p:spPr/>
        <p:txBody>
          <a:bodyPr/>
          <a:lstStyle/>
          <a:p>
            <a:r>
              <a:rPr lang="en-US" dirty="0"/>
              <a:t>Exercise 1 Setup</a:t>
            </a:r>
          </a:p>
        </p:txBody>
      </p:sp>
      <p:sp>
        <p:nvSpPr>
          <p:cNvPr id="3" name="Content Placeholder 2">
            <a:extLst>
              <a:ext uri="{FF2B5EF4-FFF2-40B4-BE49-F238E27FC236}">
                <a16:creationId xmlns:a16="http://schemas.microsoft.com/office/drawing/2014/main" id="{98274E29-843E-412E-A8A4-7A99172E3AAD}"/>
              </a:ext>
            </a:extLst>
          </p:cNvPr>
          <p:cNvSpPr>
            <a:spLocks noGrp="1"/>
          </p:cNvSpPr>
          <p:nvPr>
            <p:ph idx="1"/>
          </p:nvPr>
        </p:nvSpPr>
        <p:spPr/>
        <p:txBody>
          <a:bodyPr/>
          <a:lstStyle/>
          <a:p>
            <a:r>
              <a:rPr lang="en-US" dirty="0"/>
              <a:t>Open a terminal in </a:t>
            </a:r>
            <a:r>
              <a:rPr lang="en-US" dirty="0" err="1"/>
              <a:t>CMakeTraining</a:t>
            </a:r>
            <a:r>
              <a:rPr lang="en-US" dirty="0"/>
              <a:t>/exercises/session2</a:t>
            </a:r>
          </a:p>
          <a:p>
            <a:r>
              <a:rPr lang="en-US" dirty="0"/>
              <a:t>Run these commands to set up the </a:t>
            </a:r>
            <a:r>
              <a:rPr lang="en-US" dirty="0" err="1"/>
              <a:t>cmake</a:t>
            </a:r>
            <a:r>
              <a:rPr lang="en-US" dirty="0"/>
              <a:t> project:</a:t>
            </a:r>
          </a:p>
          <a:p>
            <a:pPr lvl="1"/>
            <a:r>
              <a:rPr lang="en-US" dirty="0" err="1">
                <a:highlight>
                  <a:srgbClr val="000000"/>
                </a:highlight>
                <a:latin typeface="Consolas" panose="020B0609020204030204" pitchFamily="49" charset="0"/>
              </a:rPr>
              <a:t>mkdir</a:t>
            </a:r>
            <a:r>
              <a:rPr lang="en-US" dirty="0">
                <a:highlight>
                  <a:srgbClr val="000000"/>
                </a:highlight>
                <a:latin typeface="Consolas" panose="020B0609020204030204" pitchFamily="49" charset="0"/>
              </a:rPr>
              <a:t> build</a:t>
            </a:r>
          </a:p>
          <a:p>
            <a:pPr lvl="1"/>
            <a:r>
              <a:rPr lang="en-US" dirty="0">
                <a:highlight>
                  <a:srgbClr val="000000"/>
                </a:highlight>
                <a:latin typeface="Consolas" panose="020B0609020204030204" pitchFamily="49" charset="0"/>
              </a:rPr>
              <a:t>cd build</a:t>
            </a:r>
          </a:p>
          <a:p>
            <a:pPr lvl="1"/>
            <a:r>
              <a:rPr lang="en-US" dirty="0" err="1">
                <a:highlight>
                  <a:srgbClr val="000000"/>
                </a:highlight>
                <a:latin typeface="Consolas" panose="020B0609020204030204" pitchFamily="49" charset="0"/>
              </a:rPr>
              <a:t>cmake</a:t>
            </a:r>
            <a:r>
              <a:rPr lang="en-US" dirty="0">
                <a:highlight>
                  <a:srgbClr val="000000"/>
                </a:highlight>
                <a:latin typeface="Consolas" panose="020B0609020204030204" pitchFamily="49" charset="0"/>
              </a:rPr>
              <a:t> ..</a:t>
            </a:r>
          </a:p>
        </p:txBody>
      </p:sp>
    </p:spTree>
    <p:extLst>
      <p:ext uri="{BB962C8B-B14F-4D97-AF65-F5344CB8AC3E}">
        <p14:creationId xmlns:p14="http://schemas.microsoft.com/office/powerpoint/2010/main" val="321026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5CC0-5A3C-4AB3-B09E-D72FE553A02B}"/>
              </a:ext>
            </a:extLst>
          </p:cNvPr>
          <p:cNvSpPr>
            <a:spLocks noGrp="1"/>
          </p:cNvSpPr>
          <p:nvPr>
            <p:ph type="title"/>
          </p:nvPr>
        </p:nvSpPr>
        <p:spPr/>
        <p:txBody>
          <a:bodyPr/>
          <a:lstStyle/>
          <a:p>
            <a:r>
              <a:rPr lang="en-US" dirty="0"/>
              <a:t>Exercise 1 Background</a:t>
            </a:r>
          </a:p>
        </p:txBody>
      </p:sp>
      <p:sp>
        <p:nvSpPr>
          <p:cNvPr id="3" name="Content Placeholder 2">
            <a:extLst>
              <a:ext uri="{FF2B5EF4-FFF2-40B4-BE49-F238E27FC236}">
                <a16:creationId xmlns:a16="http://schemas.microsoft.com/office/drawing/2014/main" id="{CEBEE156-75C3-41D4-A528-4B0A506DD6FA}"/>
              </a:ext>
            </a:extLst>
          </p:cNvPr>
          <p:cNvSpPr>
            <a:spLocks noGrp="1"/>
          </p:cNvSpPr>
          <p:nvPr>
            <p:ph idx="1"/>
          </p:nvPr>
        </p:nvSpPr>
        <p:spPr>
          <a:xfrm>
            <a:off x="685802" y="1799113"/>
            <a:ext cx="6779418" cy="3992088"/>
          </a:xfrm>
        </p:spPr>
        <p:txBody>
          <a:bodyPr/>
          <a:lstStyle/>
          <a:p>
            <a:r>
              <a:rPr lang="en-US" dirty="0"/>
              <a:t>You’ll recall our top-level </a:t>
            </a:r>
            <a:r>
              <a:rPr lang="en-US" dirty="0" err="1"/>
              <a:t>CMakeLists</a:t>
            </a:r>
            <a:r>
              <a:rPr lang="en-US" dirty="0"/>
              <a:t> from last time.</a:t>
            </a:r>
          </a:p>
          <a:p>
            <a:r>
              <a:rPr lang="en-US" dirty="0"/>
              <a:t>We now want to separate </a:t>
            </a:r>
            <a:r>
              <a:rPr lang="en-US" dirty="0" err="1"/>
              <a:t>MovingQuadReg</a:t>
            </a:r>
            <a:r>
              <a:rPr lang="en-US" dirty="0"/>
              <a:t> into its own library.</a:t>
            </a:r>
          </a:p>
          <a:p>
            <a:r>
              <a:rPr lang="en-US" dirty="0"/>
              <a:t>There’s another annoyance: having to include the </a:t>
            </a:r>
            <a:r>
              <a:rPr lang="en-US" dirty="0" err="1"/>
              <a:t>quad_reg</a:t>
            </a:r>
            <a:r>
              <a:rPr lang="en-US" dirty="0"/>
              <a:t> directory in the top-level </a:t>
            </a:r>
            <a:r>
              <a:rPr lang="en-US" dirty="0" err="1"/>
              <a:t>CMakeLists</a:t>
            </a:r>
            <a:r>
              <a:rPr lang="en-US" dirty="0"/>
              <a:t>.</a:t>
            </a:r>
          </a:p>
          <a:p>
            <a:r>
              <a:rPr lang="en-US" dirty="0"/>
              <a:t>We’re going to fix that too.</a:t>
            </a:r>
          </a:p>
        </p:txBody>
      </p:sp>
      <p:pic>
        <p:nvPicPr>
          <p:cNvPr id="4" name="Picture 3">
            <a:extLst>
              <a:ext uri="{FF2B5EF4-FFF2-40B4-BE49-F238E27FC236}">
                <a16:creationId xmlns:a16="http://schemas.microsoft.com/office/drawing/2014/main" id="{19E964BD-CF8F-4080-A160-2197A61B6483}"/>
              </a:ext>
            </a:extLst>
          </p:cNvPr>
          <p:cNvPicPr>
            <a:picLocks noChangeAspect="1"/>
          </p:cNvPicPr>
          <p:nvPr/>
        </p:nvPicPr>
        <p:blipFill>
          <a:blip r:embed="rId3"/>
          <a:stretch>
            <a:fillRect/>
          </a:stretch>
        </p:blipFill>
        <p:spPr>
          <a:xfrm>
            <a:off x="7561581" y="378619"/>
            <a:ext cx="4473696" cy="3122126"/>
          </a:xfrm>
          <a:prstGeom prst="rect">
            <a:avLst/>
          </a:prstGeom>
        </p:spPr>
      </p:pic>
    </p:spTree>
    <p:extLst>
      <p:ext uri="{BB962C8B-B14F-4D97-AF65-F5344CB8AC3E}">
        <p14:creationId xmlns:p14="http://schemas.microsoft.com/office/powerpoint/2010/main" val="25013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7DD2-D2B0-4193-9A82-377B4F9E5EDD}"/>
              </a:ext>
            </a:extLst>
          </p:cNvPr>
          <p:cNvSpPr>
            <a:spLocks noGrp="1"/>
          </p:cNvSpPr>
          <p:nvPr>
            <p:ph type="title"/>
          </p:nvPr>
        </p:nvSpPr>
        <p:spPr/>
        <p:txBody>
          <a:bodyPr/>
          <a:lstStyle/>
          <a:p>
            <a:r>
              <a:rPr lang="en-US" dirty="0"/>
              <a:t>Creating the Library</a:t>
            </a:r>
          </a:p>
        </p:txBody>
      </p:sp>
      <p:sp>
        <p:nvSpPr>
          <p:cNvPr id="3" name="Content Placeholder 2">
            <a:extLst>
              <a:ext uri="{FF2B5EF4-FFF2-40B4-BE49-F238E27FC236}">
                <a16:creationId xmlns:a16="http://schemas.microsoft.com/office/drawing/2014/main" id="{B92A5DA3-4BD3-48F7-AA81-54455C25DB97}"/>
              </a:ext>
            </a:extLst>
          </p:cNvPr>
          <p:cNvSpPr>
            <a:spLocks noGrp="1"/>
          </p:cNvSpPr>
          <p:nvPr>
            <p:ph idx="1"/>
          </p:nvPr>
        </p:nvSpPr>
        <p:spPr>
          <a:xfrm>
            <a:off x="571501" y="1691957"/>
            <a:ext cx="5357811" cy="2280615"/>
          </a:xfrm>
        </p:spPr>
        <p:txBody>
          <a:bodyPr/>
          <a:lstStyle/>
          <a:p>
            <a:r>
              <a:rPr lang="en-US" dirty="0"/>
              <a:t>Create a new CMakeLists.txt in the </a:t>
            </a:r>
            <a:r>
              <a:rPr lang="en-US" dirty="0" err="1"/>
              <a:t>quad_reg</a:t>
            </a:r>
            <a:r>
              <a:rPr lang="en-US" dirty="0"/>
              <a:t> folder.</a:t>
            </a:r>
          </a:p>
          <a:p>
            <a:r>
              <a:rPr lang="en-US" dirty="0"/>
              <a:t>Add a source list and create the library.</a:t>
            </a:r>
          </a:p>
        </p:txBody>
      </p:sp>
      <p:pic>
        <p:nvPicPr>
          <p:cNvPr id="4" name="Picture 3">
            <a:extLst>
              <a:ext uri="{FF2B5EF4-FFF2-40B4-BE49-F238E27FC236}">
                <a16:creationId xmlns:a16="http://schemas.microsoft.com/office/drawing/2014/main" id="{64FC856D-AC83-4E5C-8794-9C126D95FB53}"/>
              </a:ext>
            </a:extLst>
          </p:cNvPr>
          <p:cNvPicPr>
            <a:picLocks noChangeAspect="1"/>
          </p:cNvPicPr>
          <p:nvPr/>
        </p:nvPicPr>
        <p:blipFill>
          <a:blip r:embed="rId3"/>
          <a:stretch>
            <a:fillRect/>
          </a:stretch>
        </p:blipFill>
        <p:spPr>
          <a:xfrm>
            <a:off x="6379370" y="1641016"/>
            <a:ext cx="5623790" cy="2280615"/>
          </a:xfrm>
          <a:prstGeom prst="rect">
            <a:avLst/>
          </a:prstGeom>
        </p:spPr>
      </p:pic>
    </p:spTree>
    <p:extLst>
      <p:ext uri="{BB962C8B-B14F-4D97-AF65-F5344CB8AC3E}">
        <p14:creationId xmlns:p14="http://schemas.microsoft.com/office/powerpoint/2010/main" val="311394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a:bodyPr>
          <a:lstStyle/>
          <a:p>
            <a:r>
              <a:rPr lang="en-US" sz="2800" dirty="0"/>
              <a:t>2000: </a:t>
            </a:r>
            <a:r>
              <a:rPr lang="en-US" sz="2800" dirty="0" err="1"/>
              <a:t>Kitware</a:t>
            </a:r>
            <a:r>
              <a:rPr lang="en-US" sz="2800" dirty="0"/>
              <a:t> contracted to develop a new build system for a bioinformatics program called ITK: a Cross-platform Make</a:t>
            </a:r>
          </a:p>
          <a:p>
            <a:r>
              <a:rPr lang="en-US" sz="2800" dirty="0"/>
              <a:t>2006: Massive KDE project (Linux desktop environment) switches its entire build system to CMake and gives it rave reviews.  </a:t>
            </a:r>
          </a:p>
          <a:p>
            <a:r>
              <a:rPr lang="en-US" sz="2800" dirty="0"/>
              <a:t>2014: CMake 3.0 is released, introducing many of the features we use as standard today.</a:t>
            </a:r>
          </a:p>
          <a:p>
            <a:r>
              <a:rPr lang="en-US" sz="2800" dirty="0"/>
              <a:t>More good info: </a:t>
            </a:r>
            <a:r>
              <a:rPr lang="en-US" sz="2800" dirty="0">
                <a:hlinkClick r:id="rId3"/>
              </a:rPr>
              <a:t>https://www.aosabook.org/en/cmake.html</a:t>
            </a:r>
            <a:endParaRPr lang="en-US" sz="2800" dirty="0"/>
          </a:p>
        </p:txBody>
      </p:sp>
    </p:spTree>
    <p:extLst>
      <p:ext uri="{BB962C8B-B14F-4D97-AF65-F5344CB8AC3E}">
        <p14:creationId xmlns:p14="http://schemas.microsoft.com/office/powerpoint/2010/main" val="6890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7DD2-D2B0-4193-9A82-377B4F9E5EDD}"/>
              </a:ext>
            </a:extLst>
          </p:cNvPr>
          <p:cNvSpPr>
            <a:spLocks noGrp="1"/>
          </p:cNvSpPr>
          <p:nvPr>
            <p:ph type="title"/>
          </p:nvPr>
        </p:nvSpPr>
        <p:spPr>
          <a:xfrm>
            <a:off x="685801" y="302420"/>
            <a:ext cx="10131425" cy="940130"/>
          </a:xfrm>
        </p:spPr>
        <p:txBody>
          <a:bodyPr/>
          <a:lstStyle/>
          <a:p>
            <a:r>
              <a:rPr lang="en-US" dirty="0"/>
              <a:t>Interface Include Directories</a:t>
            </a:r>
          </a:p>
        </p:txBody>
      </p:sp>
      <p:sp>
        <p:nvSpPr>
          <p:cNvPr id="3" name="Content Placeholder 2">
            <a:extLst>
              <a:ext uri="{FF2B5EF4-FFF2-40B4-BE49-F238E27FC236}">
                <a16:creationId xmlns:a16="http://schemas.microsoft.com/office/drawing/2014/main" id="{B92A5DA3-4BD3-48F7-AA81-54455C25DB97}"/>
              </a:ext>
            </a:extLst>
          </p:cNvPr>
          <p:cNvSpPr>
            <a:spLocks noGrp="1"/>
          </p:cNvSpPr>
          <p:nvPr>
            <p:ph idx="1"/>
          </p:nvPr>
        </p:nvSpPr>
        <p:spPr>
          <a:xfrm>
            <a:off x="571501" y="1364456"/>
            <a:ext cx="5524499" cy="4957763"/>
          </a:xfrm>
        </p:spPr>
        <p:txBody>
          <a:bodyPr>
            <a:normAutofit fontScale="92500" lnSpcReduction="10000"/>
          </a:bodyPr>
          <a:lstStyle/>
          <a:p>
            <a:r>
              <a:rPr lang="en-US" dirty="0"/>
              <a:t>Now we’re going to take our first step toward fixing the include file problem. </a:t>
            </a:r>
          </a:p>
          <a:p>
            <a:r>
              <a:rPr lang="en-US" dirty="0"/>
              <a:t>Start by adding the call to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a:t>.</a:t>
            </a:r>
          </a:p>
          <a:p>
            <a:r>
              <a:rPr lang="en-US" dirty="0"/>
              <a:t>This function is shorthand for setting the </a:t>
            </a:r>
            <a:r>
              <a:rPr lang="en-US" dirty="0">
                <a:latin typeface="Consolas" panose="020B0609020204030204" pitchFamily="49" charset="0"/>
              </a:rPr>
              <a:t>INCLUDE_DIRECTORIES</a:t>
            </a:r>
            <a:r>
              <a:rPr lang="en-US" dirty="0"/>
              <a:t> target property.</a:t>
            </a:r>
          </a:p>
          <a:p>
            <a:r>
              <a:rPr lang="en-US" dirty="0"/>
              <a:t>With the </a:t>
            </a:r>
            <a:r>
              <a:rPr lang="en-US" dirty="0">
                <a:latin typeface="Consolas" panose="020B0609020204030204" pitchFamily="49" charset="0"/>
              </a:rPr>
              <a:t>PUBLIC</a:t>
            </a:r>
            <a:r>
              <a:rPr lang="en-US" dirty="0"/>
              <a:t> keyword it sets both the interface and private versions of the property.</a:t>
            </a:r>
          </a:p>
          <a:p>
            <a:r>
              <a:rPr lang="en-US" dirty="0"/>
              <a:t>Note: </a:t>
            </a:r>
            <a:r>
              <a:rPr lang="en-US" dirty="0" err="1">
                <a:latin typeface="Consolas" panose="020B0609020204030204" pitchFamily="49" charset="0"/>
              </a:rPr>
              <a:t>target_compile_options</a:t>
            </a:r>
            <a:r>
              <a:rPr lang="en-US" dirty="0">
                <a:latin typeface="Consolas" panose="020B0609020204030204" pitchFamily="49" charset="0"/>
              </a:rPr>
              <a:t>()</a:t>
            </a:r>
            <a:r>
              <a:rPr lang="en-US" dirty="0"/>
              <a:t> and </a:t>
            </a:r>
            <a:r>
              <a:rPr lang="en-US" dirty="0" err="1">
                <a:latin typeface="Consolas" panose="020B0609020204030204" pitchFamily="49" charset="0"/>
              </a:rPr>
              <a:t>target_compile_definitions</a:t>
            </a:r>
            <a:r>
              <a:rPr lang="en-US" dirty="0">
                <a:latin typeface="Consolas" panose="020B0609020204030204" pitchFamily="49" charset="0"/>
              </a:rPr>
              <a:t>()</a:t>
            </a:r>
            <a:r>
              <a:rPr lang="en-US" dirty="0"/>
              <a:t> also exist and have the same behavior for their respective properties.</a:t>
            </a:r>
          </a:p>
        </p:txBody>
      </p:sp>
      <p:pic>
        <p:nvPicPr>
          <p:cNvPr id="5" name="Picture 4">
            <a:extLst>
              <a:ext uri="{FF2B5EF4-FFF2-40B4-BE49-F238E27FC236}">
                <a16:creationId xmlns:a16="http://schemas.microsoft.com/office/drawing/2014/main" id="{9E308F4C-D2A7-4382-9B71-5F68B632EBD3}"/>
              </a:ext>
            </a:extLst>
          </p:cNvPr>
          <p:cNvPicPr>
            <a:picLocks noChangeAspect="1"/>
          </p:cNvPicPr>
          <p:nvPr/>
        </p:nvPicPr>
        <p:blipFill>
          <a:blip r:embed="rId3"/>
          <a:stretch>
            <a:fillRect/>
          </a:stretch>
        </p:blipFill>
        <p:spPr>
          <a:xfrm>
            <a:off x="6262690" y="1549731"/>
            <a:ext cx="5906008" cy="2806127"/>
          </a:xfrm>
          <a:prstGeom prst="rect">
            <a:avLst/>
          </a:prstGeom>
        </p:spPr>
      </p:pic>
    </p:spTree>
    <p:extLst>
      <p:ext uri="{BB962C8B-B14F-4D97-AF65-F5344CB8AC3E}">
        <p14:creationId xmlns:p14="http://schemas.microsoft.com/office/powerpoint/2010/main" val="283144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7D10-4848-4E5E-A969-6C4086105DAB}"/>
              </a:ext>
            </a:extLst>
          </p:cNvPr>
          <p:cNvSpPr>
            <a:spLocks noGrp="1"/>
          </p:cNvSpPr>
          <p:nvPr>
            <p:ph type="title"/>
          </p:nvPr>
        </p:nvSpPr>
        <p:spPr>
          <a:xfrm>
            <a:off x="685802" y="355997"/>
            <a:ext cx="10131425" cy="940130"/>
          </a:xfrm>
        </p:spPr>
        <p:txBody>
          <a:bodyPr/>
          <a:lstStyle/>
          <a:p>
            <a:r>
              <a:rPr lang="en-US" dirty="0"/>
              <a:t>Using the library</a:t>
            </a:r>
          </a:p>
        </p:txBody>
      </p:sp>
      <p:sp>
        <p:nvSpPr>
          <p:cNvPr id="3" name="Content Placeholder 2">
            <a:extLst>
              <a:ext uri="{FF2B5EF4-FFF2-40B4-BE49-F238E27FC236}">
                <a16:creationId xmlns:a16="http://schemas.microsoft.com/office/drawing/2014/main" id="{3DC9A65A-30E6-4906-A9D7-1DE843859AC7}"/>
              </a:ext>
            </a:extLst>
          </p:cNvPr>
          <p:cNvSpPr>
            <a:spLocks noGrp="1"/>
          </p:cNvSpPr>
          <p:nvPr>
            <p:ph idx="1"/>
          </p:nvPr>
        </p:nvSpPr>
        <p:spPr>
          <a:xfrm>
            <a:off x="685802" y="1515200"/>
            <a:ext cx="5922168" cy="5147536"/>
          </a:xfrm>
        </p:spPr>
        <p:txBody>
          <a:bodyPr>
            <a:normAutofit/>
          </a:bodyPr>
          <a:lstStyle/>
          <a:p>
            <a:r>
              <a:rPr lang="en-US" dirty="0"/>
              <a:t>Back to the top-level CMakeLists.txt.</a:t>
            </a:r>
          </a:p>
          <a:p>
            <a:r>
              <a:rPr lang="en-US" dirty="0"/>
              <a:t>Remove </a:t>
            </a:r>
            <a:r>
              <a:rPr lang="en-US" dirty="0" err="1"/>
              <a:t>MovingQuadReg</a:t>
            </a:r>
            <a:r>
              <a:rPr lang="en-US" dirty="0"/>
              <a:t> from the source list.</a:t>
            </a:r>
          </a:p>
          <a:p>
            <a:r>
              <a:rPr lang="en-US" dirty="0"/>
              <a:t>Add the </a:t>
            </a:r>
            <a:r>
              <a:rPr lang="en-US" dirty="0" err="1">
                <a:latin typeface="Consolas" panose="020B0609020204030204" pitchFamily="49" charset="0"/>
              </a:rPr>
              <a:t>add_subdirectory</a:t>
            </a:r>
            <a:r>
              <a:rPr lang="en-US" dirty="0">
                <a:latin typeface="Consolas" panose="020B0609020204030204" pitchFamily="49" charset="0"/>
              </a:rPr>
              <a:t>()</a:t>
            </a:r>
            <a:r>
              <a:rPr lang="en-US" dirty="0"/>
              <a:t> call.  This calls the CMakeLists.txt that we created in </a:t>
            </a:r>
            <a:r>
              <a:rPr lang="en-US" dirty="0" err="1"/>
              <a:t>quad_reg</a:t>
            </a:r>
            <a:r>
              <a:rPr lang="en-US" dirty="0"/>
              <a:t>. </a:t>
            </a:r>
          </a:p>
          <a:p>
            <a:r>
              <a:rPr lang="en-US" dirty="0"/>
              <a:t>Remove the </a:t>
            </a:r>
            <a:r>
              <a:rPr lang="en-US" dirty="0" err="1">
                <a:latin typeface="Consolas" panose="020B0609020204030204" pitchFamily="49" charset="0"/>
              </a:rPr>
              <a:t>include_directories</a:t>
            </a:r>
            <a:r>
              <a:rPr lang="en-US" dirty="0">
                <a:latin typeface="Consolas" panose="020B0609020204030204" pitchFamily="49" charset="0"/>
              </a:rPr>
              <a:t>()</a:t>
            </a:r>
            <a:r>
              <a:rPr lang="en-US" dirty="0"/>
              <a:t> call – it’s not needed any more.</a:t>
            </a:r>
          </a:p>
          <a:p>
            <a:r>
              <a:rPr lang="en-US" dirty="0"/>
              <a:t>Add the </a:t>
            </a:r>
            <a:r>
              <a:rPr lang="en-US" dirty="0" err="1">
                <a:latin typeface="Consolas" panose="020B0609020204030204" pitchFamily="49" charset="0"/>
              </a:rPr>
              <a:t>target_link_libraries</a:t>
            </a:r>
            <a:r>
              <a:rPr lang="en-US" dirty="0">
                <a:latin typeface="Consolas" panose="020B0609020204030204" pitchFamily="49" charset="0"/>
              </a:rPr>
              <a:t>()</a:t>
            </a:r>
            <a:r>
              <a:rPr lang="en-US" dirty="0"/>
              <a:t> call.  This links our executable to the library that we just created.</a:t>
            </a:r>
          </a:p>
          <a:p>
            <a:pPr marL="0" indent="0">
              <a:buNone/>
            </a:pPr>
            <a:endParaRPr lang="en-US" dirty="0"/>
          </a:p>
          <a:p>
            <a:endParaRPr lang="en-US" dirty="0"/>
          </a:p>
        </p:txBody>
      </p:sp>
      <p:pic>
        <p:nvPicPr>
          <p:cNvPr id="5" name="Picture 4">
            <a:extLst>
              <a:ext uri="{FF2B5EF4-FFF2-40B4-BE49-F238E27FC236}">
                <a16:creationId xmlns:a16="http://schemas.microsoft.com/office/drawing/2014/main" id="{03E11066-0E17-4984-9B96-BF630CFC8B9D}"/>
              </a:ext>
            </a:extLst>
          </p:cNvPr>
          <p:cNvPicPr>
            <a:picLocks noChangeAspect="1"/>
          </p:cNvPicPr>
          <p:nvPr/>
        </p:nvPicPr>
        <p:blipFill>
          <a:blip r:embed="rId3"/>
          <a:stretch>
            <a:fillRect/>
          </a:stretch>
        </p:blipFill>
        <p:spPr>
          <a:xfrm>
            <a:off x="6743700" y="1296127"/>
            <a:ext cx="5305425" cy="4265745"/>
          </a:xfrm>
          <a:prstGeom prst="rect">
            <a:avLst/>
          </a:prstGeom>
        </p:spPr>
      </p:pic>
    </p:spTree>
    <p:extLst>
      <p:ext uri="{BB962C8B-B14F-4D97-AF65-F5344CB8AC3E}">
        <p14:creationId xmlns:p14="http://schemas.microsoft.com/office/powerpoint/2010/main" val="114761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2E9A-17BA-4101-AF8F-AFD3880150B5}"/>
              </a:ext>
            </a:extLst>
          </p:cNvPr>
          <p:cNvSpPr>
            <a:spLocks noGrp="1"/>
          </p:cNvSpPr>
          <p:nvPr>
            <p:ph type="title"/>
          </p:nvPr>
        </p:nvSpPr>
        <p:spPr/>
        <p:txBody>
          <a:bodyPr/>
          <a:lstStyle/>
          <a:p>
            <a:r>
              <a:rPr lang="en-US" dirty="0"/>
              <a:t>Exercise 1: Results</a:t>
            </a:r>
          </a:p>
        </p:txBody>
      </p:sp>
      <p:sp>
        <p:nvSpPr>
          <p:cNvPr id="3" name="Content Placeholder 2">
            <a:extLst>
              <a:ext uri="{FF2B5EF4-FFF2-40B4-BE49-F238E27FC236}">
                <a16:creationId xmlns:a16="http://schemas.microsoft.com/office/drawing/2014/main" id="{1890DF3C-7DEF-4EB5-9E22-69B65824A5F7}"/>
              </a:ext>
            </a:extLst>
          </p:cNvPr>
          <p:cNvSpPr>
            <a:spLocks noGrp="1"/>
          </p:cNvSpPr>
          <p:nvPr>
            <p:ph idx="1"/>
          </p:nvPr>
        </p:nvSpPr>
        <p:spPr>
          <a:xfrm>
            <a:off x="685801" y="1799113"/>
            <a:ext cx="5743573" cy="3992088"/>
          </a:xfrm>
        </p:spPr>
        <p:txBody>
          <a:bodyPr/>
          <a:lstStyle/>
          <a:p>
            <a:r>
              <a:rPr lang="en-US" dirty="0"/>
              <a:t>Run your code:</a:t>
            </a:r>
          </a:p>
          <a:p>
            <a:pPr lvl="1"/>
            <a:r>
              <a:rPr lang="en-US" dirty="0" err="1">
                <a:highlight>
                  <a:srgbClr val="000000"/>
                </a:highlight>
                <a:latin typeface="Consolas" panose="020B0609020204030204" pitchFamily="49" charset="0"/>
              </a:rPr>
              <a:t>cmake</a:t>
            </a:r>
            <a:r>
              <a:rPr lang="en-US" dirty="0">
                <a:highlight>
                  <a:srgbClr val="000000"/>
                </a:highlight>
                <a:latin typeface="Consolas" panose="020B0609020204030204" pitchFamily="49" charset="0"/>
              </a:rPr>
              <a:t> ..</a:t>
            </a:r>
          </a:p>
          <a:p>
            <a:pPr lvl="1"/>
            <a:r>
              <a:rPr lang="en-US" dirty="0">
                <a:highlight>
                  <a:srgbClr val="000000"/>
                </a:highlight>
                <a:latin typeface="Consolas" panose="020B0609020204030204" pitchFamily="49" charset="0"/>
              </a:rPr>
              <a:t>make</a:t>
            </a:r>
          </a:p>
          <a:p>
            <a:r>
              <a:rPr lang="en-US" dirty="0"/>
              <a:t>You should see things build just like before, only now the quadratic regression code will get built into a library first.</a:t>
            </a:r>
            <a:r>
              <a:rPr lang="en-US" dirty="0">
                <a:highlight>
                  <a:srgbClr val="000000"/>
                </a:highlight>
                <a:latin typeface="Consolas" panose="020B0609020204030204" pitchFamily="49" charset="0"/>
              </a:rPr>
              <a:t> </a:t>
            </a:r>
          </a:p>
        </p:txBody>
      </p:sp>
      <p:pic>
        <p:nvPicPr>
          <p:cNvPr id="4" name="Picture 3">
            <a:extLst>
              <a:ext uri="{FF2B5EF4-FFF2-40B4-BE49-F238E27FC236}">
                <a16:creationId xmlns:a16="http://schemas.microsoft.com/office/drawing/2014/main" id="{110C647E-92AC-45F3-BF1C-0BEE60B02B94}"/>
              </a:ext>
            </a:extLst>
          </p:cNvPr>
          <p:cNvPicPr>
            <a:picLocks noChangeAspect="1"/>
          </p:cNvPicPr>
          <p:nvPr/>
        </p:nvPicPr>
        <p:blipFill>
          <a:blip r:embed="rId2"/>
          <a:stretch>
            <a:fillRect/>
          </a:stretch>
        </p:blipFill>
        <p:spPr>
          <a:xfrm>
            <a:off x="4943475" y="1394027"/>
            <a:ext cx="6873141" cy="2237518"/>
          </a:xfrm>
          <a:prstGeom prst="rect">
            <a:avLst/>
          </a:prstGeom>
        </p:spPr>
      </p:pic>
    </p:spTree>
    <p:extLst>
      <p:ext uri="{BB962C8B-B14F-4D97-AF65-F5344CB8AC3E}">
        <p14:creationId xmlns:p14="http://schemas.microsoft.com/office/powerpoint/2010/main" val="235230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a:t>
            </a:r>
            <a:r>
              <a:rPr lang="en-US" dirty="0" err="1"/>
              <a:t>cmake</a:t>
            </a:r>
            <a:r>
              <a:rPr lang="en-US" dirty="0"/>
              <a:t> 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highlight>
                  <a:srgbClr val="000000"/>
                </a:highlight>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a:t>
            </a:r>
            <a:r>
              <a:rPr lang="en-US" dirty="0">
                <a:highlight>
                  <a:srgbClr val="000000"/>
                </a:highlight>
                <a:latin typeface="Consolas" panose="020B0609020204030204" pitchFamily="49" charset="0"/>
              </a:rPr>
              <a:t>–DMY_CACHE_VAR=&lt;value&gt;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95212200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was already in the cache, then the cache variable stays out of scope.  However, if the cache variable did not exist, the local variable is deleted and the new cache variable is put into 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1</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pic>
        <p:nvPicPr>
          <p:cNvPr id="8" name="Content Placeholder 7">
            <a:extLst>
              <a:ext uri="{FF2B5EF4-FFF2-40B4-BE49-F238E27FC236}">
                <a16:creationId xmlns:a16="http://schemas.microsoft.com/office/drawing/2014/main" id="{414199D7-1538-4C4B-B7BD-28765ED27F23}"/>
              </a:ext>
            </a:extLst>
          </p:cNvPr>
          <p:cNvPicPr>
            <a:picLocks noGrp="1" noChangeAspect="1"/>
          </p:cNvPicPr>
          <p:nvPr>
            <p:ph idx="1"/>
          </p:nvPr>
        </p:nvPicPr>
        <p:blipFill>
          <a:blip r:embed="rId2"/>
          <a:stretch>
            <a:fillRect/>
          </a:stretch>
        </p:blipFill>
        <p:spPr>
          <a:xfrm>
            <a:off x="835029" y="2131211"/>
            <a:ext cx="9783540" cy="828791"/>
          </a:xfrm>
          <a:prstGeom prst="rect">
            <a:avLst/>
          </a:prstGeom>
        </p:spPr>
      </p:pic>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a:t>
            </a:r>
            <a:r>
              <a:rPr lang="en-US" sz="2400" dirty="0" err="1">
                <a:latin typeface="Consolas" panose="020B0609020204030204" pitchFamily="49" charset="0"/>
              </a:rPr>
              <a:t>usr</a:t>
            </a:r>
            <a:endParaRPr lang="en-US" sz="2400" dirty="0">
              <a:latin typeface="Consolas" panose="020B0609020204030204" pitchFamily="49" charset="0"/>
            </a:endParaRPr>
          </a:p>
        </p:txBody>
      </p:sp>
    </p:spTree>
    <p:extLst>
      <p:ext uri="{BB962C8B-B14F-4D97-AF65-F5344CB8AC3E}">
        <p14:creationId xmlns:p14="http://schemas.microsoft.com/office/powerpoint/2010/main" val="12670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2</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/opt</a:t>
            </a:r>
          </a:p>
        </p:txBody>
      </p:sp>
      <p:pic>
        <p:nvPicPr>
          <p:cNvPr id="6" name="Picture 5">
            <a:extLst>
              <a:ext uri="{FF2B5EF4-FFF2-40B4-BE49-F238E27FC236}">
                <a16:creationId xmlns:a16="http://schemas.microsoft.com/office/drawing/2014/main" id="{9C5008C1-677B-4104-8F38-D6C18872E741}"/>
              </a:ext>
            </a:extLst>
          </p:cNvPr>
          <p:cNvPicPr>
            <a:picLocks noChangeAspect="1"/>
          </p:cNvPicPr>
          <p:nvPr/>
        </p:nvPicPr>
        <p:blipFill>
          <a:blip r:embed="rId2"/>
          <a:stretch>
            <a:fillRect/>
          </a:stretch>
        </p:blipFill>
        <p:spPr>
          <a:xfrm>
            <a:off x="685801" y="2118282"/>
            <a:ext cx="10383699" cy="790685"/>
          </a:xfrm>
          <a:prstGeom prst="rect">
            <a:avLst/>
          </a:prstGeom>
        </p:spPr>
      </p:pic>
    </p:spTree>
    <p:extLst>
      <p:ext uri="{BB962C8B-B14F-4D97-AF65-F5344CB8AC3E}">
        <p14:creationId xmlns:p14="http://schemas.microsoft.com/office/powerpoint/2010/main" val="27702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3</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8859870" cy="2739211"/>
          </a:xfrm>
          <a:prstGeom prst="rect">
            <a:avLst/>
          </a:prstGeom>
          <a:noFill/>
        </p:spPr>
        <p:txBody>
          <a:bodyPr wrap="square" rtlCol="0">
            <a:spAutoFit/>
          </a:bodyPr>
          <a:lstStyle/>
          <a:p>
            <a:r>
              <a:rPr lang="en-US" sz="2400" dirty="0"/>
              <a:t>The first time CMake is run:</a:t>
            </a:r>
          </a:p>
          <a:p>
            <a:endParaRPr lang="en-US" dirty="0">
              <a:latin typeface="Consolas" panose="020B0609020204030204" pitchFamily="49" charset="0"/>
            </a:endParaRPr>
          </a:p>
          <a:p>
            <a:r>
              <a:rPr lang="en-US" sz="2400" dirty="0">
                <a:latin typeface="Consolas" panose="020B0609020204030204" pitchFamily="49" charset="0"/>
              </a:rPr>
              <a:t>-- Stuff will be installed to: /opt</a:t>
            </a:r>
          </a:p>
          <a:p>
            <a:endParaRPr lang="en-US" dirty="0">
              <a:latin typeface="Consolas" panose="020B0609020204030204" pitchFamily="49" charset="0"/>
            </a:endParaRPr>
          </a:p>
          <a:p>
            <a:r>
              <a:rPr lang="en-US" sz="2400" dirty="0"/>
              <a:t>Subsequent runs:</a:t>
            </a:r>
          </a:p>
          <a:p>
            <a:endParaRPr lang="en-US" dirty="0">
              <a:latin typeface="Consolas" panose="020B0609020204030204" pitchFamily="49" charset="0"/>
            </a:endParaRPr>
          </a:p>
          <a:p>
            <a:r>
              <a:rPr lang="en-US" sz="2800" dirty="0">
                <a:latin typeface="Consolas" panose="020B0609020204030204" pitchFamily="49" charset="0"/>
              </a:rPr>
              <a:t>-- Stuff will be installed to: /</a:t>
            </a:r>
            <a:r>
              <a:rPr lang="en-US" sz="2800" dirty="0" err="1">
                <a:latin typeface="Consolas" panose="020B0609020204030204" pitchFamily="49" charset="0"/>
              </a:rPr>
              <a:t>usr</a:t>
            </a:r>
            <a:endParaRPr lang="en-US" sz="2800" dirty="0">
              <a:latin typeface="Consolas" panose="020B0609020204030204" pitchFamily="49" charset="0"/>
            </a:endParaRPr>
          </a:p>
          <a:p>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032C7696-5BF4-49A8-AB10-4BF1385473E4}"/>
              </a:ext>
            </a:extLst>
          </p:cNvPr>
          <p:cNvPicPr>
            <a:picLocks noChangeAspect="1"/>
          </p:cNvPicPr>
          <p:nvPr/>
        </p:nvPicPr>
        <p:blipFill>
          <a:blip r:embed="rId2"/>
          <a:stretch>
            <a:fillRect/>
          </a:stretch>
        </p:blipFill>
        <p:spPr>
          <a:xfrm>
            <a:off x="910206" y="2104044"/>
            <a:ext cx="9526329" cy="771633"/>
          </a:xfrm>
          <a:prstGeom prst="rect">
            <a:avLst/>
          </a:prstGeom>
        </p:spPr>
      </p:pic>
    </p:spTree>
    <p:extLst>
      <p:ext uri="{BB962C8B-B14F-4D97-AF65-F5344CB8AC3E}">
        <p14:creationId xmlns:p14="http://schemas.microsoft.com/office/powerpoint/2010/main" val="31956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E498-5BD3-4DB1-AF81-331DC38A269E}"/>
              </a:ext>
            </a:extLst>
          </p:cNvPr>
          <p:cNvSpPr>
            <a:spLocks noGrp="1"/>
          </p:cNvSpPr>
          <p:nvPr>
            <p:ph type="title"/>
          </p:nvPr>
        </p:nvSpPr>
        <p:spPr/>
        <p:txBody>
          <a:bodyPr>
            <a:normAutofit fontScale="90000"/>
          </a:bodyPr>
          <a:lstStyle/>
          <a:p>
            <a:r>
              <a:rPr lang="en-US" dirty="0"/>
              <a:t>Build configurations are used to adapt your build for different situations. </a:t>
            </a:r>
          </a:p>
        </p:txBody>
      </p:sp>
      <p:sp>
        <p:nvSpPr>
          <p:cNvPr id="3" name="Content Placeholder 2">
            <a:extLst>
              <a:ext uri="{FF2B5EF4-FFF2-40B4-BE49-F238E27FC236}">
                <a16:creationId xmlns:a16="http://schemas.microsoft.com/office/drawing/2014/main" id="{6341B8DE-2E7A-488A-97B2-EE798EACAFB2}"/>
              </a:ext>
            </a:extLst>
          </p:cNvPr>
          <p:cNvSpPr>
            <a:spLocks noGrp="1"/>
          </p:cNvSpPr>
          <p:nvPr>
            <p:ph idx="1"/>
          </p:nvPr>
        </p:nvSpPr>
        <p:spPr/>
        <p:txBody>
          <a:bodyPr>
            <a:normAutofit/>
          </a:bodyPr>
          <a:lstStyle/>
          <a:p>
            <a:r>
              <a:rPr lang="en-US" dirty="0"/>
              <a:t>Most build systems have the concept of Debug vs Release configurations.</a:t>
            </a:r>
          </a:p>
          <a:p>
            <a:pPr lvl="1"/>
            <a:r>
              <a:rPr lang="en-US" dirty="0"/>
              <a:t>Debug configuration: Optimization turned down to a low level or disabled, debug information generated.</a:t>
            </a:r>
          </a:p>
          <a:p>
            <a:pPr lvl="1"/>
            <a:r>
              <a:rPr lang="en-US" dirty="0"/>
              <a:t>Release configuration: Optimization at full, no debug information</a:t>
            </a:r>
          </a:p>
          <a:p>
            <a:r>
              <a:rPr lang="en-US" dirty="0"/>
              <a:t>In CMake, this is achieved through the </a:t>
            </a:r>
            <a:r>
              <a:rPr lang="en-US" dirty="0">
                <a:latin typeface="Consolas" panose="020B0609020204030204" pitchFamily="49" charset="0"/>
              </a:rPr>
              <a:t>CMAKE_BUILD_TYPE</a:t>
            </a:r>
            <a:r>
              <a:rPr lang="en-US" dirty="0"/>
              <a:t> cache variable.</a:t>
            </a:r>
          </a:p>
          <a:p>
            <a:r>
              <a:rPr lang="en-US" dirty="0"/>
              <a:t>This variable, by default, has four standard build types: Debug, Release, </a:t>
            </a:r>
            <a:r>
              <a:rPr lang="en-US" dirty="0" err="1"/>
              <a:t>RelWithDebInfo</a:t>
            </a:r>
            <a:r>
              <a:rPr lang="en-US" dirty="0"/>
              <a:t>, and </a:t>
            </a:r>
            <a:r>
              <a:rPr lang="en-US" dirty="0" err="1"/>
              <a:t>MinSizeRel</a:t>
            </a:r>
            <a:r>
              <a:rPr lang="en-US" dirty="0"/>
              <a:t>.</a:t>
            </a:r>
          </a:p>
        </p:txBody>
      </p:sp>
    </p:spTree>
    <p:extLst>
      <p:ext uri="{BB962C8B-B14F-4D97-AF65-F5344CB8AC3E}">
        <p14:creationId xmlns:p14="http://schemas.microsoft.com/office/powerpoint/2010/main" val="3942032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077A-06CC-468E-8725-43CEEC57A4FC}"/>
              </a:ext>
            </a:extLst>
          </p:cNvPr>
          <p:cNvSpPr>
            <a:spLocks noGrp="1"/>
          </p:cNvSpPr>
          <p:nvPr>
            <p:ph type="title"/>
          </p:nvPr>
        </p:nvSpPr>
        <p:spPr/>
        <p:txBody>
          <a:bodyPr/>
          <a:lstStyle/>
          <a:p>
            <a:r>
              <a:rPr lang="en-US" dirty="0"/>
              <a:t>Using CMAKE_BUILD_TYPE</a:t>
            </a:r>
          </a:p>
        </p:txBody>
      </p:sp>
      <p:sp>
        <p:nvSpPr>
          <p:cNvPr id="3" name="Content Placeholder 2">
            <a:extLst>
              <a:ext uri="{FF2B5EF4-FFF2-40B4-BE49-F238E27FC236}">
                <a16:creationId xmlns:a16="http://schemas.microsoft.com/office/drawing/2014/main" id="{CD573F0B-62A1-4EE4-9BE4-CD7AB5D08C60}"/>
              </a:ext>
            </a:extLst>
          </p:cNvPr>
          <p:cNvSpPr>
            <a:spLocks noGrp="1"/>
          </p:cNvSpPr>
          <p:nvPr>
            <p:ph idx="1"/>
          </p:nvPr>
        </p:nvSpPr>
        <p:spPr>
          <a:xfrm>
            <a:off x="685801" y="1799112"/>
            <a:ext cx="10131425" cy="4551681"/>
          </a:xfrm>
        </p:spPr>
        <p:txBody>
          <a:bodyPr>
            <a:normAutofit/>
          </a:bodyPr>
          <a:lstStyle/>
          <a:p>
            <a:r>
              <a:rPr lang="en-US" dirty="0">
                <a:latin typeface="Consolas" panose="020B0609020204030204" pitchFamily="49" charset="0"/>
              </a:rPr>
              <a:t>CMAKE_BUILD_TYPE</a:t>
            </a:r>
            <a:r>
              <a:rPr lang="en-US" dirty="0"/>
              <a:t> is often set on the command line when building, e.g. </a:t>
            </a:r>
            <a:r>
              <a:rPr lang="en-US" dirty="0">
                <a:latin typeface="Consolas" panose="020B0609020204030204" pitchFamily="49" charset="0"/>
              </a:rPr>
              <a:t>-DCMAKE_BUILD_TYPE=Release</a:t>
            </a:r>
            <a:r>
              <a:rPr lang="en-US" dirty="0"/>
              <a:t>.  It is also set through the menu in IDEs.</a:t>
            </a:r>
          </a:p>
          <a:p>
            <a:r>
              <a:rPr lang="en-US" dirty="0">
                <a:latin typeface="Consolas" panose="020B0609020204030204" pitchFamily="49" charset="0"/>
              </a:rPr>
              <a:t>CMAKE_BUILD_TYPE</a:t>
            </a:r>
            <a:r>
              <a:rPr lang="en-US" dirty="0"/>
              <a:t>‘s main purpose is to control which compile flags are used.</a:t>
            </a:r>
          </a:p>
          <a:p>
            <a:r>
              <a:rPr lang="en-US" dirty="0"/>
              <a:t>You can also use generator expressions to make it control other things, such as using a different version of a system library in debug vs release mode.</a:t>
            </a:r>
          </a:p>
          <a:p>
            <a:endParaRPr lang="en-US" dirty="0"/>
          </a:p>
        </p:txBody>
      </p:sp>
      <p:pic>
        <p:nvPicPr>
          <p:cNvPr id="4" name="Picture 3">
            <a:extLst>
              <a:ext uri="{FF2B5EF4-FFF2-40B4-BE49-F238E27FC236}">
                <a16:creationId xmlns:a16="http://schemas.microsoft.com/office/drawing/2014/main" id="{C6878B99-A708-45C4-8063-D8B6FE52B26C}"/>
              </a:ext>
            </a:extLst>
          </p:cNvPr>
          <p:cNvPicPr>
            <a:picLocks noChangeAspect="1"/>
          </p:cNvPicPr>
          <p:nvPr/>
        </p:nvPicPr>
        <p:blipFill>
          <a:blip r:embed="rId3"/>
          <a:stretch>
            <a:fillRect/>
          </a:stretch>
        </p:blipFill>
        <p:spPr>
          <a:xfrm>
            <a:off x="8991450" y="617704"/>
            <a:ext cx="2152950" cy="1400370"/>
          </a:xfrm>
          <a:prstGeom prst="rect">
            <a:avLst/>
          </a:prstGeom>
        </p:spPr>
      </p:pic>
    </p:spTree>
    <p:extLst>
      <p:ext uri="{BB962C8B-B14F-4D97-AF65-F5344CB8AC3E}">
        <p14:creationId xmlns:p14="http://schemas.microsoft.com/office/powerpoint/2010/main" val="3929262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7FE8-1B47-4CD2-804B-2A25FD16E6E6}"/>
              </a:ext>
            </a:extLst>
          </p:cNvPr>
          <p:cNvSpPr>
            <a:spLocks noGrp="1"/>
          </p:cNvSpPr>
          <p:nvPr>
            <p:ph type="title"/>
          </p:nvPr>
        </p:nvSpPr>
        <p:spPr>
          <a:xfrm>
            <a:off x="671513" y="368450"/>
            <a:ext cx="10131425" cy="940130"/>
          </a:xfrm>
        </p:spPr>
        <p:txBody>
          <a:bodyPr/>
          <a:lstStyle/>
          <a:p>
            <a:r>
              <a:rPr lang="en-US" dirty="0"/>
              <a:t>Compile flags come from many different sources.</a:t>
            </a:r>
          </a:p>
        </p:txBody>
      </p:sp>
      <p:sp>
        <p:nvSpPr>
          <p:cNvPr id="6" name="Rectangle: Rounded Corners 5">
            <a:extLst>
              <a:ext uri="{FF2B5EF4-FFF2-40B4-BE49-F238E27FC236}">
                <a16:creationId xmlns:a16="http://schemas.microsoft.com/office/drawing/2014/main" id="{6B5FD525-1A7D-4F3F-AC0C-4FB16BE21A21}"/>
              </a:ext>
            </a:extLst>
          </p:cNvPr>
          <p:cNvSpPr/>
          <p:nvPr/>
        </p:nvSpPr>
        <p:spPr>
          <a:xfrm>
            <a:off x="7315200" y="4308145"/>
            <a:ext cx="2528888"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flags used on a specific C++ source file</a:t>
            </a:r>
          </a:p>
        </p:txBody>
      </p:sp>
      <p:sp>
        <p:nvSpPr>
          <p:cNvPr id="7" name="Oval 6">
            <a:extLst>
              <a:ext uri="{FF2B5EF4-FFF2-40B4-BE49-F238E27FC236}">
                <a16:creationId xmlns:a16="http://schemas.microsoft.com/office/drawing/2014/main" id="{EB1A1633-3470-4DD1-8666-4890EF79C322}"/>
              </a:ext>
            </a:extLst>
          </p:cNvPr>
          <p:cNvSpPr/>
          <p:nvPr/>
        </p:nvSpPr>
        <p:spPr>
          <a:xfrm>
            <a:off x="8366919" y="1524496"/>
            <a:ext cx="3486151" cy="1000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Global compile flags (</a:t>
            </a:r>
            <a:r>
              <a:rPr lang="en-US" dirty="0">
                <a:latin typeface="Consolas" panose="020B0609020204030204" pitchFamily="49" charset="0"/>
              </a:rPr>
              <a:t>CMAKE_CXX_FLAGS</a:t>
            </a:r>
            <a:r>
              <a:rPr lang="en-US" dirty="0"/>
              <a:t>)</a:t>
            </a:r>
          </a:p>
        </p:txBody>
      </p:sp>
      <p:sp>
        <p:nvSpPr>
          <p:cNvPr id="8" name="Oval 7">
            <a:extLst>
              <a:ext uri="{FF2B5EF4-FFF2-40B4-BE49-F238E27FC236}">
                <a16:creationId xmlns:a16="http://schemas.microsoft.com/office/drawing/2014/main" id="{A310B1F6-CD6F-4735-B5AE-1B6D017B76F6}"/>
              </a:ext>
            </a:extLst>
          </p:cNvPr>
          <p:cNvSpPr/>
          <p:nvPr/>
        </p:nvSpPr>
        <p:spPr>
          <a:xfrm>
            <a:off x="4376743" y="1537114"/>
            <a:ext cx="3804045" cy="100012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Build type global compile flags (</a:t>
            </a:r>
            <a:r>
              <a:rPr lang="en-US" sz="1600" dirty="0">
                <a:latin typeface="Consolas" panose="020B0609020204030204" pitchFamily="49" charset="0"/>
              </a:rPr>
              <a:t>CMAKE_CXX_FLAGS_DEBUG</a:t>
            </a:r>
            <a:r>
              <a:rPr lang="en-US" sz="1600" dirty="0"/>
              <a:t>)</a:t>
            </a:r>
          </a:p>
        </p:txBody>
      </p:sp>
      <p:sp>
        <p:nvSpPr>
          <p:cNvPr id="9" name="Rectangle 8">
            <a:extLst>
              <a:ext uri="{FF2B5EF4-FFF2-40B4-BE49-F238E27FC236}">
                <a16:creationId xmlns:a16="http://schemas.microsoft.com/office/drawing/2014/main" id="{FEBD13BC-35AE-4178-94C1-07D1DDFABBC0}"/>
              </a:ext>
            </a:extLst>
          </p:cNvPr>
          <p:cNvSpPr/>
          <p:nvPr/>
        </p:nvSpPr>
        <p:spPr>
          <a:xfrm>
            <a:off x="475058" y="1549731"/>
            <a:ext cx="3575449" cy="14216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Directory properties:</a:t>
            </a:r>
          </a:p>
          <a:p>
            <a:pPr algn="ctr"/>
            <a:r>
              <a:rPr lang="en-US" dirty="0">
                <a:latin typeface="Consolas" panose="020B0609020204030204" pitchFamily="49" charset="0"/>
              </a:rPr>
              <a:t>COMPILE_OPTIONS</a:t>
            </a:r>
          </a:p>
          <a:p>
            <a:pPr algn="ctr"/>
            <a:r>
              <a:rPr lang="en-US" dirty="0">
                <a:latin typeface="Consolas" panose="020B0609020204030204" pitchFamily="49" charset="0"/>
              </a:rPr>
              <a:t>INCLUDE_DIRECTORIES</a:t>
            </a:r>
          </a:p>
          <a:p>
            <a:pPr algn="ctr"/>
            <a:r>
              <a:rPr lang="en-US" dirty="0">
                <a:latin typeface="Consolas" panose="020B0609020204030204" pitchFamily="49" charset="0"/>
              </a:rPr>
              <a:t>COMPILE_DEFINITIONS</a:t>
            </a:r>
          </a:p>
        </p:txBody>
      </p:sp>
      <p:sp>
        <p:nvSpPr>
          <p:cNvPr id="10" name="Rectangle 9">
            <a:extLst>
              <a:ext uri="{FF2B5EF4-FFF2-40B4-BE49-F238E27FC236}">
                <a16:creationId xmlns:a16="http://schemas.microsoft.com/office/drawing/2014/main" id="{B1B7D2AA-A117-4763-B28F-72C4B934E1CA}"/>
              </a:ext>
            </a:extLst>
          </p:cNvPr>
          <p:cNvSpPr/>
          <p:nvPr/>
        </p:nvSpPr>
        <p:spPr>
          <a:xfrm>
            <a:off x="475057" y="3175859"/>
            <a:ext cx="3575449" cy="19104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Target properties:</a:t>
            </a:r>
          </a:p>
          <a:p>
            <a:pPr algn="ctr"/>
            <a:r>
              <a:rPr lang="en-US" dirty="0">
                <a:latin typeface="Consolas" panose="020B0609020204030204" pitchFamily="49" charset="0"/>
              </a:rPr>
              <a:t>COMPILE_OPTIONS</a:t>
            </a:r>
          </a:p>
          <a:p>
            <a:pPr algn="ctr"/>
            <a:r>
              <a:rPr lang="en-US" dirty="0">
                <a:latin typeface="Consolas" panose="020B0609020204030204" pitchFamily="49" charset="0"/>
              </a:rPr>
              <a:t>INCLUDE_DIRECTORIES</a:t>
            </a:r>
          </a:p>
          <a:p>
            <a:pPr algn="ctr"/>
            <a:r>
              <a:rPr lang="en-US" dirty="0">
                <a:latin typeface="Consolas" panose="020B0609020204030204" pitchFamily="49" charset="0"/>
              </a:rPr>
              <a:t>COMPILE_DEFINITIONS</a:t>
            </a:r>
          </a:p>
          <a:p>
            <a:pPr algn="ctr"/>
            <a:r>
              <a:rPr lang="en-US" dirty="0"/>
              <a:t>(including interface properties from libraries that this target links to)</a:t>
            </a:r>
          </a:p>
        </p:txBody>
      </p:sp>
      <p:sp>
        <p:nvSpPr>
          <p:cNvPr id="11" name="Rectangle 10">
            <a:extLst>
              <a:ext uri="{FF2B5EF4-FFF2-40B4-BE49-F238E27FC236}">
                <a16:creationId xmlns:a16="http://schemas.microsoft.com/office/drawing/2014/main" id="{4EFCE2FF-C84B-4B9E-85D3-FA6693DCB5A7}"/>
              </a:ext>
            </a:extLst>
          </p:cNvPr>
          <p:cNvSpPr/>
          <p:nvPr/>
        </p:nvSpPr>
        <p:spPr>
          <a:xfrm>
            <a:off x="475057" y="5254954"/>
            <a:ext cx="3575449" cy="14216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Source file properties:</a:t>
            </a:r>
          </a:p>
          <a:p>
            <a:pPr algn="ctr"/>
            <a:r>
              <a:rPr lang="en-US" dirty="0">
                <a:latin typeface="Consolas" panose="020B0609020204030204" pitchFamily="49" charset="0"/>
              </a:rPr>
              <a:t>COMPILE_OPTIONS</a:t>
            </a:r>
          </a:p>
          <a:p>
            <a:pPr algn="ctr"/>
            <a:r>
              <a:rPr lang="en-US" dirty="0">
                <a:latin typeface="Consolas" panose="020B0609020204030204" pitchFamily="49" charset="0"/>
              </a:rPr>
              <a:t>INCLUDE_DIRECTORIES</a:t>
            </a:r>
          </a:p>
          <a:p>
            <a:pPr algn="ctr"/>
            <a:r>
              <a:rPr lang="en-US" dirty="0">
                <a:latin typeface="Consolas" panose="020B0609020204030204" pitchFamily="49" charset="0"/>
              </a:rPr>
              <a:t>COMPILE_DEFINITIONS</a:t>
            </a:r>
          </a:p>
        </p:txBody>
      </p:sp>
      <p:cxnSp>
        <p:nvCxnSpPr>
          <p:cNvPr id="13" name="Straight Arrow Connector 12">
            <a:extLst>
              <a:ext uri="{FF2B5EF4-FFF2-40B4-BE49-F238E27FC236}">
                <a16:creationId xmlns:a16="http://schemas.microsoft.com/office/drawing/2014/main" id="{6139D854-B798-43BE-9445-795278BD9047}"/>
              </a:ext>
            </a:extLst>
          </p:cNvPr>
          <p:cNvCxnSpPr>
            <a:stCxn id="7" idx="4"/>
            <a:endCxn id="6" idx="0"/>
          </p:cNvCxnSpPr>
          <p:nvPr/>
        </p:nvCxnSpPr>
        <p:spPr>
          <a:xfrm flipH="1">
            <a:off x="8579644" y="2524621"/>
            <a:ext cx="1530351" cy="178352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0DFFC78C-FE77-4CB2-9BFA-DA2663D545E9}"/>
              </a:ext>
            </a:extLst>
          </p:cNvPr>
          <p:cNvCxnSpPr>
            <a:cxnSpLocks/>
            <a:stCxn id="10" idx="3"/>
          </p:cNvCxnSpPr>
          <p:nvPr/>
        </p:nvCxnSpPr>
        <p:spPr>
          <a:xfrm>
            <a:off x="4050506" y="4131105"/>
            <a:ext cx="3143250" cy="748540"/>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120FE82A-6A5B-4172-8956-045D18ECE029}"/>
              </a:ext>
            </a:extLst>
          </p:cNvPr>
          <p:cNvCxnSpPr>
            <a:cxnSpLocks/>
            <a:stCxn id="9" idx="3"/>
          </p:cNvCxnSpPr>
          <p:nvPr/>
        </p:nvCxnSpPr>
        <p:spPr>
          <a:xfrm>
            <a:off x="4050507" y="2260535"/>
            <a:ext cx="3214687" cy="247980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7C641719-8A0D-4574-B2F5-EDC7D31F9ACD}"/>
              </a:ext>
            </a:extLst>
          </p:cNvPr>
          <p:cNvCxnSpPr>
            <a:cxnSpLocks/>
            <a:stCxn id="8" idx="4"/>
            <a:endCxn id="6" idx="0"/>
          </p:cNvCxnSpPr>
          <p:nvPr/>
        </p:nvCxnSpPr>
        <p:spPr>
          <a:xfrm>
            <a:off x="6278766" y="2537239"/>
            <a:ext cx="2300878" cy="177090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E624DF3E-0166-4161-9434-63D4A6AB8767}"/>
              </a:ext>
            </a:extLst>
          </p:cNvPr>
          <p:cNvCxnSpPr>
            <a:cxnSpLocks/>
            <a:stCxn id="11" idx="3"/>
          </p:cNvCxnSpPr>
          <p:nvPr/>
        </p:nvCxnSpPr>
        <p:spPr>
          <a:xfrm flipV="1">
            <a:off x="4050506" y="5029662"/>
            <a:ext cx="3214688" cy="93609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88067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0BD5-7440-43C6-8CED-BBDF8F1DB31E}"/>
              </a:ext>
            </a:extLst>
          </p:cNvPr>
          <p:cNvSpPr>
            <a:spLocks noGrp="1"/>
          </p:cNvSpPr>
          <p:nvPr>
            <p:ph type="title"/>
          </p:nvPr>
        </p:nvSpPr>
        <p:spPr/>
        <p:txBody>
          <a:bodyPr/>
          <a:lstStyle/>
          <a:p>
            <a:r>
              <a:rPr lang="en-US" dirty="0"/>
              <a:t>Global compile flags</a:t>
            </a:r>
          </a:p>
        </p:txBody>
      </p:sp>
      <p:sp>
        <p:nvSpPr>
          <p:cNvPr id="3" name="Content Placeholder 2">
            <a:extLst>
              <a:ext uri="{FF2B5EF4-FFF2-40B4-BE49-F238E27FC236}">
                <a16:creationId xmlns:a16="http://schemas.microsoft.com/office/drawing/2014/main" id="{FA5720AA-D0CB-4843-9B39-412C1485CA5C}"/>
              </a:ext>
            </a:extLst>
          </p:cNvPr>
          <p:cNvSpPr>
            <a:spLocks noGrp="1"/>
          </p:cNvSpPr>
          <p:nvPr>
            <p:ph idx="1"/>
          </p:nvPr>
        </p:nvSpPr>
        <p:spPr>
          <a:xfrm>
            <a:off x="685801" y="1664494"/>
            <a:ext cx="10131425" cy="4583905"/>
          </a:xfrm>
        </p:spPr>
        <p:txBody>
          <a:bodyPr>
            <a:normAutofit lnSpcReduction="10000"/>
          </a:bodyPr>
          <a:lstStyle/>
          <a:p>
            <a:r>
              <a:rPr lang="en-US" dirty="0"/>
              <a:t>CMake reads the global flags for each language from the cache variable “</a:t>
            </a:r>
            <a:r>
              <a:rPr lang="en-US" dirty="0">
                <a:latin typeface="Consolas" panose="020B0609020204030204" pitchFamily="49" charset="0"/>
              </a:rPr>
              <a:t>CMAKE_&lt;language&gt;_FLAGS</a:t>
            </a:r>
            <a:r>
              <a:rPr lang="en-US" dirty="0"/>
              <a:t>”.</a:t>
            </a:r>
          </a:p>
          <a:p>
            <a:r>
              <a:rPr lang="en-US" dirty="0"/>
              <a:t>This is “old”, but not “legacy” – it’s so baked in to the language that there is no way they will ever change it.</a:t>
            </a:r>
          </a:p>
          <a:p>
            <a:r>
              <a:rPr lang="en-US" dirty="0"/>
              <a:t>As an old-style variable, it is a </a:t>
            </a:r>
            <a:r>
              <a:rPr lang="en-US" i="1" dirty="0"/>
              <a:t>space</a:t>
            </a:r>
            <a:r>
              <a:rPr lang="en-US" dirty="0"/>
              <a:t>-separated string, NOT a list.</a:t>
            </a:r>
          </a:p>
          <a:p>
            <a:r>
              <a:rPr lang="en-US" dirty="0">
                <a:latin typeface="Consolas" panose="020B0609020204030204" pitchFamily="49" charset="0"/>
              </a:rPr>
              <a:t>CMAKE_&lt;language&gt;_FLAGS </a:t>
            </a:r>
            <a:r>
              <a:rPr lang="en-US" dirty="0"/>
              <a:t>is vital for ONE specific situation: when certain flags are required to make your compiler work.</a:t>
            </a:r>
          </a:p>
          <a:p>
            <a:r>
              <a:rPr lang="en-US" dirty="0"/>
              <a:t>Example: when compiling for embedded ARM, you must pass –</a:t>
            </a:r>
            <a:r>
              <a:rPr lang="en-US" dirty="0" err="1"/>
              <a:t>mcpu</a:t>
            </a:r>
            <a:r>
              <a:rPr lang="en-US" dirty="0"/>
              <a:t>=&lt;your CPU&gt;.  </a:t>
            </a:r>
          </a:p>
          <a:p>
            <a:r>
              <a:rPr lang="en-US" dirty="0"/>
              <a:t>This is because </a:t>
            </a:r>
            <a:r>
              <a:rPr lang="en-US" dirty="0">
                <a:latin typeface="Consolas" panose="020B0609020204030204" pitchFamily="49" charset="0"/>
              </a:rPr>
              <a:t>CMAKE_&lt;language&gt;_FLAGS </a:t>
            </a:r>
            <a:r>
              <a:rPr lang="en-US" dirty="0"/>
              <a:t>is used in </a:t>
            </a:r>
            <a:r>
              <a:rPr lang="en-US" dirty="0" err="1"/>
              <a:t>CMake’s</a:t>
            </a:r>
            <a:r>
              <a:rPr lang="en-US" dirty="0"/>
              <a:t> testing of the compiler itself, and you need to make sure this testing goes smoothly.</a:t>
            </a:r>
          </a:p>
        </p:txBody>
      </p:sp>
    </p:spTree>
    <p:extLst>
      <p:ext uri="{BB962C8B-B14F-4D97-AF65-F5344CB8AC3E}">
        <p14:creationId xmlns:p14="http://schemas.microsoft.com/office/powerpoint/2010/main" val="3382013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52AE-6EA6-479D-BA8E-26F7A167BE11}"/>
              </a:ext>
            </a:extLst>
          </p:cNvPr>
          <p:cNvSpPr>
            <a:spLocks noGrp="1"/>
          </p:cNvSpPr>
          <p:nvPr>
            <p:ph type="title"/>
          </p:nvPr>
        </p:nvSpPr>
        <p:spPr/>
        <p:txBody>
          <a:bodyPr/>
          <a:lstStyle/>
          <a:p>
            <a:r>
              <a:rPr lang="en-US" dirty="0"/>
              <a:t>How to live with </a:t>
            </a:r>
            <a:r>
              <a:rPr lang="en-US" dirty="0">
                <a:latin typeface="Consolas" panose="020B0609020204030204" pitchFamily="49" charset="0"/>
              </a:rPr>
              <a:t>CMAKE_&lt;language&gt;_FLAGS</a:t>
            </a:r>
            <a:endParaRPr lang="en-US" dirty="0"/>
          </a:p>
        </p:txBody>
      </p:sp>
      <p:sp>
        <p:nvSpPr>
          <p:cNvPr id="3" name="Content Placeholder 2">
            <a:extLst>
              <a:ext uri="{FF2B5EF4-FFF2-40B4-BE49-F238E27FC236}">
                <a16:creationId xmlns:a16="http://schemas.microsoft.com/office/drawing/2014/main" id="{963DC99F-6676-4CBA-9B0E-D9FB094DE8D0}"/>
              </a:ext>
            </a:extLst>
          </p:cNvPr>
          <p:cNvSpPr>
            <a:spLocks noGrp="1"/>
          </p:cNvSpPr>
          <p:nvPr>
            <p:ph idx="1"/>
          </p:nvPr>
        </p:nvSpPr>
        <p:spPr>
          <a:xfrm>
            <a:off x="685801" y="1799113"/>
            <a:ext cx="10131425" cy="4866006"/>
          </a:xfrm>
        </p:spPr>
        <p:txBody>
          <a:bodyPr>
            <a:normAutofit lnSpcReduction="10000"/>
          </a:bodyPr>
          <a:lstStyle/>
          <a:p>
            <a:r>
              <a:rPr lang="en-US" dirty="0"/>
              <a:t>Option one: ignore it completely.</a:t>
            </a:r>
          </a:p>
          <a:p>
            <a:pPr lvl="1"/>
            <a:r>
              <a:rPr lang="en-US" dirty="0"/>
              <a:t>Instead, apply all flags through directory and target properties.</a:t>
            </a:r>
          </a:p>
          <a:p>
            <a:pPr lvl="1"/>
            <a:r>
              <a:rPr lang="en-US" dirty="0"/>
              <a:t>This is nice because users can set it to add flags without doing any harm</a:t>
            </a:r>
          </a:p>
          <a:p>
            <a:r>
              <a:rPr lang="en-US" dirty="0"/>
              <a:t>Option two: initialize it by setting </a:t>
            </a:r>
            <a:r>
              <a:rPr lang="en-US" dirty="0">
                <a:latin typeface="Consolas" panose="020B0609020204030204" pitchFamily="49" charset="0"/>
              </a:rPr>
              <a:t>CMAKE_&lt;language&gt;_FLAGS_INIT </a:t>
            </a:r>
            <a:r>
              <a:rPr lang="en-US" dirty="0"/>
              <a:t>before the</a:t>
            </a:r>
            <a:r>
              <a:rPr lang="en-US" dirty="0">
                <a:latin typeface="Consolas" panose="020B0609020204030204" pitchFamily="49" charset="0"/>
              </a:rPr>
              <a:t> project() </a:t>
            </a:r>
            <a:r>
              <a:rPr lang="en-US" dirty="0"/>
              <a:t>call.</a:t>
            </a:r>
          </a:p>
          <a:p>
            <a:pPr lvl="1"/>
            <a:r>
              <a:rPr lang="en-US" dirty="0"/>
              <a:t>The value will be copied from this variable when your project is configured.</a:t>
            </a:r>
          </a:p>
          <a:p>
            <a:pPr lvl="1"/>
            <a:r>
              <a:rPr lang="en-US" dirty="0"/>
              <a:t>This is required if you need specific flags to make your compiler work properly</a:t>
            </a:r>
          </a:p>
          <a:p>
            <a:pPr lvl="1"/>
            <a:r>
              <a:rPr lang="en-US" dirty="0"/>
              <a:t>However, you must tell your users to not set the variable manually, and give them some other option that adds compile flags if needed.</a:t>
            </a:r>
          </a:p>
        </p:txBody>
      </p:sp>
    </p:spTree>
    <p:extLst>
      <p:ext uri="{BB962C8B-B14F-4D97-AF65-F5344CB8AC3E}">
        <p14:creationId xmlns:p14="http://schemas.microsoft.com/office/powerpoint/2010/main" val="326048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8A0-A96D-4BAB-8A29-AC0CAC1DAADD}"/>
              </a:ext>
            </a:extLst>
          </p:cNvPr>
          <p:cNvSpPr>
            <a:spLocks noGrp="1"/>
          </p:cNvSpPr>
          <p:nvPr>
            <p:ph type="title"/>
          </p:nvPr>
        </p:nvSpPr>
        <p:spPr/>
        <p:txBody>
          <a:bodyPr/>
          <a:lstStyle/>
          <a:p>
            <a:r>
              <a:rPr lang="en-US" dirty="0"/>
              <a:t>What is a target?</a:t>
            </a:r>
          </a:p>
        </p:txBody>
      </p:sp>
      <p:sp>
        <p:nvSpPr>
          <p:cNvPr id="3" name="Content Placeholder 2">
            <a:extLst>
              <a:ext uri="{FF2B5EF4-FFF2-40B4-BE49-F238E27FC236}">
                <a16:creationId xmlns:a16="http://schemas.microsoft.com/office/drawing/2014/main" id="{083751E4-F919-4952-9A79-CD2A79F7420A}"/>
              </a:ext>
            </a:extLst>
          </p:cNvPr>
          <p:cNvSpPr>
            <a:spLocks noGrp="1"/>
          </p:cNvSpPr>
          <p:nvPr>
            <p:ph idx="1"/>
          </p:nvPr>
        </p:nvSpPr>
        <p:spPr/>
        <p:txBody>
          <a:bodyPr>
            <a:normAutofit/>
          </a:bodyPr>
          <a:lstStyle/>
          <a:p>
            <a:r>
              <a:rPr lang="en-US" dirty="0"/>
              <a:t>A target is anything that CMake can build:</a:t>
            </a:r>
          </a:p>
          <a:p>
            <a:pPr lvl="1"/>
            <a:r>
              <a:rPr lang="en-US" dirty="0"/>
              <a:t>Executable</a:t>
            </a:r>
          </a:p>
          <a:p>
            <a:pPr lvl="1"/>
            <a:r>
              <a:rPr lang="en-US" dirty="0"/>
              <a:t>Static library</a:t>
            </a:r>
          </a:p>
          <a:p>
            <a:pPr lvl="1"/>
            <a:r>
              <a:rPr lang="en-US" dirty="0"/>
              <a:t>Shared library</a:t>
            </a:r>
          </a:p>
          <a:p>
            <a:pPr lvl="1"/>
            <a:r>
              <a:rPr lang="en-US" dirty="0"/>
              <a:t>Object library</a:t>
            </a:r>
          </a:p>
          <a:p>
            <a:pPr lvl="1"/>
            <a:r>
              <a:rPr lang="en-US" dirty="0"/>
              <a:t>Custom target (we’ll talk about these in session 4)</a:t>
            </a:r>
          </a:p>
          <a:p>
            <a:r>
              <a:rPr lang="en-US" dirty="0"/>
              <a:t>The entire purpose of a build system, its reason for existence, is to create targets.</a:t>
            </a:r>
          </a:p>
        </p:txBody>
      </p:sp>
      <p:pic>
        <p:nvPicPr>
          <p:cNvPr id="4" name="Picture 3">
            <a:extLst>
              <a:ext uri="{FF2B5EF4-FFF2-40B4-BE49-F238E27FC236}">
                <a16:creationId xmlns:a16="http://schemas.microsoft.com/office/drawing/2014/main" id="{5D6995E4-D5C8-489D-9CD5-11564B61ECAD}"/>
              </a:ext>
            </a:extLst>
          </p:cNvPr>
          <p:cNvPicPr>
            <a:picLocks noChangeAspect="1"/>
          </p:cNvPicPr>
          <p:nvPr/>
        </p:nvPicPr>
        <p:blipFill>
          <a:blip r:embed="rId2"/>
          <a:stretch>
            <a:fillRect/>
          </a:stretch>
        </p:blipFill>
        <p:spPr>
          <a:xfrm>
            <a:off x="8031879" y="2266798"/>
            <a:ext cx="3724795" cy="1086002"/>
          </a:xfrm>
          <a:prstGeom prst="rect">
            <a:avLst/>
          </a:prstGeom>
        </p:spPr>
      </p:pic>
    </p:spTree>
    <p:extLst>
      <p:ext uri="{BB962C8B-B14F-4D97-AF65-F5344CB8AC3E}">
        <p14:creationId xmlns:p14="http://schemas.microsoft.com/office/powerpoint/2010/main" val="2677051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49B0-3C9A-4CF1-9463-C1EE2A6E47C0}"/>
              </a:ext>
            </a:extLst>
          </p:cNvPr>
          <p:cNvSpPr>
            <a:spLocks noGrp="1"/>
          </p:cNvSpPr>
          <p:nvPr>
            <p:ph type="title"/>
          </p:nvPr>
        </p:nvSpPr>
        <p:spPr/>
        <p:txBody>
          <a:bodyPr/>
          <a:lstStyle/>
          <a:p>
            <a:r>
              <a:rPr lang="en-US" dirty="0"/>
              <a:t>Build type global compile flags</a:t>
            </a:r>
          </a:p>
        </p:txBody>
      </p:sp>
      <p:sp>
        <p:nvSpPr>
          <p:cNvPr id="3" name="Content Placeholder 2">
            <a:extLst>
              <a:ext uri="{FF2B5EF4-FFF2-40B4-BE49-F238E27FC236}">
                <a16:creationId xmlns:a16="http://schemas.microsoft.com/office/drawing/2014/main" id="{54A979E1-F73B-4040-B8AE-5FD50EBE41F1}"/>
              </a:ext>
            </a:extLst>
          </p:cNvPr>
          <p:cNvSpPr>
            <a:spLocks noGrp="1"/>
          </p:cNvSpPr>
          <p:nvPr>
            <p:ph idx="1"/>
          </p:nvPr>
        </p:nvSpPr>
        <p:spPr/>
        <p:txBody>
          <a:bodyPr/>
          <a:lstStyle/>
          <a:p>
            <a:r>
              <a:rPr lang="en-US" dirty="0"/>
              <a:t>CMake also reads the flags for each configuration from the variable “</a:t>
            </a:r>
            <a:r>
              <a:rPr lang="en-US" dirty="0">
                <a:latin typeface="Consolas" panose="020B0609020204030204" pitchFamily="49" charset="0"/>
              </a:rPr>
              <a:t>CMAKE_&lt;language&gt;_FLAGS_&lt;configuration&gt;</a:t>
            </a:r>
            <a:r>
              <a:rPr lang="en-US" dirty="0"/>
              <a:t>” (e.g. </a:t>
            </a:r>
            <a:r>
              <a:rPr lang="en-US" dirty="0">
                <a:latin typeface="Consolas" panose="020B0609020204030204" pitchFamily="49" charset="0"/>
              </a:rPr>
              <a:t>CMAKE_C_FLAGS_DEBUG</a:t>
            </a:r>
            <a:r>
              <a:rPr lang="en-US" dirty="0"/>
              <a:t>).</a:t>
            </a:r>
          </a:p>
          <a:p>
            <a:r>
              <a:rPr lang="en-US" dirty="0"/>
              <a:t>These are initialized to sensible defaults by CMake.</a:t>
            </a:r>
          </a:p>
          <a:p>
            <a:pPr lvl="1"/>
            <a:r>
              <a:rPr lang="en-US" dirty="0"/>
              <a:t>e.g. for Release, CMAKE_C_FLAGS_RELEASE is initialized to “</a:t>
            </a:r>
            <a:r>
              <a:rPr lang="en-US" dirty="0">
                <a:latin typeface="Consolas" panose="020B0609020204030204" pitchFamily="49" charset="0"/>
              </a:rPr>
              <a:t>-O3 –DNDEBUG</a:t>
            </a:r>
            <a:r>
              <a:rPr lang="en-US" dirty="0"/>
              <a:t>”</a:t>
            </a:r>
          </a:p>
          <a:p>
            <a:r>
              <a:rPr lang="en-US" dirty="0"/>
              <a:t>You can set these to your own values </a:t>
            </a:r>
            <a:r>
              <a:rPr lang="en-US" i="1" dirty="0"/>
              <a:t>after</a:t>
            </a:r>
            <a:r>
              <a:rPr lang="en-US" dirty="0"/>
              <a:t> the project() command if you want to change them.</a:t>
            </a:r>
          </a:p>
          <a:p>
            <a:endParaRPr lang="en-US" dirty="0"/>
          </a:p>
        </p:txBody>
      </p:sp>
    </p:spTree>
    <p:extLst>
      <p:ext uri="{BB962C8B-B14F-4D97-AF65-F5344CB8AC3E}">
        <p14:creationId xmlns:p14="http://schemas.microsoft.com/office/powerpoint/2010/main" val="103308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65C-15DE-4E2F-AC91-37D7BE837BE3}"/>
              </a:ext>
            </a:extLst>
          </p:cNvPr>
          <p:cNvSpPr>
            <a:spLocks noGrp="1"/>
          </p:cNvSpPr>
          <p:nvPr>
            <p:ph type="title"/>
          </p:nvPr>
        </p:nvSpPr>
        <p:spPr/>
        <p:txBody>
          <a:bodyPr/>
          <a:lstStyle/>
          <a:p>
            <a:r>
              <a:rPr lang="en-US" dirty="0">
                <a:solidFill>
                  <a:schemeClr val="tx1">
                    <a:lumMod val="75000"/>
                  </a:schemeClr>
                </a:solidFill>
              </a:rPr>
              <a:t>Exercise 2:</a:t>
            </a:r>
            <a:r>
              <a:rPr lang="en-US" dirty="0"/>
              <a:t> Adding Compile Flags</a:t>
            </a:r>
          </a:p>
        </p:txBody>
      </p:sp>
      <p:sp>
        <p:nvSpPr>
          <p:cNvPr id="3" name="Content Placeholder 2">
            <a:extLst>
              <a:ext uri="{FF2B5EF4-FFF2-40B4-BE49-F238E27FC236}">
                <a16:creationId xmlns:a16="http://schemas.microsoft.com/office/drawing/2014/main" id="{034A2394-D15B-4D8E-A7FB-0F3BD7BEB264}"/>
              </a:ext>
            </a:extLst>
          </p:cNvPr>
          <p:cNvSpPr>
            <a:spLocks noGrp="1"/>
          </p:cNvSpPr>
          <p:nvPr>
            <p:ph idx="1"/>
          </p:nvPr>
        </p:nvSpPr>
        <p:spPr/>
        <p:txBody>
          <a:bodyPr/>
          <a:lstStyle/>
          <a:p>
            <a:r>
              <a:rPr lang="en-US" dirty="0"/>
              <a:t>This short exercise will apply some of what we just learned.</a:t>
            </a:r>
          </a:p>
          <a:p>
            <a:r>
              <a:rPr lang="en-US" dirty="0"/>
              <a:t>We’re going to add multiple configuration types to our build system</a:t>
            </a:r>
          </a:p>
        </p:txBody>
      </p:sp>
    </p:spTree>
    <p:extLst>
      <p:ext uri="{BB962C8B-B14F-4D97-AF65-F5344CB8AC3E}">
        <p14:creationId xmlns:p14="http://schemas.microsoft.com/office/powerpoint/2010/main" val="2089038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D098A-35E3-49FC-BE81-CF7B56FD1373}"/>
              </a:ext>
            </a:extLst>
          </p:cNvPr>
          <p:cNvPicPr>
            <a:picLocks noChangeAspect="1"/>
          </p:cNvPicPr>
          <p:nvPr/>
        </p:nvPicPr>
        <p:blipFill>
          <a:blip r:embed="rId2"/>
          <a:stretch>
            <a:fillRect/>
          </a:stretch>
        </p:blipFill>
        <p:spPr>
          <a:xfrm>
            <a:off x="6159944" y="1285875"/>
            <a:ext cx="5966417" cy="4332684"/>
          </a:xfrm>
          <a:prstGeom prst="rect">
            <a:avLst/>
          </a:prstGeom>
        </p:spPr>
      </p:pic>
      <p:sp>
        <p:nvSpPr>
          <p:cNvPr id="2" name="Title 1">
            <a:extLst>
              <a:ext uri="{FF2B5EF4-FFF2-40B4-BE49-F238E27FC236}">
                <a16:creationId xmlns:a16="http://schemas.microsoft.com/office/drawing/2014/main" id="{4E90463F-BCEB-4A36-89D5-00985E98121E}"/>
              </a:ext>
            </a:extLst>
          </p:cNvPr>
          <p:cNvSpPr>
            <a:spLocks noGrp="1"/>
          </p:cNvSpPr>
          <p:nvPr>
            <p:ph type="title"/>
          </p:nvPr>
        </p:nvSpPr>
        <p:spPr/>
        <p:txBody>
          <a:bodyPr/>
          <a:lstStyle/>
          <a:p>
            <a:r>
              <a:rPr lang="en-US" dirty="0"/>
              <a:t>Adding a build type</a:t>
            </a:r>
          </a:p>
        </p:txBody>
      </p:sp>
      <p:sp>
        <p:nvSpPr>
          <p:cNvPr id="3" name="Content Placeholder 2">
            <a:extLst>
              <a:ext uri="{FF2B5EF4-FFF2-40B4-BE49-F238E27FC236}">
                <a16:creationId xmlns:a16="http://schemas.microsoft.com/office/drawing/2014/main" id="{8BAABAD9-BCF0-471A-AA66-CEB6CDBF311D}"/>
              </a:ext>
            </a:extLst>
          </p:cNvPr>
          <p:cNvSpPr>
            <a:spLocks noGrp="1"/>
          </p:cNvSpPr>
          <p:nvPr>
            <p:ph idx="1"/>
          </p:nvPr>
        </p:nvSpPr>
        <p:spPr>
          <a:xfrm>
            <a:off x="538515" y="1763393"/>
            <a:ext cx="5493542" cy="4615975"/>
          </a:xfrm>
        </p:spPr>
        <p:txBody>
          <a:bodyPr/>
          <a:lstStyle/>
          <a:p>
            <a:r>
              <a:rPr lang="en-US" dirty="0"/>
              <a:t>First we need to initialize the build type.</a:t>
            </a:r>
          </a:p>
          <a:p>
            <a:r>
              <a:rPr lang="en-US" dirty="0"/>
              <a:t>It defaults to an empty cache variable on the first run, so we need to define it.</a:t>
            </a:r>
          </a:p>
          <a:p>
            <a:r>
              <a:rPr lang="en-US" dirty="0"/>
              <a:t>This code defaults it to Release, but you can use whatever works best for your project.</a:t>
            </a:r>
          </a:p>
          <a:p>
            <a:r>
              <a:rPr lang="en-US" dirty="0"/>
              <a:t>NOTE: If supporting multi-configuration generators such as Visual Studio, a more complicated version of this code is needed.  See </a:t>
            </a:r>
            <a:r>
              <a:rPr lang="en-US" dirty="0">
                <a:hlinkClick r:id="rId3"/>
              </a:rPr>
              <a:t>here</a:t>
            </a:r>
            <a:r>
              <a:rPr lang="en-US" dirty="0"/>
              <a:t> for details.</a:t>
            </a:r>
          </a:p>
        </p:txBody>
      </p:sp>
      <p:sp>
        <p:nvSpPr>
          <p:cNvPr id="5" name="Oval 4">
            <a:extLst>
              <a:ext uri="{FF2B5EF4-FFF2-40B4-BE49-F238E27FC236}">
                <a16:creationId xmlns:a16="http://schemas.microsoft.com/office/drawing/2014/main" id="{FDF46215-C051-4642-BA72-017261846B76}"/>
              </a:ext>
            </a:extLst>
          </p:cNvPr>
          <p:cNvSpPr/>
          <p:nvPr/>
        </p:nvSpPr>
        <p:spPr>
          <a:xfrm>
            <a:off x="6202049" y="2407443"/>
            <a:ext cx="5882206" cy="1271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043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59B7-EE80-4ADF-99E4-1F7884700561}"/>
              </a:ext>
            </a:extLst>
          </p:cNvPr>
          <p:cNvSpPr>
            <a:spLocks noGrp="1"/>
          </p:cNvSpPr>
          <p:nvPr>
            <p:ph type="title"/>
          </p:nvPr>
        </p:nvSpPr>
        <p:spPr/>
        <p:txBody>
          <a:bodyPr/>
          <a:lstStyle/>
          <a:p>
            <a:r>
              <a:rPr lang="en-US" dirty="0"/>
              <a:t>Default compile options</a:t>
            </a:r>
          </a:p>
        </p:txBody>
      </p:sp>
      <p:sp>
        <p:nvSpPr>
          <p:cNvPr id="3" name="Content Placeholder 2">
            <a:extLst>
              <a:ext uri="{FF2B5EF4-FFF2-40B4-BE49-F238E27FC236}">
                <a16:creationId xmlns:a16="http://schemas.microsoft.com/office/drawing/2014/main" id="{58372A60-BB29-481F-8579-AD8C985EC668}"/>
              </a:ext>
            </a:extLst>
          </p:cNvPr>
          <p:cNvSpPr>
            <a:spLocks noGrp="1"/>
          </p:cNvSpPr>
          <p:nvPr>
            <p:ph idx="1"/>
          </p:nvPr>
        </p:nvSpPr>
        <p:spPr>
          <a:xfrm>
            <a:off x="685802" y="1799113"/>
            <a:ext cx="5410198" cy="4449286"/>
          </a:xfrm>
        </p:spPr>
        <p:txBody>
          <a:bodyPr/>
          <a:lstStyle/>
          <a:p>
            <a:r>
              <a:rPr lang="en-US" dirty="0"/>
              <a:t>Now we’ll set up standard compile flags to enable warnings.  Note that we are setting directory properties and ignoring </a:t>
            </a:r>
            <a:r>
              <a:rPr lang="en-US" dirty="0">
                <a:latin typeface="Consolas" panose="020B0609020204030204" pitchFamily="49" charset="0"/>
              </a:rPr>
              <a:t>CMAKE_CXX_FLAGS</a:t>
            </a:r>
            <a:r>
              <a:rPr lang="en-US" dirty="0"/>
              <a:t> completely.</a:t>
            </a:r>
          </a:p>
          <a:p>
            <a:r>
              <a:rPr lang="en-US" dirty="0"/>
              <a:t>We can also replace the --std=</a:t>
            </a:r>
            <a:r>
              <a:rPr lang="en-US" dirty="0" err="1"/>
              <a:t>c++</a:t>
            </a:r>
            <a:r>
              <a:rPr lang="en-US" dirty="0"/>
              <a:t>11 flag with something more portable.  Setting </a:t>
            </a:r>
            <a:r>
              <a:rPr lang="en-US" dirty="0">
                <a:latin typeface="Consolas" panose="020B0609020204030204" pitchFamily="49" charset="0"/>
              </a:rPr>
              <a:t>CMAKE_CXX_STANDARD</a:t>
            </a:r>
            <a:r>
              <a:rPr lang="en-US" dirty="0"/>
              <a:t> will cause CMake to automatically apply the correct flag for the current compiler.</a:t>
            </a:r>
          </a:p>
        </p:txBody>
      </p:sp>
      <p:pic>
        <p:nvPicPr>
          <p:cNvPr id="4" name="Picture 3">
            <a:extLst>
              <a:ext uri="{FF2B5EF4-FFF2-40B4-BE49-F238E27FC236}">
                <a16:creationId xmlns:a16="http://schemas.microsoft.com/office/drawing/2014/main" id="{DB165592-2C14-4B5B-BDE8-0716EE6A4667}"/>
              </a:ext>
            </a:extLst>
          </p:cNvPr>
          <p:cNvPicPr>
            <a:picLocks noChangeAspect="1"/>
          </p:cNvPicPr>
          <p:nvPr/>
        </p:nvPicPr>
        <p:blipFill>
          <a:blip r:embed="rId3"/>
          <a:stretch>
            <a:fillRect/>
          </a:stretch>
        </p:blipFill>
        <p:spPr>
          <a:xfrm>
            <a:off x="6236494" y="1016046"/>
            <a:ext cx="5955506" cy="4936613"/>
          </a:xfrm>
          <a:prstGeom prst="rect">
            <a:avLst/>
          </a:prstGeom>
        </p:spPr>
      </p:pic>
      <p:sp>
        <p:nvSpPr>
          <p:cNvPr id="5" name="Oval 4">
            <a:extLst>
              <a:ext uri="{FF2B5EF4-FFF2-40B4-BE49-F238E27FC236}">
                <a16:creationId xmlns:a16="http://schemas.microsoft.com/office/drawing/2014/main" id="{A1E09F91-1BB3-42E1-BFBB-5C61CE51C4FB}"/>
              </a:ext>
            </a:extLst>
          </p:cNvPr>
          <p:cNvSpPr/>
          <p:nvPr/>
        </p:nvSpPr>
        <p:spPr>
          <a:xfrm>
            <a:off x="6291263" y="3114675"/>
            <a:ext cx="4345782" cy="10072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385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5C93-F0C2-4FEF-8AE5-1F0C3F4EB86E}"/>
              </a:ext>
            </a:extLst>
          </p:cNvPr>
          <p:cNvSpPr>
            <a:spLocks noGrp="1"/>
          </p:cNvSpPr>
          <p:nvPr>
            <p:ph type="title"/>
          </p:nvPr>
        </p:nvSpPr>
        <p:spPr/>
        <p:txBody>
          <a:bodyPr/>
          <a:lstStyle/>
          <a:p>
            <a:r>
              <a:rPr lang="en-US" dirty="0"/>
              <a:t>Build type compile flags.</a:t>
            </a:r>
          </a:p>
        </p:txBody>
      </p:sp>
      <p:sp>
        <p:nvSpPr>
          <p:cNvPr id="3" name="Content Placeholder 2">
            <a:extLst>
              <a:ext uri="{FF2B5EF4-FFF2-40B4-BE49-F238E27FC236}">
                <a16:creationId xmlns:a16="http://schemas.microsoft.com/office/drawing/2014/main" id="{4CE5F84E-34A3-4F0A-AA6F-DD6156A4224A}"/>
              </a:ext>
            </a:extLst>
          </p:cNvPr>
          <p:cNvSpPr>
            <a:spLocks noGrp="1"/>
          </p:cNvSpPr>
          <p:nvPr>
            <p:ph idx="1"/>
          </p:nvPr>
        </p:nvSpPr>
        <p:spPr>
          <a:xfrm>
            <a:off x="685802" y="1799113"/>
            <a:ext cx="5865018" cy="3992088"/>
          </a:xfrm>
        </p:spPr>
        <p:txBody>
          <a:bodyPr/>
          <a:lstStyle/>
          <a:p>
            <a:r>
              <a:rPr lang="en-US" dirty="0"/>
              <a:t>Now we will set the build type compile flags.</a:t>
            </a:r>
          </a:p>
          <a:p>
            <a:r>
              <a:rPr lang="en-US" dirty="0"/>
              <a:t>These are sensible defaults.</a:t>
            </a:r>
          </a:p>
          <a:p>
            <a:pPr lvl="1"/>
            <a:r>
              <a:rPr lang="en-US" dirty="0"/>
              <a:t>The Debug flags allow debugging and disable optimization</a:t>
            </a:r>
          </a:p>
          <a:p>
            <a:pPr lvl="1"/>
            <a:r>
              <a:rPr lang="en-US" dirty="0"/>
              <a:t>The Release flags enable optimization and disable asserts (that’s what -DNDEBUG does).</a:t>
            </a:r>
          </a:p>
        </p:txBody>
      </p:sp>
      <p:pic>
        <p:nvPicPr>
          <p:cNvPr id="5" name="Picture 4">
            <a:extLst>
              <a:ext uri="{FF2B5EF4-FFF2-40B4-BE49-F238E27FC236}">
                <a16:creationId xmlns:a16="http://schemas.microsoft.com/office/drawing/2014/main" id="{1A42F951-46C1-45C5-8F49-C816923F0A6A}"/>
              </a:ext>
            </a:extLst>
          </p:cNvPr>
          <p:cNvPicPr>
            <a:picLocks noChangeAspect="1"/>
          </p:cNvPicPr>
          <p:nvPr/>
        </p:nvPicPr>
        <p:blipFill>
          <a:blip r:embed="rId2"/>
          <a:stretch>
            <a:fillRect/>
          </a:stretch>
        </p:blipFill>
        <p:spPr>
          <a:xfrm>
            <a:off x="6514519" y="869810"/>
            <a:ext cx="5677481" cy="5118379"/>
          </a:xfrm>
          <a:prstGeom prst="rect">
            <a:avLst/>
          </a:prstGeom>
        </p:spPr>
      </p:pic>
      <p:sp>
        <p:nvSpPr>
          <p:cNvPr id="6" name="Oval 5">
            <a:extLst>
              <a:ext uri="{FF2B5EF4-FFF2-40B4-BE49-F238E27FC236}">
                <a16:creationId xmlns:a16="http://schemas.microsoft.com/office/drawing/2014/main" id="{25121668-A52E-4B33-9F09-9B05DEBEFB03}"/>
              </a:ext>
            </a:extLst>
          </p:cNvPr>
          <p:cNvSpPr/>
          <p:nvPr/>
        </p:nvSpPr>
        <p:spPr>
          <a:xfrm>
            <a:off x="6607175" y="3686175"/>
            <a:ext cx="4345782" cy="8251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44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DF61-C516-485A-958B-A491778C144B}"/>
              </a:ext>
            </a:extLst>
          </p:cNvPr>
          <p:cNvSpPr>
            <a:spLocks noGrp="1"/>
          </p:cNvSpPr>
          <p:nvPr>
            <p:ph type="title"/>
          </p:nvPr>
        </p:nvSpPr>
        <p:spPr/>
        <p:txBody>
          <a:bodyPr/>
          <a:lstStyle/>
          <a:p>
            <a:r>
              <a:rPr lang="en-US" dirty="0"/>
              <a:t>Printing Compile Flags</a:t>
            </a:r>
          </a:p>
        </p:txBody>
      </p:sp>
      <p:sp>
        <p:nvSpPr>
          <p:cNvPr id="3" name="Content Placeholder 2">
            <a:extLst>
              <a:ext uri="{FF2B5EF4-FFF2-40B4-BE49-F238E27FC236}">
                <a16:creationId xmlns:a16="http://schemas.microsoft.com/office/drawing/2014/main" id="{0E0DC6CE-CA4F-42F2-8074-133C328854A3}"/>
              </a:ext>
            </a:extLst>
          </p:cNvPr>
          <p:cNvSpPr>
            <a:spLocks noGrp="1"/>
          </p:cNvSpPr>
          <p:nvPr>
            <p:ph idx="1"/>
          </p:nvPr>
        </p:nvSpPr>
        <p:spPr>
          <a:xfrm>
            <a:off x="685801" y="1799112"/>
            <a:ext cx="5779293" cy="4673125"/>
          </a:xfrm>
        </p:spPr>
        <p:txBody>
          <a:bodyPr>
            <a:normAutofit lnSpcReduction="10000"/>
          </a:bodyPr>
          <a:lstStyle/>
          <a:p>
            <a:r>
              <a:rPr lang="en-US" dirty="0"/>
              <a:t>But with multiple configurations in the mix, how are users to know what the current compile flags are?</a:t>
            </a:r>
          </a:p>
          <a:p>
            <a:r>
              <a:rPr lang="en-US" dirty="0"/>
              <a:t>For this, we will print a simple build report showing the current build type compile flags.</a:t>
            </a:r>
          </a:p>
          <a:p>
            <a:r>
              <a:rPr lang="en-US" dirty="0"/>
              <a:t>We can get these by using a nested variable evaluation with CMAKE_BUILD_TYPE – but we have to convert it to uppercase first.</a:t>
            </a:r>
          </a:p>
          <a:p>
            <a:r>
              <a:rPr lang="en-US" dirty="0"/>
              <a:t>Then we can print it out using </a:t>
            </a:r>
            <a:r>
              <a:rPr lang="en-US" dirty="0" err="1"/>
              <a:t>CMake’s</a:t>
            </a:r>
            <a:r>
              <a:rPr lang="en-US" dirty="0"/>
              <a:t> message(STATUS) command.</a:t>
            </a:r>
          </a:p>
        </p:txBody>
      </p:sp>
      <p:pic>
        <p:nvPicPr>
          <p:cNvPr id="4" name="Picture 3">
            <a:extLst>
              <a:ext uri="{FF2B5EF4-FFF2-40B4-BE49-F238E27FC236}">
                <a16:creationId xmlns:a16="http://schemas.microsoft.com/office/drawing/2014/main" id="{2FB37C7A-CC56-46AD-9582-36273878EB74}"/>
              </a:ext>
            </a:extLst>
          </p:cNvPr>
          <p:cNvPicPr>
            <a:picLocks noChangeAspect="1"/>
          </p:cNvPicPr>
          <p:nvPr/>
        </p:nvPicPr>
        <p:blipFill>
          <a:blip r:embed="rId3"/>
          <a:stretch>
            <a:fillRect/>
          </a:stretch>
        </p:blipFill>
        <p:spPr>
          <a:xfrm>
            <a:off x="6667710" y="803672"/>
            <a:ext cx="5524290" cy="5250656"/>
          </a:xfrm>
          <a:prstGeom prst="rect">
            <a:avLst/>
          </a:prstGeom>
        </p:spPr>
      </p:pic>
      <p:sp>
        <p:nvSpPr>
          <p:cNvPr id="5" name="Oval 4">
            <a:extLst>
              <a:ext uri="{FF2B5EF4-FFF2-40B4-BE49-F238E27FC236}">
                <a16:creationId xmlns:a16="http://schemas.microsoft.com/office/drawing/2014/main" id="{1E1D916B-DBF2-4861-9ECC-E282EAAAA3EC}"/>
              </a:ext>
            </a:extLst>
          </p:cNvPr>
          <p:cNvSpPr/>
          <p:nvPr/>
        </p:nvSpPr>
        <p:spPr>
          <a:xfrm>
            <a:off x="6667710" y="5072062"/>
            <a:ext cx="5524290" cy="11763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217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2E9A-17BA-4101-AF8F-AFD3880150B5}"/>
              </a:ext>
            </a:extLst>
          </p:cNvPr>
          <p:cNvSpPr>
            <a:spLocks noGrp="1"/>
          </p:cNvSpPr>
          <p:nvPr>
            <p:ph type="title"/>
          </p:nvPr>
        </p:nvSpPr>
        <p:spPr/>
        <p:txBody>
          <a:bodyPr/>
          <a:lstStyle/>
          <a:p>
            <a:r>
              <a:rPr lang="en-US" dirty="0"/>
              <a:t>Exercise 2: Results</a:t>
            </a:r>
          </a:p>
        </p:txBody>
      </p:sp>
      <p:sp>
        <p:nvSpPr>
          <p:cNvPr id="3" name="Content Placeholder 2">
            <a:extLst>
              <a:ext uri="{FF2B5EF4-FFF2-40B4-BE49-F238E27FC236}">
                <a16:creationId xmlns:a16="http://schemas.microsoft.com/office/drawing/2014/main" id="{1890DF3C-7DEF-4EB5-9E22-69B65824A5F7}"/>
              </a:ext>
            </a:extLst>
          </p:cNvPr>
          <p:cNvSpPr>
            <a:spLocks noGrp="1"/>
          </p:cNvSpPr>
          <p:nvPr>
            <p:ph idx="1"/>
          </p:nvPr>
        </p:nvSpPr>
        <p:spPr>
          <a:xfrm>
            <a:off x="884635" y="1694324"/>
            <a:ext cx="10422730" cy="2740820"/>
          </a:xfrm>
        </p:spPr>
        <p:txBody>
          <a:bodyPr/>
          <a:lstStyle/>
          <a:p>
            <a:r>
              <a:rPr lang="en-US" dirty="0"/>
              <a:t>First run CMake leaving the build type at its default: </a:t>
            </a:r>
            <a:r>
              <a:rPr lang="en-US" dirty="0" err="1">
                <a:highlight>
                  <a:srgbClr val="000000"/>
                </a:highlight>
                <a:latin typeface="Consolas" panose="020B0609020204030204" pitchFamily="49" charset="0"/>
              </a:rPr>
              <a:t>cmake</a:t>
            </a:r>
            <a:r>
              <a:rPr lang="en-US" dirty="0">
                <a:highlight>
                  <a:srgbClr val="000000"/>
                </a:highlight>
                <a:latin typeface="Consolas" panose="020B0609020204030204" pitchFamily="49" charset="0"/>
              </a:rPr>
              <a:t> ..</a:t>
            </a:r>
          </a:p>
          <a:p>
            <a:r>
              <a:rPr lang="en-US" dirty="0"/>
              <a:t>Now change the build type: </a:t>
            </a:r>
            <a:r>
              <a:rPr lang="en-US" dirty="0" err="1">
                <a:highlight>
                  <a:srgbClr val="000000"/>
                </a:highlight>
                <a:latin typeface="Consolas" panose="020B0609020204030204" pitchFamily="49" charset="0"/>
              </a:rPr>
              <a:t>cmake</a:t>
            </a:r>
            <a:r>
              <a:rPr lang="en-US" dirty="0">
                <a:highlight>
                  <a:srgbClr val="000000"/>
                </a:highlight>
                <a:latin typeface="Consolas" panose="020B0609020204030204" pitchFamily="49" charset="0"/>
              </a:rPr>
              <a:t> .. –DCMAKE_BUILD_TYPE=Debug</a:t>
            </a:r>
          </a:p>
          <a:p>
            <a:r>
              <a:rPr lang="en-US" dirty="0"/>
              <a:t>The compile flags will change like magic!</a:t>
            </a:r>
            <a:endParaRPr lang="en-US" dirty="0">
              <a:highlight>
                <a:srgbClr val="000000"/>
              </a:highlight>
            </a:endParaRPr>
          </a:p>
        </p:txBody>
      </p:sp>
      <p:pic>
        <p:nvPicPr>
          <p:cNvPr id="5" name="Picture 4">
            <a:extLst>
              <a:ext uri="{FF2B5EF4-FFF2-40B4-BE49-F238E27FC236}">
                <a16:creationId xmlns:a16="http://schemas.microsoft.com/office/drawing/2014/main" id="{0E9CB294-8231-43C3-871B-BD4914917A7B}"/>
              </a:ext>
            </a:extLst>
          </p:cNvPr>
          <p:cNvPicPr>
            <a:picLocks noChangeAspect="1"/>
          </p:cNvPicPr>
          <p:nvPr/>
        </p:nvPicPr>
        <p:blipFill>
          <a:blip r:embed="rId2"/>
          <a:stretch>
            <a:fillRect/>
          </a:stretch>
        </p:blipFill>
        <p:spPr>
          <a:xfrm>
            <a:off x="2007393" y="4256551"/>
            <a:ext cx="7271206" cy="2208544"/>
          </a:xfrm>
          <a:prstGeom prst="rect">
            <a:avLst/>
          </a:prstGeom>
        </p:spPr>
      </p:pic>
    </p:spTree>
    <p:extLst>
      <p:ext uri="{BB962C8B-B14F-4D97-AF65-F5344CB8AC3E}">
        <p14:creationId xmlns:p14="http://schemas.microsoft.com/office/powerpoint/2010/main" val="2367298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5CB6-49BD-413C-B478-73C9DFE8D3E3}"/>
              </a:ext>
            </a:extLst>
          </p:cNvPr>
          <p:cNvSpPr>
            <a:spLocks noGrp="1"/>
          </p:cNvSpPr>
          <p:nvPr>
            <p:ph type="title"/>
          </p:nvPr>
        </p:nvSpPr>
        <p:spPr/>
        <p:txBody>
          <a:bodyPr/>
          <a:lstStyle/>
          <a:p>
            <a:r>
              <a:rPr lang="en-US" dirty="0"/>
              <a:t>Session 2 Review</a:t>
            </a:r>
          </a:p>
        </p:txBody>
      </p:sp>
      <p:sp>
        <p:nvSpPr>
          <p:cNvPr id="3" name="Content Placeholder 2">
            <a:extLst>
              <a:ext uri="{FF2B5EF4-FFF2-40B4-BE49-F238E27FC236}">
                <a16:creationId xmlns:a16="http://schemas.microsoft.com/office/drawing/2014/main" id="{BA9B5C75-24D3-494B-9493-5260A78C66C2}"/>
              </a:ext>
            </a:extLst>
          </p:cNvPr>
          <p:cNvSpPr>
            <a:spLocks noGrp="1"/>
          </p:cNvSpPr>
          <p:nvPr>
            <p:ph idx="1"/>
          </p:nvPr>
        </p:nvSpPr>
        <p:spPr/>
        <p:txBody>
          <a:bodyPr>
            <a:normAutofit/>
          </a:bodyPr>
          <a:lstStyle/>
          <a:p>
            <a:pPr marL="0" indent="0">
              <a:buNone/>
            </a:pPr>
            <a:endParaRPr lang="en-US" dirty="0"/>
          </a:p>
          <a:p>
            <a:r>
              <a:rPr lang="en-US" dirty="0"/>
              <a:t>Targets</a:t>
            </a:r>
          </a:p>
          <a:p>
            <a:r>
              <a:rPr lang="en-US" dirty="0"/>
              <a:t>Properties</a:t>
            </a:r>
          </a:p>
          <a:p>
            <a:r>
              <a:rPr lang="en-US" dirty="0"/>
              <a:t>Linking and interface properties</a:t>
            </a:r>
          </a:p>
          <a:p>
            <a:r>
              <a:rPr lang="en-US" dirty="0"/>
              <a:t>Cache variables</a:t>
            </a:r>
          </a:p>
          <a:p>
            <a:r>
              <a:rPr lang="en-US" dirty="0"/>
              <a:t>Build type</a:t>
            </a:r>
          </a:p>
          <a:p>
            <a:r>
              <a:rPr lang="en-US" dirty="0"/>
              <a:t>Global compile flags</a:t>
            </a:r>
          </a:p>
          <a:p>
            <a:pPr lvl="1"/>
            <a:endParaRPr lang="en-US" dirty="0"/>
          </a:p>
          <a:p>
            <a:endParaRPr lang="en-US" dirty="0"/>
          </a:p>
        </p:txBody>
      </p:sp>
    </p:spTree>
    <p:extLst>
      <p:ext uri="{BB962C8B-B14F-4D97-AF65-F5344CB8AC3E}">
        <p14:creationId xmlns:p14="http://schemas.microsoft.com/office/powerpoint/2010/main" val="396660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0250-EF3A-4762-B2E4-CD8B82091B34}"/>
              </a:ext>
            </a:extLst>
          </p:cNvPr>
          <p:cNvSpPr>
            <a:spLocks noGrp="1"/>
          </p:cNvSpPr>
          <p:nvPr>
            <p:ph type="title"/>
          </p:nvPr>
        </p:nvSpPr>
        <p:spPr/>
        <p:txBody>
          <a:bodyPr/>
          <a:lstStyle/>
          <a:p>
            <a:r>
              <a:rPr lang="en-US" dirty="0"/>
              <a:t>CMake build systems are structured around targets</a:t>
            </a:r>
          </a:p>
        </p:txBody>
      </p:sp>
      <p:sp>
        <p:nvSpPr>
          <p:cNvPr id="3" name="Content Placeholder 2">
            <a:extLst>
              <a:ext uri="{FF2B5EF4-FFF2-40B4-BE49-F238E27FC236}">
                <a16:creationId xmlns:a16="http://schemas.microsoft.com/office/drawing/2014/main" id="{FAB45F3F-8B10-4772-8893-B4E790B99F80}"/>
              </a:ext>
            </a:extLst>
          </p:cNvPr>
          <p:cNvSpPr>
            <a:spLocks noGrp="1"/>
          </p:cNvSpPr>
          <p:nvPr>
            <p:ph idx="1"/>
          </p:nvPr>
        </p:nvSpPr>
        <p:spPr>
          <a:xfrm>
            <a:off x="685801" y="1799113"/>
            <a:ext cx="8375023" cy="3992088"/>
          </a:xfrm>
        </p:spPr>
        <p:txBody>
          <a:bodyPr/>
          <a:lstStyle/>
          <a:p>
            <a:r>
              <a:rPr lang="en-US" dirty="0"/>
              <a:t>All code files are compiled as part of one target or another</a:t>
            </a:r>
          </a:p>
          <a:p>
            <a:r>
              <a:rPr lang="en-US" dirty="0"/>
              <a:t>Dependencies are expressed in terms of targets</a:t>
            </a:r>
          </a:p>
          <a:p>
            <a:pPr lvl="1"/>
            <a:r>
              <a:rPr lang="en-US" dirty="0"/>
              <a:t>“Dependency” in CMake means “build X before Y”</a:t>
            </a:r>
          </a:p>
          <a:p>
            <a:r>
              <a:rPr lang="en-US" dirty="0"/>
              <a:t>Dependencies are automatically created between an executable and its libraries</a:t>
            </a:r>
          </a:p>
        </p:txBody>
      </p:sp>
      <p:sp>
        <p:nvSpPr>
          <p:cNvPr id="4" name="Oval 3">
            <a:extLst>
              <a:ext uri="{FF2B5EF4-FFF2-40B4-BE49-F238E27FC236}">
                <a16:creationId xmlns:a16="http://schemas.microsoft.com/office/drawing/2014/main" id="{2F6E5F2B-890A-4C41-B47C-3231253A7C95}"/>
              </a:ext>
            </a:extLst>
          </p:cNvPr>
          <p:cNvSpPr/>
          <p:nvPr/>
        </p:nvSpPr>
        <p:spPr>
          <a:xfrm>
            <a:off x="9060824" y="1957418"/>
            <a:ext cx="2821578" cy="740229"/>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myprogram</a:t>
            </a:r>
            <a:endParaRPr lang="en-US" sz="1600" dirty="0">
              <a:solidFill>
                <a:schemeClr val="bg1"/>
              </a:solidFill>
              <a:latin typeface="Consolas" panose="020B0609020204030204" pitchFamily="49" charset="0"/>
            </a:endParaRPr>
          </a:p>
        </p:txBody>
      </p:sp>
      <p:sp>
        <p:nvSpPr>
          <p:cNvPr id="5" name="Oval 4">
            <a:extLst>
              <a:ext uri="{FF2B5EF4-FFF2-40B4-BE49-F238E27FC236}">
                <a16:creationId xmlns:a16="http://schemas.microsoft.com/office/drawing/2014/main" id="{9484D23D-4F9B-4F93-B80E-EE537E906FD3}"/>
              </a:ext>
            </a:extLst>
          </p:cNvPr>
          <p:cNvSpPr/>
          <p:nvPr/>
        </p:nvSpPr>
        <p:spPr>
          <a:xfrm>
            <a:off x="8221268" y="4500994"/>
            <a:ext cx="2595958" cy="74022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latin typeface="Consolas" panose="020B0609020204030204" pitchFamily="49" charset="0"/>
              </a:rPr>
              <a:t>libmylibrary.a</a:t>
            </a:r>
            <a:endParaRPr lang="en-US" sz="1600" dirty="0">
              <a:solidFill>
                <a:schemeClr val="bg1"/>
              </a:solidFill>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87599821-987E-4784-A87C-E641CF0F477D}"/>
              </a:ext>
            </a:extLst>
          </p:cNvPr>
          <p:cNvCxnSpPr>
            <a:cxnSpLocks/>
            <a:stCxn id="5" idx="0"/>
            <a:endCxn id="4" idx="4"/>
          </p:cNvCxnSpPr>
          <p:nvPr/>
        </p:nvCxnSpPr>
        <p:spPr>
          <a:xfrm flipV="1">
            <a:off x="9519247" y="2697647"/>
            <a:ext cx="952366" cy="1803347"/>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8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Executable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add_executable</a:t>
            </a:r>
            <a:r>
              <a:rPr lang="en-US" dirty="0"/>
              <a:t>()</a:t>
            </a:r>
          </a:p>
          <a:p>
            <a:r>
              <a:rPr lang="en-US" dirty="0"/>
              <a:t>Create programs that can be run (.exe on Windows, no suffix on Mac)</a:t>
            </a:r>
          </a:p>
          <a:p>
            <a:r>
              <a:rPr lang="en-US" dirty="0"/>
              <a:t>On microcontrollers, e.g. MBed, these create images that can be programmed to the chip</a:t>
            </a:r>
          </a:p>
          <a:p>
            <a:endParaRPr lang="en-US" dirty="0"/>
          </a:p>
          <a:p>
            <a:endParaRPr lang="en-US" dirty="0"/>
          </a:p>
        </p:txBody>
      </p:sp>
    </p:spTree>
    <p:extLst>
      <p:ext uri="{BB962C8B-B14F-4D97-AF65-F5344CB8AC3E}">
        <p14:creationId xmlns:p14="http://schemas.microsoft.com/office/powerpoint/2010/main" val="56653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Static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p:txBody>
          <a:bodyPr/>
          <a:lstStyle/>
          <a:p>
            <a:r>
              <a:rPr lang="en-US" dirty="0"/>
              <a:t>Created by </a:t>
            </a:r>
            <a:r>
              <a:rPr lang="en-US" dirty="0" err="1"/>
              <a:t>add_library</a:t>
            </a:r>
            <a:r>
              <a:rPr lang="en-US" dirty="0"/>
              <a:t>(STATIC)</a:t>
            </a:r>
          </a:p>
          <a:p>
            <a:r>
              <a:rPr lang="en-US" dirty="0"/>
              <a:t>Create static libraries of code that can be linked into executables (.lib on Windows MSVC, .a elsewhere)</a:t>
            </a:r>
          </a:p>
          <a:p>
            <a:endParaRPr lang="en-US" dirty="0"/>
          </a:p>
          <a:p>
            <a:endParaRPr lang="en-US" dirty="0"/>
          </a:p>
        </p:txBody>
      </p:sp>
    </p:spTree>
    <p:extLst>
      <p:ext uri="{BB962C8B-B14F-4D97-AF65-F5344CB8AC3E}">
        <p14:creationId xmlns:p14="http://schemas.microsoft.com/office/powerpoint/2010/main" val="130897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E59D-09D9-480C-8819-5630EB7B8637}"/>
              </a:ext>
            </a:extLst>
          </p:cNvPr>
          <p:cNvSpPr>
            <a:spLocks noGrp="1"/>
          </p:cNvSpPr>
          <p:nvPr>
            <p:ph type="title"/>
          </p:nvPr>
        </p:nvSpPr>
        <p:spPr/>
        <p:txBody>
          <a:bodyPr/>
          <a:lstStyle/>
          <a:p>
            <a:r>
              <a:rPr lang="en-US" dirty="0"/>
              <a:t>Object library targets</a:t>
            </a:r>
          </a:p>
        </p:txBody>
      </p:sp>
      <p:sp>
        <p:nvSpPr>
          <p:cNvPr id="3" name="Content Placeholder 2">
            <a:extLst>
              <a:ext uri="{FF2B5EF4-FFF2-40B4-BE49-F238E27FC236}">
                <a16:creationId xmlns:a16="http://schemas.microsoft.com/office/drawing/2014/main" id="{A4914DCE-D688-4078-8CD0-D89FFA500C29}"/>
              </a:ext>
            </a:extLst>
          </p:cNvPr>
          <p:cNvSpPr>
            <a:spLocks noGrp="1"/>
          </p:cNvSpPr>
          <p:nvPr>
            <p:ph idx="1"/>
          </p:nvPr>
        </p:nvSpPr>
        <p:spPr>
          <a:xfrm>
            <a:off x="685801" y="2039815"/>
            <a:ext cx="10131425" cy="3751386"/>
          </a:xfrm>
        </p:spPr>
        <p:txBody>
          <a:bodyPr>
            <a:normAutofit/>
          </a:bodyPr>
          <a:lstStyle/>
          <a:p>
            <a:r>
              <a:rPr lang="en-US" dirty="0"/>
              <a:t>Created by </a:t>
            </a:r>
            <a:r>
              <a:rPr lang="en-US" dirty="0" err="1"/>
              <a:t>add_library</a:t>
            </a:r>
            <a:r>
              <a:rPr lang="en-US" dirty="0"/>
              <a:t>(OBJECT)</a:t>
            </a:r>
          </a:p>
          <a:p>
            <a:r>
              <a:rPr lang="en-US" dirty="0"/>
              <a:t>Create object libraries: code compiled into .o files but not combined into a single library</a:t>
            </a:r>
          </a:p>
          <a:p>
            <a:r>
              <a:rPr lang="en-US" dirty="0"/>
              <a:t>Function very similar to STATIC libraries, used in certain specific cases</a:t>
            </a:r>
          </a:p>
          <a:p>
            <a:pPr lvl="1"/>
            <a:r>
              <a:rPr lang="en-US" dirty="0"/>
              <a:t>Most common use: improving performance by only building certain code files once that are needed for multiple targets</a:t>
            </a:r>
          </a:p>
          <a:p>
            <a:r>
              <a:rPr lang="en-US" dirty="0"/>
              <a:t>You likely won’t need to use these except for very complicated build systems!</a:t>
            </a:r>
          </a:p>
          <a:p>
            <a:endParaRPr lang="en-US" dirty="0"/>
          </a:p>
        </p:txBody>
      </p:sp>
    </p:spTree>
    <p:extLst>
      <p:ext uri="{BB962C8B-B14F-4D97-AF65-F5344CB8AC3E}">
        <p14:creationId xmlns:p14="http://schemas.microsoft.com/office/powerpoint/2010/main" val="162158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2C8-E449-437E-9B01-5791A320D526}"/>
              </a:ext>
            </a:extLst>
          </p:cNvPr>
          <p:cNvSpPr>
            <a:spLocks noGrp="1"/>
          </p:cNvSpPr>
          <p:nvPr>
            <p:ph type="title"/>
          </p:nvPr>
        </p:nvSpPr>
        <p:spPr/>
        <p:txBody>
          <a:bodyPr/>
          <a:lstStyle/>
          <a:p>
            <a:r>
              <a:rPr lang="en-US" dirty="0"/>
              <a:t>Properties can be used to configure the build further</a:t>
            </a:r>
          </a:p>
        </p:txBody>
      </p:sp>
      <p:sp>
        <p:nvSpPr>
          <p:cNvPr id="3" name="Content Placeholder 2">
            <a:extLst>
              <a:ext uri="{FF2B5EF4-FFF2-40B4-BE49-F238E27FC236}">
                <a16:creationId xmlns:a16="http://schemas.microsoft.com/office/drawing/2014/main" id="{6E19BE73-24A9-44DF-AF97-983640971230}"/>
              </a:ext>
            </a:extLst>
          </p:cNvPr>
          <p:cNvSpPr>
            <a:spLocks noGrp="1"/>
          </p:cNvSpPr>
          <p:nvPr>
            <p:ph idx="1"/>
          </p:nvPr>
        </p:nvSpPr>
        <p:spPr>
          <a:xfrm>
            <a:off x="685801" y="1799112"/>
            <a:ext cx="10888578" cy="4722003"/>
          </a:xfrm>
        </p:spPr>
        <p:txBody>
          <a:bodyPr>
            <a:normAutofit fontScale="92500"/>
          </a:bodyPr>
          <a:lstStyle/>
          <a:p>
            <a:r>
              <a:rPr lang="en-US" dirty="0"/>
              <a:t>What you can’t accomplish through functions in CMake, you accomplish through properties.</a:t>
            </a:r>
          </a:p>
          <a:p>
            <a:r>
              <a:rPr lang="en-US" dirty="0"/>
              <a:t>Properties determine the specific details of how CMake builds a target, such as compile flags and link libraries</a:t>
            </a:r>
          </a:p>
          <a:p>
            <a:r>
              <a:rPr lang="en-US" dirty="0"/>
              <a:t>Properties can be set on a number of different levels:</a:t>
            </a:r>
          </a:p>
          <a:p>
            <a:pPr lvl="1"/>
            <a:r>
              <a:rPr lang="en-US" dirty="0"/>
              <a:t>Global (affects the entire project)</a:t>
            </a:r>
          </a:p>
          <a:p>
            <a:pPr lvl="1"/>
            <a:r>
              <a:rPr lang="en-US" dirty="0"/>
              <a:t>Directory (affects the current directory and all subdirectories)</a:t>
            </a:r>
          </a:p>
          <a:p>
            <a:pPr lvl="1"/>
            <a:r>
              <a:rPr lang="en-US" dirty="0"/>
              <a:t>Target (affects a specific target)</a:t>
            </a:r>
          </a:p>
          <a:p>
            <a:pPr lvl="1"/>
            <a:r>
              <a:rPr lang="en-US" dirty="0"/>
              <a:t>Source (affects a specific source file in </a:t>
            </a:r>
            <a:r>
              <a:rPr lang="en-US" i="1" dirty="0"/>
              <a:t>all</a:t>
            </a:r>
            <a:r>
              <a:rPr lang="en-US" dirty="0"/>
              <a:t> targets it’s present in)</a:t>
            </a:r>
          </a:p>
          <a:p>
            <a:r>
              <a:rPr lang="en-US" dirty="0"/>
              <a:t>List of all properties (you will use this doc page a LOT): </a:t>
            </a:r>
            <a:r>
              <a:rPr lang="en-US" dirty="0">
                <a:hlinkClick r:id="rId2"/>
              </a:rPr>
              <a:t>https://cmake.org/cmake/help/latest/manual/cmake-properties.7.html</a:t>
            </a:r>
            <a:endParaRPr lang="en-US" dirty="0"/>
          </a:p>
          <a:p>
            <a:endParaRPr lang="en-US" dirty="0"/>
          </a:p>
        </p:txBody>
      </p:sp>
    </p:spTree>
    <p:extLst>
      <p:ext uri="{BB962C8B-B14F-4D97-AF65-F5344CB8AC3E}">
        <p14:creationId xmlns:p14="http://schemas.microsoft.com/office/powerpoint/2010/main" val="4247406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12999</TotalTime>
  <Words>3673</Words>
  <Application>Microsoft Office PowerPoint</Application>
  <PresentationFormat>Widescreen</PresentationFormat>
  <Paragraphs>328</Paragraphs>
  <Slides>47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Celestial</vt:lpstr>
      <vt:lpstr>CMake Training Session 2 More Advanced CMake</vt:lpstr>
      <vt:lpstr>Intro: A Short History of CMake</vt:lpstr>
      <vt:lpstr>Part 1</vt:lpstr>
      <vt:lpstr>What is a target?</vt:lpstr>
      <vt:lpstr>CMake build systems are structured around targets</vt:lpstr>
      <vt:lpstr>Executable targets</vt:lpstr>
      <vt:lpstr>Static library targets</vt:lpstr>
      <vt:lpstr>Object library targets</vt:lpstr>
      <vt:lpstr>Properties can be used to configure the build further</vt:lpstr>
      <vt:lpstr>Properties can be used to add compile flags.</vt:lpstr>
      <vt:lpstr>Setting properties the standard way</vt:lpstr>
      <vt:lpstr>Properties can also be used to configure targets.</vt:lpstr>
      <vt:lpstr>How to link targets</vt:lpstr>
      <vt:lpstr>Interface properties are used to carry dependencies between targets.</vt:lpstr>
      <vt:lpstr>Why are interface properties useful?</vt:lpstr>
      <vt:lpstr>Exercise 1: Adding a Static Library</vt:lpstr>
      <vt:lpstr>Exercise 1 Setup</vt:lpstr>
      <vt:lpstr>Exercise 1 Background</vt:lpstr>
      <vt:lpstr>Creating the Library</vt:lpstr>
      <vt:lpstr>Interface Include Directories</vt:lpstr>
      <vt:lpstr>Using the library</vt:lpstr>
      <vt:lpstr>Exercise 1: Results</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lpstr>Cache Variables Practice 1</vt:lpstr>
      <vt:lpstr>Cache Variables Practice 2</vt:lpstr>
      <vt:lpstr>Cache Variables Practice 3</vt:lpstr>
      <vt:lpstr>Build configurations are used to adapt your build for different situations. </vt:lpstr>
      <vt:lpstr>Using CMAKE_BUILD_TYPE</vt:lpstr>
      <vt:lpstr>Compile flags come from many different sources.</vt:lpstr>
      <vt:lpstr>Global compile flags</vt:lpstr>
      <vt:lpstr>How to live with CMAKE_&lt;language&gt;_FLAGS</vt:lpstr>
      <vt:lpstr>Build type global compile flags</vt:lpstr>
      <vt:lpstr>Exercise 2: Adding Compile Flags</vt:lpstr>
      <vt:lpstr>Adding a build type</vt:lpstr>
      <vt:lpstr>Default compile options</vt:lpstr>
      <vt:lpstr>Build type compile flags.</vt:lpstr>
      <vt:lpstr>Printing Compile Flags</vt:lpstr>
      <vt:lpstr>Exercise 2: Results</vt:lpstr>
      <vt:lpstr>Session 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301</cp:revision>
  <dcterms:created xsi:type="dcterms:W3CDTF">2020-03-29T05:37:22Z</dcterms:created>
  <dcterms:modified xsi:type="dcterms:W3CDTF">2020-06-14T09:48:06Z</dcterms:modified>
</cp:coreProperties>
</file>