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84" r:id="rId6"/>
    <p:sldId id="278" r:id="rId7"/>
    <p:sldId id="285" r:id="rId8"/>
    <p:sldId id="286" r:id="rId9"/>
    <p:sldId id="287" r:id="rId10"/>
    <p:sldId id="279" r:id="rId11"/>
    <p:sldId id="280" r:id="rId12"/>
    <p:sldId id="283" r:id="rId13"/>
    <p:sldId id="288" r:id="rId14"/>
    <p:sldId id="289" r:id="rId15"/>
    <p:sldId id="282" r:id="rId16"/>
    <p:sldId id="259" r:id="rId17"/>
    <p:sldId id="291" r:id="rId18"/>
    <p:sldId id="293" r:id="rId19"/>
    <p:sldId id="294" r:id="rId20"/>
    <p:sldId id="290" r:id="rId21"/>
    <p:sldId id="292" r:id="rId22"/>
    <p:sldId id="299" r:id="rId23"/>
    <p:sldId id="296" r:id="rId24"/>
    <p:sldId id="298" r:id="rId25"/>
    <p:sldId id="295" r:id="rId26"/>
    <p:sldId id="300" r:id="rId27"/>
    <p:sldId id="297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959307"/>
            <a:ext cx="10131427" cy="1468800"/>
          </a:xfrm>
        </p:spPr>
        <p:txBody>
          <a:bodyPr anchor="b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8" y="3625474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401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99113"/>
            <a:ext cx="10131425" cy="39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9A63-1836-4AF3-BCB3-AD09D8E36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CMake Training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Session 1</a:t>
            </a:r>
            <a:br>
              <a:rPr lang="en-US" dirty="0"/>
            </a:br>
            <a:r>
              <a:rPr lang="en-US" dirty="0"/>
              <a:t>CMake and Building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41702-42B0-493A-BCE0-9ED788717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Jamie Smith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A31DE1A-5BC3-4771-B67D-F333A187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1532906"/>
            <a:ext cx="2996045" cy="2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5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6968-0CF8-4190-8F76-7DCD0AA5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8B2F-92B2-4BD7-966E-5C383052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8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compiler processes the entire source code for a file (including any headers you include) and generates the equivalent machine code.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6D3DE8D-9303-44B8-8D46-0D0D5A7636B8}"/>
              </a:ext>
            </a:extLst>
          </p:cNvPr>
          <p:cNvSpPr/>
          <p:nvPr/>
        </p:nvSpPr>
        <p:spPr>
          <a:xfrm>
            <a:off x="7206344" y="3931920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g++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6E4452-DCD7-4C21-9663-9AE78FD86EB8}"/>
              </a:ext>
            </a:extLst>
          </p:cNvPr>
          <p:cNvSpPr/>
          <p:nvPr/>
        </p:nvSpPr>
        <p:spPr>
          <a:xfrm>
            <a:off x="3544388" y="3997234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MovingQuadReg.cpp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6F802B-62BF-43E8-A913-B4285B6E3507}"/>
              </a:ext>
            </a:extLst>
          </p:cNvPr>
          <p:cNvSpPr/>
          <p:nvPr/>
        </p:nvSpPr>
        <p:spPr>
          <a:xfrm>
            <a:off x="1010194" y="3117669"/>
            <a:ext cx="2164080" cy="7402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MovingQuadReg.h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687B08-E3A6-4E10-B94F-58622D4AFE55}"/>
              </a:ext>
            </a:extLst>
          </p:cNvPr>
          <p:cNvSpPr/>
          <p:nvPr/>
        </p:nvSpPr>
        <p:spPr>
          <a:xfrm>
            <a:off x="1010194" y="4863737"/>
            <a:ext cx="2164080" cy="7402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&lt;limits&gt;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F5473A-07B6-4074-B06C-02AE2753A3DB}"/>
              </a:ext>
            </a:extLst>
          </p:cNvPr>
          <p:cNvCxnSpPr>
            <a:stCxn id="5" idx="1"/>
            <a:endCxn id="6" idx="5"/>
          </p:cNvCxnSpPr>
          <p:nvPr/>
        </p:nvCxnSpPr>
        <p:spPr>
          <a:xfrm flipH="1" flipV="1">
            <a:off x="2857352" y="3749494"/>
            <a:ext cx="1100247" cy="35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04EBA-13C4-4933-ABAE-40199DCD7C0A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857352" y="4629059"/>
            <a:ext cx="1100247" cy="343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3FA60-978F-4ACC-9264-11F6F24D905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6365966" y="4367349"/>
            <a:ext cx="840378" cy="43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6B99FF-81A7-4A3C-A926-1702B8ECF089}"/>
              </a:ext>
            </a:extLst>
          </p:cNvPr>
          <p:cNvSpPr/>
          <p:nvPr/>
        </p:nvSpPr>
        <p:spPr>
          <a:xfrm>
            <a:off x="9213224" y="3997233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MovingQuadReg.o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DCB20-3B83-478E-9870-BB272EE33F6E}"/>
              </a:ext>
            </a:extLst>
          </p:cNvPr>
          <p:cNvCxnSpPr>
            <a:cxnSpLocks/>
          </p:cNvCxnSpPr>
          <p:nvPr/>
        </p:nvCxnSpPr>
        <p:spPr>
          <a:xfrm>
            <a:off x="8469089" y="4382588"/>
            <a:ext cx="840378" cy="43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7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6968-0CF8-4190-8F76-7DCD0AA5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8B2F-92B2-4BD7-966E-5C383052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05"/>
            <a:ext cx="10515600" cy="978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compiler combines multiple .o files together and adds additional libraries to create the final executable.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6D3DE8D-9303-44B8-8D46-0D0D5A7636B8}"/>
              </a:ext>
            </a:extLst>
          </p:cNvPr>
          <p:cNvSpPr/>
          <p:nvPr/>
        </p:nvSpPr>
        <p:spPr>
          <a:xfrm>
            <a:off x="6225887" y="399723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g++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3FA60-978F-4ACC-9264-11F6F24D905B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442661" y="3790265"/>
            <a:ext cx="1652969" cy="64675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6B99FF-81A7-4A3C-A926-1702B8ECF089}"/>
              </a:ext>
            </a:extLst>
          </p:cNvPr>
          <p:cNvSpPr/>
          <p:nvPr/>
        </p:nvSpPr>
        <p:spPr>
          <a:xfrm>
            <a:off x="9056470" y="4066900"/>
            <a:ext cx="2821578" cy="740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test_regression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DCB20-3B83-478E-9870-BB272EE33F6E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7488632" y="4437015"/>
            <a:ext cx="1567838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92FDE8-F368-45F2-9BBF-FB61C79A892B}"/>
              </a:ext>
            </a:extLst>
          </p:cNvPr>
          <p:cNvSpPr/>
          <p:nvPr/>
        </p:nvSpPr>
        <p:spPr>
          <a:xfrm>
            <a:off x="1597279" y="4960823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test_regression.o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7EA2A7-AA04-46A5-B845-B711F6A81011}"/>
              </a:ext>
            </a:extLst>
          </p:cNvPr>
          <p:cNvSpPr/>
          <p:nvPr/>
        </p:nvSpPr>
        <p:spPr>
          <a:xfrm>
            <a:off x="1621083" y="3420150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378853-C67E-4CF8-BDC0-0E62A38D56D8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418857" y="4554187"/>
            <a:ext cx="1677143" cy="77675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3B07CC9-CB83-4768-9E4A-8E695DC3CEDC}"/>
              </a:ext>
            </a:extLst>
          </p:cNvPr>
          <p:cNvSpPr/>
          <p:nvPr/>
        </p:nvSpPr>
        <p:spPr>
          <a:xfrm>
            <a:off x="5712820" y="5918764"/>
            <a:ext cx="1323706" cy="740229"/>
          </a:xfrm>
          <a:prstGeom prst="ellipse">
            <a:avLst/>
          </a:prstGeom>
          <a:solidFill>
            <a:srgbClr val="E0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libc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799192-B49E-41DF-AF12-4BA7BF57BC8F}"/>
              </a:ext>
            </a:extLst>
          </p:cNvPr>
          <p:cNvSpPr/>
          <p:nvPr/>
        </p:nvSpPr>
        <p:spPr>
          <a:xfrm>
            <a:off x="7310843" y="5918764"/>
            <a:ext cx="1955077" cy="740229"/>
          </a:xfrm>
          <a:prstGeom prst="ellipse">
            <a:avLst/>
          </a:prstGeom>
          <a:solidFill>
            <a:srgbClr val="E0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libstdc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268EA-C509-4B83-8B37-789884052718}"/>
              </a:ext>
            </a:extLst>
          </p:cNvPr>
          <p:cNvCxnSpPr>
            <a:cxnSpLocks/>
            <a:stCxn id="34" idx="0"/>
            <a:endCxn id="4" idx="1"/>
          </p:cNvCxnSpPr>
          <p:nvPr/>
        </p:nvCxnSpPr>
        <p:spPr>
          <a:xfrm flipV="1">
            <a:off x="6374673" y="4876798"/>
            <a:ext cx="482587" cy="1041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1F9149-5A7E-4BB6-BA7B-A7ECBFE8FD63}"/>
              </a:ext>
            </a:extLst>
          </p:cNvPr>
          <p:cNvCxnSpPr>
            <a:cxnSpLocks/>
            <a:stCxn id="35" idx="0"/>
            <a:endCxn id="4" idx="1"/>
          </p:cNvCxnSpPr>
          <p:nvPr/>
        </p:nvCxnSpPr>
        <p:spPr>
          <a:xfrm flipH="1" flipV="1">
            <a:off x="6857260" y="4876798"/>
            <a:ext cx="1431122" cy="1041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3F20-B925-42BE-ACBB-7D51854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5034-D8CB-435A-B32D-61C7D0B6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each </a:t>
            </a:r>
            <a:r>
              <a:rPr lang="en-US" dirty="0" err="1"/>
              <a:t>cpp</a:t>
            </a:r>
            <a:r>
              <a:rPr lang="en-US" dirty="0"/>
              <a:t> get compiled into a separate object file?</a:t>
            </a:r>
          </a:p>
          <a:p>
            <a:r>
              <a:rPr lang="en-US" dirty="0"/>
              <a:t>Build speed, that’s why.</a:t>
            </a:r>
          </a:p>
          <a:p>
            <a:r>
              <a:rPr lang="en-US" dirty="0"/>
              <a:t>C++ files can take a significant amount of time to compile, especially once you have many files that contain lots of code and templates.</a:t>
            </a:r>
          </a:p>
          <a:p>
            <a:r>
              <a:rPr lang="en-US" dirty="0"/>
              <a:t>Compiling each </a:t>
            </a:r>
            <a:r>
              <a:rPr lang="en-US" dirty="0" err="1"/>
              <a:t>cpp</a:t>
            </a:r>
            <a:r>
              <a:rPr lang="en-US" dirty="0"/>
              <a:t> file into its own .o file means that instead of rebuilding all sources when you change something, you just rebuild that one .o file, and then redo the final linking.</a:t>
            </a:r>
          </a:p>
          <a:p>
            <a:r>
              <a:rPr lang="en-US" dirty="0"/>
              <a:t>This is significantly faster!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7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BE5-A4A1-4C43-8F98-D6F02DA7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26" y="400594"/>
            <a:ext cx="10131425" cy="911629"/>
          </a:xfrm>
        </p:spPr>
        <p:txBody>
          <a:bodyPr/>
          <a:lstStyle/>
          <a:p>
            <a:r>
              <a:rPr lang="en-US" dirty="0"/>
              <a:t>Common Compile 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42B65-D3AD-42F4-9419-5449F092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38260"/>
              </p:ext>
            </p:extLst>
          </p:nvPr>
        </p:nvGraphicFramePr>
        <p:xfrm>
          <a:off x="271153" y="1662545"/>
          <a:ext cx="11649694" cy="446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01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4726940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374684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67034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all standard warnings, so the compiler will tell you about code it thinks is suspicious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-W&lt;name&gt; and –</a:t>
                      </a:r>
                      <a:r>
                        <a:rPr lang="en-US" dirty="0" err="1"/>
                        <a:t>Wno</a:t>
                      </a:r>
                      <a:r>
                        <a:rPr lang="en-US" dirty="0"/>
                        <a:t>-&lt;name&gt; allow you to enable or disable specific warnings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61275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--std=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Tells the compiler to use C++11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also use newer or older C++ standards such as C++98 and C++17.  C++11 is the most recent standard available across almost all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01529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Generates debugging information so that you can view </a:t>
                      </a:r>
                      <a:r>
                        <a:rPr lang="en-US" dirty="0" err="1"/>
                        <a:t>stacktraces</a:t>
                      </a:r>
                      <a:r>
                        <a:rPr lang="en-US" dirty="0"/>
                        <a:t> in your code with GDB and </a:t>
                      </a:r>
                      <a:r>
                        <a:rPr lang="en-US" dirty="0" err="1"/>
                        <a:t>Valgrind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-g3 generates even more debugging info for more detailed views, at the cost of making your code </a:t>
                      </a:r>
                      <a:r>
                        <a:rPr lang="en-US" dirty="0" err="1"/>
                        <a:t>larget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1421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all optimizations, which allows you to step through code normally in the 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Og</a:t>
                      </a:r>
                      <a:r>
                        <a:rPr lang="en-US" dirty="0"/>
                        <a:t> only enables optimizations which do not affect debugging.  I have had mixed results with it though.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9421"/>
                  </a:ext>
                </a:extLst>
              </a:tr>
              <a:tr h="646714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most optimizations, makes code run faster.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-O3: optimize for speed at the cost of size.  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: optimize for size at the cost of speed.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2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BE5-A4A1-4C43-8F98-D6F02DA7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3" y="347155"/>
            <a:ext cx="10131425" cy="911629"/>
          </a:xfrm>
        </p:spPr>
        <p:txBody>
          <a:bodyPr/>
          <a:lstStyle/>
          <a:p>
            <a:r>
              <a:rPr lang="en-US" dirty="0"/>
              <a:t>Common Compile Options (continued)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42B65-D3AD-42F4-9419-5449F092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51768"/>
              </p:ext>
            </p:extLst>
          </p:nvPr>
        </p:nvGraphicFramePr>
        <p:xfrm>
          <a:off x="314696" y="1536311"/>
          <a:ext cx="1164969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01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4726940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299712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directory to the header search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-include includes a specific header file at the top of each 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46379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name of the output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not given, by convention the result is named “</a:t>
                      </a:r>
                      <a:r>
                        <a:rPr lang="en-US" dirty="0" err="1"/>
                        <a:t>a.out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61507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-D&lt;var&gt;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preprocessor definition with the given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-D&lt;var&gt;=&lt;value&gt; gives the definition a specific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4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2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ADF3-B17D-44C2-885A-248125C0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–c or not to 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E716-C82A-4E70-A598-987AD221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1690688"/>
            <a:ext cx="10909663" cy="4631735"/>
          </a:xfrm>
        </p:spPr>
        <p:txBody>
          <a:bodyPr>
            <a:normAutofit/>
          </a:bodyPr>
          <a:lstStyle/>
          <a:p>
            <a:r>
              <a:rPr lang="en-US" dirty="0"/>
              <a:t>How do you control whether the compiler does compilation or linking?  The much-rumored -c flag.</a:t>
            </a:r>
          </a:p>
          <a:p>
            <a:r>
              <a:rPr lang="en-US" dirty="0"/>
              <a:t>If given -c, the compiler will always create a single .o file from a single source file.</a:t>
            </a:r>
          </a:p>
          <a:p>
            <a:r>
              <a:rPr lang="en-US" dirty="0"/>
              <a:t>If not given –c, then the compiler will always create an executable using all of the files it’s given.</a:t>
            </a:r>
          </a:p>
          <a:p>
            <a:pPr lvl="1"/>
            <a:r>
              <a:rPr lang="en-US" dirty="0"/>
              <a:t>This always involves linking, and may involve compilation too if you pass in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r>
              <a:rPr lang="en-US" dirty="0"/>
              <a:t>Note: there are other types things you can link besides executables, such as static libraries (.a) and shared libraries (.so).  We’ll cover those in session 2!</a:t>
            </a:r>
          </a:p>
        </p:txBody>
      </p:sp>
    </p:spTree>
    <p:extLst>
      <p:ext uri="{BB962C8B-B14F-4D97-AF65-F5344CB8AC3E}">
        <p14:creationId xmlns:p14="http://schemas.microsoft.com/office/powerpoint/2010/main" val="172386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D25E-B1EA-4408-917C-7EADE6F7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F8A1-240C-4464-AA29-6AF14EBE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C++ code on the command line is possible, but tedious.</a:t>
            </a:r>
          </a:p>
          <a:p>
            <a:r>
              <a:rPr lang="en-US" dirty="0"/>
              <a:t>Two major steps, compilation and linking.</a:t>
            </a:r>
          </a:p>
          <a:p>
            <a:r>
              <a:rPr lang="en-US" dirty="0"/>
              <a:t>Compile options used to adjust compiler behavior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Code standard</a:t>
            </a:r>
          </a:p>
          <a:p>
            <a:pPr lvl="1"/>
            <a:r>
              <a:rPr lang="en-US" dirty="0"/>
              <a:t>Include directories</a:t>
            </a:r>
          </a:p>
          <a:p>
            <a:pPr lvl="1"/>
            <a:r>
              <a:rPr lang="en-US" dirty="0"/>
              <a:t>Input and output files</a:t>
            </a:r>
          </a:p>
        </p:txBody>
      </p:sp>
    </p:spTree>
    <p:extLst>
      <p:ext uri="{BB962C8B-B14F-4D97-AF65-F5344CB8AC3E}">
        <p14:creationId xmlns:p14="http://schemas.microsoft.com/office/powerpoint/2010/main" val="364425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6062-65C2-4009-932A-602B54C8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5026-8FAD-4B9C-A386-B6ACD704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First CMakeLists.txt</a:t>
            </a:r>
          </a:p>
        </p:txBody>
      </p:sp>
    </p:spTree>
    <p:extLst>
      <p:ext uri="{BB962C8B-B14F-4D97-AF65-F5344CB8AC3E}">
        <p14:creationId xmlns:p14="http://schemas.microsoft.com/office/powerpoint/2010/main" val="219077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B95-1A49-48BD-BC25-809F3DF2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9476-2E22-4355-B831-6A879A1A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874828" cy="4732316"/>
          </a:xfrm>
        </p:spPr>
        <p:txBody>
          <a:bodyPr/>
          <a:lstStyle/>
          <a:p>
            <a:r>
              <a:rPr lang="en-US" dirty="0"/>
              <a:t>There are many build systems available.  Why am I teaching CMake?</a:t>
            </a:r>
          </a:p>
          <a:p>
            <a:r>
              <a:rPr lang="en-US" i="1" dirty="0"/>
              <a:t>Cross-platform.</a:t>
            </a:r>
            <a:r>
              <a:rPr lang="en-US" dirty="0"/>
              <a:t> Generates </a:t>
            </a:r>
            <a:r>
              <a:rPr lang="en-US" dirty="0" err="1"/>
              <a:t>buildfiles</a:t>
            </a:r>
            <a:r>
              <a:rPr lang="en-US" dirty="0"/>
              <a:t> for multiple different build tools on all major platforms</a:t>
            </a:r>
          </a:p>
          <a:p>
            <a:r>
              <a:rPr lang="en-US" i="1" dirty="0"/>
              <a:t>Convenient for developers</a:t>
            </a:r>
            <a:r>
              <a:rPr lang="en-US" dirty="0"/>
              <a:t>.  CMake projects can be loaded into may different IDEs, such as </a:t>
            </a:r>
            <a:r>
              <a:rPr lang="en-US" dirty="0" err="1"/>
              <a:t>Clion</a:t>
            </a:r>
            <a:r>
              <a:rPr lang="en-US" dirty="0"/>
              <a:t>, </a:t>
            </a:r>
            <a:r>
              <a:rPr lang="en-US" dirty="0" err="1"/>
              <a:t>Xcode</a:t>
            </a:r>
            <a:r>
              <a:rPr lang="en-US" dirty="0"/>
              <a:t>, Visual Studio, and VS Code.</a:t>
            </a:r>
          </a:p>
          <a:p>
            <a:r>
              <a:rPr lang="en-US" i="1" dirty="0"/>
              <a:t>Capable</a:t>
            </a:r>
            <a:r>
              <a:rPr lang="en-US" dirty="0"/>
              <a:t>.  Can use custom functions and scripts to complete almost any arbitrarily complicated build task.  Can do just about anything that you can do with </a:t>
            </a:r>
            <a:r>
              <a:rPr lang="en-US" dirty="0" err="1"/>
              <a:t>Makefiles</a:t>
            </a:r>
            <a:r>
              <a:rPr lang="en-US" dirty="0"/>
              <a:t>, unlike many other build systems that are more restrictive.</a:t>
            </a:r>
          </a:p>
          <a:p>
            <a:r>
              <a:rPr lang="en-US" i="1" dirty="0"/>
              <a:t>Broad community support</a:t>
            </a:r>
            <a:r>
              <a:rPr lang="en-US" dirty="0"/>
              <a:t>.  Currently the single most popular build system for up-to-date C++ projects.  Lots of help and useful libraries available on the Internet.  Prewritten modules for loading many libraries.</a:t>
            </a:r>
          </a:p>
        </p:txBody>
      </p:sp>
    </p:spTree>
    <p:extLst>
      <p:ext uri="{BB962C8B-B14F-4D97-AF65-F5344CB8AC3E}">
        <p14:creationId xmlns:p14="http://schemas.microsoft.com/office/powerpoint/2010/main" val="264556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ACD4-8075-4048-B325-FF0A3DF3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CMake?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380B-37D2-4C08-AC81-B62DBF0E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6914"/>
            <a:ext cx="11100459" cy="51063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Sadly, there are some CMake haters out there.  Haters </a:t>
            </a:r>
            <a:r>
              <a:rPr lang="en-US" dirty="0" err="1"/>
              <a:t>gonna</a:t>
            </a:r>
            <a:r>
              <a:rPr lang="en-US" dirty="0"/>
              <a:t> hate, but they do have some valid points to keep in mind.</a:t>
            </a:r>
          </a:p>
          <a:p>
            <a:r>
              <a:rPr lang="en-US" i="1" dirty="0"/>
              <a:t>The syntax is weird</a:t>
            </a:r>
            <a:r>
              <a:rPr lang="en-US" dirty="0"/>
              <a:t>.  </a:t>
            </a:r>
            <a:r>
              <a:rPr lang="en-US" dirty="0" err="1"/>
              <a:t>CMake’s</a:t>
            </a:r>
            <a:r>
              <a:rPr lang="en-US" dirty="0"/>
              <a:t> syntax is somewhat similar to bash scripts, but is also its own thing.  Escaping special characters is often a big issue.</a:t>
            </a:r>
          </a:p>
          <a:p>
            <a:r>
              <a:rPr lang="en-US" i="1" dirty="0"/>
              <a:t>Lots of history</a:t>
            </a:r>
            <a:r>
              <a:rPr lang="en-US" dirty="0"/>
              <a:t>.  Often the CMake developers deprecated an old way of doing something and introduced a new way.  Many projects are still using the old ways.</a:t>
            </a:r>
          </a:p>
          <a:p>
            <a:r>
              <a:rPr lang="en-US" i="1" dirty="0"/>
              <a:t>Ugly</a:t>
            </a:r>
            <a:r>
              <a:rPr lang="en-US" dirty="0"/>
              <a:t>.  CMake code to do simple things can sometimes be verbose, hard to maintain, and bloated, especially if older functions are used.</a:t>
            </a:r>
          </a:p>
          <a:p>
            <a:pPr lvl="1"/>
            <a:r>
              <a:rPr lang="en-US" dirty="0"/>
              <a:t>Can be prevented with modern coding practices.</a:t>
            </a:r>
          </a:p>
          <a:p>
            <a:r>
              <a:rPr lang="en-US" i="1" dirty="0"/>
              <a:t>Esoteric</a:t>
            </a:r>
            <a:r>
              <a:rPr lang="en-US" dirty="0"/>
              <a:t>.  While common functionality is generally well documented, docs for more advanced topics like find modules, system introspection, and build rules are… spotty.</a:t>
            </a:r>
          </a:p>
          <a:p>
            <a:pPr lvl="1"/>
            <a:r>
              <a:rPr lang="en-US" dirty="0"/>
              <a:t>Many of these things covered in this course!</a:t>
            </a:r>
          </a:p>
        </p:txBody>
      </p:sp>
    </p:spTree>
    <p:extLst>
      <p:ext uri="{BB962C8B-B14F-4D97-AF65-F5344CB8AC3E}">
        <p14:creationId xmlns:p14="http://schemas.microsoft.com/office/powerpoint/2010/main" val="16901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1BF0-9B3C-4402-B0E6-B14A562B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Why we Care about Build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0EA0-F33A-4964-9C62-8A82FA4A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5991"/>
            <a:ext cx="11207337" cy="4667002"/>
          </a:xfrm>
        </p:spPr>
        <p:txBody>
          <a:bodyPr>
            <a:normAutofit/>
          </a:bodyPr>
          <a:lstStyle/>
          <a:p>
            <a:r>
              <a:rPr lang="en-US" dirty="0"/>
              <a:t>Build systems are not exactly a glamorous topic.</a:t>
            </a:r>
          </a:p>
          <a:p>
            <a:r>
              <a:rPr lang="en-US" dirty="0"/>
              <a:t>They are not going to win you any job offers or grab people’s attention on your resume.</a:t>
            </a:r>
          </a:p>
          <a:p>
            <a:r>
              <a:rPr lang="en-US" dirty="0"/>
              <a:t>I can understand if you want to leave this long and complex training and go learn about something fun and flashy like machine learning or React or Swift</a:t>
            </a:r>
          </a:p>
          <a:p>
            <a:r>
              <a:rPr lang="en-US" dirty="0"/>
              <a:t>HOWEVER: build systems are one of the most key parts of </a:t>
            </a:r>
            <a:r>
              <a:rPr lang="en-US" i="1" dirty="0"/>
              <a:t>any </a:t>
            </a:r>
            <a:r>
              <a:rPr lang="en-US" dirty="0"/>
              <a:t>software project.  You cannot write any serious code without a good build system.</a:t>
            </a:r>
          </a:p>
          <a:p>
            <a:r>
              <a:rPr lang="en-US" dirty="0"/>
              <a:t>If you can stick it out through this series of 4 lectures, you will know more about C++ build systems than 75% of professional software engineers (if Qualcomm is any judge)</a:t>
            </a:r>
          </a:p>
          <a:p>
            <a:pPr lvl="1"/>
            <a:r>
              <a:rPr lang="en-US" dirty="0"/>
              <a:t>Great way to earn points at any new workplace!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BAB8-A4F1-498D-9ECE-37A110BA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CMake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3C84-76BC-434D-A070-1B153DF02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750137" cy="1479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are now going to create our very first </a:t>
            </a:r>
            <a:r>
              <a:rPr lang="en-US" dirty="0" err="1"/>
              <a:t>buildfile</a:t>
            </a:r>
            <a:r>
              <a:rPr lang="en-US" dirty="0"/>
              <a:t> for </a:t>
            </a:r>
            <a:r>
              <a:rPr lang="en-US" dirty="0" err="1"/>
              <a:t>test_regression</a:t>
            </a:r>
            <a:r>
              <a:rPr lang="en-US" dirty="0"/>
              <a:t> with CMake.</a:t>
            </a:r>
          </a:p>
          <a:p>
            <a:r>
              <a:rPr lang="en-US" dirty="0"/>
              <a:t>First, we need to understand how CMake processes this file.</a:t>
            </a:r>
          </a:p>
          <a:p>
            <a:r>
              <a:rPr lang="en-US" dirty="0"/>
              <a:t>CMake is a </a:t>
            </a:r>
            <a:r>
              <a:rPr lang="en-US" i="1" dirty="0"/>
              <a:t>build system generator</a:t>
            </a:r>
            <a:r>
              <a:rPr lang="en-US" dirty="0"/>
              <a:t>.  It reads files in its own language and outputs </a:t>
            </a:r>
            <a:r>
              <a:rPr lang="en-US" dirty="0" err="1"/>
              <a:t>buildfiles</a:t>
            </a:r>
            <a:r>
              <a:rPr lang="en-US" dirty="0"/>
              <a:t> in one of several other languages.  We will use make for this course.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DD71CA88-0826-4B82-964C-A4D835FCD685}"/>
              </a:ext>
            </a:extLst>
          </p:cNvPr>
          <p:cNvSpPr/>
          <p:nvPr/>
        </p:nvSpPr>
        <p:spPr>
          <a:xfrm>
            <a:off x="3988132" y="425255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cmake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73EF88-E0D2-4745-9B96-EE5DB48A0740}"/>
              </a:ext>
            </a:extLst>
          </p:cNvPr>
          <p:cNvSpPr/>
          <p:nvPr/>
        </p:nvSpPr>
        <p:spPr>
          <a:xfrm>
            <a:off x="492430" y="3807228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CMakeLists.txt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(in each directory)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E5F4CC-8B62-4C19-848F-93A26596531C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3314008" y="4177343"/>
            <a:ext cx="674124" cy="514993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02C49C8-B68C-4213-8066-5AA31AF51B38}"/>
              </a:ext>
            </a:extLst>
          </p:cNvPr>
          <p:cNvSpPr/>
          <p:nvPr/>
        </p:nvSpPr>
        <p:spPr>
          <a:xfrm>
            <a:off x="6054442" y="4322220"/>
            <a:ext cx="2525480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Makefile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(in each directory)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2D9B9D-E5B0-4086-9050-EB5A4D56B036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250877" y="4692335"/>
            <a:ext cx="803565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5BFC5B5-384B-4124-9DFA-25D717D6E8FF}"/>
              </a:ext>
            </a:extLst>
          </p:cNvPr>
          <p:cNvSpPr/>
          <p:nvPr/>
        </p:nvSpPr>
        <p:spPr>
          <a:xfrm>
            <a:off x="492430" y="5220787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Other CMake modules (included)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4E8538-194E-401C-8A8A-4AA6429DEE9B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1903219" y="4547457"/>
            <a:ext cx="0" cy="673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1A02B534-8601-4EA5-A315-B90AC2ADE6FB}"/>
              </a:ext>
            </a:extLst>
          </p:cNvPr>
          <p:cNvSpPr/>
          <p:nvPr/>
        </p:nvSpPr>
        <p:spPr>
          <a:xfrm>
            <a:off x="9383487" y="425255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make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B15F55-DAEF-4C06-9AD2-95C97040C4E2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8579922" y="4692335"/>
            <a:ext cx="803565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CC66-73D9-435A-A29B-BE955B71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CMakeLists.txt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A646-EB69-4A4D-8E65-22852607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131425" cy="4797630"/>
          </a:xfrm>
        </p:spPr>
        <p:txBody>
          <a:bodyPr/>
          <a:lstStyle/>
          <a:p>
            <a:r>
              <a:rPr lang="en-US" dirty="0"/>
              <a:t>The top-level </a:t>
            </a:r>
            <a:r>
              <a:rPr lang="en-US" dirty="0" err="1"/>
              <a:t>buildfile</a:t>
            </a:r>
            <a:r>
              <a:rPr lang="en-US" dirty="0"/>
              <a:t> performs some important tasks:</a:t>
            </a:r>
          </a:p>
          <a:p>
            <a:pPr lvl="1"/>
            <a:r>
              <a:rPr lang="en-US" dirty="0"/>
              <a:t>Initializing CMake (this session)</a:t>
            </a:r>
          </a:p>
          <a:p>
            <a:pPr lvl="1"/>
            <a:r>
              <a:rPr lang="en-US" dirty="0"/>
              <a:t>Setting compilation options (this session)</a:t>
            </a:r>
          </a:p>
          <a:p>
            <a:pPr lvl="1"/>
            <a:r>
              <a:rPr lang="en-US" dirty="0"/>
              <a:t>Inspecting the system and finding libraries (session 3)</a:t>
            </a:r>
          </a:p>
          <a:p>
            <a:r>
              <a:rPr lang="en-US" dirty="0"/>
              <a:t>The </a:t>
            </a:r>
            <a:r>
              <a:rPr lang="en-US" dirty="0" err="1"/>
              <a:t>buildfiles</a:t>
            </a:r>
            <a:r>
              <a:rPr lang="en-US" dirty="0"/>
              <a:t> in each directory take care of building the code there:</a:t>
            </a:r>
          </a:p>
          <a:p>
            <a:pPr lvl="1"/>
            <a:r>
              <a:rPr lang="en-US" dirty="0"/>
              <a:t>Setting local compile options (session 2)</a:t>
            </a:r>
          </a:p>
          <a:p>
            <a:pPr lvl="1"/>
            <a:r>
              <a:rPr lang="en-US" dirty="0"/>
              <a:t>Building code into various targets (this session)</a:t>
            </a:r>
          </a:p>
          <a:p>
            <a:pPr lvl="1"/>
            <a:r>
              <a:rPr lang="en-US" dirty="0"/>
              <a:t>Linking targets to the libraries they depend on (sessions 2 and 3)</a:t>
            </a:r>
          </a:p>
          <a:p>
            <a:r>
              <a:rPr lang="en-US" dirty="0"/>
              <a:t>This is just an overview! We will go into each of these in detail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6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2BC1-B252-46F1-B7C6-176F6D44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26299-4F2F-4A79-9847-E8032179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" y="1799113"/>
            <a:ext cx="6062353" cy="4613562"/>
          </a:xfrm>
        </p:spPr>
        <p:txBody>
          <a:bodyPr>
            <a:normAutofit fontScale="92500"/>
          </a:bodyPr>
          <a:lstStyle/>
          <a:p>
            <a:r>
              <a:rPr lang="en-US" dirty="0"/>
              <a:t>There’s a lot to go over!</a:t>
            </a:r>
          </a:p>
          <a:p>
            <a:r>
              <a:rPr lang="en-US" dirty="0"/>
              <a:t>For now we will start with the basics.</a:t>
            </a:r>
          </a:p>
          <a:p>
            <a:r>
              <a:rPr lang="en-US" dirty="0"/>
              <a:t>Each line contains one command.</a:t>
            </a:r>
          </a:p>
          <a:p>
            <a:r>
              <a:rPr lang="en-US" dirty="0"/>
              <a:t>Command calls continue across lines until the next closing parenthesis</a:t>
            </a:r>
          </a:p>
          <a:p>
            <a:r>
              <a:rPr lang="en-US" dirty="0"/>
              <a:t>Variables can be evaluated like “${VAR}”</a:t>
            </a:r>
          </a:p>
          <a:p>
            <a:r>
              <a:rPr lang="en-US" dirty="0"/>
              <a:t>Whitespace around commands is not significant, but it is used to separate command arguments</a:t>
            </a:r>
          </a:p>
          <a:p>
            <a:r>
              <a:rPr lang="en-US" dirty="0"/>
              <a:t>All command arguments are string literals.  Quotes used when literals contain whitespace.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FCD08-19B0-40C5-ADE1-17DB024A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88151-EE27-421F-A021-D707B83C55B9}"/>
              </a:ext>
            </a:extLst>
          </p:cNvPr>
          <p:cNvSpPr txBox="1"/>
          <p:nvPr/>
        </p:nvSpPr>
        <p:spPr>
          <a:xfrm>
            <a:off x="4435433" y="424935"/>
            <a:ext cx="23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random example -&gt;</a:t>
            </a:r>
          </a:p>
        </p:txBody>
      </p:sp>
    </p:spTree>
    <p:extLst>
      <p:ext uri="{BB962C8B-B14F-4D97-AF65-F5344CB8AC3E}">
        <p14:creationId xmlns:p14="http://schemas.microsoft.com/office/powerpoint/2010/main" val="1428182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0839-E8DC-4D4F-8A6F-ACFBDE64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26" y="276101"/>
            <a:ext cx="10131425" cy="940130"/>
          </a:xfrm>
        </p:spPr>
        <p:txBody>
          <a:bodyPr/>
          <a:lstStyle/>
          <a:p>
            <a:r>
              <a:rPr lang="en-US" dirty="0"/>
              <a:t>CMake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597F-2C59-4447-A28B-EE91F9FA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06286"/>
            <a:ext cx="6121730" cy="5130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data is strings</a:t>
            </a:r>
          </a:p>
          <a:p>
            <a:r>
              <a:rPr lang="en-US" dirty="0"/>
              <a:t>Lists stored as strings separated by semicolons</a:t>
            </a:r>
          </a:p>
          <a:p>
            <a:pPr lvl="1"/>
            <a:r>
              <a:rPr lang="en-US" dirty="0"/>
              <a:t>God forbid if you need to have semicolons in a string!</a:t>
            </a:r>
          </a:p>
          <a:p>
            <a:r>
              <a:rPr lang="en-US" dirty="0"/>
              <a:t>Data is converted from strings to other types, e.g. Boolean and integer, where needed</a:t>
            </a:r>
          </a:p>
          <a:p>
            <a:r>
              <a:rPr lang="en-US" dirty="0"/>
              <a:t>set() command used to assign a value to a variable</a:t>
            </a:r>
          </a:p>
          <a:p>
            <a:pPr lvl="1"/>
            <a:r>
              <a:rPr lang="en-US" dirty="0"/>
              <a:t>Multiple arguments passed to set() are converted into a list</a:t>
            </a:r>
          </a:p>
          <a:p>
            <a:r>
              <a:rPr lang="en-US" dirty="0"/>
              <a:t>By convention, variable names are all caps.  Some people like to use lowercase variables for local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A5028-5451-4F30-A50E-1DCD832B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39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584-A144-40BA-807E-438CC8AB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3" y="276101"/>
            <a:ext cx="10131425" cy="940130"/>
          </a:xfrm>
        </p:spPr>
        <p:txBody>
          <a:bodyPr/>
          <a:lstStyle/>
          <a:p>
            <a:r>
              <a:rPr lang="en-US" dirty="0"/>
              <a:t>CMake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15B7-3167-4D4B-9B90-D9568F2E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35" y="1448790"/>
            <a:ext cx="6406739" cy="5231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different types of commands, keyword arguments and positional.</a:t>
            </a:r>
          </a:p>
          <a:p>
            <a:r>
              <a:rPr lang="en-US" dirty="0"/>
              <a:t>Keyword arguments: Use specific all-caps keywords to separate arguments.</a:t>
            </a:r>
          </a:p>
          <a:p>
            <a:pPr lvl="1"/>
            <a:r>
              <a:rPr lang="en-US" dirty="0"/>
              <a:t>Keywords can take no arguments, one argument, or a list.</a:t>
            </a:r>
          </a:p>
          <a:p>
            <a:r>
              <a:rPr lang="en-US" dirty="0"/>
              <a:t>Positional arguments: Specific arguments are passed in a specific order without keywords</a:t>
            </a:r>
          </a:p>
          <a:p>
            <a:r>
              <a:rPr lang="en-US" i="1" dirty="0"/>
              <a:t>Look at documentation!</a:t>
            </a:r>
            <a:r>
              <a:rPr lang="en-US" dirty="0"/>
              <a:t>  Arguments are hard to remember but docs are generally very helpful.</a:t>
            </a:r>
          </a:p>
          <a:p>
            <a:r>
              <a:rPr lang="en-US" dirty="0"/>
              <a:t>Unlike variables, function names are not case-sensitive.  Lowercase by convention.</a:t>
            </a:r>
          </a:p>
          <a:p>
            <a:r>
              <a:rPr lang="en-US" dirty="0"/>
              <a:t>It is possible to write your own custom functions, we will go into that later.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E56C4-511A-4357-8DC5-256617CC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4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2AE9-76EF-4D00-8509-0E17EC9C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676A-5A6A-44EB-B97C-63F35A35F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131425" cy="4449286"/>
          </a:xfrm>
        </p:spPr>
        <p:txBody>
          <a:bodyPr>
            <a:normAutofit/>
          </a:bodyPr>
          <a:lstStyle/>
          <a:p>
            <a:r>
              <a:rPr lang="en-US" dirty="0"/>
              <a:t>Unlike Make, CMake makes it very straightforward to keep your compiled files separate from your source directory</a:t>
            </a:r>
          </a:p>
          <a:p>
            <a:r>
              <a:rPr lang="en-US" dirty="0"/>
              <a:t>Helps keep your Git repositories nice and clean! </a:t>
            </a:r>
          </a:p>
          <a:p>
            <a:r>
              <a:rPr lang="en-US" dirty="0"/>
              <a:t>Three directories to remember:</a:t>
            </a:r>
          </a:p>
          <a:p>
            <a:pPr lvl="1"/>
            <a:r>
              <a:rPr lang="en-US" dirty="0"/>
              <a:t>Source </a:t>
            </a:r>
            <a:r>
              <a:rPr lang="en-US" dirty="0" err="1"/>
              <a:t>dir</a:t>
            </a:r>
            <a:r>
              <a:rPr lang="en-US" dirty="0"/>
              <a:t>: where your source code is</a:t>
            </a:r>
          </a:p>
          <a:p>
            <a:pPr lvl="1"/>
            <a:r>
              <a:rPr lang="en-US" dirty="0"/>
              <a:t>Binary </a:t>
            </a:r>
            <a:r>
              <a:rPr lang="en-US" dirty="0" err="1"/>
              <a:t>dir</a:t>
            </a:r>
            <a:r>
              <a:rPr lang="en-US" dirty="0"/>
              <a:t>: where the binaries are being stored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dir</a:t>
            </a:r>
            <a:r>
              <a:rPr lang="en-US" dirty="0"/>
              <a:t>: where the binaries will be installed when you run “make install”</a:t>
            </a:r>
          </a:p>
          <a:p>
            <a:r>
              <a:rPr lang="en-US" dirty="0"/>
              <a:t>When running </a:t>
            </a:r>
            <a:r>
              <a:rPr lang="en-US" dirty="0" err="1"/>
              <a:t>cmake</a:t>
            </a:r>
            <a:r>
              <a:rPr lang="en-US" dirty="0"/>
              <a:t>, you always run in the binary </a:t>
            </a:r>
            <a:r>
              <a:rPr lang="en-US" dirty="0" err="1"/>
              <a:t>dir</a:t>
            </a:r>
            <a:r>
              <a:rPr lang="en-US" dirty="0"/>
              <a:t> and pass CMake the path to the source </a:t>
            </a:r>
            <a:r>
              <a:rPr lang="en-US" dirty="0" err="1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2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0E6A-D22D-4438-9957-F54AEDEA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49" y="66452"/>
            <a:ext cx="10131425" cy="940130"/>
          </a:xfrm>
        </p:spPr>
        <p:txBody>
          <a:bodyPr/>
          <a:lstStyle/>
          <a:p>
            <a:r>
              <a:rPr lang="en-US" dirty="0"/>
              <a:t>Directory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2573-986B-4231-83B3-2F9983A0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49" y="801585"/>
            <a:ext cx="10131425" cy="5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directories are accessed via special predefined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9864C4-2CCA-4E7C-A8BB-6623E0369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99499"/>
              </p:ext>
            </p:extLst>
          </p:nvPr>
        </p:nvGraphicFramePr>
        <p:xfrm>
          <a:off x="271153" y="1567543"/>
          <a:ext cx="11649694" cy="472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442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3551899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374684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Value </a:t>
                      </a:r>
                    </a:p>
                    <a:p>
                      <a:r>
                        <a:rPr lang="en-US" dirty="0"/>
                        <a:t>(f</a:t>
                      </a:r>
                      <a:r>
                        <a:rPr lang="en-US" dirty="0">
                          <a:latin typeface="+mn-lt"/>
                        </a:rPr>
                        <a:t>or session1/</a:t>
                      </a:r>
                      <a:r>
                        <a:rPr lang="en-US" dirty="0" err="1">
                          <a:latin typeface="+mn-lt"/>
                        </a:rPr>
                        <a:t>quad_reg</a:t>
                      </a:r>
                      <a:r>
                        <a:rPr lang="en-US" dirty="0">
                          <a:latin typeface="+mn-lt"/>
                        </a:rPr>
                        <a:t>/CMakeLists.txt)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67034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CMAKE_SOURCE_DIR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Top-level source folder of your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61275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CMAKE_CURRENT_SOURCE_DIR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folder of the current CMakeLists.txt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quad_reg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01529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CMAKE_BINARY_DIR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Top-level binary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of your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&lt;…&gt;/session1/build/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1421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CMAKE_CURRENT_BINARY_DIR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for the current CMakeLists.txt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&lt;…&gt;/session1/build/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quad_reg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9421"/>
                  </a:ext>
                </a:extLst>
              </a:tr>
              <a:tr h="646714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CMAKE_INSTALL_PREFIX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Directory that build products will be installed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usr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/local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358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836A-BB32-4845-A004-95A0A27A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Exercise 2:</a:t>
            </a:r>
            <a:r>
              <a:rPr lang="en-US" dirty="0"/>
              <a:t> </a:t>
            </a:r>
            <a:r>
              <a:rPr lang="en-US" dirty="0" err="1"/>
              <a:t>QuadRegTest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DA9B-FC24-4786-823D-8030BA8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now going to create a simple CMakeLists.txt</a:t>
            </a:r>
          </a:p>
          <a:p>
            <a:r>
              <a:rPr lang="en-US" dirty="0"/>
              <a:t>Create a new one in the session1 folder and open it in your text editor</a:t>
            </a:r>
          </a:p>
        </p:txBody>
      </p:sp>
    </p:spTree>
    <p:extLst>
      <p:ext uri="{BB962C8B-B14F-4D97-AF65-F5344CB8AC3E}">
        <p14:creationId xmlns:p14="http://schemas.microsoft.com/office/powerpoint/2010/main" val="92991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E93F-3207-41B2-A03C-371DDFC5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9FC2-4E63-487A-BD7B-29E7B6E0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6915"/>
            <a:ext cx="5507181" cy="52667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These two statements are needed as the first lines of all CMake build systems</a:t>
            </a:r>
          </a:p>
          <a:p>
            <a:r>
              <a:rPr lang="en-US" dirty="0" err="1"/>
              <a:t>cmake_minimum_required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Sets minimum version needed to run the </a:t>
            </a:r>
            <a:r>
              <a:rPr lang="en-US" dirty="0" err="1"/>
              <a:t>buildfiles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Disables backwards compatibility for versions older than the given one.</a:t>
            </a:r>
          </a:p>
          <a:p>
            <a:r>
              <a:rPr lang="en-US" dirty="0"/>
              <a:t>project()</a:t>
            </a:r>
          </a:p>
          <a:p>
            <a:pPr lvl="1"/>
            <a:r>
              <a:rPr lang="en-US" dirty="0"/>
              <a:t>Sets the name of the project (e.g. for display in IDEs).</a:t>
            </a:r>
          </a:p>
          <a:p>
            <a:pPr lvl="1"/>
            <a:r>
              <a:rPr lang="en-US" dirty="0"/>
              <a:t>Tells CMake which compilers to search for.</a:t>
            </a:r>
          </a:p>
          <a:p>
            <a:r>
              <a:rPr lang="en-US" dirty="0"/>
              <a:t>NOTE: C++ is called “CXX” in CMake, probably so it can be used as a valid filesystem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A4C61-93AE-464E-BC7E-99DEF9FD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43" y="1923804"/>
            <a:ext cx="5114509" cy="5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2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1A6A-DBC3-4205-8FFA-10AACB47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7E63-C1EA-4026-9BC8-F16AEA18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2"/>
            <a:ext cx="4978729" cy="4773879"/>
          </a:xfrm>
        </p:spPr>
        <p:txBody>
          <a:bodyPr/>
          <a:lstStyle/>
          <a:p>
            <a:r>
              <a:rPr lang="en-US" dirty="0"/>
              <a:t>Creates a variable (TEST_QUADREG_SOURCES) containing the paths to both files</a:t>
            </a:r>
          </a:p>
          <a:p>
            <a:pPr lvl="1"/>
            <a:r>
              <a:rPr lang="en-US" dirty="0"/>
              <a:t>Paths in CMake are almost always interpreted relative to the source directory</a:t>
            </a:r>
          </a:p>
          <a:p>
            <a:r>
              <a:rPr lang="en-US" dirty="0"/>
              <a:t>I recommend always making lists of source files at the top of the file.</a:t>
            </a:r>
          </a:p>
          <a:p>
            <a:r>
              <a:rPr lang="en-US" dirty="0"/>
              <a:t>This is dead simple to the reader and makes it easy for the non-CMake-literate to add source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A19B9-2E57-4819-B21A-CF4181AC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14" y="1186544"/>
            <a:ext cx="5278285" cy="15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20B5-75D7-4765-85C4-303BC09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Qualcomm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D6BD-9760-4D14-9A26-1FF25D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25039"/>
            <a:ext cx="10714511" cy="4823361"/>
          </a:xfrm>
        </p:spPr>
        <p:txBody>
          <a:bodyPr>
            <a:normAutofit/>
          </a:bodyPr>
          <a:lstStyle/>
          <a:p>
            <a:r>
              <a:rPr lang="en-US" dirty="0"/>
              <a:t>When I was at Qualcomm, the build system we had to work with took almost an hour to build an entire OS image and flash it onto the target device</a:t>
            </a:r>
          </a:p>
          <a:p>
            <a:r>
              <a:rPr lang="en-US" dirty="0"/>
              <a:t>Instead of using that, I spent my first week on the project writing a new build system and incremental upload tool in CMake</a:t>
            </a:r>
          </a:p>
          <a:p>
            <a:r>
              <a:rPr lang="en-US" dirty="0"/>
              <a:t>This made incremental builds take 12 seconds instead of &gt;30 minutes!</a:t>
            </a:r>
          </a:p>
          <a:p>
            <a:r>
              <a:rPr lang="en-US" dirty="0"/>
              <a:t>This let me iterate quickly instead of taking ages to create and test new builds</a:t>
            </a:r>
          </a:p>
          <a:p>
            <a:r>
              <a:rPr lang="en-US" dirty="0"/>
              <a:t>People were always like “how are you making progress so fast on this project?”</a:t>
            </a:r>
          </a:p>
          <a:p>
            <a:r>
              <a:rPr lang="en-US" dirty="0"/>
              <a:t>Answer: build systems!</a:t>
            </a:r>
          </a:p>
        </p:txBody>
      </p:sp>
    </p:spTree>
    <p:extLst>
      <p:ext uri="{BB962C8B-B14F-4D97-AF65-F5344CB8AC3E}">
        <p14:creationId xmlns:p14="http://schemas.microsoft.com/office/powerpoint/2010/main" val="79813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8A6A-91F2-49AD-B7AA-A1338D3E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compile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4D64-5D9E-432C-8799-0A9C8896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2"/>
            <a:ext cx="5410199" cy="460168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include_directories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Adds directories to the include path</a:t>
            </a:r>
          </a:p>
          <a:p>
            <a:pPr lvl="1"/>
            <a:r>
              <a:rPr lang="en-US" dirty="0"/>
              <a:t>Will be passed to the compiler using the –I option</a:t>
            </a:r>
          </a:p>
          <a:p>
            <a:r>
              <a:rPr lang="en-US" dirty="0" err="1"/>
              <a:t>add_compile_options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Adds the given options to the compiler flags</a:t>
            </a:r>
          </a:p>
          <a:p>
            <a:r>
              <a:rPr lang="en-US" dirty="0"/>
              <a:t>For now we are using functions that operate at the global scope</a:t>
            </a:r>
          </a:p>
          <a:p>
            <a:pPr lvl="1"/>
            <a:r>
              <a:rPr lang="en-US" dirty="0"/>
              <a:t>Other ways to do this will be discussed </a:t>
            </a:r>
            <a:r>
              <a:rPr lang="en-US"/>
              <a:t>in session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7FE3E-8AD7-40DF-8780-0FBDF548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98" y="896587"/>
            <a:ext cx="4786493" cy="22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3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28AD-4E94-452E-83D1-97527E50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D10E-5C66-4EB4-85E9-41439928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5827815" cy="3992088"/>
          </a:xfrm>
        </p:spPr>
        <p:txBody>
          <a:bodyPr/>
          <a:lstStyle/>
          <a:p>
            <a:r>
              <a:rPr lang="en-US" dirty="0" err="1"/>
              <a:t>add_executable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Tells CMake to build an executable target with the given name from the given sources</a:t>
            </a:r>
          </a:p>
          <a:p>
            <a:r>
              <a:rPr lang="en-US" dirty="0"/>
              <a:t>We use the TEST_QUADREG_SOURCES variable we created earlier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BA6B7-4183-4FBF-A8DF-E0CBE87C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95" y="1231136"/>
            <a:ext cx="4900755" cy="28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2741-C4BE-42DC-9332-BD1B5784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A8C7-3311-415B-B6CF-F197D8BF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cd session1</a:t>
            </a:r>
          </a:p>
          <a:p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build</a:t>
            </a:r>
          </a:p>
          <a:p>
            <a:r>
              <a:rPr lang="en-US" dirty="0">
                <a:latin typeface="Consolas" panose="020B0609020204030204" pitchFamily="49" charset="0"/>
              </a:rPr>
              <a:t>cd build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cmake</a:t>
            </a:r>
            <a:r>
              <a:rPr lang="en-US" dirty="0">
                <a:latin typeface="Consolas" panose="020B0609020204030204" pitchFamily="49" charset="0"/>
              </a:rPr>
              <a:t> ..</a:t>
            </a:r>
          </a:p>
          <a:p>
            <a:r>
              <a:rPr lang="en-US" dirty="0">
                <a:latin typeface="Consolas" panose="020B0609020204030204" pitchFamily="49" charset="0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592235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8D66-4568-4DFA-9828-2BE591A1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8CDAF-43AF-4E83-966D-CC61020E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8" y="2387760"/>
            <a:ext cx="667795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6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5CB6-49BD-413C-B478-73C9DFE8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5C75-24D3-494B-9493-5260A78C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CMake syntax</a:t>
            </a:r>
          </a:p>
          <a:p>
            <a:pPr lvl="1"/>
            <a:r>
              <a:rPr lang="en-US" dirty="0"/>
              <a:t>Variables, commands, whitespace</a:t>
            </a:r>
          </a:p>
          <a:p>
            <a:r>
              <a:rPr lang="en-US" dirty="0"/>
              <a:t>Directory structure</a:t>
            </a:r>
          </a:p>
          <a:p>
            <a:pPr lvl="1"/>
            <a:r>
              <a:rPr lang="en-US" dirty="0"/>
              <a:t>source, binary, install</a:t>
            </a:r>
          </a:p>
          <a:p>
            <a:r>
              <a:rPr lang="en-US" dirty="0"/>
              <a:t>My First CMakeLists.txt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06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9D4E-A660-4B21-94B1-867F8624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 Complete!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E7D1-7CEC-48FC-BF3E-A1D1789E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work!</a:t>
            </a:r>
          </a:p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3934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C00-6F03-4563-BC6A-902C5C8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6912-AA2A-42B0-8630-13932BB56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C++ Code is Built</a:t>
            </a:r>
          </a:p>
        </p:txBody>
      </p:sp>
    </p:spTree>
    <p:extLst>
      <p:ext uri="{BB962C8B-B14F-4D97-AF65-F5344CB8AC3E}">
        <p14:creationId xmlns:p14="http://schemas.microsoft.com/office/powerpoint/2010/main" val="406835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D65C-15DE-4E2F-AC91-37D7BE83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Exercise 1:</a:t>
            </a:r>
            <a:r>
              <a:rPr lang="en-US" dirty="0"/>
              <a:t> Manually Building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2394-D15B-4D8E-A7FB-0F3BD7BE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can start learning about CMake, we must first review how C++ code is built</a:t>
            </a:r>
          </a:p>
          <a:p>
            <a:r>
              <a:rPr lang="en-US" dirty="0"/>
              <a:t>We’ll practice by compiling a simple program ourselves on the command line</a:t>
            </a:r>
          </a:p>
          <a:p>
            <a:r>
              <a:rPr lang="en-US" dirty="0"/>
              <a:t>This program has two parts:</a:t>
            </a:r>
          </a:p>
          <a:p>
            <a:pPr lvl="1"/>
            <a:r>
              <a:rPr lang="en-US" dirty="0" err="1"/>
              <a:t>MovingQuadReg.h</a:t>
            </a:r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: implements a quadratic regression that converts a set of data points into a parabolic equation</a:t>
            </a:r>
          </a:p>
          <a:p>
            <a:pPr lvl="1"/>
            <a:r>
              <a:rPr lang="en-US" dirty="0"/>
              <a:t>test_regression.cpp: test program for </a:t>
            </a:r>
            <a:r>
              <a:rPr lang="en-US" dirty="0" err="1"/>
              <a:t>MovingQuadReg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11A-F028-4892-82AC-AC2FCB05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C++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BE28-E263-41AD-8FE8-523998E5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7237"/>
            <a:ext cx="10131425" cy="4678878"/>
          </a:xfrm>
        </p:spPr>
        <p:txBody>
          <a:bodyPr>
            <a:normAutofit/>
          </a:bodyPr>
          <a:lstStyle/>
          <a:p>
            <a:r>
              <a:rPr lang="en-US" dirty="0"/>
              <a:t>Two basic steps in building C++ programs: </a:t>
            </a:r>
            <a:r>
              <a:rPr lang="en-US" i="1" dirty="0"/>
              <a:t>compilation </a:t>
            </a:r>
            <a:r>
              <a:rPr lang="en-US" dirty="0"/>
              <a:t>and </a:t>
            </a:r>
            <a:r>
              <a:rPr lang="en-US" i="1" dirty="0"/>
              <a:t>linking</a:t>
            </a:r>
            <a:r>
              <a:rPr lang="en-US" dirty="0"/>
              <a:t>.</a:t>
            </a:r>
          </a:p>
          <a:p>
            <a:r>
              <a:rPr lang="en-US" dirty="0"/>
              <a:t>Compilation: Functions in a source file are turned into machine code.</a:t>
            </a:r>
          </a:p>
          <a:p>
            <a:pPr lvl="1"/>
            <a:r>
              <a:rPr lang="en-US" dirty="0"/>
              <a:t>Machine code stored in an </a:t>
            </a:r>
            <a:r>
              <a:rPr lang="en-US" i="1" dirty="0"/>
              <a:t>object file</a:t>
            </a:r>
            <a:r>
              <a:rPr lang="en-US" dirty="0"/>
              <a:t> (.o)</a:t>
            </a:r>
          </a:p>
          <a:p>
            <a:pPr lvl="1"/>
            <a:r>
              <a:rPr lang="en-US" dirty="0"/>
              <a:t>Errors in the </a:t>
            </a:r>
            <a:r>
              <a:rPr lang="en-US" i="1" dirty="0"/>
              <a:t>source code</a:t>
            </a:r>
            <a:r>
              <a:rPr lang="en-US" dirty="0"/>
              <a:t> are detected at this time.</a:t>
            </a:r>
          </a:p>
          <a:p>
            <a:r>
              <a:rPr lang="en-US" dirty="0"/>
              <a:t>Linking: Files containing object code are merged together and a single program is created.</a:t>
            </a:r>
          </a:p>
          <a:p>
            <a:pPr lvl="1"/>
            <a:r>
              <a:rPr lang="en-US" dirty="0"/>
              <a:t>This generates an executable you can run</a:t>
            </a:r>
          </a:p>
          <a:p>
            <a:pPr lvl="1"/>
            <a:r>
              <a:rPr lang="en-US" dirty="0"/>
              <a:t>Errors in the </a:t>
            </a:r>
            <a:r>
              <a:rPr lang="en-US" i="1" dirty="0"/>
              <a:t>complete program</a:t>
            </a:r>
            <a:r>
              <a:rPr lang="en-US" dirty="0"/>
              <a:t> are detected at this time.</a:t>
            </a:r>
          </a:p>
          <a:p>
            <a:pPr lvl="1"/>
            <a:r>
              <a:rPr lang="en-US" dirty="0"/>
              <a:t>In particular, missing functions will be detected with an “undefined symbol” error.</a:t>
            </a:r>
          </a:p>
        </p:txBody>
      </p:sp>
    </p:spTree>
    <p:extLst>
      <p:ext uri="{BB962C8B-B14F-4D97-AF65-F5344CB8AC3E}">
        <p14:creationId xmlns:p14="http://schemas.microsoft.com/office/powerpoint/2010/main" val="20329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A8C3-3B26-4603-9FD6-869E4397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E47A-BE43-4C2D-B8E2-7C3E647C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910454" cy="39920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a terminal to </a:t>
            </a:r>
            <a:r>
              <a:rPr lang="en-US" dirty="0" err="1"/>
              <a:t>CMakeTraining</a:t>
            </a:r>
            <a:r>
              <a:rPr lang="en-US" dirty="0"/>
              <a:t>/exercises/section1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and run the following commands: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--std=</a:t>
            </a:r>
            <a:r>
              <a:rPr lang="en-US" sz="2000" dirty="0" err="1">
                <a:latin typeface="Consolas" panose="020B0609020204030204" pitchFamily="49" charset="0"/>
              </a:rPr>
              <a:t>c++</a:t>
            </a:r>
            <a:r>
              <a:rPr lang="en-US" sz="2000" dirty="0">
                <a:latin typeface="Consolas" panose="020B0609020204030204" pitchFamily="49" charset="0"/>
              </a:rPr>
              <a:t>11 -c </a:t>
            </a:r>
            <a:r>
              <a:rPr lang="en-US" sz="2000" dirty="0" err="1">
                <a:latin typeface="Consolas" panose="020B0609020204030204" pitchFamily="49" charset="0"/>
              </a:rPr>
              <a:t>quad_reg</a:t>
            </a:r>
            <a:r>
              <a:rPr lang="en-US" sz="2000" dirty="0">
                <a:latin typeface="Consolas" panose="020B0609020204030204" pitchFamily="49" charset="0"/>
              </a:rPr>
              <a:t>/MovingQuadReg.cpp -o </a:t>
            </a:r>
            <a:r>
              <a:rPr lang="en-US" sz="2000" dirty="0" err="1">
                <a:latin typeface="Consolas" panose="020B0609020204030204" pitchFamily="49" charset="0"/>
              </a:rPr>
              <a:t>MovingQuadReg.o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--std=</a:t>
            </a:r>
            <a:r>
              <a:rPr lang="en-US" sz="2000" dirty="0" err="1">
                <a:latin typeface="Consolas" panose="020B0609020204030204" pitchFamily="49" charset="0"/>
              </a:rPr>
              <a:t>c++</a:t>
            </a:r>
            <a:r>
              <a:rPr lang="en-US" sz="2000" dirty="0">
                <a:latin typeface="Consolas" panose="020B0609020204030204" pitchFamily="49" charset="0"/>
              </a:rPr>
              <a:t>11 -I </a:t>
            </a:r>
            <a:r>
              <a:rPr lang="en-US" sz="2000" dirty="0" err="1">
                <a:latin typeface="Consolas" panose="020B0609020204030204" pitchFamily="49" charset="0"/>
              </a:rPr>
              <a:t>quad_reg</a:t>
            </a:r>
            <a:r>
              <a:rPr lang="en-US" sz="2000" dirty="0">
                <a:latin typeface="Consolas" panose="020B0609020204030204" pitchFamily="49" charset="0"/>
              </a:rPr>
              <a:t> -c test_regression.cpp -o </a:t>
            </a:r>
            <a:r>
              <a:rPr lang="en-US" sz="2000" dirty="0" err="1">
                <a:latin typeface="Consolas" panose="020B0609020204030204" pitchFamily="49" charset="0"/>
              </a:rPr>
              <a:t>test_regression.o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</a:t>
            </a:r>
            <a:r>
              <a:rPr lang="en-US" sz="2000" dirty="0" err="1">
                <a:latin typeface="Consolas" panose="020B0609020204030204" pitchFamily="49" charset="0"/>
              </a:rPr>
              <a:t>test_regression.o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MovingQuadReg.o</a:t>
            </a:r>
            <a:r>
              <a:rPr lang="en-US" sz="2000" dirty="0">
                <a:latin typeface="Consolas" panose="020B0609020204030204" pitchFamily="49" charset="0"/>
              </a:rPr>
              <a:t> -o </a:t>
            </a:r>
            <a:r>
              <a:rPr lang="en-US" sz="2000" dirty="0" err="1">
                <a:latin typeface="Consolas" panose="020B0609020204030204" pitchFamily="49" charset="0"/>
              </a:rPr>
              <a:t>test_regression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./</a:t>
            </a:r>
            <a:r>
              <a:rPr lang="en-US" sz="2000" dirty="0" err="1">
                <a:latin typeface="Consolas" panose="020B0609020204030204" pitchFamily="49" charset="0"/>
              </a:rPr>
              <a:t>test_regression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0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E44D-AAF4-4309-9476-5319AD1F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AFB7-D068-4C19-BA2B-92F32017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0047"/>
            <a:ext cx="10131425" cy="99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Should see program run: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F7723-6031-4A66-8370-EC9EBDC0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84520"/>
            <a:ext cx="452500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6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DD58-77C4-4EAB-9F17-8893D1A2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9F31-F1E2-40CF-83BD-8D4BC01B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compiled each </a:t>
            </a:r>
            <a:r>
              <a:rPr lang="en-US" dirty="0" err="1"/>
              <a:t>cpp</a:t>
            </a:r>
            <a:r>
              <a:rPr lang="en-US" dirty="0"/>
              <a:t> into an object (.o) file</a:t>
            </a:r>
          </a:p>
          <a:p>
            <a:r>
              <a:rPr lang="en-US" dirty="0"/>
              <a:t>Then we linked the object files together into an executable</a:t>
            </a:r>
          </a:p>
        </p:txBody>
      </p:sp>
    </p:spTree>
    <p:extLst>
      <p:ext uri="{BB962C8B-B14F-4D97-AF65-F5344CB8AC3E}">
        <p14:creationId xmlns:p14="http://schemas.microsoft.com/office/powerpoint/2010/main" val="69206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176</TotalTime>
  <Words>2434</Words>
  <Application>Microsoft Office PowerPoint</Application>
  <PresentationFormat>Widescreen</PresentationFormat>
  <Paragraphs>248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Celestial</vt:lpstr>
      <vt:lpstr>CMake Training Session 1 CMake and Building C++</vt:lpstr>
      <vt:lpstr>Intro: Why we Care about Build Systems</vt:lpstr>
      <vt:lpstr>Qualcomm Experience</vt:lpstr>
      <vt:lpstr>Part 1</vt:lpstr>
      <vt:lpstr>Exercise 1: Manually Building C++</vt:lpstr>
      <vt:lpstr>Building C++ Code</vt:lpstr>
      <vt:lpstr>Exercise 1 Steps</vt:lpstr>
      <vt:lpstr>Exercise 1 Results</vt:lpstr>
      <vt:lpstr>Exercise 1: What did we do?</vt:lpstr>
      <vt:lpstr>Compile Step</vt:lpstr>
      <vt:lpstr>Link Step</vt:lpstr>
      <vt:lpstr>Incremental Builds</vt:lpstr>
      <vt:lpstr>Common Compile Options</vt:lpstr>
      <vt:lpstr>Common Compile Options (continued)</vt:lpstr>
      <vt:lpstr>To –c or not to -c</vt:lpstr>
      <vt:lpstr>Part 1 Review</vt:lpstr>
      <vt:lpstr>Part 2</vt:lpstr>
      <vt:lpstr>Why use CMake?</vt:lpstr>
      <vt:lpstr>Why not use CMake?</vt:lpstr>
      <vt:lpstr>What CMake Does</vt:lpstr>
      <vt:lpstr>Functions of CMakeLists.txt</vt:lpstr>
      <vt:lpstr>CMake Syntax</vt:lpstr>
      <vt:lpstr>CMake Variables</vt:lpstr>
      <vt:lpstr>CMake Commands</vt:lpstr>
      <vt:lpstr>CMake Directory Structure</vt:lpstr>
      <vt:lpstr>Directory Variables</vt:lpstr>
      <vt:lpstr>Exercise 2: QuadRegTest</vt:lpstr>
      <vt:lpstr>Initialization code</vt:lpstr>
      <vt:lpstr>Source list</vt:lpstr>
      <vt:lpstr>Basic compile flags</vt:lpstr>
      <vt:lpstr>Adding the Executable</vt:lpstr>
      <vt:lpstr>Running Exercise 2</vt:lpstr>
      <vt:lpstr>Exercise 2 Output</vt:lpstr>
      <vt:lpstr>Part 2 Review</vt:lpstr>
      <vt:lpstr>Session 1 Complete!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CMake Training Session 1 CMake and Building C++</dc:title>
  <dc:creator>Jamie Smith</dc:creator>
  <cp:lastModifiedBy>Jamie Smith</cp:lastModifiedBy>
  <cp:revision>81</cp:revision>
  <dcterms:created xsi:type="dcterms:W3CDTF">2020-03-29T05:37:22Z</dcterms:created>
  <dcterms:modified xsi:type="dcterms:W3CDTF">2020-03-29T08:34:18Z</dcterms:modified>
</cp:coreProperties>
</file>