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4" r:id="rId6"/>
    <p:sldId id="278" r:id="rId7"/>
    <p:sldId id="285" r:id="rId8"/>
    <p:sldId id="286" r:id="rId9"/>
    <p:sldId id="287" r:id="rId10"/>
    <p:sldId id="279" r:id="rId11"/>
    <p:sldId id="280" r:id="rId12"/>
    <p:sldId id="283" r:id="rId13"/>
    <p:sldId id="288" r:id="rId14"/>
    <p:sldId id="289" r:id="rId15"/>
    <p:sldId id="282" r:id="rId16"/>
    <p:sldId id="259" r:id="rId17"/>
    <p:sldId id="291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959307"/>
            <a:ext cx="10131427" cy="1468800"/>
          </a:xfrm>
        </p:spPr>
        <p:txBody>
          <a:bodyPr anchor="b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8" y="3625474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401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99113"/>
            <a:ext cx="10131425" cy="39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9A63-1836-4AF3-BCB3-AD09D8E36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CMake Training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Session 1</a:t>
            </a:r>
            <a:br>
              <a:rPr lang="en-US" dirty="0"/>
            </a:br>
            <a:r>
              <a:rPr lang="en-US" dirty="0"/>
              <a:t>CMake and Building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41702-42B0-493A-BCE0-9ED788717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Jamie Smith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A31DE1A-5BC3-4771-B67D-F333A187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532906"/>
            <a:ext cx="2996045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processes the entire source code for a file (including any headers you include) and generates the equivalent machine code.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7206344" y="3931920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E4452-DCD7-4C21-9663-9AE78FD86EB8}"/>
              </a:ext>
            </a:extLst>
          </p:cNvPr>
          <p:cNvSpPr/>
          <p:nvPr/>
        </p:nvSpPr>
        <p:spPr>
          <a:xfrm>
            <a:off x="3544388" y="3997234"/>
            <a:ext cx="2821578" cy="7402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MovingQuadReg.cpp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802B-62BF-43E8-A913-B4285B6E3507}"/>
              </a:ext>
            </a:extLst>
          </p:cNvPr>
          <p:cNvSpPr/>
          <p:nvPr/>
        </p:nvSpPr>
        <p:spPr>
          <a:xfrm>
            <a:off x="1010194" y="3117669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MovingQuadReg.h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687B08-E3A6-4E10-B94F-58622D4AFE55}"/>
              </a:ext>
            </a:extLst>
          </p:cNvPr>
          <p:cNvSpPr/>
          <p:nvPr/>
        </p:nvSpPr>
        <p:spPr>
          <a:xfrm>
            <a:off x="1010194" y="4863737"/>
            <a:ext cx="2164080" cy="7402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&lt;limits&gt;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5473A-07B6-4074-B06C-02AE2753A3DB}"/>
              </a:ext>
            </a:extLst>
          </p:cNvPr>
          <p:cNvCxnSpPr>
            <a:stCxn id="5" idx="1"/>
            <a:endCxn id="6" idx="5"/>
          </p:cNvCxnSpPr>
          <p:nvPr/>
        </p:nvCxnSpPr>
        <p:spPr>
          <a:xfrm flipH="1" flipV="1">
            <a:off x="2857352" y="3749494"/>
            <a:ext cx="1100247" cy="35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04EBA-13C4-4933-ABAE-40199DCD7C0A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857352" y="4629059"/>
            <a:ext cx="1100247" cy="343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6365966" y="4367349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213224" y="399723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</p:cNvCxnSpPr>
          <p:nvPr/>
        </p:nvCxnSpPr>
        <p:spPr>
          <a:xfrm>
            <a:off x="8469089" y="4382588"/>
            <a:ext cx="840378" cy="435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7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6968-0CF8-4190-8F76-7DCD0AA5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8B2F-92B2-4BD7-966E-5C383052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05"/>
            <a:ext cx="10515600" cy="978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compiler combines multiple .o files together and adds additional libraries to create the final executable.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6D3DE8D-9303-44B8-8D46-0D0D5A7636B8}"/>
              </a:ext>
            </a:extLst>
          </p:cNvPr>
          <p:cNvSpPr/>
          <p:nvPr/>
        </p:nvSpPr>
        <p:spPr>
          <a:xfrm>
            <a:off x="6225887" y="3997233"/>
            <a:ext cx="1262745" cy="879565"/>
          </a:xfrm>
          <a:prstGeom prst="snip2SameRect">
            <a:avLst>
              <a:gd name="adj1" fmla="val 37135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g++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F3FA60-978F-4ACC-9264-11F6F24D905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442661" y="3790265"/>
            <a:ext cx="1652969" cy="64675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A6B99FF-81A7-4A3C-A926-1702B8ECF089}"/>
              </a:ext>
            </a:extLst>
          </p:cNvPr>
          <p:cNvSpPr/>
          <p:nvPr/>
        </p:nvSpPr>
        <p:spPr>
          <a:xfrm>
            <a:off x="9056470" y="4066900"/>
            <a:ext cx="2821578" cy="74022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1DCB20-3B83-478E-9870-BB272EE33F6E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7488632" y="4437015"/>
            <a:ext cx="1567838" cy="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92FDE8-F368-45F2-9BBF-FB61C79A892B}"/>
              </a:ext>
            </a:extLst>
          </p:cNvPr>
          <p:cNvSpPr/>
          <p:nvPr/>
        </p:nvSpPr>
        <p:spPr>
          <a:xfrm>
            <a:off x="1597279" y="4960823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test_regression.o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EA2A7-AA04-46A5-B845-B711F6A81011}"/>
              </a:ext>
            </a:extLst>
          </p:cNvPr>
          <p:cNvSpPr/>
          <p:nvPr/>
        </p:nvSpPr>
        <p:spPr>
          <a:xfrm>
            <a:off x="1621083" y="3420150"/>
            <a:ext cx="2821578" cy="7402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MovingQuadReg.o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378853-C67E-4CF8-BDC0-0E62A38D56D8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418857" y="4554187"/>
            <a:ext cx="1677143" cy="77675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3B07CC9-CB83-4768-9E4A-8E695DC3CEDC}"/>
              </a:ext>
            </a:extLst>
          </p:cNvPr>
          <p:cNvSpPr/>
          <p:nvPr/>
        </p:nvSpPr>
        <p:spPr>
          <a:xfrm>
            <a:off x="5712820" y="5918764"/>
            <a:ext cx="1323706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799192-B49E-41DF-AF12-4BA7BF57BC8F}"/>
              </a:ext>
            </a:extLst>
          </p:cNvPr>
          <p:cNvSpPr/>
          <p:nvPr/>
        </p:nvSpPr>
        <p:spPr>
          <a:xfrm>
            <a:off x="7310843" y="5918764"/>
            <a:ext cx="1955077" cy="740229"/>
          </a:xfrm>
          <a:prstGeom prst="ellipse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libstdc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6268EA-C509-4B83-8B37-789884052718}"/>
              </a:ext>
            </a:extLst>
          </p:cNvPr>
          <p:cNvCxnSpPr>
            <a:cxnSpLocks/>
            <a:stCxn id="34" idx="0"/>
            <a:endCxn id="4" idx="1"/>
          </p:cNvCxnSpPr>
          <p:nvPr/>
        </p:nvCxnSpPr>
        <p:spPr>
          <a:xfrm flipV="1">
            <a:off x="6374673" y="4876798"/>
            <a:ext cx="482587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1F9149-5A7E-4BB6-BA7B-A7ECBFE8FD63}"/>
              </a:ext>
            </a:extLst>
          </p:cNvPr>
          <p:cNvCxnSpPr>
            <a:cxnSpLocks/>
            <a:stCxn id="35" idx="0"/>
            <a:endCxn id="4" idx="1"/>
          </p:cNvCxnSpPr>
          <p:nvPr/>
        </p:nvCxnSpPr>
        <p:spPr>
          <a:xfrm flipH="1" flipV="1">
            <a:off x="6857260" y="4876798"/>
            <a:ext cx="1431122" cy="1041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F20-B925-42BE-ACBB-7D51854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5034-D8CB-435A-B32D-61C7D0B6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each </a:t>
            </a:r>
            <a:r>
              <a:rPr lang="en-US" dirty="0" err="1"/>
              <a:t>cpp</a:t>
            </a:r>
            <a:r>
              <a:rPr lang="en-US" dirty="0"/>
              <a:t> get compiled into a separate object file?</a:t>
            </a:r>
          </a:p>
          <a:p>
            <a:r>
              <a:rPr lang="en-US" dirty="0"/>
              <a:t>Build speed, that’s why.</a:t>
            </a:r>
          </a:p>
          <a:p>
            <a:r>
              <a:rPr lang="en-US" dirty="0"/>
              <a:t>C++ files can take a significant amount of time to compile, especially once you have many files that contain lots of code and templates.</a:t>
            </a:r>
          </a:p>
          <a:p>
            <a:r>
              <a:rPr lang="en-US" dirty="0"/>
              <a:t>Compiling each </a:t>
            </a:r>
            <a:r>
              <a:rPr lang="en-US" dirty="0" err="1"/>
              <a:t>cpp</a:t>
            </a:r>
            <a:r>
              <a:rPr lang="en-US" dirty="0"/>
              <a:t> file into its own .o file means that instead of rebuilding all sources when you change something, you just rebuild that one .o file, and then redo the final linking.</a:t>
            </a:r>
          </a:p>
          <a:p>
            <a:r>
              <a:rPr lang="en-US" dirty="0"/>
              <a:t>This is significantly faster!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7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26" y="400594"/>
            <a:ext cx="10131425" cy="911629"/>
          </a:xfrm>
        </p:spPr>
        <p:txBody>
          <a:bodyPr/>
          <a:lstStyle/>
          <a:p>
            <a:r>
              <a:rPr lang="en-US" dirty="0"/>
              <a:t>Common Compile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38260"/>
              </p:ext>
            </p:extLst>
          </p:nvPr>
        </p:nvGraphicFramePr>
        <p:xfrm>
          <a:off x="271153" y="1662545"/>
          <a:ext cx="11649694" cy="446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374684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67034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all standard warnings, so the compiler will tell you about code it thinks is suspicious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-W&lt;name&gt; and –</a:t>
                      </a:r>
                      <a:r>
                        <a:rPr lang="en-US" dirty="0" err="1"/>
                        <a:t>Wno</a:t>
                      </a:r>
                      <a:r>
                        <a:rPr lang="en-US" dirty="0"/>
                        <a:t>-&lt;name&gt; allow you to enable or disable specific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61275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--std=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Tells the compiler to use C++11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also use newer or older C++ standards such as C++98 and C++17.  C++11 is the most recent standard available across almost all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01529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debugging information so that you can view </a:t>
                      </a:r>
                      <a:r>
                        <a:rPr lang="en-US" dirty="0" err="1"/>
                        <a:t>stacktraces</a:t>
                      </a:r>
                      <a:r>
                        <a:rPr lang="en-US" dirty="0"/>
                        <a:t> in your code with GDB and </a:t>
                      </a:r>
                      <a:r>
                        <a:rPr lang="en-US" dirty="0" err="1"/>
                        <a:t>Valgrind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-g3 generates even more debugging info for more detailed views, at the cost of making your code </a:t>
                      </a:r>
                      <a:r>
                        <a:rPr lang="en-US" dirty="0" err="1"/>
                        <a:t>larget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61421"/>
                  </a:ext>
                </a:extLst>
              </a:tr>
              <a:tr h="923877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all optimizations, which allows you to step through code normally in the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Og</a:t>
                      </a:r>
                      <a:r>
                        <a:rPr lang="en-US" dirty="0"/>
                        <a:t> only enables optimizations which do not affect debugging.  I have had mixed results with it though.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9421"/>
                  </a:ext>
                </a:extLst>
              </a:tr>
              <a:tr h="646714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most optimizations, makes code run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-O3: optimize for speed at the cost of size.  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: optimize for size at the cost of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2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E5-A4A1-4C43-8F98-D6F02DA7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13" y="347155"/>
            <a:ext cx="10131425" cy="911629"/>
          </a:xfrm>
        </p:spPr>
        <p:txBody>
          <a:bodyPr/>
          <a:lstStyle/>
          <a:p>
            <a:r>
              <a:rPr lang="en-US" dirty="0"/>
              <a:t>Common Compile Options (continued)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442B65-D3AD-42F4-9419-5449F092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1768"/>
              </p:ext>
            </p:extLst>
          </p:nvPr>
        </p:nvGraphicFramePr>
        <p:xfrm>
          <a:off x="314696" y="1536311"/>
          <a:ext cx="116496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401">
                  <a:extLst>
                    <a:ext uri="{9D8B030D-6E8A-4147-A177-3AD203B41FA5}">
                      <a16:colId xmlns:a16="http://schemas.microsoft.com/office/drawing/2014/main" val="378969518"/>
                    </a:ext>
                  </a:extLst>
                </a:gridCol>
                <a:gridCol w="4726940">
                  <a:extLst>
                    <a:ext uri="{9D8B030D-6E8A-4147-A177-3AD203B41FA5}">
                      <a16:colId xmlns:a16="http://schemas.microsoft.com/office/drawing/2014/main" val="187188314"/>
                    </a:ext>
                  </a:extLst>
                </a:gridCol>
                <a:gridCol w="4901353">
                  <a:extLst>
                    <a:ext uri="{9D8B030D-6E8A-4147-A177-3AD203B41FA5}">
                      <a16:colId xmlns:a16="http://schemas.microsoft.com/office/drawing/2014/main" val="1941964557"/>
                    </a:ext>
                  </a:extLst>
                </a:gridCol>
              </a:tblGrid>
              <a:tr h="299712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064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directory to the header search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-include includes a specific header file at the top of each 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46379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name of the output file.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not given, by convention the result is named “</a:t>
                      </a:r>
                      <a:r>
                        <a:rPr lang="en-US" dirty="0" err="1"/>
                        <a:t>a.out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61507"/>
                  </a:ext>
                </a:extLst>
              </a:tr>
              <a:tr h="51731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-D&lt;var&gt;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preprocessor definition with the given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-D&lt;var&gt;=&lt;value&gt; gives the definition a specific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4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2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DF3-B17D-44C2-885A-248125C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–c or not to 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E716-C82A-4E70-A598-987AD221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690688"/>
            <a:ext cx="10909663" cy="4631735"/>
          </a:xfrm>
        </p:spPr>
        <p:txBody>
          <a:bodyPr>
            <a:normAutofit/>
          </a:bodyPr>
          <a:lstStyle/>
          <a:p>
            <a:r>
              <a:rPr lang="en-US" dirty="0"/>
              <a:t>How do you control whether the compiler does compilation or linking?  The much-rumored -c flag.</a:t>
            </a:r>
          </a:p>
          <a:p>
            <a:r>
              <a:rPr lang="en-US" dirty="0"/>
              <a:t>If given -c, the compiler will always create a single .o file from a single source file.</a:t>
            </a:r>
          </a:p>
          <a:p>
            <a:r>
              <a:rPr lang="en-US" dirty="0"/>
              <a:t>If not given –c, then the compiler will always create an executable using all of the files it’s given.</a:t>
            </a:r>
          </a:p>
          <a:p>
            <a:pPr lvl="1"/>
            <a:r>
              <a:rPr lang="en-US" dirty="0"/>
              <a:t>This always involves linking, and may involve compilation too if you pass in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r>
              <a:rPr lang="en-US" dirty="0"/>
              <a:t>Note: there are other types things you can link besides executables, such as static libraries (.a) and shared libraries (.so).  We’ll cover those in session 2!</a:t>
            </a:r>
          </a:p>
        </p:txBody>
      </p:sp>
    </p:spTree>
    <p:extLst>
      <p:ext uri="{BB962C8B-B14F-4D97-AF65-F5344CB8AC3E}">
        <p14:creationId xmlns:p14="http://schemas.microsoft.com/office/powerpoint/2010/main" val="17238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D25E-B1EA-4408-917C-7EADE6F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F8A1-240C-4464-AA29-6AF14EBE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C++ code on the command line is possible, but tedious.</a:t>
            </a:r>
          </a:p>
          <a:p>
            <a:r>
              <a:rPr lang="en-US" dirty="0"/>
              <a:t>Two major steps, compilation and linking.</a:t>
            </a:r>
          </a:p>
          <a:p>
            <a:r>
              <a:rPr lang="en-US" dirty="0"/>
              <a:t>Compile options used to adjust compiler behavior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Code standard</a:t>
            </a:r>
          </a:p>
          <a:p>
            <a:pPr lvl="1"/>
            <a:r>
              <a:rPr lang="en-US" dirty="0"/>
              <a:t>Include directories</a:t>
            </a:r>
          </a:p>
          <a:p>
            <a:pPr lvl="1"/>
            <a:r>
              <a:rPr lang="en-US" dirty="0"/>
              <a:t>Input and output files</a:t>
            </a:r>
          </a:p>
        </p:txBody>
      </p:sp>
    </p:spTree>
    <p:extLst>
      <p:ext uri="{BB962C8B-B14F-4D97-AF65-F5344CB8AC3E}">
        <p14:creationId xmlns:p14="http://schemas.microsoft.com/office/powerpoint/2010/main" val="364425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6062-65C2-4009-932A-602B54C8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5026-8FAD-4B9C-A386-B6ACD704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/>
              <a:t>First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219077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BAB8-A4F1-498D-9ECE-37A110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3C84-76BC-434D-A070-1B153DF0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1BF0-9B3C-4402-B0E6-B14A562B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Why we Care about Build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0EA0-F33A-4964-9C62-8A82FA4A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991"/>
            <a:ext cx="11207337" cy="4667002"/>
          </a:xfrm>
        </p:spPr>
        <p:txBody>
          <a:bodyPr>
            <a:normAutofit/>
          </a:bodyPr>
          <a:lstStyle/>
          <a:p>
            <a:r>
              <a:rPr lang="en-US" dirty="0"/>
              <a:t>Build systems are not exactly a glamorous topic.</a:t>
            </a:r>
          </a:p>
          <a:p>
            <a:r>
              <a:rPr lang="en-US" dirty="0"/>
              <a:t>They are not going to win you any job offers or grab people’s attention on your resume.</a:t>
            </a:r>
          </a:p>
          <a:p>
            <a:r>
              <a:rPr lang="en-US" dirty="0"/>
              <a:t>I can understand if you want to leave this long and complex training and go learn about something fun and flashy like machine learning or React or Swift</a:t>
            </a:r>
          </a:p>
          <a:p>
            <a:r>
              <a:rPr lang="en-US" dirty="0"/>
              <a:t>HOWEVER: build systems are one of the most key parts of </a:t>
            </a:r>
            <a:r>
              <a:rPr lang="en-US" i="1" dirty="0"/>
              <a:t>any </a:t>
            </a:r>
            <a:r>
              <a:rPr lang="en-US" dirty="0"/>
              <a:t>software project.  You cannot write any serious code without a good build system.</a:t>
            </a:r>
          </a:p>
          <a:p>
            <a:r>
              <a:rPr lang="en-US" dirty="0"/>
              <a:t>If you can stick it out through this series of 4 lectures, you will know more about C++ build systems than 75% of professional software engineers (if Qualcomm is any judge)</a:t>
            </a:r>
          </a:p>
          <a:p>
            <a:pPr lvl="1"/>
            <a:r>
              <a:rPr lang="en-US" dirty="0"/>
              <a:t>Great way to earn points at any new workplace!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20B5-75D7-4765-85C4-303BC09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Qualcomm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D6BD-9760-4D14-9A26-1FF25D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25039"/>
            <a:ext cx="10714511" cy="4823361"/>
          </a:xfrm>
        </p:spPr>
        <p:txBody>
          <a:bodyPr>
            <a:normAutofit/>
          </a:bodyPr>
          <a:lstStyle/>
          <a:p>
            <a:r>
              <a:rPr lang="en-US" dirty="0"/>
              <a:t>When I was at Qualcomm, the build system we had to work with took almost an hour to build an entire OS image and flash it onto the target device</a:t>
            </a:r>
          </a:p>
          <a:p>
            <a:r>
              <a:rPr lang="en-US" dirty="0"/>
              <a:t>Instead of using that, I spent my first week on the project writing a new build system and incremental upload tool in CMake</a:t>
            </a:r>
          </a:p>
          <a:p>
            <a:r>
              <a:rPr lang="en-US" dirty="0"/>
              <a:t>This made incremental builds take 12 seconds instead of &gt;30 minutes!</a:t>
            </a:r>
          </a:p>
          <a:p>
            <a:r>
              <a:rPr lang="en-US" dirty="0"/>
              <a:t>This let me iterate quickly instead of taking ages to create and test new builds</a:t>
            </a:r>
          </a:p>
          <a:p>
            <a:r>
              <a:rPr lang="en-US" dirty="0"/>
              <a:t>People were always like “how are you making progress so fast on this project?”</a:t>
            </a:r>
          </a:p>
          <a:p>
            <a:r>
              <a:rPr lang="en-US" dirty="0"/>
              <a:t>Answer: build systems!</a:t>
            </a:r>
          </a:p>
        </p:txBody>
      </p:sp>
    </p:spTree>
    <p:extLst>
      <p:ext uri="{BB962C8B-B14F-4D97-AF65-F5344CB8AC3E}">
        <p14:creationId xmlns:p14="http://schemas.microsoft.com/office/powerpoint/2010/main" val="79813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00-6F03-4563-BC6A-902C5C8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912-AA2A-42B0-8630-13932BB56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C++ Code is Built</a:t>
            </a:r>
          </a:p>
        </p:txBody>
      </p:sp>
    </p:spTree>
    <p:extLst>
      <p:ext uri="{BB962C8B-B14F-4D97-AF65-F5344CB8AC3E}">
        <p14:creationId xmlns:p14="http://schemas.microsoft.com/office/powerpoint/2010/main" val="40683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65C-15DE-4E2F-AC91-37D7BE8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Exercise 1:</a:t>
            </a:r>
            <a:r>
              <a:rPr lang="en-US" dirty="0"/>
              <a:t> Manually Building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2394-D15B-4D8E-A7FB-0F3BD7BE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can start learning about CMake, we must first review how C++ code is built</a:t>
            </a:r>
          </a:p>
          <a:p>
            <a:r>
              <a:rPr lang="en-US" dirty="0"/>
              <a:t>We’ll practice by compiling a simple program ourselves on the command line</a:t>
            </a:r>
          </a:p>
          <a:p>
            <a:r>
              <a:rPr lang="en-US" dirty="0"/>
              <a:t>This program has two parts:</a:t>
            </a:r>
          </a:p>
          <a:p>
            <a:pPr lvl="1"/>
            <a:r>
              <a:rPr lang="en-US" dirty="0" err="1"/>
              <a:t>MovingQuadReg.h</a:t>
            </a:r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: implements a quadratic regression that converts a set of data points into a parabolic equation</a:t>
            </a:r>
          </a:p>
          <a:p>
            <a:pPr lvl="1"/>
            <a:r>
              <a:rPr lang="en-US" dirty="0"/>
              <a:t>test_regression.cpp: test program for </a:t>
            </a:r>
            <a:r>
              <a:rPr lang="en-US" dirty="0" err="1"/>
              <a:t>MovingQuadReg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11A-F028-4892-82AC-AC2FCB05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BE28-E263-41AD-8FE8-523998E5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7237"/>
            <a:ext cx="10131425" cy="4678878"/>
          </a:xfrm>
        </p:spPr>
        <p:txBody>
          <a:bodyPr>
            <a:normAutofit/>
          </a:bodyPr>
          <a:lstStyle/>
          <a:p>
            <a:r>
              <a:rPr lang="en-US" dirty="0"/>
              <a:t>Two basic steps in building C++ programs: </a:t>
            </a:r>
            <a:r>
              <a:rPr lang="en-US" i="1" dirty="0"/>
              <a:t>compilation </a:t>
            </a:r>
            <a:r>
              <a:rPr lang="en-US" dirty="0"/>
              <a:t>and </a:t>
            </a:r>
            <a:r>
              <a:rPr lang="en-US" i="1" dirty="0"/>
              <a:t>linking</a:t>
            </a:r>
            <a:r>
              <a:rPr lang="en-US" dirty="0"/>
              <a:t>.</a:t>
            </a:r>
          </a:p>
          <a:p>
            <a:r>
              <a:rPr lang="en-US" dirty="0"/>
              <a:t>Compilation: Functions in a source file are turned into machine code.</a:t>
            </a:r>
          </a:p>
          <a:p>
            <a:pPr lvl="1"/>
            <a:r>
              <a:rPr lang="en-US" dirty="0"/>
              <a:t>Machine code stored in an </a:t>
            </a:r>
            <a:r>
              <a:rPr lang="en-US" i="1" dirty="0"/>
              <a:t>object file</a:t>
            </a:r>
            <a:r>
              <a:rPr lang="en-US" dirty="0"/>
              <a:t> (.o)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source code</a:t>
            </a:r>
            <a:r>
              <a:rPr lang="en-US" dirty="0"/>
              <a:t> are detected at this time.</a:t>
            </a:r>
          </a:p>
          <a:p>
            <a:r>
              <a:rPr lang="en-US" dirty="0"/>
              <a:t>Linking: Files containing object code are merged together and a single program is created.</a:t>
            </a:r>
          </a:p>
          <a:p>
            <a:pPr lvl="1"/>
            <a:r>
              <a:rPr lang="en-US" dirty="0"/>
              <a:t>This generates an executable you can run</a:t>
            </a:r>
          </a:p>
          <a:p>
            <a:pPr lvl="1"/>
            <a:r>
              <a:rPr lang="en-US" dirty="0"/>
              <a:t>Errors in the </a:t>
            </a:r>
            <a:r>
              <a:rPr lang="en-US" i="1" dirty="0"/>
              <a:t>complete program</a:t>
            </a:r>
            <a:r>
              <a:rPr lang="en-US" dirty="0"/>
              <a:t> are detected at this time.</a:t>
            </a:r>
          </a:p>
          <a:p>
            <a:pPr lvl="1"/>
            <a:r>
              <a:rPr lang="en-US" dirty="0"/>
              <a:t>In particular, missing functions will be detected with an “undefined symbol” error.</a:t>
            </a:r>
          </a:p>
        </p:txBody>
      </p:sp>
    </p:spTree>
    <p:extLst>
      <p:ext uri="{BB962C8B-B14F-4D97-AF65-F5344CB8AC3E}">
        <p14:creationId xmlns:p14="http://schemas.microsoft.com/office/powerpoint/2010/main" val="20329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A8C3-3B26-4603-9FD6-869E439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E47A-BE43-4C2D-B8E2-7C3E647C3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13"/>
            <a:ext cx="10910454" cy="3992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terminal to </a:t>
            </a:r>
            <a:r>
              <a:rPr lang="en-US" dirty="0" err="1"/>
              <a:t>CMakeTraining</a:t>
            </a:r>
            <a:r>
              <a:rPr lang="en-US" dirty="0"/>
              <a:t>/exercises/section1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and run the following commands: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11 -c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/MovingQuadReg.cpp -o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--std=</a:t>
            </a:r>
            <a:r>
              <a:rPr lang="en-US" sz="2000" dirty="0" err="1">
                <a:latin typeface="Consolas" panose="020B0609020204030204" pitchFamily="49" charset="0"/>
              </a:rPr>
              <a:t>c++</a:t>
            </a:r>
            <a:r>
              <a:rPr lang="en-US" sz="2000" dirty="0">
                <a:latin typeface="Consolas" panose="020B0609020204030204" pitchFamily="49" charset="0"/>
              </a:rPr>
              <a:t>11 -I </a:t>
            </a:r>
            <a:r>
              <a:rPr lang="en-US" sz="2000" dirty="0" err="1">
                <a:latin typeface="Consolas" panose="020B0609020204030204" pitchFamily="49" charset="0"/>
              </a:rPr>
              <a:t>quad_reg</a:t>
            </a:r>
            <a:r>
              <a:rPr lang="en-US" sz="2000" dirty="0">
                <a:latin typeface="Consolas" panose="020B0609020204030204" pitchFamily="49" charset="0"/>
              </a:rPr>
              <a:t> -c test_regression.cpp -o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g++ </a:t>
            </a:r>
            <a:r>
              <a:rPr lang="en-US" sz="2000" dirty="0" err="1">
                <a:latin typeface="Consolas" panose="020B0609020204030204" pitchFamily="49" charset="0"/>
              </a:rPr>
              <a:t>test_regression.o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MovingQuadReg.o</a:t>
            </a:r>
            <a:r>
              <a:rPr lang="en-US" sz="2000" dirty="0">
                <a:latin typeface="Consolas" panose="020B0609020204030204" pitchFamily="49" charset="0"/>
              </a:rPr>
              <a:t> -o 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./</a:t>
            </a:r>
            <a:r>
              <a:rPr lang="en-US" sz="2000" dirty="0" err="1">
                <a:latin typeface="Consolas" panose="020B0609020204030204" pitchFamily="49" charset="0"/>
              </a:rPr>
              <a:t>test_regression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0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E44D-AAF4-4309-9476-5319AD1F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FB7-D068-4C19-BA2B-92F320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047"/>
            <a:ext cx="10131425" cy="99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Should see program run: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F7723-6031-4A66-8370-EC9EBDC0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584520"/>
            <a:ext cx="452500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DD58-77C4-4EAB-9F17-8893D1A2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9F31-F1E2-40CF-83BD-8D4BC01B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compiled each </a:t>
            </a:r>
            <a:r>
              <a:rPr lang="en-US" dirty="0" err="1"/>
              <a:t>cpp</a:t>
            </a:r>
            <a:r>
              <a:rPr lang="en-US" dirty="0"/>
              <a:t> into an object (.o) file</a:t>
            </a:r>
          </a:p>
          <a:p>
            <a:r>
              <a:rPr lang="en-US" dirty="0"/>
              <a:t>Then we linked the object files together into an executable</a:t>
            </a:r>
          </a:p>
        </p:txBody>
      </p:sp>
    </p:spTree>
    <p:extLst>
      <p:ext uri="{BB962C8B-B14F-4D97-AF65-F5344CB8AC3E}">
        <p14:creationId xmlns:p14="http://schemas.microsoft.com/office/powerpoint/2010/main" val="69206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</TotalTime>
  <Words>1175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Celestial</vt:lpstr>
      <vt:lpstr>CMake Training Session 1 CMake and Building C++</vt:lpstr>
      <vt:lpstr>Intro: Why we Care about Build Systems</vt:lpstr>
      <vt:lpstr>Qualcomm Experience</vt:lpstr>
      <vt:lpstr>Part 1</vt:lpstr>
      <vt:lpstr>Exercise 1: Manually Building C++</vt:lpstr>
      <vt:lpstr>Building C++ Code</vt:lpstr>
      <vt:lpstr>Exercise 1 Steps</vt:lpstr>
      <vt:lpstr>Exercise 1 Results</vt:lpstr>
      <vt:lpstr>Exercise 1: What did we do?</vt:lpstr>
      <vt:lpstr>Compile Step</vt:lpstr>
      <vt:lpstr>Link Step</vt:lpstr>
      <vt:lpstr>Incremental Builds</vt:lpstr>
      <vt:lpstr>Common Compile Options</vt:lpstr>
      <vt:lpstr>Common Compile Options (continued)</vt:lpstr>
      <vt:lpstr>To –c or not to -c</vt:lpstr>
      <vt:lpstr>Part 1 Review</vt:lpstr>
      <vt:lpstr>Part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Training Session 1 CMake and Building C++</dc:title>
  <dc:creator>Jamie Smith</dc:creator>
  <cp:lastModifiedBy>Jamie Smith</cp:lastModifiedBy>
  <cp:revision>25</cp:revision>
  <dcterms:created xsi:type="dcterms:W3CDTF">2020-03-29T05:37:22Z</dcterms:created>
  <dcterms:modified xsi:type="dcterms:W3CDTF">2020-03-29T06:55:02Z</dcterms:modified>
</cp:coreProperties>
</file>