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0"/>
  </p:notesMasterIdLst>
  <p:sldIdLst>
    <p:sldId id="256" r:id="rId2"/>
    <p:sldId id="302" r:id="rId3"/>
    <p:sldId id="304" r:id="rId4"/>
    <p:sldId id="306" r:id="rId5"/>
    <p:sldId id="307" r:id="rId6"/>
    <p:sldId id="332" r:id="rId7"/>
    <p:sldId id="316" r:id="rId8"/>
    <p:sldId id="317" r:id="rId9"/>
    <p:sldId id="318" r:id="rId10"/>
    <p:sldId id="319" r:id="rId11"/>
    <p:sldId id="320" r:id="rId12"/>
    <p:sldId id="305" r:id="rId13"/>
    <p:sldId id="334" r:id="rId14"/>
    <p:sldId id="321" r:id="rId15"/>
    <p:sldId id="335" r:id="rId16"/>
    <p:sldId id="322" r:id="rId17"/>
    <p:sldId id="330" r:id="rId18"/>
    <p:sldId id="323" r:id="rId19"/>
    <p:sldId id="324" r:id="rId20"/>
    <p:sldId id="326" r:id="rId21"/>
    <p:sldId id="311" r:id="rId22"/>
    <p:sldId id="325" r:id="rId23"/>
    <p:sldId id="327" r:id="rId24"/>
    <p:sldId id="328" r:id="rId25"/>
    <p:sldId id="329" r:id="rId26"/>
    <p:sldId id="336" r:id="rId27"/>
    <p:sldId id="312" r:id="rId28"/>
    <p:sldId id="331" r:id="rId29"/>
    <p:sldId id="337" r:id="rId30"/>
    <p:sldId id="338" r:id="rId31"/>
    <p:sldId id="340" r:id="rId32"/>
    <p:sldId id="339" r:id="rId33"/>
    <p:sldId id="341" r:id="rId34"/>
    <p:sldId id="342" r:id="rId35"/>
    <p:sldId id="315" r:id="rId36"/>
    <p:sldId id="344" r:id="rId37"/>
    <p:sldId id="343" r:id="rId38"/>
    <p:sldId id="303"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snapToGrid="0">
      <p:cViewPr varScale="1">
        <p:scale>
          <a:sx n="44" d="100"/>
          <a:sy n="44" d="100"/>
        </p:scale>
        <p:origin x="44" y="8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https://developer.mozilla.org/en-US/docs/Web/API/XMLHttpRequest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52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https://www.w3schools.com/jquERy/ajax_ajax.asp</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2202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8/15/2023</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8/15/2023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JavaScript Clients and ASP.NET Core 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Selectors - 1</a:t>
            </a:r>
          </a:p>
        </p:txBody>
      </p:sp>
      <p:sp>
        <p:nvSpPr>
          <p:cNvPr id="3" name="Text Placeholder 2"/>
          <p:cNvSpPr>
            <a:spLocks noGrp="1"/>
          </p:cNvSpPr>
          <p:nvPr>
            <p:ph type="body" idx="1"/>
          </p:nvPr>
        </p:nvSpPr>
        <p:spPr/>
        <p:txBody>
          <a:bodyPr/>
          <a:lstStyle/>
          <a:p>
            <a:pPr>
              <a:lnSpc>
                <a:spcPct val="150000"/>
              </a:lnSpc>
            </a:pPr>
            <a:r>
              <a:rPr lang="en-US" dirty="0"/>
              <a:t>jQuery selectors allow you to select and manipulate HTML element(s).</a:t>
            </a:r>
          </a:p>
          <a:p>
            <a:pPr>
              <a:lnSpc>
                <a:spcPct val="150000"/>
              </a:lnSpc>
            </a:pPr>
            <a:r>
              <a:rPr lang="en-US" dirty="0"/>
              <a:t>jQuery selectors are used to "find" (or select) HTML elements based on their name, id, classes, types, attributes, values of attributes and much more. It's based on the existing CSS Selectors, and in addition, it has some own custom selectors.</a:t>
            </a:r>
          </a:p>
          <a:p>
            <a:pPr>
              <a:lnSpc>
                <a:spcPct val="150000"/>
              </a:lnSpc>
            </a:pPr>
            <a:r>
              <a:rPr lang="en-US" dirty="0"/>
              <a:t>All selectors in jQuery start with the dollar sign and parentheses: $().</a:t>
            </a:r>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64947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Selectors - 2</a:t>
            </a:r>
          </a:p>
        </p:txBody>
      </p:sp>
      <p:sp>
        <p:nvSpPr>
          <p:cNvPr id="3" name="Text Placeholder 2"/>
          <p:cNvSpPr>
            <a:spLocks noGrp="1"/>
          </p:cNvSpPr>
          <p:nvPr>
            <p:ph type="body" idx="1"/>
          </p:nvPr>
        </p:nvSpPr>
        <p:spPr/>
        <p:txBody>
          <a:bodyPr/>
          <a:lstStyle/>
          <a:p>
            <a:pPr>
              <a:lnSpc>
                <a:spcPct val="150000"/>
              </a:lnSpc>
            </a:pPr>
            <a:r>
              <a:rPr lang="en-US" dirty="0"/>
              <a:t>Element Selector</a:t>
            </a:r>
          </a:p>
          <a:p>
            <a:pPr>
              <a:lnSpc>
                <a:spcPct val="150000"/>
              </a:lnSpc>
            </a:pPr>
            <a:r>
              <a:rPr lang="en-US" dirty="0"/>
              <a:t>#id Selector</a:t>
            </a:r>
          </a:p>
          <a:p>
            <a:pPr>
              <a:lnSpc>
                <a:spcPct val="150000"/>
              </a:lnSpc>
            </a:pPr>
            <a:r>
              <a:rPr lang="en-US" dirty="0"/>
              <a:t>.class Selector</a:t>
            </a:r>
          </a:p>
          <a:p>
            <a:pPr>
              <a:lnSpc>
                <a:spcPct val="150000"/>
              </a:lnSpc>
            </a:pPr>
            <a:r>
              <a:rPr lang="en-US" dirty="0"/>
              <a:t>Examples of jQuery Selectors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4845268" y="1289475"/>
            <a:ext cx="7262649" cy="4975771"/>
          </a:xfrm>
          <a:prstGeom prst="rect">
            <a:avLst/>
          </a:prstGeom>
        </p:spPr>
      </p:pic>
    </p:spTree>
    <p:extLst>
      <p:ext uri="{BB962C8B-B14F-4D97-AF65-F5344CB8AC3E}">
        <p14:creationId xmlns:p14="http://schemas.microsoft.com/office/powerpoint/2010/main" val="157461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Event Methods</a:t>
            </a:r>
          </a:p>
        </p:txBody>
      </p:sp>
      <p:sp>
        <p:nvSpPr>
          <p:cNvPr id="3" name="Text Placeholder 2"/>
          <p:cNvSpPr>
            <a:spLocks noGrp="1"/>
          </p:cNvSpPr>
          <p:nvPr>
            <p:ph type="body" idx="1"/>
          </p:nvPr>
        </p:nvSpPr>
        <p:spPr/>
        <p:txBody>
          <a:bodyPr/>
          <a:lstStyle/>
          <a:p>
            <a:r>
              <a:rPr lang="en-US" dirty="0"/>
              <a:t>DOM events</a:t>
            </a:r>
          </a:p>
          <a:p>
            <a:endParaRPr lang="en-US" dirty="0"/>
          </a:p>
          <a:p>
            <a:endParaRPr lang="en-US" dirty="0"/>
          </a:p>
          <a:p>
            <a:endParaRPr lang="en-US" dirty="0"/>
          </a:p>
          <a:p>
            <a:endParaRPr lang="en-US" dirty="0"/>
          </a:p>
          <a:p>
            <a:endParaRPr lang="en-US" dirty="0"/>
          </a:p>
          <a:p>
            <a:endParaRPr lang="en-US" dirty="0"/>
          </a:p>
          <a:p>
            <a:endParaRPr lang="en-US" dirty="0"/>
          </a:p>
          <a:p>
            <a:r>
              <a:rPr lang="en-US" dirty="0"/>
              <a:t>jQuery syntax for event methods: </a:t>
            </a:r>
            <a:r>
              <a:rPr lang="en-US" b="1" dirty="0"/>
              <a:t>$(“selector").</a:t>
            </a:r>
            <a:r>
              <a:rPr lang="en-US" b="1" dirty="0" err="1"/>
              <a:t>eventmethod</a:t>
            </a:r>
            <a:r>
              <a:rPr lang="en-US" b="1" dirty="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434013" y="1799749"/>
            <a:ext cx="11589821" cy="2938700"/>
          </a:xfrm>
          <a:prstGeom prst="rect">
            <a:avLst/>
          </a:prstGeom>
        </p:spPr>
      </p:pic>
    </p:spTree>
    <p:extLst>
      <p:ext uri="{BB962C8B-B14F-4D97-AF65-F5344CB8AC3E}">
        <p14:creationId xmlns:p14="http://schemas.microsoft.com/office/powerpoint/2010/main" val="48215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AJAX?</a:t>
            </a:r>
          </a:p>
        </p:txBody>
      </p:sp>
      <p:sp>
        <p:nvSpPr>
          <p:cNvPr id="3" name="Text Placeholder 2"/>
          <p:cNvSpPr>
            <a:spLocks noGrp="1"/>
          </p:cNvSpPr>
          <p:nvPr>
            <p:ph type="body" idx="1"/>
          </p:nvPr>
        </p:nvSpPr>
        <p:spPr/>
        <p:txBody>
          <a:bodyPr>
            <a:normAutofit lnSpcReduction="10000"/>
          </a:bodyPr>
          <a:lstStyle/>
          <a:p>
            <a:pPr>
              <a:lnSpc>
                <a:spcPct val="150000"/>
              </a:lnSpc>
            </a:pPr>
            <a:r>
              <a:rPr lang="en-US" dirty="0"/>
              <a:t>AJAX = Asynchronous JavaScript and XML.</a:t>
            </a:r>
          </a:p>
          <a:p>
            <a:pPr>
              <a:lnSpc>
                <a:spcPct val="150000"/>
              </a:lnSpc>
            </a:pPr>
            <a:r>
              <a:rPr lang="en-US" dirty="0"/>
              <a:t>In short; AJAX is about loading data in the background and display it on the webpage, without reloading the whole page.</a:t>
            </a:r>
          </a:p>
          <a:p>
            <a:pPr>
              <a:lnSpc>
                <a:spcPct val="150000"/>
              </a:lnSpc>
            </a:pPr>
            <a:r>
              <a:rPr lang="en-US" dirty="0"/>
              <a:t>Examples of applications using AJAX: Gmail, Google Maps, </a:t>
            </a:r>
            <a:r>
              <a:rPr lang="en-US" dirty="0" err="1"/>
              <a:t>Youtube</a:t>
            </a:r>
            <a:r>
              <a:rPr lang="en-US" dirty="0"/>
              <a:t>, and Facebook tabs</a:t>
            </a:r>
          </a:p>
          <a:p>
            <a:pPr>
              <a:lnSpc>
                <a:spcPct val="150000"/>
              </a:lnSpc>
            </a:pPr>
            <a:r>
              <a:rPr lang="en-US" dirty="0"/>
              <a:t>jQuery provides several methods for AJAX functionality.</a:t>
            </a:r>
          </a:p>
          <a:p>
            <a:pPr>
              <a:lnSpc>
                <a:spcPct val="150000"/>
              </a:lnSpc>
            </a:pPr>
            <a:r>
              <a:rPr lang="en-US" dirty="0"/>
              <a:t>With the jQuery AJAX methods, you can request text, HTML, XML, or JSON from a remote server using both HTTP Get and HTTP Post - And you can load the external data directly into the selected HTML elements of your </a:t>
            </a:r>
            <a:r>
              <a:rPr lang="en-US"/>
              <a:t>web page.</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29376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AJAX Methods</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10583590"/>
              </p:ext>
            </p:extLst>
          </p:nvPr>
        </p:nvGraphicFramePr>
        <p:xfrm>
          <a:off x="168166" y="1367097"/>
          <a:ext cx="11771229" cy="4749409"/>
        </p:xfrm>
        <a:graphic>
          <a:graphicData uri="http://schemas.openxmlformats.org/drawingml/2006/table">
            <a:tbl>
              <a:tblPr firstRow="1" firstCol="1" bandRow="1">
                <a:tableStyleId>{9D7B26C5-4107-4FEC-AEDC-1716B250A1EF}</a:tableStyleId>
              </a:tblPr>
              <a:tblGrid>
                <a:gridCol w="1975945">
                  <a:extLst>
                    <a:ext uri="{9D8B030D-6E8A-4147-A177-3AD203B41FA5}">
                      <a16:colId xmlns:a16="http://schemas.microsoft.com/office/drawing/2014/main" val="3378678271"/>
                    </a:ext>
                  </a:extLst>
                </a:gridCol>
                <a:gridCol w="9795284">
                  <a:extLst>
                    <a:ext uri="{9D8B030D-6E8A-4147-A177-3AD203B41FA5}">
                      <a16:colId xmlns:a16="http://schemas.microsoft.com/office/drawing/2014/main" val="2382432983"/>
                    </a:ext>
                  </a:extLst>
                </a:gridCol>
              </a:tblGrid>
              <a:tr h="554607">
                <a:tc>
                  <a:txBody>
                    <a:bodyPr/>
                    <a:lstStyle/>
                    <a:p>
                      <a:pPr marL="269875" algn="ctr">
                        <a:lnSpc>
                          <a:spcPct val="150000"/>
                        </a:lnSpc>
                        <a:spcAft>
                          <a:spcPts val="0"/>
                        </a:spcAft>
                      </a:pPr>
                      <a:r>
                        <a:rPr lang="en-US" sz="2300" dirty="0">
                          <a:effectLst/>
                        </a:rPr>
                        <a:t>Method</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gn="ctr">
                        <a:lnSpc>
                          <a:spcPct val="150000"/>
                        </a:lnSpc>
                        <a:spcAft>
                          <a:spcPts val="0"/>
                        </a:spcAft>
                      </a:pPr>
                      <a:r>
                        <a:rPr lang="en-US" sz="2300" dirty="0">
                          <a:effectLst/>
                        </a:rPr>
                        <a:t>Description</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84762011"/>
                  </a:ext>
                </a:extLst>
              </a:tr>
              <a:tr h="554607">
                <a:tc>
                  <a:txBody>
                    <a:bodyPr/>
                    <a:lstStyle/>
                    <a:p>
                      <a:pPr marL="269875">
                        <a:lnSpc>
                          <a:spcPct val="150000"/>
                        </a:lnSpc>
                        <a:spcAft>
                          <a:spcPts val="0"/>
                        </a:spcAft>
                      </a:pPr>
                      <a:r>
                        <a:rPr lang="en-US" sz="2300" dirty="0">
                          <a:effectLst/>
                        </a:rPr>
                        <a:t>$.ajax()</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Performs an </a:t>
                      </a:r>
                      <a:r>
                        <a:rPr lang="en-US" sz="2300" dirty="0" err="1">
                          <a:effectLst/>
                        </a:rPr>
                        <a:t>async</a:t>
                      </a:r>
                      <a:r>
                        <a:rPr lang="en-US" sz="2300" dirty="0">
                          <a:effectLst/>
                        </a:rPr>
                        <a:t> AJAX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26547987"/>
                  </a:ext>
                </a:extLst>
              </a:tr>
              <a:tr h="554607">
                <a:tc>
                  <a:txBody>
                    <a:bodyPr/>
                    <a:lstStyle/>
                    <a:p>
                      <a:pPr marL="269875">
                        <a:lnSpc>
                          <a:spcPct val="150000"/>
                        </a:lnSpc>
                        <a:spcAft>
                          <a:spcPts val="0"/>
                        </a:spcAft>
                      </a:pPr>
                      <a:r>
                        <a:rPr lang="en-US" sz="2300" dirty="0">
                          <a:effectLst/>
                        </a:rPr>
                        <a:t>$.get()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using an AJAX HTTP GET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858256"/>
                  </a:ext>
                </a:extLst>
              </a:tr>
              <a:tr h="554607">
                <a:tc>
                  <a:txBody>
                    <a:bodyPr/>
                    <a:lstStyle/>
                    <a:p>
                      <a:pPr marL="269875">
                        <a:lnSpc>
                          <a:spcPct val="150000"/>
                        </a:lnSpc>
                        <a:spcAft>
                          <a:spcPts val="0"/>
                        </a:spcAft>
                      </a:pPr>
                      <a:r>
                        <a:rPr lang="en-US" sz="2300" dirty="0">
                          <a:effectLst/>
                        </a:rPr>
                        <a:t>$.</a:t>
                      </a:r>
                      <a:r>
                        <a:rPr lang="en-US" sz="2300" dirty="0" err="1">
                          <a:effectLst/>
                        </a:rPr>
                        <a:t>param</a:t>
                      </a:r>
                      <a:r>
                        <a:rPr lang="en-US" sz="2300" dirty="0">
                          <a:effectLst/>
                        </a:rPr>
                        <a: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Creates a serialized representation of an array or object (can be used as URL query string for AJAX requests)</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88891676"/>
                  </a:ext>
                </a:extLst>
              </a:tr>
              <a:tr h="554607">
                <a:tc>
                  <a:txBody>
                    <a:bodyPr/>
                    <a:lstStyle/>
                    <a:p>
                      <a:pPr marL="269875">
                        <a:lnSpc>
                          <a:spcPct val="150000"/>
                        </a:lnSpc>
                        <a:spcAft>
                          <a:spcPts val="0"/>
                        </a:spcAft>
                      </a:pPr>
                      <a:r>
                        <a:rPr lang="en-US" sz="2300" dirty="0">
                          <a:effectLst/>
                        </a:rPr>
                        <a:t>$.post()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using an AJAX HTTP POST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1067781"/>
                  </a:ext>
                </a:extLst>
              </a:tr>
              <a:tr h="554607">
                <a:tc>
                  <a:txBody>
                    <a:bodyPr/>
                    <a:lstStyle/>
                    <a:p>
                      <a:pPr marL="269875">
                        <a:lnSpc>
                          <a:spcPct val="150000"/>
                        </a:lnSpc>
                        <a:spcAft>
                          <a:spcPts val="0"/>
                        </a:spcAft>
                      </a:pPr>
                      <a:r>
                        <a:rPr lang="en-US" sz="2300">
                          <a:effectLst/>
                        </a:rPr>
                        <a:t>load()</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and puts the returned data into the selected element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46062743"/>
                  </a:ext>
                </a:extLst>
              </a:tr>
              <a:tr h="554607">
                <a:tc>
                  <a:txBody>
                    <a:bodyPr/>
                    <a:lstStyle/>
                    <a:p>
                      <a:pPr marL="269875">
                        <a:lnSpc>
                          <a:spcPct val="150000"/>
                        </a:lnSpc>
                        <a:spcAft>
                          <a:spcPts val="0"/>
                        </a:spcAft>
                      </a:pPr>
                      <a:r>
                        <a:rPr lang="en-US" sz="2300">
                          <a:effectLst/>
                        </a:rPr>
                        <a:t>serialize()</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Encodes a set of form elements as a string for submission</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46805841"/>
                  </a:ext>
                </a:extLst>
              </a:tr>
            </a:tbl>
          </a:graphicData>
        </a:graphic>
      </p:graphicFrame>
    </p:spTree>
    <p:extLst>
      <p:ext uri="{BB962C8B-B14F-4D97-AF65-F5344CB8AC3E}">
        <p14:creationId xmlns:p14="http://schemas.microsoft.com/office/powerpoint/2010/main" val="97495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ajax() method </a:t>
            </a:r>
          </a:p>
        </p:txBody>
      </p:sp>
      <p:sp>
        <p:nvSpPr>
          <p:cNvPr id="3" name="Text Placeholder 2"/>
          <p:cNvSpPr>
            <a:spLocks noGrp="1"/>
          </p:cNvSpPr>
          <p:nvPr>
            <p:ph type="body" idx="1"/>
          </p:nvPr>
        </p:nvSpPr>
        <p:spPr/>
        <p:txBody>
          <a:bodyPr/>
          <a:lstStyle/>
          <a:p>
            <a:pPr>
              <a:lnSpc>
                <a:spcPct val="150000"/>
              </a:lnSpc>
            </a:pPr>
            <a:r>
              <a:rPr lang="en-US" dirty="0"/>
              <a:t>The ajax() method is used to perform an AJAX (asynchronous HTTP) request.</a:t>
            </a:r>
          </a:p>
          <a:p>
            <a:pPr>
              <a:lnSpc>
                <a:spcPct val="150000"/>
              </a:lnSpc>
            </a:pPr>
            <a:r>
              <a:rPr lang="en-US" dirty="0"/>
              <a:t>All jQuery AJAX methods use the ajax() method. This method is mostly used for requests where the other methods cannot be used.</a:t>
            </a:r>
          </a:p>
          <a:p>
            <a:pPr>
              <a:lnSpc>
                <a:spcPct val="150000"/>
              </a:lnSpc>
            </a:pPr>
            <a:r>
              <a:rPr lang="en-US" b="1" dirty="0"/>
              <a:t>Syntax:		</a:t>
            </a:r>
            <a:r>
              <a:rPr lang="en-US" dirty="0"/>
              <a:t>$.ajax(</a:t>
            </a:r>
            <a:r>
              <a:rPr lang="en-US" i="1" dirty="0"/>
              <a:t>{</a:t>
            </a:r>
            <a:r>
              <a:rPr lang="en-US" i="1" dirty="0" err="1"/>
              <a:t>name:value</a:t>
            </a:r>
            <a:r>
              <a:rPr lang="en-US" i="1" dirty="0"/>
              <a:t>, </a:t>
            </a:r>
            <a:r>
              <a:rPr lang="en-US" i="1" dirty="0" err="1"/>
              <a:t>name:value</a:t>
            </a:r>
            <a:r>
              <a:rPr lang="en-US" i="1" dirty="0"/>
              <a:t>, ... }</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428032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
        <p:nvSpPr>
          <p:cNvPr id="5" name="Google Shape;91;p1"/>
          <p:cNvSpPr txBox="1">
            <a:spLocks/>
          </p:cNvSpPr>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Demo ASP.NET Core Web API with JavaScript</a:t>
            </a:r>
          </a:p>
        </p:txBody>
      </p:sp>
    </p:spTree>
    <p:extLst>
      <p:ext uri="{BB962C8B-B14F-4D97-AF65-F5344CB8AC3E}">
        <p14:creationId xmlns:p14="http://schemas.microsoft.com/office/powerpoint/2010/main" val="406759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JavaScript to get data from Web API</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328061" y="1419778"/>
            <a:ext cx="3507340" cy="4066108"/>
          </a:xfrm>
          <a:prstGeom prst="rect">
            <a:avLst/>
          </a:prstGeom>
        </p:spPr>
      </p:pic>
      <p:pic>
        <p:nvPicPr>
          <p:cNvPr id="6" name="Picture 5"/>
          <p:cNvPicPr>
            <a:picLocks noChangeAspect="1"/>
          </p:cNvPicPr>
          <p:nvPr/>
        </p:nvPicPr>
        <p:blipFill>
          <a:blip r:embed="rId3"/>
          <a:stretch>
            <a:fillRect/>
          </a:stretch>
        </p:blipFill>
        <p:spPr>
          <a:xfrm>
            <a:off x="4134188" y="4154330"/>
            <a:ext cx="7038309" cy="2144432"/>
          </a:xfrm>
          <a:prstGeom prst="rect">
            <a:avLst/>
          </a:prstGeom>
        </p:spPr>
      </p:pic>
      <p:pic>
        <p:nvPicPr>
          <p:cNvPr id="7" name="Picture 6"/>
          <p:cNvPicPr>
            <a:picLocks noChangeAspect="1"/>
          </p:cNvPicPr>
          <p:nvPr/>
        </p:nvPicPr>
        <p:blipFill>
          <a:blip r:embed="rId4"/>
          <a:stretch>
            <a:fillRect/>
          </a:stretch>
        </p:blipFill>
        <p:spPr>
          <a:xfrm>
            <a:off x="4134188" y="1476345"/>
            <a:ext cx="6607384" cy="2639174"/>
          </a:xfrm>
          <a:prstGeom prst="rect">
            <a:avLst/>
          </a:prstGeom>
        </p:spPr>
      </p:pic>
    </p:spTree>
    <p:extLst>
      <p:ext uri="{BB962C8B-B14F-4D97-AF65-F5344CB8AC3E}">
        <p14:creationId xmlns:p14="http://schemas.microsoft.com/office/powerpoint/2010/main" val="81999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- 1</a:t>
            </a:r>
          </a:p>
        </p:txBody>
      </p:sp>
      <p:sp>
        <p:nvSpPr>
          <p:cNvPr id="3" name="Text Placeholder 2"/>
          <p:cNvSpPr>
            <a:spLocks noGrp="1"/>
          </p:cNvSpPr>
          <p:nvPr>
            <p:ph type="body" idx="1"/>
          </p:nvPr>
        </p:nvSpPr>
        <p:spPr/>
        <p:txBody>
          <a:bodyPr/>
          <a:lstStyle/>
          <a:p>
            <a:r>
              <a:rPr lang="en-US" dirty="0"/>
              <a:t>Create ASP.NET Core Web API Project</a:t>
            </a:r>
          </a:p>
          <a:p>
            <a:r>
              <a:rPr lang="en-US" dirty="0"/>
              <a:t>Models and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412143" y="2474600"/>
            <a:ext cx="5133978" cy="2583066"/>
          </a:xfrm>
          <a:prstGeom prst="rect">
            <a:avLst/>
          </a:prstGeom>
        </p:spPr>
      </p:pic>
      <p:pic>
        <p:nvPicPr>
          <p:cNvPr id="6" name="Picture 5"/>
          <p:cNvPicPr>
            <a:picLocks noChangeAspect="1"/>
          </p:cNvPicPr>
          <p:nvPr/>
        </p:nvPicPr>
        <p:blipFill>
          <a:blip r:embed="rId3"/>
          <a:stretch>
            <a:fillRect/>
          </a:stretch>
        </p:blipFill>
        <p:spPr>
          <a:xfrm>
            <a:off x="5368787" y="2600724"/>
            <a:ext cx="6651192" cy="3035010"/>
          </a:xfrm>
          <a:prstGeom prst="rect">
            <a:avLst/>
          </a:prstGeom>
        </p:spPr>
      </p:pic>
    </p:spTree>
    <p:extLst>
      <p:ext uri="{BB962C8B-B14F-4D97-AF65-F5344CB8AC3E}">
        <p14:creationId xmlns:p14="http://schemas.microsoft.com/office/powerpoint/2010/main" val="79431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- 2</a:t>
            </a:r>
          </a:p>
        </p:txBody>
      </p:sp>
      <p:sp>
        <p:nvSpPr>
          <p:cNvPr id="3" name="Text Placeholder 2"/>
          <p:cNvSpPr>
            <a:spLocks noGrp="1"/>
          </p:cNvSpPr>
          <p:nvPr>
            <p:ph type="body" idx="1"/>
          </p:nvPr>
        </p:nvSpPr>
        <p:spPr/>
        <p:txBody>
          <a:bodyPr/>
          <a:lstStyle/>
          <a:p>
            <a:r>
              <a:rPr lang="en-US" dirty="0"/>
              <a:t>Implement interface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7" name="Picture 6"/>
          <p:cNvPicPr>
            <a:picLocks noChangeAspect="1"/>
          </p:cNvPicPr>
          <p:nvPr/>
        </p:nvPicPr>
        <p:blipFill rotWithShape="1">
          <a:blip r:embed="rId2"/>
          <a:srcRect b="48282"/>
          <a:stretch/>
        </p:blipFill>
        <p:spPr>
          <a:xfrm>
            <a:off x="412936" y="1786757"/>
            <a:ext cx="9558042" cy="4277712"/>
          </a:xfrm>
          <a:prstGeom prst="rect">
            <a:avLst/>
          </a:prstGeom>
        </p:spPr>
      </p:pic>
    </p:spTree>
    <p:extLst>
      <p:ext uri="{BB962C8B-B14F-4D97-AF65-F5344CB8AC3E}">
        <p14:creationId xmlns:p14="http://schemas.microsoft.com/office/powerpoint/2010/main" val="275522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pPr>
              <a:lnSpc>
                <a:spcPct val="120000"/>
              </a:lnSpc>
            </a:pPr>
            <a:r>
              <a:rPr lang="en-US" dirty="0"/>
              <a:t>JavaScript Introduction</a:t>
            </a:r>
          </a:p>
          <a:p>
            <a:pPr>
              <a:lnSpc>
                <a:spcPct val="120000"/>
              </a:lnSpc>
            </a:pPr>
            <a:r>
              <a:rPr lang="en-US" dirty="0"/>
              <a:t>jQuery Syntax</a:t>
            </a:r>
          </a:p>
          <a:p>
            <a:pPr>
              <a:lnSpc>
                <a:spcPct val="120000"/>
              </a:lnSpc>
            </a:pPr>
            <a:r>
              <a:rPr lang="en-US" dirty="0"/>
              <a:t>jQuery Selectors </a:t>
            </a:r>
          </a:p>
          <a:p>
            <a:pPr>
              <a:lnSpc>
                <a:spcPct val="120000"/>
              </a:lnSpc>
            </a:pPr>
            <a:r>
              <a:rPr lang="en-US" dirty="0"/>
              <a:t>jQuery Event Methods</a:t>
            </a:r>
          </a:p>
          <a:p>
            <a:pPr>
              <a:lnSpc>
                <a:spcPct val="120000"/>
              </a:lnSpc>
            </a:pPr>
            <a:r>
              <a:rPr lang="en-US" dirty="0"/>
              <a:t>AJAX (Asynchronous JavaScript And XML)</a:t>
            </a:r>
          </a:p>
          <a:p>
            <a:pPr lvl="1">
              <a:lnSpc>
                <a:spcPct val="120000"/>
              </a:lnSpc>
            </a:pPr>
            <a:r>
              <a:rPr lang="en-US" dirty="0"/>
              <a:t>jQuery AJAX Methods</a:t>
            </a:r>
          </a:p>
          <a:p>
            <a:pPr>
              <a:lnSpc>
                <a:spcPct val="120000"/>
              </a:lnSpc>
            </a:pPr>
            <a:r>
              <a:rPr lang="en-US" dirty="0"/>
              <a:t>Demo ASP.NET Core Web API with JavaScript</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- 3</a:t>
            </a:r>
          </a:p>
        </p:txBody>
      </p:sp>
      <p:sp>
        <p:nvSpPr>
          <p:cNvPr id="3" name="Text Placeholder 2"/>
          <p:cNvSpPr>
            <a:spLocks noGrp="1"/>
          </p:cNvSpPr>
          <p:nvPr>
            <p:ph type="body" idx="1"/>
          </p:nvPr>
        </p:nvSpPr>
        <p:spPr/>
        <p:txBody>
          <a:bodyPr/>
          <a:lstStyle/>
          <a:p>
            <a:r>
              <a:rPr lang="en-US" dirty="0"/>
              <a:t>Implement interface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8" name="Picture 7"/>
          <p:cNvPicPr>
            <a:picLocks noChangeAspect="1"/>
          </p:cNvPicPr>
          <p:nvPr/>
        </p:nvPicPr>
        <p:blipFill rotWithShape="1">
          <a:blip r:embed="rId2"/>
          <a:srcRect t="50868"/>
          <a:stretch/>
        </p:blipFill>
        <p:spPr>
          <a:xfrm>
            <a:off x="135726" y="1978424"/>
            <a:ext cx="10102680" cy="4295376"/>
          </a:xfrm>
          <a:prstGeom prst="rect">
            <a:avLst/>
          </a:prstGeom>
        </p:spPr>
      </p:pic>
    </p:spTree>
    <p:extLst>
      <p:ext uri="{BB962C8B-B14F-4D97-AF65-F5344CB8AC3E}">
        <p14:creationId xmlns:p14="http://schemas.microsoft.com/office/powerpoint/2010/main" val="4090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 Settings with </a:t>
            </a:r>
            <a:r>
              <a:rPr lang="en-US" dirty="0" err="1"/>
              <a:t>Startup.cs</a:t>
            </a:r>
            <a:r>
              <a:rPr lang="en-US" dirty="0"/>
              <a:t> - 1</a:t>
            </a:r>
          </a:p>
        </p:txBody>
      </p:sp>
      <p:sp>
        <p:nvSpPr>
          <p:cNvPr id="3" name="Text Placeholder 2"/>
          <p:cNvSpPr>
            <a:spLocks noGrp="1"/>
          </p:cNvSpPr>
          <p:nvPr>
            <p:ph type="body" idx="1"/>
          </p:nvPr>
        </p:nvSpPr>
        <p:spPr/>
        <p:txBody>
          <a:bodyPr/>
          <a:lstStyle/>
          <a:p>
            <a:r>
              <a:rPr lang="en-US" dirty="0"/>
              <a:t>Configure with </a:t>
            </a:r>
            <a:r>
              <a:rPr lang="en-US" dirty="0" err="1"/>
              <a:t>ConfigureServices</a:t>
            </a:r>
            <a:r>
              <a:rPr lang="en-US" dirty="0"/>
              <a:t>() function</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429390" y="1978424"/>
            <a:ext cx="10321171" cy="3571038"/>
          </a:xfrm>
          <a:prstGeom prst="rect">
            <a:avLst/>
          </a:prstGeom>
        </p:spPr>
      </p:pic>
      <p:sp>
        <p:nvSpPr>
          <p:cNvPr id="8" name="Rectangle 7"/>
          <p:cNvSpPr/>
          <p:nvPr/>
        </p:nvSpPr>
        <p:spPr>
          <a:xfrm>
            <a:off x="956441" y="2732690"/>
            <a:ext cx="5055476" cy="1061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84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 Settings with </a:t>
            </a:r>
            <a:r>
              <a:rPr lang="en-US" dirty="0" err="1"/>
              <a:t>Startup.cs</a:t>
            </a:r>
            <a:r>
              <a:rPr lang="en-US" dirty="0"/>
              <a:t> - 2</a:t>
            </a:r>
          </a:p>
        </p:txBody>
      </p:sp>
      <p:sp>
        <p:nvSpPr>
          <p:cNvPr id="3" name="Text Placeholder 2"/>
          <p:cNvSpPr>
            <a:spLocks noGrp="1"/>
          </p:cNvSpPr>
          <p:nvPr>
            <p:ph type="body" idx="1"/>
          </p:nvPr>
        </p:nvSpPr>
        <p:spPr>
          <a:xfrm>
            <a:off x="0" y="1328286"/>
            <a:ext cx="4813738" cy="5113603"/>
          </a:xfrm>
        </p:spPr>
        <p:txBody>
          <a:bodyPr/>
          <a:lstStyle/>
          <a:p>
            <a:pPr algn="l"/>
            <a:r>
              <a:rPr lang="en-US" dirty="0"/>
              <a:t>Configure with Configure () function</a:t>
            </a:r>
          </a:p>
          <a:p>
            <a:pPr algn="l"/>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7" name="Picture 6"/>
          <p:cNvPicPr>
            <a:picLocks noChangeAspect="1"/>
          </p:cNvPicPr>
          <p:nvPr/>
        </p:nvPicPr>
        <p:blipFill>
          <a:blip r:embed="rId2"/>
          <a:stretch>
            <a:fillRect/>
          </a:stretch>
        </p:blipFill>
        <p:spPr>
          <a:xfrm>
            <a:off x="4724864" y="1401438"/>
            <a:ext cx="6437121" cy="4967297"/>
          </a:xfrm>
          <a:prstGeom prst="rect">
            <a:avLst/>
          </a:prstGeom>
        </p:spPr>
      </p:pic>
      <p:sp>
        <p:nvSpPr>
          <p:cNvPr id="8" name="Rectangle 7"/>
          <p:cNvSpPr/>
          <p:nvPr/>
        </p:nvSpPr>
        <p:spPr>
          <a:xfrm>
            <a:off x="5097517" y="3405352"/>
            <a:ext cx="2207173" cy="150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93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rotWithShape="1">
          <a:blip r:embed="rId2"/>
          <a:srcRect b="29855"/>
          <a:stretch/>
        </p:blipFill>
        <p:spPr>
          <a:xfrm>
            <a:off x="328060" y="1328285"/>
            <a:ext cx="9387440" cy="5087217"/>
          </a:xfrm>
          <a:prstGeom prst="rect">
            <a:avLst/>
          </a:prstGeom>
        </p:spPr>
      </p:pic>
    </p:spTree>
    <p:extLst>
      <p:ext uri="{BB962C8B-B14F-4D97-AF65-F5344CB8AC3E}">
        <p14:creationId xmlns:p14="http://schemas.microsoft.com/office/powerpoint/2010/main" val="109395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328060" y="1441924"/>
            <a:ext cx="8734425" cy="4886325"/>
          </a:xfrm>
          <a:prstGeom prst="rect">
            <a:avLst/>
          </a:prstGeom>
        </p:spPr>
      </p:pic>
    </p:spTree>
    <p:extLst>
      <p:ext uri="{BB962C8B-B14F-4D97-AF65-F5344CB8AC3E}">
        <p14:creationId xmlns:p14="http://schemas.microsoft.com/office/powerpoint/2010/main" val="203305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- 3</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2680439" y="1461690"/>
            <a:ext cx="5896003" cy="4785057"/>
          </a:xfrm>
          <a:prstGeom prst="rect">
            <a:avLst/>
          </a:prstGeom>
        </p:spPr>
      </p:pic>
    </p:spTree>
    <p:extLst>
      <p:ext uri="{BB962C8B-B14F-4D97-AF65-F5344CB8AC3E}">
        <p14:creationId xmlns:p14="http://schemas.microsoft.com/office/powerpoint/2010/main" val="321250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display all data - 1</a:t>
            </a:r>
          </a:p>
        </p:txBody>
      </p:sp>
      <p:sp>
        <p:nvSpPr>
          <p:cNvPr id="3" name="Text Placeholder 2"/>
          <p:cNvSpPr>
            <a:spLocks noGrp="1"/>
          </p:cNvSpPr>
          <p:nvPr>
            <p:ph type="body" idx="1"/>
          </p:nvPr>
        </p:nvSpPr>
        <p:spPr>
          <a:xfrm>
            <a:off x="-1" y="1328286"/>
            <a:ext cx="5360277" cy="5113603"/>
          </a:xfrm>
        </p:spPr>
        <p:txBody>
          <a:bodyPr/>
          <a:lstStyle/>
          <a:p>
            <a:pPr algn="l"/>
            <a:r>
              <a:rPr lang="en-US" dirty="0"/>
              <a:t>HTML for display all reservations from ASP.NET Core Web API</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rotWithShape="1">
          <a:blip r:embed="rId2"/>
          <a:srcRect l="544" r="1"/>
          <a:stretch/>
        </p:blipFill>
        <p:spPr>
          <a:xfrm>
            <a:off x="5489237" y="1328287"/>
            <a:ext cx="6650204" cy="5153100"/>
          </a:xfrm>
          <a:prstGeom prst="rect">
            <a:avLst/>
          </a:prstGeom>
        </p:spPr>
      </p:pic>
      <p:sp>
        <p:nvSpPr>
          <p:cNvPr id="6" name="Rectangle 5"/>
          <p:cNvSpPr/>
          <p:nvPr/>
        </p:nvSpPr>
        <p:spPr>
          <a:xfrm>
            <a:off x="5644047" y="5854262"/>
            <a:ext cx="1618593" cy="273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28060" y="2579818"/>
            <a:ext cx="5108618" cy="1556493"/>
          </a:xfrm>
          <a:prstGeom prst="rect">
            <a:avLst/>
          </a:prstGeom>
        </p:spPr>
      </p:pic>
    </p:spTree>
    <p:extLst>
      <p:ext uri="{BB962C8B-B14F-4D97-AF65-F5344CB8AC3E}">
        <p14:creationId xmlns:p14="http://schemas.microsoft.com/office/powerpoint/2010/main" val="328782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display all data - 2</a:t>
            </a: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7" name="Picture 6"/>
          <p:cNvPicPr>
            <a:picLocks noChangeAspect="1"/>
          </p:cNvPicPr>
          <p:nvPr/>
        </p:nvPicPr>
        <p:blipFill>
          <a:blip r:embed="rId2"/>
          <a:stretch>
            <a:fillRect/>
          </a:stretch>
        </p:blipFill>
        <p:spPr>
          <a:xfrm>
            <a:off x="212446" y="1328286"/>
            <a:ext cx="8590893" cy="5138627"/>
          </a:xfrm>
          <a:prstGeom prst="rect">
            <a:avLst/>
          </a:prstGeom>
        </p:spPr>
      </p:pic>
      <p:pic>
        <p:nvPicPr>
          <p:cNvPr id="8" name="Picture 7"/>
          <p:cNvPicPr>
            <a:picLocks noChangeAspect="1"/>
          </p:cNvPicPr>
          <p:nvPr/>
        </p:nvPicPr>
        <p:blipFill>
          <a:blip r:embed="rId3"/>
          <a:stretch>
            <a:fillRect/>
          </a:stretch>
        </p:blipFill>
        <p:spPr>
          <a:xfrm>
            <a:off x="6435033" y="1328286"/>
            <a:ext cx="5588801" cy="2770748"/>
          </a:xfrm>
          <a:prstGeom prst="rect">
            <a:avLst/>
          </a:prstGeom>
        </p:spPr>
      </p:pic>
      <p:sp>
        <p:nvSpPr>
          <p:cNvPr id="3" name="Text Placeholder 2"/>
          <p:cNvSpPr>
            <a:spLocks noGrp="1"/>
          </p:cNvSpPr>
          <p:nvPr>
            <p:ph type="body" idx="1"/>
          </p:nvPr>
        </p:nvSpPr>
        <p:spPr>
          <a:xfrm>
            <a:off x="8355723" y="5186353"/>
            <a:ext cx="3668111" cy="1193425"/>
          </a:xfrm>
        </p:spPr>
        <p:txBody>
          <a:bodyPr>
            <a:normAutofit/>
          </a:bodyPr>
          <a:lstStyle/>
          <a:p>
            <a:pPr marL="3175" indent="0" algn="l">
              <a:buNone/>
            </a:pPr>
            <a:r>
              <a:rPr lang="en-US" dirty="0"/>
              <a:t>Using jQuery $.ajax() function </a:t>
            </a:r>
          </a:p>
        </p:txBody>
      </p:sp>
    </p:spTree>
    <p:extLst>
      <p:ext uri="{BB962C8B-B14F-4D97-AF65-F5344CB8AC3E}">
        <p14:creationId xmlns:p14="http://schemas.microsoft.com/office/powerpoint/2010/main" val="205574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JavaScript to display all data – 3</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0" y="1328285"/>
            <a:ext cx="7294179" cy="5113603"/>
          </a:xfrm>
          <a:prstGeom prst="rect">
            <a:avLst/>
          </a:prstGeom>
        </p:spPr>
      </p:pic>
      <p:pic>
        <p:nvPicPr>
          <p:cNvPr id="7" name="Picture 6"/>
          <p:cNvPicPr>
            <a:picLocks noChangeAspect="1"/>
          </p:cNvPicPr>
          <p:nvPr/>
        </p:nvPicPr>
        <p:blipFill>
          <a:blip r:embed="rId3"/>
          <a:stretch>
            <a:fillRect/>
          </a:stretch>
        </p:blipFill>
        <p:spPr>
          <a:xfrm>
            <a:off x="6894786" y="1711923"/>
            <a:ext cx="5203603" cy="2954670"/>
          </a:xfrm>
          <a:prstGeom prst="rect">
            <a:avLst/>
          </a:prstGeom>
        </p:spPr>
      </p:pic>
      <p:sp>
        <p:nvSpPr>
          <p:cNvPr id="8" name="Rectangle 7"/>
          <p:cNvSpPr/>
          <p:nvPr/>
        </p:nvSpPr>
        <p:spPr>
          <a:xfrm>
            <a:off x="6608266" y="5576877"/>
            <a:ext cx="5323893" cy="492443"/>
          </a:xfrm>
          <a:prstGeom prst="rect">
            <a:avLst/>
          </a:prstGeom>
        </p:spPr>
        <p:txBody>
          <a:bodyPr wrap="none">
            <a:spAutoFit/>
          </a:bodyPr>
          <a:lstStyle/>
          <a:p>
            <a:r>
              <a:rPr lang="en-US" sz="2600" dirty="0"/>
              <a:t>Using JavaScript </a:t>
            </a:r>
            <a:r>
              <a:rPr lang="en-US" sz="2600" dirty="0" err="1"/>
              <a:t>XMLHttpRequest</a:t>
            </a:r>
            <a:endParaRPr lang="en-US" sz="2600" dirty="0"/>
          </a:p>
        </p:txBody>
      </p:sp>
    </p:spTree>
    <p:extLst>
      <p:ext uri="{BB962C8B-B14F-4D97-AF65-F5344CB8AC3E}">
        <p14:creationId xmlns:p14="http://schemas.microsoft.com/office/powerpoint/2010/main" val="28547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- 1</a:t>
            </a:r>
          </a:p>
        </p:txBody>
      </p:sp>
      <p:sp>
        <p:nvSpPr>
          <p:cNvPr id="3" name="Text Placeholder 2"/>
          <p:cNvSpPr>
            <a:spLocks noGrp="1"/>
          </p:cNvSpPr>
          <p:nvPr>
            <p:ph type="body" idx="1"/>
          </p:nvPr>
        </p:nvSpPr>
        <p:spPr>
          <a:xfrm>
            <a:off x="0" y="1328286"/>
            <a:ext cx="4572000" cy="5113603"/>
          </a:xfrm>
        </p:spPr>
        <p:txBody>
          <a:bodyPr/>
          <a:lstStyle/>
          <a:p>
            <a:r>
              <a:rPr lang="en-US" dirty="0"/>
              <a:t>HTML for getting specific reservation by Id from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328060" y="3016962"/>
            <a:ext cx="4401952" cy="1940646"/>
          </a:xfrm>
          <a:prstGeom prst="rect">
            <a:avLst/>
          </a:prstGeom>
        </p:spPr>
      </p:pic>
      <p:pic>
        <p:nvPicPr>
          <p:cNvPr id="8" name="Picture 7"/>
          <p:cNvPicPr>
            <a:picLocks noChangeAspect="1"/>
          </p:cNvPicPr>
          <p:nvPr/>
        </p:nvPicPr>
        <p:blipFill>
          <a:blip r:embed="rId3"/>
          <a:stretch>
            <a:fillRect/>
          </a:stretch>
        </p:blipFill>
        <p:spPr>
          <a:xfrm>
            <a:off x="4730012" y="1275697"/>
            <a:ext cx="7461988" cy="5197759"/>
          </a:xfrm>
          <a:prstGeom prst="rect">
            <a:avLst/>
          </a:prstGeom>
        </p:spPr>
      </p:pic>
      <p:sp>
        <p:nvSpPr>
          <p:cNvPr id="9" name="Rectangle 8"/>
          <p:cNvSpPr/>
          <p:nvPr/>
        </p:nvSpPr>
        <p:spPr>
          <a:xfrm>
            <a:off x="4981905" y="5864772"/>
            <a:ext cx="1303283" cy="29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76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Text Placeholder 2"/>
          <p:cNvSpPr>
            <a:spLocks noGrp="1"/>
          </p:cNvSpPr>
          <p:nvPr>
            <p:ph type="body" idx="1"/>
          </p:nvPr>
        </p:nvSpPr>
        <p:spPr/>
        <p:txBody>
          <a:bodyPr/>
          <a:lstStyle/>
          <a:p>
            <a:r>
              <a:rPr lang="en-US" dirty="0"/>
              <a:t>JavaScript is a scripting or programming language that allows you to implement complex features on web pages - every time a web page does more than just sit there and display static information for you to look at - displaying timely content updates, interactive maps, animated 2D/3D graphics, scrolling video jukeboxes, etc. </a:t>
            </a:r>
          </a:p>
          <a:p>
            <a:r>
              <a:rPr lang="en-US" dirty="0"/>
              <a:t>JavaScript is the world's most popular programming language.</a:t>
            </a:r>
          </a:p>
          <a:p>
            <a:r>
              <a:rPr lang="en-US" dirty="0"/>
              <a:t>JavaScript is the programming language of the Web.</a:t>
            </a:r>
          </a:p>
          <a:p>
            <a:r>
              <a:rPr lang="en-US" dirty="0"/>
              <a:t>JavaScript is easy to learn.</a:t>
            </a:r>
          </a:p>
          <a:p>
            <a:r>
              <a:rPr lang="en-US" dirty="0"/>
              <a:t>This tutorial will teach you JavaScript from basic to advanced.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703625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195562" y="1364012"/>
            <a:ext cx="9084716" cy="5042150"/>
          </a:xfrm>
          <a:prstGeom prst="rect">
            <a:avLst/>
          </a:prstGeom>
        </p:spPr>
      </p:pic>
      <p:sp>
        <p:nvSpPr>
          <p:cNvPr id="6" name="Rectangle 5"/>
          <p:cNvSpPr/>
          <p:nvPr/>
        </p:nvSpPr>
        <p:spPr>
          <a:xfrm>
            <a:off x="7250411" y="5282588"/>
            <a:ext cx="4059734" cy="892552"/>
          </a:xfrm>
          <a:prstGeom prst="rect">
            <a:avLst/>
          </a:prstGeom>
        </p:spPr>
        <p:txBody>
          <a:bodyPr wrap="square">
            <a:spAutoFit/>
          </a:bodyPr>
          <a:lstStyle/>
          <a:p>
            <a:r>
              <a:rPr lang="en-US" sz="2600" dirty="0"/>
              <a:t>Using jQuery $.ajax() function to get data by Id</a:t>
            </a:r>
          </a:p>
        </p:txBody>
      </p:sp>
    </p:spTree>
    <p:extLst>
      <p:ext uri="{BB962C8B-B14F-4D97-AF65-F5344CB8AC3E}">
        <p14:creationId xmlns:p14="http://schemas.microsoft.com/office/powerpoint/2010/main" val="315650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328060" y="2495949"/>
            <a:ext cx="10154293" cy="3831278"/>
          </a:xfrm>
          <a:prstGeom prst="rect">
            <a:avLst/>
          </a:prstGeom>
        </p:spPr>
      </p:pic>
      <p:pic>
        <p:nvPicPr>
          <p:cNvPr id="7" name="Picture 6"/>
          <p:cNvPicPr>
            <a:picLocks noChangeAspect="1"/>
          </p:cNvPicPr>
          <p:nvPr/>
        </p:nvPicPr>
        <p:blipFill>
          <a:blip r:embed="rId3"/>
          <a:stretch>
            <a:fillRect/>
          </a:stretch>
        </p:blipFill>
        <p:spPr>
          <a:xfrm>
            <a:off x="328060" y="1978424"/>
            <a:ext cx="9658350" cy="276225"/>
          </a:xfrm>
          <a:prstGeom prst="rect">
            <a:avLst/>
          </a:prstGeom>
        </p:spPr>
      </p:pic>
    </p:spTree>
    <p:extLst>
      <p:ext uri="{BB962C8B-B14F-4D97-AF65-F5344CB8AC3E}">
        <p14:creationId xmlns:p14="http://schemas.microsoft.com/office/powerpoint/2010/main" val="3361943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- 1</a:t>
            </a:r>
          </a:p>
        </p:txBody>
      </p:sp>
      <p:sp>
        <p:nvSpPr>
          <p:cNvPr id="3" name="Text Placeholder 2"/>
          <p:cNvSpPr>
            <a:spLocks noGrp="1"/>
          </p:cNvSpPr>
          <p:nvPr>
            <p:ph type="body" idx="1"/>
          </p:nvPr>
        </p:nvSpPr>
        <p:spPr>
          <a:xfrm>
            <a:off x="0" y="1328286"/>
            <a:ext cx="6074979" cy="5113603"/>
          </a:xfrm>
        </p:spPr>
        <p:txBody>
          <a:bodyPr/>
          <a:lstStyle/>
          <a:p>
            <a:r>
              <a:rPr lang="en-US" dirty="0"/>
              <a:t>HTML for updating the existing reservation by Id from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6140822" y="1240221"/>
            <a:ext cx="5725357" cy="5219643"/>
          </a:xfrm>
          <a:prstGeom prst="rect">
            <a:avLst/>
          </a:prstGeom>
        </p:spPr>
      </p:pic>
      <p:pic>
        <p:nvPicPr>
          <p:cNvPr id="8" name="Picture 7"/>
          <p:cNvPicPr>
            <a:picLocks noChangeAspect="1"/>
          </p:cNvPicPr>
          <p:nvPr/>
        </p:nvPicPr>
        <p:blipFill>
          <a:blip r:embed="rId3"/>
          <a:stretch>
            <a:fillRect/>
          </a:stretch>
        </p:blipFill>
        <p:spPr>
          <a:xfrm>
            <a:off x="424561" y="2921484"/>
            <a:ext cx="5136207" cy="3395233"/>
          </a:xfrm>
          <a:prstGeom prst="rect">
            <a:avLst/>
          </a:prstGeom>
        </p:spPr>
      </p:pic>
    </p:spTree>
    <p:extLst>
      <p:ext uri="{BB962C8B-B14F-4D97-AF65-F5344CB8AC3E}">
        <p14:creationId xmlns:p14="http://schemas.microsoft.com/office/powerpoint/2010/main" val="1111212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- 2</a:t>
            </a:r>
          </a:p>
        </p:txBody>
      </p:sp>
      <p:sp>
        <p:nvSpPr>
          <p:cNvPr id="3" name="Text Placeholder 2"/>
          <p:cNvSpPr>
            <a:spLocks noGrp="1"/>
          </p:cNvSpPr>
          <p:nvPr>
            <p:ph type="body" idx="1"/>
          </p:nvPr>
        </p:nvSpPr>
        <p:spPr/>
        <p:txBody>
          <a:bodyPr/>
          <a:lstStyle/>
          <a:p>
            <a:r>
              <a:rPr lang="en-US" dirty="0"/>
              <a:t>Using jQuery $.ajax() function to get the data by Id, then update</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47144" y="1882229"/>
            <a:ext cx="6022428" cy="4210050"/>
          </a:xfrm>
          <a:prstGeom prst="rect">
            <a:avLst/>
          </a:prstGeom>
        </p:spPr>
      </p:pic>
      <p:pic>
        <p:nvPicPr>
          <p:cNvPr id="6" name="Picture 5"/>
          <p:cNvPicPr>
            <a:picLocks noChangeAspect="1"/>
          </p:cNvPicPr>
          <p:nvPr/>
        </p:nvPicPr>
        <p:blipFill>
          <a:blip r:embed="rId3"/>
          <a:stretch>
            <a:fillRect/>
          </a:stretch>
        </p:blipFill>
        <p:spPr>
          <a:xfrm>
            <a:off x="6096000" y="1882229"/>
            <a:ext cx="6001236" cy="4005715"/>
          </a:xfrm>
          <a:prstGeom prst="rect">
            <a:avLst/>
          </a:prstGeom>
        </p:spPr>
      </p:pic>
    </p:spTree>
    <p:extLst>
      <p:ext uri="{BB962C8B-B14F-4D97-AF65-F5344CB8AC3E}">
        <p14:creationId xmlns:p14="http://schemas.microsoft.com/office/powerpoint/2010/main" val="2806561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139347" y="1978424"/>
            <a:ext cx="5847700" cy="3485329"/>
          </a:xfrm>
          <a:prstGeom prst="rect">
            <a:avLst/>
          </a:prstGeom>
        </p:spPr>
      </p:pic>
      <p:pic>
        <p:nvPicPr>
          <p:cNvPr id="6" name="Picture 5"/>
          <p:cNvPicPr>
            <a:picLocks noChangeAspect="1"/>
          </p:cNvPicPr>
          <p:nvPr/>
        </p:nvPicPr>
        <p:blipFill>
          <a:blip r:embed="rId3"/>
          <a:stretch>
            <a:fillRect/>
          </a:stretch>
        </p:blipFill>
        <p:spPr>
          <a:xfrm>
            <a:off x="5987047" y="3239238"/>
            <a:ext cx="5952348" cy="2961865"/>
          </a:xfrm>
          <a:prstGeom prst="rect">
            <a:avLst/>
          </a:prstGeom>
        </p:spPr>
      </p:pic>
    </p:spTree>
    <p:extLst>
      <p:ext uri="{BB962C8B-B14F-4D97-AF65-F5344CB8AC3E}">
        <p14:creationId xmlns:p14="http://schemas.microsoft.com/office/powerpoint/2010/main" val="221571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- 1</a:t>
            </a:r>
          </a:p>
        </p:txBody>
      </p:sp>
      <p:sp>
        <p:nvSpPr>
          <p:cNvPr id="3" name="Text Placeholder 2"/>
          <p:cNvSpPr>
            <a:spLocks noGrp="1"/>
          </p:cNvSpPr>
          <p:nvPr>
            <p:ph type="body" idx="1"/>
          </p:nvPr>
        </p:nvSpPr>
        <p:spPr>
          <a:xfrm>
            <a:off x="0" y="1328286"/>
            <a:ext cx="5980386" cy="5113603"/>
          </a:xfrm>
        </p:spPr>
        <p:txBody>
          <a:bodyPr/>
          <a:lstStyle/>
          <a:p>
            <a:r>
              <a:rPr lang="en-US" dirty="0"/>
              <a:t>HTML for creating the reservation</a:t>
            </a:r>
          </a:p>
          <a:p>
            <a:r>
              <a:rPr lang="en-US" dirty="0"/>
              <a:t>Request will send to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5980386" y="1074966"/>
            <a:ext cx="6211614" cy="5358055"/>
          </a:xfrm>
          <a:prstGeom prst="rect">
            <a:avLst/>
          </a:prstGeom>
        </p:spPr>
      </p:pic>
      <p:pic>
        <p:nvPicPr>
          <p:cNvPr id="7" name="Picture 6"/>
          <p:cNvPicPr>
            <a:picLocks noChangeAspect="1"/>
          </p:cNvPicPr>
          <p:nvPr/>
        </p:nvPicPr>
        <p:blipFill>
          <a:blip r:embed="rId3"/>
          <a:stretch>
            <a:fillRect/>
          </a:stretch>
        </p:blipFill>
        <p:spPr>
          <a:xfrm>
            <a:off x="328060" y="2800709"/>
            <a:ext cx="5287018" cy="3547539"/>
          </a:xfrm>
          <a:prstGeom prst="rect">
            <a:avLst/>
          </a:prstGeom>
        </p:spPr>
      </p:pic>
    </p:spTree>
    <p:extLst>
      <p:ext uri="{BB962C8B-B14F-4D97-AF65-F5344CB8AC3E}">
        <p14:creationId xmlns:p14="http://schemas.microsoft.com/office/powerpoint/2010/main" val="3177173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- 2</a:t>
            </a:r>
          </a:p>
        </p:txBody>
      </p:sp>
      <p:sp>
        <p:nvSpPr>
          <p:cNvPr id="3" name="Text Placeholder 2"/>
          <p:cNvSpPr>
            <a:spLocks noGrp="1"/>
          </p:cNvSpPr>
          <p:nvPr>
            <p:ph type="body" idx="1"/>
          </p:nvPr>
        </p:nvSpPr>
        <p:spPr/>
        <p:txBody>
          <a:bodyPr/>
          <a:lstStyle/>
          <a:p>
            <a:r>
              <a:rPr lang="en-US" dirty="0"/>
              <a:t>Using jQuery $.ajax() function to get the data by Id, then update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2519170" y="1850573"/>
            <a:ext cx="6677025" cy="4397460"/>
          </a:xfrm>
          <a:prstGeom prst="rect">
            <a:avLst/>
          </a:prstGeom>
        </p:spPr>
      </p:pic>
    </p:spTree>
    <p:extLst>
      <p:ext uri="{BB962C8B-B14F-4D97-AF65-F5344CB8AC3E}">
        <p14:creationId xmlns:p14="http://schemas.microsoft.com/office/powerpoint/2010/main" val="218313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5" name="Picture 4"/>
          <p:cNvPicPr>
            <a:picLocks noChangeAspect="1"/>
          </p:cNvPicPr>
          <p:nvPr/>
        </p:nvPicPr>
        <p:blipFill>
          <a:blip r:embed="rId2"/>
          <a:stretch>
            <a:fillRect/>
          </a:stretch>
        </p:blipFill>
        <p:spPr>
          <a:xfrm>
            <a:off x="1902373" y="2159823"/>
            <a:ext cx="7971931" cy="4282066"/>
          </a:xfrm>
          <a:prstGeom prst="rect">
            <a:avLst/>
          </a:prstGeom>
        </p:spPr>
      </p:pic>
      <p:pic>
        <p:nvPicPr>
          <p:cNvPr id="6" name="Picture 5"/>
          <p:cNvPicPr>
            <a:picLocks noChangeAspect="1"/>
          </p:cNvPicPr>
          <p:nvPr/>
        </p:nvPicPr>
        <p:blipFill rotWithShape="1">
          <a:blip r:embed="rId3"/>
          <a:srcRect l="9653" t="62272" b="35236"/>
          <a:stretch/>
        </p:blipFill>
        <p:spPr>
          <a:xfrm>
            <a:off x="1954923" y="1810041"/>
            <a:ext cx="8166702" cy="178676"/>
          </a:xfrm>
          <a:prstGeom prst="rect">
            <a:avLst/>
          </a:prstGeom>
        </p:spPr>
      </p:pic>
    </p:spTree>
    <p:extLst>
      <p:ext uri="{BB962C8B-B14F-4D97-AF65-F5344CB8AC3E}">
        <p14:creationId xmlns:p14="http://schemas.microsoft.com/office/powerpoint/2010/main" val="1755366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3175" indent="0">
              <a:lnSpc>
                <a:spcPct val="120000"/>
              </a:lnSpc>
              <a:buNone/>
            </a:pPr>
            <a:r>
              <a:rPr lang="en-US" dirty="0"/>
              <a:t>The concepts were </a:t>
            </a:r>
            <a:r>
              <a:rPr lang="en-US"/>
              <a:t>introduced:</a:t>
            </a:r>
          </a:p>
          <a:p>
            <a:pPr>
              <a:lnSpc>
                <a:spcPct val="120000"/>
              </a:lnSpc>
            </a:pPr>
            <a:r>
              <a:rPr lang="en-US" dirty="0"/>
              <a:t>JavaScript Introduction</a:t>
            </a:r>
          </a:p>
          <a:p>
            <a:pPr>
              <a:lnSpc>
                <a:spcPct val="120000"/>
              </a:lnSpc>
            </a:pPr>
            <a:r>
              <a:rPr lang="en-US" dirty="0"/>
              <a:t>jQuery Syntax</a:t>
            </a:r>
          </a:p>
          <a:p>
            <a:pPr>
              <a:lnSpc>
                <a:spcPct val="120000"/>
              </a:lnSpc>
            </a:pPr>
            <a:r>
              <a:rPr lang="en-US" dirty="0"/>
              <a:t>jQuery Selectors </a:t>
            </a:r>
          </a:p>
          <a:p>
            <a:pPr>
              <a:lnSpc>
                <a:spcPct val="120000"/>
              </a:lnSpc>
            </a:pPr>
            <a:r>
              <a:rPr lang="en-US" dirty="0"/>
              <a:t>jQuery Event Methods</a:t>
            </a:r>
          </a:p>
          <a:p>
            <a:pPr>
              <a:lnSpc>
                <a:spcPct val="120000"/>
              </a:lnSpc>
            </a:pPr>
            <a:r>
              <a:rPr lang="en-US" dirty="0"/>
              <a:t>AJAX (Asynchronous JavaScript And XML)</a:t>
            </a:r>
          </a:p>
          <a:p>
            <a:pPr lvl="1">
              <a:lnSpc>
                <a:spcPct val="120000"/>
              </a:lnSpc>
            </a:pPr>
            <a:r>
              <a:rPr lang="en-US" dirty="0"/>
              <a:t>jQuery AJAX Methods</a:t>
            </a:r>
          </a:p>
          <a:p>
            <a:pPr>
              <a:lnSpc>
                <a:spcPct val="120000"/>
              </a:lnSpc>
            </a:pPr>
            <a:r>
              <a:rPr lang="en-US" dirty="0"/>
              <a:t>Demo ASP.NET Core Web API with JavaScript Client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XMLHttpRequest</a:t>
            </a:r>
            <a:endParaRPr lang="en-US" dirty="0"/>
          </a:p>
        </p:txBody>
      </p:sp>
      <p:sp>
        <p:nvSpPr>
          <p:cNvPr id="3" name="Text Placeholder 2"/>
          <p:cNvSpPr>
            <a:spLocks noGrp="1"/>
          </p:cNvSpPr>
          <p:nvPr>
            <p:ph type="body" idx="1"/>
          </p:nvPr>
        </p:nvSpPr>
        <p:spPr/>
        <p:txBody>
          <a:bodyPr>
            <a:normAutofit lnSpcReduction="10000"/>
          </a:bodyPr>
          <a:lstStyle/>
          <a:p>
            <a:r>
              <a:rPr lang="en-US" dirty="0" err="1"/>
              <a:t>XMLHttpRequest</a:t>
            </a:r>
            <a:r>
              <a:rPr lang="en-US" dirty="0"/>
              <a:t> (XHR) objects are used to interact with servers. You can retrieve data from a URL without having to do a full page refresh. </a:t>
            </a:r>
          </a:p>
          <a:p>
            <a:r>
              <a:rPr lang="en-US" dirty="0"/>
              <a:t>This enables a Web page to update just part of a page without disrupting what the user is doing.</a:t>
            </a:r>
          </a:p>
          <a:p>
            <a:r>
              <a:rPr lang="en-US" dirty="0" err="1"/>
              <a:t>XMLHttpRequest</a:t>
            </a:r>
            <a:r>
              <a:rPr lang="en-US" dirty="0"/>
              <a:t> is used heavily in AJAX programming.</a:t>
            </a:r>
          </a:p>
          <a:p>
            <a:endParaRPr lang="en-US" dirty="0"/>
          </a:p>
          <a:p>
            <a:endParaRPr lang="en-US" dirty="0"/>
          </a:p>
          <a:p>
            <a:endParaRPr lang="en-US" dirty="0"/>
          </a:p>
          <a:p>
            <a:r>
              <a:rPr lang="en-US" dirty="0" err="1"/>
              <a:t>XMLHttpRequest</a:t>
            </a:r>
            <a:r>
              <a:rPr lang="en-US" dirty="0"/>
              <a:t> can be used to retrieve any type of data, not just XML.</a:t>
            </a:r>
          </a:p>
          <a:p>
            <a:r>
              <a:rPr lang="en-US" dirty="0"/>
              <a:t>If your communication needs to involve receiving event data or message data from a server, consider using server-sent events through the </a:t>
            </a:r>
            <a:r>
              <a:rPr lang="en-US" dirty="0" err="1"/>
              <a:t>EventSource</a:t>
            </a:r>
            <a:r>
              <a:rPr lang="en-US" dirty="0"/>
              <a:t> interface.</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1809750" y="3356450"/>
            <a:ext cx="8572500" cy="1057275"/>
          </a:xfrm>
          <a:prstGeom prst="rect">
            <a:avLst/>
          </a:prstGeom>
        </p:spPr>
      </p:pic>
    </p:spTree>
    <p:extLst>
      <p:ext uri="{BB962C8B-B14F-4D97-AF65-F5344CB8AC3E}">
        <p14:creationId xmlns:p14="http://schemas.microsoft.com/office/powerpoint/2010/main" val="57324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XMLHttpRequest</a:t>
            </a:r>
            <a:r>
              <a:rPr lang="en-US" dirty="0"/>
              <a:t> Object</a:t>
            </a:r>
          </a:p>
        </p:txBody>
      </p:sp>
      <p:sp>
        <p:nvSpPr>
          <p:cNvPr id="3" name="Text Placeholder 2"/>
          <p:cNvSpPr>
            <a:spLocks noGrp="1"/>
          </p:cNvSpPr>
          <p:nvPr>
            <p:ph type="body" idx="1"/>
          </p:nvPr>
        </p:nvSpPr>
        <p:spPr/>
        <p:txBody>
          <a:bodyPr/>
          <a:lstStyle/>
          <a:p>
            <a:pPr>
              <a:lnSpc>
                <a:spcPct val="150000"/>
              </a:lnSpc>
            </a:pPr>
            <a:r>
              <a:rPr lang="en-US" dirty="0"/>
              <a:t>The </a:t>
            </a:r>
            <a:r>
              <a:rPr lang="en-US" dirty="0" err="1"/>
              <a:t>XMLHttpRequest</a:t>
            </a:r>
            <a:r>
              <a:rPr lang="en-US" dirty="0"/>
              <a:t> object can be used to request data from a web server.</a:t>
            </a:r>
          </a:p>
          <a:p>
            <a:pPr>
              <a:lnSpc>
                <a:spcPct val="150000"/>
              </a:lnSpc>
            </a:pPr>
            <a:r>
              <a:rPr lang="en-US" dirty="0"/>
              <a:t>The </a:t>
            </a:r>
            <a:r>
              <a:rPr lang="en-US" dirty="0" err="1"/>
              <a:t>XMLHttpRequest</a:t>
            </a:r>
            <a:r>
              <a:rPr lang="en-US" dirty="0"/>
              <a:t> object is </a:t>
            </a:r>
            <a:r>
              <a:rPr lang="en-US" b="1" dirty="0"/>
              <a:t>a developers dream</a:t>
            </a:r>
            <a:r>
              <a:rPr lang="en-US" dirty="0"/>
              <a:t>, because you can:</a:t>
            </a:r>
          </a:p>
          <a:p>
            <a:pPr lvl="1">
              <a:lnSpc>
                <a:spcPct val="150000"/>
              </a:lnSpc>
            </a:pPr>
            <a:r>
              <a:rPr lang="en-US" dirty="0"/>
              <a:t>Update a web page without reloading the page</a:t>
            </a:r>
          </a:p>
          <a:p>
            <a:pPr lvl="1">
              <a:lnSpc>
                <a:spcPct val="150000"/>
              </a:lnSpc>
            </a:pPr>
            <a:r>
              <a:rPr lang="en-US" dirty="0"/>
              <a:t>Request data from a server - after the page has loaded </a:t>
            </a:r>
          </a:p>
          <a:p>
            <a:pPr lvl="1">
              <a:lnSpc>
                <a:spcPct val="150000"/>
              </a:lnSpc>
            </a:pPr>
            <a:r>
              <a:rPr lang="en-US" dirty="0"/>
              <a:t>Receive data from a server  - after the page has loaded</a:t>
            </a:r>
          </a:p>
          <a:p>
            <a:pPr lvl="1">
              <a:lnSpc>
                <a:spcPct val="150000"/>
              </a:lnSpc>
            </a:pPr>
            <a:r>
              <a:rPr lang="en-US" dirty="0"/>
              <a:t>Send data to a server - in the background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47709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Introduction - 1</a:t>
            </a:r>
          </a:p>
        </p:txBody>
      </p:sp>
      <p:sp>
        <p:nvSpPr>
          <p:cNvPr id="3" name="Text Placeholder 2"/>
          <p:cNvSpPr>
            <a:spLocks noGrp="1"/>
          </p:cNvSpPr>
          <p:nvPr>
            <p:ph type="body" idx="1"/>
          </p:nvPr>
        </p:nvSpPr>
        <p:spPr/>
        <p:txBody>
          <a:bodyPr>
            <a:normAutofit/>
          </a:bodyPr>
          <a:lstStyle/>
          <a:p>
            <a:r>
              <a:rPr lang="en-US" dirty="0"/>
              <a:t>jQuery is a lightweight, "write less, do more", JavaScript library.</a:t>
            </a:r>
          </a:p>
          <a:p>
            <a:r>
              <a:rPr lang="en-US" dirty="0"/>
              <a:t>The purpose of jQuery is to make it much easier to use JavaScript on your website.</a:t>
            </a:r>
          </a:p>
          <a:p>
            <a:r>
              <a:rPr lang="en-US" dirty="0"/>
              <a:t>jQuery takes a lot of common tasks that require many lines of JavaScript code to accomplish, and wraps them into methods that you can call with a single line of code.</a:t>
            </a:r>
          </a:p>
          <a:p>
            <a:r>
              <a:rPr lang="en-US" dirty="0"/>
              <a:t>jQuery also simplifies a lot of the complicated things from JavaScript, like AJAX calls and DOM manipulation.</a:t>
            </a:r>
          </a:p>
          <a:p>
            <a:r>
              <a:rPr lang="en-US" dirty="0"/>
              <a:t>The jQuery library contains the following features: HTML/DOM manipulation, CSS manipulation, HTML event methods, Effects and animations, AJAX, Utilities</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320045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Introduction - 2</a:t>
            </a:r>
          </a:p>
        </p:txBody>
      </p:sp>
      <p:sp>
        <p:nvSpPr>
          <p:cNvPr id="3" name="Text Placeholder 2"/>
          <p:cNvSpPr>
            <a:spLocks noGrp="1"/>
          </p:cNvSpPr>
          <p:nvPr>
            <p:ph type="body" idx="1"/>
          </p:nvPr>
        </p:nvSpPr>
        <p:spPr/>
        <p:txBody>
          <a:bodyPr>
            <a:normAutofit/>
          </a:bodyPr>
          <a:lstStyle/>
          <a:p>
            <a:pPr>
              <a:lnSpc>
                <a:spcPct val="120000"/>
              </a:lnSpc>
            </a:pPr>
            <a:r>
              <a:rPr lang="en-US" dirty="0"/>
              <a:t>There are lots of other JavaScript libraries out there, but jQuery is probably the most popular, and also the most extendable.</a:t>
            </a:r>
          </a:p>
          <a:p>
            <a:pPr>
              <a:lnSpc>
                <a:spcPct val="120000"/>
              </a:lnSpc>
            </a:pPr>
            <a:r>
              <a:rPr lang="en-US" dirty="0"/>
              <a:t>Many of the biggest companies on the Web use jQuery, such as:</a:t>
            </a:r>
          </a:p>
          <a:p>
            <a:pPr lvl="1">
              <a:lnSpc>
                <a:spcPct val="120000"/>
              </a:lnSpc>
            </a:pPr>
            <a:r>
              <a:rPr lang="en-US" dirty="0"/>
              <a:t>Google</a:t>
            </a:r>
          </a:p>
          <a:p>
            <a:pPr lvl="1">
              <a:lnSpc>
                <a:spcPct val="120000"/>
              </a:lnSpc>
            </a:pPr>
            <a:r>
              <a:rPr lang="en-US" dirty="0"/>
              <a:t>Microsoft</a:t>
            </a:r>
          </a:p>
          <a:p>
            <a:pPr lvl="1">
              <a:lnSpc>
                <a:spcPct val="120000"/>
              </a:lnSpc>
            </a:pPr>
            <a:r>
              <a:rPr lang="en-US" dirty="0"/>
              <a:t>IBM</a:t>
            </a:r>
          </a:p>
          <a:p>
            <a:pPr lvl="1">
              <a:lnSpc>
                <a:spcPct val="120000"/>
              </a:lnSpc>
            </a:pPr>
            <a:r>
              <a:rPr lang="en-US" dirty="0"/>
              <a:t>Netflix</a:t>
            </a:r>
          </a:p>
          <a:p>
            <a:pPr>
              <a:lnSpc>
                <a:spcPct val="120000"/>
              </a:lnSpc>
            </a:pPr>
            <a:r>
              <a:rPr lang="en-US" dirty="0"/>
              <a:t>The jQuery team knows all about cross-browser issues, and they have written this knowledge into the jQuery library. jQuery will run exactly the same in all major browsers.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19407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Downloading jQuery</a:t>
            </a:r>
          </a:p>
        </p:txBody>
      </p:sp>
      <p:sp>
        <p:nvSpPr>
          <p:cNvPr id="3" name="Text Placeholder 2"/>
          <p:cNvSpPr>
            <a:spLocks noGrp="1"/>
          </p:cNvSpPr>
          <p:nvPr>
            <p:ph type="body" idx="1"/>
          </p:nvPr>
        </p:nvSpPr>
        <p:spPr/>
        <p:txBody>
          <a:bodyPr>
            <a:normAutofit/>
          </a:bodyPr>
          <a:lstStyle/>
          <a:p>
            <a:r>
              <a:rPr lang="en-US" dirty="0"/>
              <a:t>There are two versions of jQuery available for downloading from (jQuery.com)</a:t>
            </a:r>
          </a:p>
          <a:p>
            <a:pPr lvl="1">
              <a:lnSpc>
                <a:spcPct val="110000"/>
              </a:lnSpc>
            </a:pPr>
            <a:r>
              <a:rPr lang="en-US" dirty="0"/>
              <a:t>Production version - this is for your live website because it has been minified and compressed</a:t>
            </a:r>
          </a:p>
          <a:p>
            <a:pPr lvl="1">
              <a:lnSpc>
                <a:spcPct val="110000"/>
              </a:lnSpc>
            </a:pPr>
            <a:r>
              <a:rPr lang="en-US" dirty="0"/>
              <a:t>Development version - this is for testing and development (uncompressed and readable code)</a:t>
            </a:r>
          </a:p>
          <a:p>
            <a:r>
              <a:rPr lang="en-US" dirty="0"/>
              <a:t>The jQuery library is a single JavaScript file, and you reference it with the HTML &lt;script&gt; tag (notice that the &lt;script&gt; tag should be inside the &lt;head&gt; section)</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1690687" y="4265391"/>
            <a:ext cx="5238750" cy="971550"/>
          </a:xfrm>
          <a:prstGeom prst="rect">
            <a:avLst/>
          </a:prstGeom>
        </p:spPr>
      </p:pic>
      <p:pic>
        <p:nvPicPr>
          <p:cNvPr id="7" name="Picture 6"/>
          <p:cNvPicPr>
            <a:picLocks noChangeAspect="1"/>
          </p:cNvPicPr>
          <p:nvPr/>
        </p:nvPicPr>
        <p:blipFill>
          <a:blip r:embed="rId3"/>
          <a:stretch>
            <a:fillRect/>
          </a:stretch>
        </p:blipFill>
        <p:spPr>
          <a:xfrm>
            <a:off x="1666875" y="5409645"/>
            <a:ext cx="10525125" cy="904875"/>
          </a:xfrm>
          <a:prstGeom prst="rect">
            <a:avLst/>
          </a:prstGeom>
        </p:spPr>
      </p:pic>
    </p:spTree>
    <p:extLst>
      <p:ext uri="{BB962C8B-B14F-4D97-AF65-F5344CB8AC3E}">
        <p14:creationId xmlns:p14="http://schemas.microsoft.com/office/powerpoint/2010/main" val="241333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Syntax</a:t>
            </a:r>
          </a:p>
        </p:txBody>
      </p:sp>
      <p:sp>
        <p:nvSpPr>
          <p:cNvPr id="3" name="Text Placeholder 2"/>
          <p:cNvSpPr>
            <a:spLocks noGrp="1"/>
          </p:cNvSpPr>
          <p:nvPr>
            <p:ph type="body" idx="1"/>
          </p:nvPr>
        </p:nvSpPr>
        <p:spPr/>
        <p:txBody>
          <a:bodyPr/>
          <a:lstStyle/>
          <a:p>
            <a:pPr>
              <a:lnSpc>
                <a:spcPct val="150000"/>
              </a:lnSpc>
            </a:pPr>
            <a:r>
              <a:rPr lang="en-US" dirty="0"/>
              <a:t>The jQuery syntax is tailor-made for selecting HTML elements and performing some action on the element(s).</a:t>
            </a:r>
          </a:p>
          <a:p>
            <a:pPr>
              <a:lnSpc>
                <a:spcPct val="150000"/>
              </a:lnSpc>
            </a:pPr>
            <a:r>
              <a:rPr lang="en-US" dirty="0"/>
              <a:t>Basic syntax is: </a:t>
            </a:r>
            <a:r>
              <a:rPr lang="en-US" dirty="0">
                <a:solidFill>
                  <a:srgbClr val="FF0000"/>
                </a:solidFill>
              </a:rPr>
              <a:t>$(selector).action()</a:t>
            </a:r>
          </a:p>
          <a:p>
            <a:pPr lvl="1">
              <a:lnSpc>
                <a:spcPct val="150000"/>
              </a:lnSpc>
            </a:pPr>
            <a:r>
              <a:rPr lang="en-US" dirty="0"/>
              <a:t>A $ sign to define/access jQuery</a:t>
            </a:r>
          </a:p>
          <a:p>
            <a:pPr lvl="1">
              <a:lnSpc>
                <a:spcPct val="150000"/>
              </a:lnSpc>
            </a:pPr>
            <a:r>
              <a:rPr lang="en-US" dirty="0"/>
              <a:t>A (selector) to "query (or find)" HTML elements</a:t>
            </a:r>
          </a:p>
          <a:p>
            <a:pPr lvl="1">
              <a:lnSpc>
                <a:spcPct val="150000"/>
              </a:lnSpc>
            </a:pPr>
            <a:r>
              <a:rPr lang="en-US" dirty="0"/>
              <a:t>A jQuery action() to be performed on the element(s)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6743891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4052</TotalTime>
  <Words>1444</Words>
  <Application>Microsoft Office PowerPoint</Application>
  <PresentationFormat>Widescreen</PresentationFormat>
  <Paragraphs>195</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Noto Sans Symbols</vt:lpstr>
      <vt:lpstr>Times New Roman</vt:lpstr>
      <vt:lpstr>Wingdings</vt:lpstr>
      <vt:lpstr>Office Theme</vt:lpstr>
      <vt:lpstr>JavaScript Clients and ASP.NET Core Web API</vt:lpstr>
      <vt:lpstr>Objectives</vt:lpstr>
      <vt:lpstr>JavaScript</vt:lpstr>
      <vt:lpstr>XMLHttpRequest</vt:lpstr>
      <vt:lpstr>The XMLHttpRequest Object</vt:lpstr>
      <vt:lpstr>jQuery Introduction - 1</vt:lpstr>
      <vt:lpstr>jQuery Introduction - 2</vt:lpstr>
      <vt:lpstr>Downloading jQuery</vt:lpstr>
      <vt:lpstr>jQuery Syntax</vt:lpstr>
      <vt:lpstr>jQuery Selectors - 1</vt:lpstr>
      <vt:lpstr>jQuery Selectors - 2</vt:lpstr>
      <vt:lpstr>jQuery Event Methods</vt:lpstr>
      <vt:lpstr>What is AJAX?</vt:lpstr>
      <vt:lpstr>jQuery AJAX Methods</vt:lpstr>
      <vt:lpstr>jQuery - ajax() method </vt:lpstr>
      <vt:lpstr>PowerPoint Presentation</vt:lpstr>
      <vt:lpstr>Using JavaScript to get data from Web API</vt:lpstr>
      <vt:lpstr>Create ASP.NET Core Web API - 1</vt:lpstr>
      <vt:lpstr>Create ASP.NET Core Web API - 2</vt:lpstr>
      <vt:lpstr>Create ASP.NET Core Web API - 3</vt:lpstr>
      <vt:lpstr>Web API Settings with Startup.cs - 1</vt:lpstr>
      <vt:lpstr>Web API Settings with Startup.cs - 2</vt:lpstr>
      <vt:lpstr>Add API Controller for CRUD actions - 1</vt:lpstr>
      <vt:lpstr>Add API Controller for CRUD actions - 2</vt:lpstr>
      <vt:lpstr>Add API Controller for CRUD actions - 3</vt:lpstr>
      <vt:lpstr>Implement JavaScript to display all data - 1</vt:lpstr>
      <vt:lpstr>Implement JavaScript to display all data - 2</vt:lpstr>
      <vt:lpstr>Implement JavaScript to display all data – 3</vt:lpstr>
      <vt:lpstr>Implement JavaScript to get data by Id - 1</vt:lpstr>
      <vt:lpstr>Implement JavaScript to get data by Id - 2</vt:lpstr>
      <vt:lpstr>Implement JavaScript to get data by Id - 3</vt:lpstr>
      <vt:lpstr>Update the existing data - 1</vt:lpstr>
      <vt:lpstr>Update the existing data - 2</vt:lpstr>
      <vt:lpstr>Update the existing data - 3</vt:lpstr>
      <vt:lpstr>Create new data - 1</vt:lpstr>
      <vt:lpstr>Create new data - 2</vt:lpstr>
      <vt:lpstr>Create new data - 3</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Clients and ASP.NET Core Web API</dc:title>
  <dc:creator>Thanh Van</dc:creator>
  <cp:lastModifiedBy>huy nguyen</cp:lastModifiedBy>
  <cp:revision>135</cp:revision>
  <dcterms:created xsi:type="dcterms:W3CDTF">2021-01-25T08:25:31Z</dcterms:created>
  <dcterms:modified xsi:type="dcterms:W3CDTF">2023-08-15T03:57:24Z</dcterms:modified>
</cp:coreProperties>
</file>