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Lst>
  <p:sldSz cx="15113000" cy="21374100"/>
  <p:notesSz cx="6858000" cy="9144000"/>
  <p:embeddedFontLst>
    <p:embeddedFont>
      <p:font typeface="Noto Sans" panose="020B0502040504020204" pitchFamily="34" charset="0"/>
      <p:regular r:id="rId3"/>
      <p:bold r:id="rId4"/>
      <p:italic r:id="rId5"/>
      <p:boldItalic r:id="rId6"/>
    </p:embeddedFont>
    <p:embeddedFont>
      <p:font typeface="Noto Sans Bold" panose="020B0802040504020204" charset="0"/>
      <p:regular r:id="rId7"/>
      <p:bold r:id="rId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36" d="100"/>
          <a:sy n="36" d="100"/>
        </p:scale>
        <p:origin x="3341"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6.fntdata"/><Relationship Id="rId3" Type="http://schemas.openxmlformats.org/officeDocument/2006/relationships/font" Target="fonts/font1.fntdata"/><Relationship Id="rId7" Type="http://schemas.openxmlformats.org/officeDocument/2006/relationships/font" Target="fonts/font5.fntdata"/><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4.fntdata"/><Relationship Id="rId11" Type="http://schemas.openxmlformats.org/officeDocument/2006/relationships/theme" Target="theme/theme1.xml"/><Relationship Id="rId5" Type="http://schemas.openxmlformats.org/officeDocument/2006/relationships/font" Target="fonts/font3.fntdata"/><Relationship Id="rId10" Type="http://schemas.openxmlformats.org/officeDocument/2006/relationships/viewProps" Target="viewProps.xml"/><Relationship Id="rId4" Type="http://schemas.openxmlformats.org/officeDocument/2006/relationships/font" Target="fonts/font2.fntdata"/><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2025-06-05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2025-06-05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2025-06-05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2025-06-05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2025-06-05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2025-06-05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2025-06-05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2025-06-05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2025-06-05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2025-06-05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2025-06-05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2025-06-05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5113000" cy="3829050"/>
          </a:xfrm>
          <a:custGeom>
            <a:avLst/>
            <a:gdLst/>
            <a:ahLst/>
            <a:cxnLst/>
            <a:rect l="l" t="t" r="r" b="b"/>
            <a:pathLst>
              <a:path w="15852252" h="2690880">
                <a:moveTo>
                  <a:pt x="0" y="0"/>
                </a:moveTo>
                <a:lnTo>
                  <a:pt x="15852252" y="0"/>
                </a:lnTo>
                <a:lnTo>
                  <a:pt x="15852252" y="2690880"/>
                </a:lnTo>
                <a:lnTo>
                  <a:pt x="0" y="2690880"/>
                </a:lnTo>
                <a:lnTo>
                  <a:pt x="0" y="0"/>
                </a:lnTo>
                <a:close/>
              </a:path>
            </a:pathLst>
          </a:custGeom>
          <a:solidFill>
            <a:srgbClr val="00B0F0"/>
          </a:solidFill>
        </p:spPr>
        <p:txBody>
          <a:bodyPr/>
          <a:lstStyle/>
          <a:p>
            <a:endParaRPr lang="en-US"/>
          </a:p>
        </p:txBody>
      </p:sp>
      <p:grpSp>
        <p:nvGrpSpPr>
          <p:cNvPr id="6" name="Group 6"/>
          <p:cNvGrpSpPr/>
          <p:nvPr/>
        </p:nvGrpSpPr>
        <p:grpSpPr>
          <a:xfrm>
            <a:off x="137481" y="19416616"/>
            <a:ext cx="14851819" cy="1872697"/>
            <a:chOff x="-1852" y="-57150"/>
            <a:chExt cx="2661278" cy="335566"/>
          </a:xfrm>
        </p:grpSpPr>
        <p:sp>
          <p:nvSpPr>
            <p:cNvPr id="7" name="Freeform 7"/>
            <p:cNvSpPr/>
            <p:nvPr/>
          </p:nvSpPr>
          <p:spPr>
            <a:xfrm>
              <a:off x="-1852" y="-18163"/>
              <a:ext cx="2661278" cy="296579"/>
            </a:xfrm>
            <a:custGeom>
              <a:avLst/>
              <a:gdLst/>
              <a:ahLst/>
              <a:cxnLst/>
              <a:rect l="l" t="t" r="r" b="b"/>
              <a:pathLst>
                <a:path w="2655333" h="275477">
                  <a:moveTo>
                    <a:pt x="7837" y="0"/>
                  </a:moveTo>
                  <a:lnTo>
                    <a:pt x="2647497" y="0"/>
                  </a:lnTo>
                  <a:cubicBezTo>
                    <a:pt x="2651825" y="0"/>
                    <a:pt x="2655333" y="3509"/>
                    <a:pt x="2655333" y="7837"/>
                  </a:cubicBezTo>
                  <a:lnTo>
                    <a:pt x="2655333" y="267640"/>
                  </a:lnTo>
                  <a:cubicBezTo>
                    <a:pt x="2655333" y="271968"/>
                    <a:pt x="2651825" y="275477"/>
                    <a:pt x="2647497" y="275477"/>
                  </a:cubicBezTo>
                  <a:lnTo>
                    <a:pt x="7837" y="275477"/>
                  </a:lnTo>
                  <a:cubicBezTo>
                    <a:pt x="3509" y="275477"/>
                    <a:pt x="0" y="271968"/>
                    <a:pt x="0" y="267640"/>
                  </a:cubicBezTo>
                  <a:lnTo>
                    <a:pt x="0" y="7837"/>
                  </a:lnTo>
                  <a:cubicBezTo>
                    <a:pt x="0" y="3509"/>
                    <a:pt x="3509" y="0"/>
                    <a:pt x="7837" y="0"/>
                  </a:cubicBezTo>
                  <a:close/>
                </a:path>
              </a:pathLst>
            </a:custGeom>
            <a:solidFill>
              <a:srgbClr val="FFFFFF"/>
            </a:solidFill>
            <a:ln w="28575" cap="sq">
              <a:solidFill>
                <a:srgbClr val="000000"/>
              </a:solidFill>
              <a:prstDash val="solid"/>
              <a:miter/>
            </a:ln>
          </p:spPr>
          <p:txBody>
            <a:bodyPr/>
            <a:lstStyle/>
            <a:p>
              <a:pPr marL="285750" lvl="0" indent="-285750">
                <a:lnSpc>
                  <a:spcPct val="150000"/>
                </a:lnSpc>
                <a:buFont typeface="Arial" panose="020B0604020202020204" pitchFamily="34" charset="0"/>
                <a:buChar char="•"/>
              </a:pPr>
              <a:r>
                <a:rPr lang="en-US" dirty="0"/>
                <a:t>Công </a:t>
              </a:r>
              <a:r>
                <a:rPr lang="en-US" dirty="0" err="1"/>
                <a:t>cụ</a:t>
              </a:r>
              <a:r>
                <a:rPr lang="en-US" dirty="0"/>
                <a:t>  </a:t>
              </a:r>
              <a:r>
                <a:rPr lang="en-US" dirty="0" err="1"/>
                <a:t>gợi</a:t>
              </a:r>
              <a:r>
                <a:rPr lang="en-US" dirty="0"/>
                <a:t> ý </a:t>
              </a:r>
              <a:r>
                <a:rPr lang="en-US" dirty="0" err="1"/>
                <a:t>việc</a:t>
              </a:r>
              <a:r>
                <a:rPr lang="en-US" dirty="0"/>
                <a:t> </a:t>
              </a:r>
              <a:r>
                <a:rPr lang="en-US" dirty="0" err="1"/>
                <a:t>làm</a:t>
              </a:r>
              <a:r>
                <a:rPr lang="en-US" dirty="0"/>
                <a:t> </a:t>
              </a:r>
              <a:r>
                <a:rPr lang="vi-VN" dirty="0"/>
                <a:t>đã được triển khai thành công với hai hướng tiếp cận: TF‑IDF + KNN và BERT embedding.</a:t>
              </a:r>
              <a:endParaRPr lang="en-US" dirty="0"/>
            </a:p>
            <a:p>
              <a:pPr marL="285750" lvl="0" indent="-285750">
                <a:lnSpc>
                  <a:spcPct val="150000"/>
                </a:lnSpc>
                <a:buFont typeface="Arial" panose="020B0604020202020204" pitchFamily="34" charset="0"/>
                <a:buChar char="•"/>
              </a:pPr>
              <a:r>
                <a:rPr lang="vi-VN" dirty="0"/>
                <a:t>Phương pháp TF‑IDF + KNN cho kết quả nhanh, với Precision@5 đạt ~0.68 và Recall@5 khoảng 0.54 trên tập thử nghiệm.</a:t>
              </a:r>
              <a:endParaRPr lang="en-US" dirty="0"/>
            </a:p>
            <a:p>
              <a:pPr marL="285750" lvl="0" indent="-285750">
                <a:lnSpc>
                  <a:spcPct val="150000"/>
                </a:lnSpc>
                <a:buFont typeface="Arial" panose="020B0604020202020204" pitchFamily="34" charset="0"/>
                <a:buChar char="•"/>
              </a:pPr>
              <a:r>
                <a:rPr lang="vi-VN" dirty="0"/>
                <a:t>Phương pháp BERT embedding cải thiện semantic matching, với Precision@5 đạt ~0.75 và Recall@5 khoảng 0.61, đồng thời đa dạng hóa kết quả tốt hơn.</a:t>
              </a:r>
              <a:endParaRPr lang="en-US" dirty="0"/>
            </a:p>
            <a:p>
              <a:pPr marL="285750" indent="-285750">
                <a:lnSpc>
                  <a:spcPct val="150000"/>
                </a:lnSpc>
                <a:buFont typeface="Arial" panose="020B0604020202020204" pitchFamily="34" charset="0"/>
                <a:buChar char="•"/>
              </a:pPr>
              <a:endParaRPr lang="en-US" dirty="0"/>
            </a:p>
          </p:txBody>
        </p:sp>
        <p:sp>
          <p:nvSpPr>
            <p:cNvPr id="8" name="TextBox 8"/>
            <p:cNvSpPr txBox="1"/>
            <p:nvPr/>
          </p:nvSpPr>
          <p:spPr>
            <a:xfrm>
              <a:off x="0" y="-57150"/>
              <a:ext cx="2655333" cy="332627"/>
            </a:xfrm>
            <a:prstGeom prst="rect">
              <a:avLst/>
            </a:prstGeom>
          </p:spPr>
          <p:txBody>
            <a:bodyPr lIns="50800" tIns="50800" rIns="50800" bIns="50800" rtlCol="0" anchor="ctr"/>
            <a:lstStyle/>
            <a:p>
              <a:pPr algn="ctr">
                <a:lnSpc>
                  <a:spcPts val="4060"/>
                </a:lnSpc>
                <a:spcBef>
                  <a:spcPct val="0"/>
                </a:spcBef>
              </a:pPr>
              <a:endParaRPr/>
            </a:p>
          </p:txBody>
        </p:sp>
      </p:grpSp>
      <p:sp>
        <p:nvSpPr>
          <p:cNvPr id="27" name="Freeform 27"/>
          <p:cNvSpPr/>
          <p:nvPr/>
        </p:nvSpPr>
        <p:spPr>
          <a:xfrm>
            <a:off x="6108473" y="19400214"/>
            <a:ext cx="2927755" cy="425855"/>
          </a:xfrm>
          <a:prstGeom prst="snipRoundRect">
            <a:avLst/>
          </a:prstGeom>
          <a:solidFill>
            <a:srgbClr val="00B0F0"/>
          </a:solidFill>
        </p:spPr>
        <p:txBody>
          <a:bodyPr/>
          <a:lstStyle/>
          <a:p>
            <a:pPr algn="ctr"/>
            <a:r>
              <a:rPr lang="en-US" b="1" cap="all" dirty="0" err="1">
                <a:solidFill>
                  <a:schemeClr val="bg1"/>
                </a:solidFill>
                <a:latin typeface="Arial" panose="020B0604020202020204" pitchFamily="34" charset="0"/>
                <a:cs typeface="Arial" panose="020B0604020202020204" pitchFamily="34" charset="0"/>
              </a:rPr>
              <a:t>Kết</a:t>
            </a:r>
            <a:r>
              <a:rPr lang="en-US" b="1" cap="all" dirty="0">
                <a:solidFill>
                  <a:schemeClr val="bg1"/>
                </a:solidFill>
                <a:latin typeface="Arial" panose="020B0604020202020204" pitchFamily="34" charset="0"/>
                <a:cs typeface="Arial" panose="020B0604020202020204" pitchFamily="34" charset="0"/>
              </a:rPr>
              <a:t> </a:t>
            </a:r>
            <a:r>
              <a:rPr lang="en-US" b="1" cap="all" dirty="0" err="1">
                <a:solidFill>
                  <a:schemeClr val="bg1"/>
                </a:solidFill>
                <a:latin typeface="Arial" panose="020B0604020202020204" pitchFamily="34" charset="0"/>
                <a:cs typeface="Arial" panose="020B0604020202020204" pitchFamily="34" charset="0"/>
              </a:rPr>
              <a:t>luận</a:t>
            </a:r>
            <a:endParaRPr lang="en-US" b="1" cap="all" dirty="0">
              <a:solidFill>
                <a:schemeClr val="bg1"/>
              </a:solidFill>
              <a:latin typeface="Arial" panose="020B0604020202020204" pitchFamily="34" charset="0"/>
              <a:cs typeface="Arial" panose="020B0604020202020204" pitchFamily="34" charset="0"/>
            </a:endParaRPr>
          </a:p>
        </p:txBody>
      </p:sp>
      <p:sp>
        <p:nvSpPr>
          <p:cNvPr id="49" name="Freeform 49"/>
          <p:cNvSpPr/>
          <p:nvPr/>
        </p:nvSpPr>
        <p:spPr>
          <a:xfrm>
            <a:off x="546730" y="757012"/>
            <a:ext cx="2234384" cy="2163763"/>
          </a:xfrm>
          <a:custGeom>
            <a:avLst/>
            <a:gdLst/>
            <a:ahLst/>
            <a:cxnLst/>
            <a:rect l="l" t="t" r="r" b="b"/>
            <a:pathLst>
              <a:path w="2234384" h="2163763">
                <a:moveTo>
                  <a:pt x="0" y="0"/>
                </a:moveTo>
                <a:lnTo>
                  <a:pt x="2234383" y="0"/>
                </a:lnTo>
                <a:lnTo>
                  <a:pt x="2234383" y="2163763"/>
                </a:lnTo>
                <a:lnTo>
                  <a:pt x="0" y="2163763"/>
                </a:lnTo>
                <a:lnTo>
                  <a:pt x="0" y="0"/>
                </a:lnTo>
                <a:close/>
              </a:path>
            </a:pathLst>
          </a:custGeom>
          <a:blipFill>
            <a:blip r:embed="rId2"/>
            <a:stretch>
              <a:fillRect l="-23389" t="-9776" r="-27287" b="-6900"/>
            </a:stretch>
          </a:blipFill>
        </p:spPr>
        <p:txBody>
          <a:bodyPr/>
          <a:lstStyle/>
          <a:p>
            <a:endParaRPr lang="en-US"/>
          </a:p>
        </p:txBody>
      </p:sp>
      <p:sp>
        <p:nvSpPr>
          <p:cNvPr id="68" name="Freeform 68"/>
          <p:cNvSpPr/>
          <p:nvPr/>
        </p:nvSpPr>
        <p:spPr>
          <a:xfrm>
            <a:off x="12305469" y="757012"/>
            <a:ext cx="2319753" cy="2183297"/>
          </a:xfrm>
          <a:custGeom>
            <a:avLst/>
            <a:gdLst/>
            <a:ahLst/>
            <a:cxnLst/>
            <a:rect l="l" t="t" r="r" b="b"/>
            <a:pathLst>
              <a:path w="2319753" h="2183297">
                <a:moveTo>
                  <a:pt x="0" y="0"/>
                </a:moveTo>
                <a:lnTo>
                  <a:pt x="2319753" y="0"/>
                </a:lnTo>
                <a:lnTo>
                  <a:pt x="2319753" y="2183297"/>
                </a:lnTo>
                <a:lnTo>
                  <a:pt x="0" y="2183297"/>
                </a:lnTo>
                <a:lnTo>
                  <a:pt x="0" y="0"/>
                </a:lnTo>
                <a:close/>
              </a:path>
            </a:pathLst>
          </a:custGeom>
          <a:blipFill>
            <a:blip r:embed="rId3"/>
            <a:stretch>
              <a:fillRect/>
            </a:stretch>
          </a:blipFill>
        </p:spPr>
        <p:txBody>
          <a:bodyPr/>
          <a:lstStyle/>
          <a:p>
            <a:endParaRPr lang="en-US"/>
          </a:p>
        </p:txBody>
      </p:sp>
      <p:sp>
        <p:nvSpPr>
          <p:cNvPr id="77" name="TextBox 77"/>
          <p:cNvSpPr txBox="1"/>
          <p:nvPr/>
        </p:nvSpPr>
        <p:spPr>
          <a:xfrm>
            <a:off x="3327843" y="0"/>
            <a:ext cx="8457314" cy="866327"/>
          </a:xfrm>
          <a:prstGeom prst="rect">
            <a:avLst/>
          </a:prstGeom>
        </p:spPr>
        <p:txBody>
          <a:bodyPr wrap="square" lIns="0" tIns="0" rIns="0" bIns="0" rtlCol="0" anchor="t">
            <a:spAutoFit/>
          </a:bodyPr>
          <a:lstStyle/>
          <a:p>
            <a:pPr algn="ctr">
              <a:lnSpc>
                <a:spcPct val="150000"/>
              </a:lnSpc>
            </a:pPr>
            <a:r>
              <a:rPr lang="en-US" sz="2000" b="1" cap="all" dirty="0">
                <a:solidFill>
                  <a:srgbClr val="FFFFFF"/>
                </a:solidFill>
                <a:latin typeface="Arial" panose="020B0604020202020204" pitchFamily="34" charset="0"/>
                <a:ea typeface="Rokkitt Bold"/>
                <a:cs typeface="Arial" panose="020B0604020202020204" pitchFamily="34" charset="0"/>
                <a:sym typeface="Rokkitt Bold"/>
              </a:rPr>
              <a:t>TRƯỜNG ĐẠI HỌC CÔNG NGHIỆP HÀ NỘI</a:t>
            </a:r>
          </a:p>
          <a:p>
            <a:pPr algn="ctr">
              <a:lnSpc>
                <a:spcPct val="150000"/>
              </a:lnSpc>
            </a:pPr>
            <a:r>
              <a:rPr lang="en-US" sz="2000" b="1" cap="all" dirty="0">
                <a:solidFill>
                  <a:srgbClr val="FFFFFF"/>
                </a:solidFill>
                <a:latin typeface="Arial" panose="020B0604020202020204" pitchFamily="34" charset="0"/>
                <a:ea typeface="Rokkitt Bold"/>
                <a:cs typeface="Arial" panose="020B0604020202020204" pitchFamily="34" charset="0"/>
                <a:sym typeface="Rokkitt Bold"/>
              </a:rPr>
              <a:t>Trường Công </a:t>
            </a:r>
            <a:r>
              <a:rPr lang="en-US" sz="2000" b="1" cap="all" dirty="0" err="1">
                <a:solidFill>
                  <a:srgbClr val="FFFFFF"/>
                </a:solidFill>
                <a:latin typeface="Arial" panose="020B0604020202020204" pitchFamily="34" charset="0"/>
                <a:ea typeface="Rokkitt Bold"/>
                <a:cs typeface="Arial" panose="020B0604020202020204" pitchFamily="34" charset="0"/>
                <a:sym typeface="Rokkitt Bold"/>
              </a:rPr>
              <a:t>Nghệ</a:t>
            </a:r>
            <a:r>
              <a:rPr lang="en-US" sz="2000" b="1" cap="all" dirty="0">
                <a:solidFill>
                  <a:srgbClr val="FFFFFF"/>
                </a:solidFill>
                <a:latin typeface="Arial" panose="020B0604020202020204" pitchFamily="34" charset="0"/>
                <a:ea typeface="Rokkitt Bold"/>
                <a:cs typeface="Arial" panose="020B0604020202020204" pitchFamily="34" charset="0"/>
                <a:sym typeface="Rokkitt Bold"/>
              </a:rPr>
              <a:t> </a:t>
            </a:r>
            <a:r>
              <a:rPr lang="en-US" sz="2000" b="1" cap="all" dirty="0" err="1">
                <a:solidFill>
                  <a:srgbClr val="FFFFFF"/>
                </a:solidFill>
                <a:latin typeface="Arial" panose="020B0604020202020204" pitchFamily="34" charset="0"/>
                <a:ea typeface="Rokkitt Bold"/>
                <a:cs typeface="Arial" panose="020B0604020202020204" pitchFamily="34" charset="0"/>
                <a:sym typeface="Rokkitt Bold"/>
              </a:rPr>
              <a:t>THông</a:t>
            </a:r>
            <a:r>
              <a:rPr lang="en-US" sz="2000" b="1" cap="all" dirty="0">
                <a:solidFill>
                  <a:srgbClr val="FFFFFF"/>
                </a:solidFill>
                <a:latin typeface="Arial" panose="020B0604020202020204" pitchFamily="34" charset="0"/>
                <a:ea typeface="Rokkitt Bold"/>
                <a:cs typeface="Arial" panose="020B0604020202020204" pitchFamily="34" charset="0"/>
                <a:sym typeface="Rokkitt Bold"/>
              </a:rPr>
              <a:t> tin </a:t>
            </a:r>
            <a:r>
              <a:rPr lang="en-US" sz="2000" b="1" cap="all" dirty="0" err="1">
                <a:solidFill>
                  <a:srgbClr val="FFFFFF"/>
                </a:solidFill>
                <a:latin typeface="Arial" panose="020B0604020202020204" pitchFamily="34" charset="0"/>
                <a:ea typeface="Rokkitt Bold"/>
                <a:cs typeface="Arial" panose="020B0604020202020204" pitchFamily="34" charset="0"/>
                <a:sym typeface="Rokkitt Bold"/>
              </a:rPr>
              <a:t>và</a:t>
            </a:r>
            <a:r>
              <a:rPr lang="en-US" sz="2000" b="1" cap="all" dirty="0">
                <a:solidFill>
                  <a:srgbClr val="FFFFFF"/>
                </a:solidFill>
                <a:latin typeface="Arial" panose="020B0604020202020204" pitchFamily="34" charset="0"/>
                <a:ea typeface="Rokkitt Bold"/>
                <a:cs typeface="Arial" panose="020B0604020202020204" pitchFamily="34" charset="0"/>
                <a:sym typeface="Rokkitt Bold"/>
              </a:rPr>
              <a:t> </a:t>
            </a:r>
            <a:r>
              <a:rPr lang="en-US" sz="2000" b="1" cap="all" dirty="0" err="1">
                <a:solidFill>
                  <a:srgbClr val="FFFFFF"/>
                </a:solidFill>
                <a:latin typeface="Arial" panose="020B0604020202020204" pitchFamily="34" charset="0"/>
                <a:ea typeface="Rokkitt Bold"/>
                <a:cs typeface="Arial" panose="020B0604020202020204" pitchFamily="34" charset="0"/>
                <a:sym typeface="Rokkitt Bold"/>
              </a:rPr>
              <a:t>truyền</a:t>
            </a:r>
            <a:r>
              <a:rPr lang="en-US" sz="2000" b="1" cap="all" dirty="0">
                <a:solidFill>
                  <a:srgbClr val="FFFFFF"/>
                </a:solidFill>
                <a:latin typeface="Arial" panose="020B0604020202020204" pitchFamily="34" charset="0"/>
                <a:ea typeface="Rokkitt Bold"/>
                <a:cs typeface="Arial" panose="020B0604020202020204" pitchFamily="34" charset="0"/>
                <a:sym typeface="Rokkitt Bold"/>
              </a:rPr>
              <a:t> </a:t>
            </a:r>
            <a:r>
              <a:rPr lang="en-US" sz="2000" b="1" cap="all" dirty="0" err="1">
                <a:solidFill>
                  <a:srgbClr val="FFFFFF"/>
                </a:solidFill>
                <a:latin typeface="Arial" panose="020B0604020202020204" pitchFamily="34" charset="0"/>
                <a:ea typeface="Rokkitt Bold"/>
                <a:cs typeface="Arial" panose="020B0604020202020204" pitchFamily="34" charset="0"/>
                <a:sym typeface="Rokkitt Bold"/>
              </a:rPr>
              <a:t>thông</a:t>
            </a:r>
            <a:endParaRPr lang="en-US" sz="2000" b="1" cap="all" dirty="0">
              <a:solidFill>
                <a:srgbClr val="FFFFFF"/>
              </a:solidFill>
              <a:latin typeface="Arial" panose="020B0604020202020204" pitchFamily="34" charset="0"/>
              <a:ea typeface="Rokkitt Bold"/>
              <a:cs typeface="Arial" panose="020B0604020202020204" pitchFamily="34" charset="0"/>
              <a:sym typeface="Rokkitt Bold"/>
            </a:endParaRPr>
          </a:p>
        </p:txBody>
      </p:sp>
      <p:sp>
        <p:nvSpPr>
          <p:cNvPr id="78" name="TextBox 78"/>
          <p:cNvSpPr txBox="1"/>
          <p:nvPr/>
        </p:nvSpPr>
        <p:spPr>
          <a:xfrm>
            <a:off x="5895952" y="1012097"/>
            <a:ext cx="3352800" cy="328936"/>
          </a:xfrm>
          <a:prstGeom prst="rect">
            <a:avLst/>
          </a:prstGeom>
        </p:spPr>
        <p:txBody>
          <a:bodyPr wrap="square" lIns="0" tIns="0" rIns="0" bIns="0" rtlCol="0" anchor="t">
            <a:spAutoFit/>
          </a:bodyPr>
          <a:lstStyle/>
          <a:p>
            <a:pPr algn="ctr">
              <a:lnSpc>
                <a:spcPts val="2800"/>
              </a:lnSpc>
            </a:pPr>
            <a:r>
              <a:rPr lang="en-US" dirty="0">
                <a:solidFill>
                  <a:srgbClr val="FFFFFF"/>
                </a:solidFill>
                <a:latin typeface="Noto Sans"/>
                <a:ea typeface="Noto Sans"/>
                <a:cs typeface="Noto Sans"/>
                <a:sym typeface="Noto Sans"/>
              </a:rPr>
              <a:t>ĐỒ ÁN TỐT NGHIỆP</a:t>
            </a:r>
          </a:p>
        </p:txBody>
      </p:sp>
      <p:sp>
        <p:nvSpPr>
          <p:cNvPr id="79" name="TextBox 79"/>
          <p:cNvSpPr txBox="1"/>
          <p:nvPr/>
        </p:nvSpPr>
        <p:spPr>
          <a:xfrm>
            <a:off x="2950414" y="1431624"/>
            <a:ext cx="9212172" cy="834074"/>
          </a:xfrm>
          <a:prstGeom prst="rect">
            <a:avLst/>
          </a:prstGeom>
        </p:spPr>
        <p:txBody>
          <a:bodyPr wrap="square" lIns="0" tIns="0" rIns="0" bIns="0" rtlCol="0" anchor="t">
            <a:spAutoFit/>
          </a:bodyPr>
          <a:lstStyle/>
          <a:p>
            <a:pPr algn="ctr">
              <a:lnSpc>
                <a:spcPts val="3360"/>
              </a:lnSpc>
            </a:pPr>
            <a:r>
              <a:rPr lang="en-US" sz="2200" b="1" cap="all" dirty="0" err="1">
                <a:solidFill>
                  <a:schemeClr val="bg1"/>
                </a:solidFill>
                <a:latin typeface="Arial" panose="020B0604020202020204" pitchFamily="34" charset="0"/>
                <a:cs typeface="Arial" panose="020B0604020202020204" pitchFamily="34" charset="0"/>
              </a:rPr>
              <a:t>Tìm</a:t>
            </a:r>
            <a:r>
              <a:rPr lang="en-US" sz="2200" b="1" cap="all" dirty="0">
                <a:solidFill>
                  <a:schemeClr val="bg1"/>
                </a:solidFill>
                <a:latin typeface="Arial" panose="020B0604020202020204" pitchFamily="34" charset="0"/>
                <a:cs typeface="Arial" panose="020B0604020202020204" pitchFamily="34" charset="0"/>
              </a:rPr>
              <a:t> </a:t>
            </a:r>
            <a:r>
              <a:rPr lang="en-US" sz="2200" b="1" cap="all" dirty="0" err="1">
                <a:solidFill>
                  <a:schemeClr val="bg1"/>
                </a:solidFill>
                <a:latin typeface="Arial" panose="020B0604020202020204" pitchFamily="34" charset="0"/>
                <a:cs typeface="Arial" panose="020B0604020202020204" pitchFamily="34" charset="0"/>
              </a:rPr>
              <a:t>hiểu</a:t>
            </a:r>
            <a:r>
              <a:rPr lang="en-US" sz="2200" b="1" cap="all" dirty="0">
                <a:solidFill>
                  <a:schemeClr val="bg1"/>
                </a:solidFill>
                <a:latin typeface="Arial" panose="020B0604020202020204" pitchFamily="34" charset="0"/>
                <a:cs typeface="Arial" panose="020B0604020202020204" pitchFamily="34" charset="0"/>
              </a:rPr>
              <a:t>, </a:t>
            </a:r>
            <a:r>
              <a:rPr lang="en-US" sz="2200" b="1" cap="all" dirty="0" err="1">
                <a:solidFill>
                  <a:schemeClr val="bg1"/>
                </a:solidFill>
                <a:latin typeface="Arial" panose="020B0604020202020204" pitchFamily="34" charset="0"/>
                <a:cs typeface="Arial" panose="020B0604020202020204" pitchFamily="34" charset="0"/>
              </a:rPr>
              <a:t>ứng</a:t>
            </a:r>
            <a:r>
              <a:rPr lang="en-US" sz="2200" b="1" cap="all" dirty="0">
                <a:solidFill>
                  <a:schemeClr val="bg1"/>
                </a:solidFill>
                <a:latin typeface="Arial" panose="020B0604020202020204" pitchFamily="34" charset="0"/>
                <a:cs typeface="Arial" panose="020B0604020202020204" pitchFamily="34" charset="0"/>
              </a:rPr>
              <a:t> </a:t>
            </a:r>
            <a:r>
              <a:rPr lang="en-US" sz="2200" b="1" cap="all" dirty="0" err="1">
                <a:solidFill>
                  <a:schemeClr val="bg1"/>
                </a:solidFill>
                <a:latin typeface="Arial" panose="020B0604020202020204" pitchFamily="34" charset="0"/>
                <a:cs typeface="Arial" panose="020B0604020202020204" pitchFamily="34" charset="0"/>
              </a:rPr>
              <a:t>dụng</a:t>
            </a:r>
            <a:r>
              <a:rPr lang="en-US" sz="2200" b="1" cap="all" dirty="0">
                <a:solidFill>
                  <a:schemeClr val="bg1"/>
                </a:solidFill>
                <a:latin typeface="Arial" panose="020B0604020202020204" pitchFamily="34" charset="0"/>
                <a:cs typeface="Arial" panose="020B0604020202020204" pitchFamily="34" charset="0"/>
              </a:rPr>
              <a:t> </a:t>
            </a:r>
            <a:r>
              <a:rPr lang="en-US" sz="2200" b="1" cap="all" dirty="0" err="1">
                <a:solidFill>
                  <a:schemeClr val="bg1"/>
                </a:solidFill>
                <a:latin typeface="Arial" panose="020B0604020202020204" pitchFamily="34" charset="0"/>
                <a:cs typeface="Arial" panose="020B0604020202020204" pitchFamily="34" charset="0"/>
              </a:rPr>
              <a:t>mô</a:t>
            </a:r>
            <a:r>
              <a:rPr lang="en-US" sz="2200" b="1" cap="all" dirty="0">
                <a:solidFill>
                  <a:schemeClr val="bg1"/>
                </a:solidFill>
                <a:latin typeface="Arial" panose="020B0604020202020204" pitchFamily="34" charset="0"/>
                <a:cs typeface="Arial" panose="020B0604020202020204" pitchFamily="34" charset="0"/>
              </a:rPr>
              <a:t> </a:t>
            </a:r>
            <a:r>
              <a:rPr lang="en-US" sz="2200" b="1" cap="all" dirty="0" err="1">
                <a:solidFill>
                  <a:schemeClr val="bg1"/>
                </a:solidFill>
                <a:latin typeface="Arial" panose="020B0604020202020204" pitchFamily="34" charset="0"/>
                <a:cs typeface="Arial" panose="020B0604020202020204" pitchFamily="34" charset="0"/>
              </a:rPr>
              <a:t>hình</a:t>
            </a:r>
            <a:r>
              <a:rPr lang="en-US" sz="2200" b="1" cap="all" dirty="0">
                <a:solidFill>
                  <a:schemeClr val="bg1"/>
                </a:solidFill>
                <a:latin typeface="Arial" panose="020B0604020202020204" pitchFamily="34" charset="0"/>
                <a:cs typeface="Arial" panose="020B0604020202020204" pitchFamily="34" charset="0"/>
              </a:rPr>
              <a:t> AI </a:t>
            </a:r>
            <a:r>
              <a:rPr lang="en-US" sz="2200" b="1" cap="all" dirty="0" err="1">
                <a:solidFill>
                  <a:schemeClr val="bg1"/>
                </a:solidFill>
                <a:latin typeface="Arial" panose="020B0604020202020204" pitchFamily="34" charset="0"/>
                <a:cs typeface="Arial" panose="020B0604020202020204" pitchFamily="34" charset="0"/>
              </a:rPr>
              <a:t>phát</a:t>
            </a:r>
            <a:r>
              <a:rPr lang="en-US" sz="2200" b="1" cap="all" dirty="0">
                <a:solidFill>
                  <a:schemeClr val="bg1"/>
                </a:solidFill>
                <a:latin typeface="Arial" panose="020B0604020202020204" pitchFamily="34" charset="0"/>
                <a:cs typeface="Arial" panose="020B0604020202020204" pitchFamily="34" charset="0"/>
              </a:rPr>
              <a:t> </a:t>
            </a:r>
            <a:r>
              <a:rPr lang="en-US" sz="2200" b="1" cap="all" dirty="0" err="1">
                <a:solidFill>
                  <a:schemeClr val="bg1"/>
                </a:solidFill>
                <a:latin typeface="Arial" panose="020B0604020202020204" pitchFamily="34" charset="0"/>
                <a:cs typeface="Arial" panose="020B0604020202020204" pitchFamily="34" charset="0"/>
              </a:rPr>
              <a:t>triển</a:t>
            </a:r>
            <a:r>
              <a:rPr lang="en-US" sz="2200" b="1" cap="all" dirty="0">
                <a:solidFill>
                  <a:schemeClr val="bg1"/>
                </a:solidFill>
                <a:latin typeface="Arial" panose="020B0604020202020204" pitchFamily="34" charset="0"/>
                <a:cs typeface="Arial" panose="020B0604020202020204" pitchFamily="34" charset="0"/>
              </a:rPr>
              <a:t> </a:t>
            </a:r>
            <a:r>
              <a:rPr lang="en-US" sz="2200" b="1" cap="all" dirty="0" err="1">
                <a:solidFill>
                  <a:schemeClr val="bg1"/>
                </a:solidFill>
                <a:latin typeface="Arial" panose="020B0604020202020204" pitchFamily="34" charset="0"/>
                <a:cs typeface="Arial" panose="020B0604020202020204" pitchFamily="34" charset="0"/>
              </a:rPr>
              <a:t>công</a:t>
            </a:r>
            <a:r>
              <a:rPr lang="en-US" sz="2200" b="1" cap="all" dirty="0">
                <a:solidFill>
                  <a:schemeClr val="bg1"/>
                </a:solidFill>
                <a:latin typeface="Arial" panose="020B0604020202020204" pitchFamily="34" charset="0"/>
                <a:cs typeface="Arial" panose="020B0604020202020204" pitchFamily="34" charset="0"/>
              </a:rPr>
              <a:t> </a:t>
            </a:r>
            <a:r>
              <a:rPr lang="en-US" sz="2200" b="1" cap="all" dirty="0" err="1">
                <a:solidFill>
                  <a:schemeClr val="bg1"/>
                </a:solidFill>
                <a:latin typeface="Arial" panose="020B0604020202020204" pitchFamily="34" charset="0"/>
                <a:cs typeface="Arial" panose="020B0604020202020204" pitchFamily="34" charset="0"/>
              </a:rPr>
              <a:t>cụ</a:t>
            </a:r>
            <a:r>
              <a:rPr lang="en-US" sz="2200" b="1" cap="all" dirty="0">
                <a:solidFill>
                  <a:schemeClr val="bg1"/>
                </a:solidFill>
                <a:latin typeface="Arial" panose="020B0604020202020204" pitchFamily="34" charset="0"/>
                <a:cs typeface="Arial" panose="020B0604020202020204" pitchFamily="34" charset="0"/>
              </a:rPr>
              <a:t> </a:t>
            </a:r>
            <a:r>
              <a:rPr lang="en-US" sz="2200" b="1" cap="all" dirty="0" err="1">
                <a:solidFill>
                  <a:schemeClr val="bg1"/>
                </a:solidFill>
                <a:latin typeface="Arial" panose="020B0604020202020204" pitchFamily="34" charset="0"/>
                <a:cs typeface="Arial" panose="020B0604020202020204" pitchFamily="34" charset="0"/>
              </a:rPr>
              <a:t>gợi</a:t>
            </a:r>
            <a:r>
              <a:rPr lang="en-US" sz="2200" b="1" cap="all" dirty="0">
                <a:solidFill>
                  <a:schemeClr val="bg1"/>
                </a:solidFill>
                <a:latin typeface="Arial" panose="020B0604020202020204" pitchFamily="34" charset="0"/>
                <a:cs typeface="Arial" panose="020B0604020202020204" pitchFamily="34" charset="0"/>
              </a:rPr>
              <a:t> ý </a:t>
            </a:r>
            <a:r>
              <a:rPr lang="en-US" sz="2200" b="1" cap="all" dirty="0" err="1">
                <a:solidFill>
                  <a:schemeClr val="bg1"/>
                </a:solidFill>
                <a:latin typeface="Arial" panose="020B0604020202020204" pitchFamily="34" charset="0"/>
                <a:cs typeface="Arial" panose="020B0604020202020204" pitchFamily="34" charset="0"/>
              </a:rPr>
              <a:t>việc</a:t>
            </a:r>
            <a:r>
              <a:rPr lang="en-US" sz="2200" b="1" cap="all" dirty="0">
                <a:solidFill>
                  <a:schemeClr val="bg1"/>
                </a:solidFill>
                <a:latin typeface="Arial" panose="020B0604020202020204" pitchFamily="34" charset="0"/>
                <a:cs typeface="Arial" panose="020B0604020202020204" pitchFamily="34" charset="0"/>
              </a:rPr>
              <a:t> </a:t>
            </a:r>
            <a:r>
              <a:rPr lang="en-US" sz="2200" b="1" cap="all" dirty="0" err="1">
                <a:solidFill>
                  <a:schemeClr val="bg1"/>
                </a:solidFill>
                <a:latin typeface="Arial" panose="020B0604020202020204" pitchFamily="34" charset="0"/>
                <a:cs typeface="Arial" panose="020B0604020202020204" pitchFamily="34" charset="0"/>
              </a:rPr>
              <a:t>làm</a:t>
            </a:r>
            <a:r>
              <a:rPr lang="en-US" sz="2200" b="1" cap="all" dirty="0">
                <a:solidFill>
                  <a:schemeClr val="bg1"/>
                </a:solidFill>
                <a:latin typeface="Arial" panose="020B0604020202020204" pitchFamily="34" charset="0"/>
                <a:cs typeface="Arial" panose="020B0604020202020204" pitchFamily="34" charset="0"/>
              </a:rPr>
              <a:t> </a:t>
            </a:r>
            <a:r>
              <a:rPr lang="en-US" sz="2200" b="1" cap="all" dirty="0" err="1">
                <a:solidFill>
                  <a:schemeClr val="bg1"/>
                </a:solidFill>
                <a:latin typeface="Arial" panose="020B0604020202020204" pitchFamily="34" charset="0"/>
                <a:cs typeface="Arial" panose="020B0604020202020204" pitchFamily="34" charset="0"/>
              </a:rPr>
              <a:t>thông</a:t>
            </a:r>
            <a:r>
              <a:rPr lang="en-US" sz="2200" b="1" cap="all" dirty="0">
                <a:solidFill>
                  <a:schemeClr val="bg1"/>
                </a:solidFill>
                <a:latin typeface="Arial" panose="020B0604020202020204" pitchFamily="34" charset="0"/>
                <a:cs typeface="Arial" panose="020B0604020202020204" pitchFamily="34" charset="0"/>
              </a:rPr>
              <a:t> </a:t>
            </a:r>
            <a:r>
              <a:rPr lang="en-US" sz="2200" b="1" cap="all" dirty="0" err="1">
                <a:solidFill>
                  <a:schemeClr val="bg1"/>
                </a:solidFill>
                <a:latin typeface="Arial" panose="020B0604020202020204" pitchFamily="34" charset="0"/>
                <a:cs typeface="Arial" panose="020B0604020202020204" pitchFamily="34" charset="0"/>
              </a:rPr>
              <a:t>minh</a:t>
            </a:r>
            <a:endParaRPr lang="en-US" sz="2200" b="1" dirty="0">
              <a:solidFill>
                <a:schemeClr val="bg1"/>
              </a:solidFill>
              <a:latin typeface="Noto Sans Bold"/>
              <a:ea typeface="Noto Sans Bold"/>
              <a:cs typeface="Noto Sans Bold"/>
              <a:sym typeface="Noto Sans Bold"/>
            </a:endParaRPr>
          </a:p>
        </p:txBody>
      </p:sp>
      <p:sp>
        <p:nvSpPr>
          <p:cNvPr id="9" name="TextBox 8">
            <a:extLst>
              <a:ext uri="{FF2B5EF4-FFF2-40B4-BE49-F238E27FC236}">
                <a16:creationId xmlns:a16="http://schemas.microsoft.com/office/drawing/2014/main" id="{C6FF11F7-106C-A677-A616-459E8F4EC6EC}"/>
              </a:ext>
            </a:extLst>
          </p:cNvPr>
          <p:cNvSpPr txBox="1"/>
          <p:nvPr/>
        </p:nvSpPr>
        <p:spPr>
          <a:xfrm>
            <a:off x="4170328" y="2467771"/>
            <a:ext cx="6804047" cy="1200329"/>
          </a:xfrm>
          <a:prstGeom prst="rect">
            <a:avLst/>
          </a:prstGeom>
          <a:noFill/>
        </p:spPr>
        <p:txBody>
          <a:bodyPr wrap="square" rtlCol="0">
            <a:spAutoFit/>
          </a:bodyPr>
          <a:lstStyle/>
          <a:p>
            <a:pPr lvl="2">
              <a:tabLst>
                <a:tab pos="2341563" algn="l"/>
              </a:tabLst>
            </a:pPr>
            <a:r>
              <a:rPr lang="en-US" dirty="0" err="1">
                <a:solidFill>
                  <a:schemeClr val="bg1"/>
                </a:solidFill>
                <a:latin typeface="Arial" panose="020B0604020202020204" pitchFamily="34" charset="0"/>
                <a:cs typeface="Arial" panose="020B0604020202020204" pitchFamily="34" charset="0"/>
              </a:rPr>
              <a:t>Giảng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viên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hướng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dẫn</a:t>
            </a:r>
            <a:r>
              <a:rPr lang="en-US" dirty="0">
                <a:solidFill>
                  <a:schemeClr val="bg1"/>
                </a:solidFill>
                <a:latin typeface="Arial" panose="020B0604020202020204" pitchFamily="34" charset="0"/>
                <a:cs typeface="Arial" panose="020B0604020202020204" pitchFamily="34" charset="0"/>
              </a:rPr>
              <a:t> 	: PGS.TS. </a:t>
            </a:r>
            <a:r>
              <a:rPr lang="en-US" dirty="0" err="1">
                <a:solidFill>
                  <a:schemeClr val="bg1"/>
                </a:solidFill>
                <a:latin typeface="Arial" panose="020B0604020202020204" pitchFamily="34" charset="0"/>
                <a:cs typeface="Arial" panose="020B0604020202020204" pitchFamily="34" charset="0"/>
              </a:rPr>
              <a:t>Trần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Đăng</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Hưng</a:t>
            </a:r>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Sinh </a:t>
            </a:r>
            <a:r>
              <a:rPr lang="en-US" dirty="0" err="1">
                <a:solidFill>
                  <a:schemeClr val="bg1"/>
                </a:solidFill>
                <a:latin typeface="Arial" panose="020B0604020202020204" pitchFamily="34" charset="0"/>
                <a:cs typeface="Arial" panose="020B0604020202020204" pitchFamily="34" charset="0"/>
              </a:rPr>
              <a:t>viên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thực</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hiện</a:t>
            </a:r>
            <a:r>
              <a:rPr lang="en-US" dirty="0">
                <a:solidFill>
                  <a:schemeClr val="bg1"/>
                </a:solidFill>
                <a:latin typeface="Arial" panose="020B0604020202020204" pitchFamily="34" charset="0"/>
                <a:cs typeface="Arial" panose="020B0604020202020204" pitchFamily="34" charset="0"/>
              </a:rPr>
              <a:t>        	: Nguyễn Quang Huy</a:t>
            </a:r>
            <a:br>
              <a:rPr lang="en-US" dirty="0">
                <a:solidFill>
                  <a:schemeClr val="bg1"/>
                </a:solidFill>
                <a:latin typeface="Arial" panose="020B0604020202020204" pitchFamily="34" charset="0"/>
                <a:cs typeface="Arial" panose="020B0604020202020204" pitchFamily="34" charset="0"/>
              </a:rPr>
            </a:br>
            <a:r>
              <a:rPr lang="en-US" dirty="0">
                <a:solidFill>
                  <a:schemeClr val="bg1"/>
                </a:solidFill>
                <a:latin typeface="Arial" panose="020B0604020202020204" pitchFamily="34" charset="0"/>
                <a:cs typeface="Arial" panose="020B0604020202020204" pitchFamily="34" charset="0"/>
              </a:rPr>
              <a:t>Chuyên </a:t>
            </a:r>
            <a:r>
              <a:rPr lang="en-US" dirty="0" err="1">
                <a:solidFill>
                  <a:schemeClr val="bg1"/>
                </a:solidFill>
                <a:latin typeface="Arial" panose="020B0604020202020204" pitchFamily="34" charset="0"/>
                <a:cs typeface="Arial" panose="020B0604020202020204" pitchFamily="34" charset="0"/>
              </a:rPr>
              <a:t>ngành</a:t>
            </a:r>
            <a:r>
              <a:rPr lang="en-US" dirty="0">
                <a:solidFill>
                  <a:schemeClr val="bg1"/>
                </a:solidFill>
                <a:latin typeface="Arial" panose="020B0604020202020204" pitchFamily="34" charset="0"/>
                <a:cs typeface="Arial" panose="020B0604020202020204" pitchFamily="34" charset="0"/>
              </a:rPr>
              <a:t>               	: </a:t>
            </a:r>
            <a:r>
              <a:rPr lang="en-US" dirty="0" err="1">
                <a:solidFill>
                  <a:schemeClr val="bg1"/>
                </a:solidFill>
                <a:latin typeface="Arial" panose="020B0604020202020204" pitchFamily="34" charset="0"/>
                <a:cs typeface="Arial" panose="020B0604020202020204" pitchFamily="34" charset="0"/>
              </a:rPr>
              <a:t>Kỹ</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thuật</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phần</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mềm</a:t>
            </a:r>
            <a:br>
              <a:rPr lang="en-US" dirty="0">
                <a:solidFill>
                  <a:schemeClr val="bg1"/>
                </a:solidFill>
                <a:latin typeface="Arial" panose="020B0604020202020204" pitchFamily="34" charset="0"/>
                <a:cs typeface="Arial" panose="020B0604020202020204" pitchFamily="34" charset="0"/>
              </a:rPr>
            </a:br>
            <a:r>
              <a:rPr lang="en-US" dirty="0" err="1">
                <a:solidFill>
                  <a:schemeClr val="bg1"/>
                </a:solidFill>
                <a:latin typeface="Arial" panose="020B0604020202020204" pitchFamily="34" charset="0"/>
                <a:cs typeface="Arial" panose="020B0604020202020204" pitchFamily="34" charset="0"/>
              </a:rPr>
              <a:t>Mã</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sinh</a:t>
            </a:r>
            <a:r>
              <a:rPr lang="en-US" dirty="0">
                <a:solidFill>
                  <a:schemeClr val="bg1"/>
                </a:solidFill>
                <a:latin typeface="Arial" panose="020B0604020202020204" pitchFamily="34" charset="0"/>
                <a:cs typeface="Arial" panose="020B0604020202020204" pitchFamily="34" charset="0"/>
              </a:rPr>
              <a:t> </a:t>
            </a:r>
            <a:r>
              <a:rPr lang="en-US" dirty="0" err="1">
                <a:solidFill>
                  <a:schemeClr val="bg1"/>
                </a:solidFill>
                <a:latin typeface="Arial" panose="020B0604020202020204" pitchFamily="34" charset="0"/>
                <a:cs typeface="Arial" panose="020B0604020202020204" pitchFamily="34" charset="0"/>
              </a:rPr>
              <a:t>viên</a:t>
            </a:r>
            <a:r>
              <a:rPr lang="en-US" dirty="0">
                <a:solidFill>
                  <a:schemeClr val="bg1"/>
                </a:solidFill>
                <a:latin typeface="Arial" panose="020B0604020202020204" pitchFamily="34" charset="0"/>
                <a:cs typeface="Arial" panose="020B0604020202020204" pitchFamily="34" charset="0"/>
              </a:rPr>
              <a:t>           	: 2020606068</a:t>
            </a:r>
          </a:p>
        </p:txBody>
      </p:sp>
      <p:grpSp>
        <p:nvGrpSpPr>
          <p:cNvPr id="3" name="Group 15">
            <a:extLst>
              <a:ext uri="{FF2B5EF4-FFF2-40B4-BE49-F238E27FC236}">
                <a16:creationId xmlns:a16="http://schemas.microsoft.com/office/drawing/2014/main" id="{D74E584F-BA08-5B91-500E-52BB00F6E90F}"/>
              </a:ext>
            </a:extLst>
          </p:cNvPr>
          <p:cNvGrpSpPr/>
          <p:nvPr/>
        </p:nvGrpSpPr>
        <p:grpSpPr>
          <a:xfrm>
            <a:off x="153428" y="4352400"/>
            <a:ext cx="7278735" cy="4303036"/>
            <a:chOff x="0" y="0"/>
            <a:chExt cx="1250467" cy="1092516"/>
          </a:xfrm>
        </p:grpSpPr>
        <p:sp>
          <p:nvSpPr>
            <p:cNvPr id="4" name="Freeform 16">
              <a:extLst>
                <a:ext uri="{FF2B5EF4-FFF2-40B4-BE49-F238E27FC236}">
                  <a16:creationId xmlns:a16="http://schemas.microsoft.com/office/drawing/2014/main" id="{868B40CC-6B25-B377-508B-4F37034ECAE4}"/>
                </a:ext>
              </a:extLst>
            </p:cNvPr>
            <p:cNvSpPr/>
            <p:nvPr/>
          </p:nvSpPr>
          <p:spPr>
            <a:xfrm>
              <a:off x="0" y="0"/>
              <a:ext cx="1250467" cy="1092516"/>
            </a:xfrm>
            <a:custGeom>
              <a:avLst/>
              <a:gdLst/>
              <a:ahLst/>
              <a:cxnLst/>
              <a:rect l="l" t="t" r="r" b="b"/>
              <a:pathLst>
                <a:path w="1250467" h="1092516">
                  <a:moveTo>
                    <a:pt x="16641" y="0"/>
                  </a:moveTo>
                  <a:lnTo>
                    <a:pt x="1233826" y="0"/>
                  </a:lnTo>
                  <a:cubicBezTo>
                    <a:pt x="1238239" y="0"/>
                    <a:pt x="1242472" y="1753"/>
                    <a:pt x="1245593" y="4874"/>
                  </a:cubicBezTo>
                  <a:cubicBezTo>
                    <a:pt x="1248714" y="7995"/>
                    <a:pt x="1250467" y="12228"/>
                    <a:pt x="1250467" y="16641"/>
                  </a:cubicBezTo>
                  <a:lnTo>
                    <a:pt x="1250467" y="1075875"/>
                  </a:lnTo>
                  <a:cubicBezTo>
                    <a:pt x="1250467" y="1080288"/>
                    <a:pt x="1248714" y="1084521"/>
                    <a:pt x="1245593" y="1087642"/>
                  </a:cubicBezTo>
                  <a:cubicBezTo>
                    <a:pt x="1242472" y="1090762"/>
                    <a:pt x="1238239" y="1092516"/>
                    <a:pt x="1233826" y="1092516"/>
                  </a:cubicBezTo>
                  <a:lnTo>
                    <a:pt x="16641" y="1092516"/>
                  </a:lnTo>
                  <a:cubicBezTo>
                    <a:pt x="12228" y="1092516"/>
                    <a:pt x="7995" y="1090762"/>
                    <a:pt x="4874" y="1087642"/>
                  </a:cubicBezTo>
                  <a:cubicBezTo>
                    <a:pt x="1753" y="1084521"/>
                    <a:pt x="0" y="1080288"/>
                    <a:pt x="0" y="1075875"/>
                  </a:cubicBezTo>
                  <a:lnTo>
                    <a:pt x="0" y="16641"/>
                  </a:lnTo>
                  <a:cubicBezTo>
                    <a:pt x="0" y="12228"/>
                    <a:pt x="1753" y="7995"/>
                    <a:pt x="4874" y="4874"/>
                  </a:cubicBezTo>
                  <a:cubicBezTo>
                    <a:pt x="7995" y="1753"/>
                    <a:pt x="12228" y="0"/>
                    <a:pt x="16641" y="0"/>
                  </a:cubicBezTo>
                  <a:close/>
                </a:path>
              </a:pathLst>
            </a:custGeom>
            <a:solidFill>
              <a:srgbClr val="FFFFFF"/>
            </a:solidFill>
            <a:ln w="28575" cap="sq">
              <a:solidFill>
                <a:srgbClr val="000000"/>
              </a:solidFill>
              <a:prstDash val="solid"/>
              <a:miter/>
            </a:ln>
          </p:spPr>
          <p:txBody>
            <a:bodyPr/>
            <a:lstStyle/>
            <a:p>
              <a:pPr marL="342900" indent="-342900">
                <a:lnSpc>
                  <a:spcPct val="150000"/>
                </a:lnSpc>
                <a:buFont typeface="Arial" panose="020B0604020202020204" pitchFamily="34" charset="0"/>
                <a:buChar char="•"/>
              </a:pPr>
              <a:r>
                <a:rPr lang="en-US" sz="2000" dirty="0"/>
                <a:t>P</a:t>
              </a:r>
              <a:r>
                <a:rPr lang="vi-VN" sz="2000" dirty="0"/>
                <a:t>hân tích, đánh giá và lựa chọn các phương pháp, các kỹ thuật học máy phù hợp để biểu diễn và so sánh nội dung hồ sơ xin việc và mô tả công việc.</a:t>
              </a:r>
              <a:endParaRPr lang="en-US" sz="2000" dirty="0"/>
            </a:p>
            <a:p>
              <a:pPr marL="342900" indent="-342900">
                <a:lnSpc>
                  <a:spcPct val="150000"/>
                </a:lnSpc>
                <a:buFont typeface="Arial" panose="020B0604020202020204" pitchFamily="34" charset="0"/>
                <a:buChar char="•"/>
              </a:pPr>
              <a:r>
                <a:rPr lang="en-US" sz="2000" dirty="0"/>
                <a:t>X</a:t>
              </a:r>
              <a:r>
                <a:rPr lang="vi-VN" sz="2000" dirty="0"/>
                <a:t>ây dựng và triển khai hai hướng tiếp cận với hai phương pháp: sử dụng kỹ thuật TF‑IDF kết hợp thuật toán</a:t>
              </a:r>
              <a:r>
                <a:rPr lang="en-US" sz="2000" dirty="0"/>
                <a:t> </a:t>
              </a:r>
              <a:r>
                <a:rPr lang="vi-VN" sz="2000" dirty="0"/>
                <a:t>KNN và sử dụng word embedding từ mô hình BERT pretrained.</a:t>
              </a:r>
              <a:endParaRPr lang="en-US" sz="2000" dirty="0"/>
            </a:p>
            <a:p>
              <a:pPr marL="342900" indent="-342900">
                <a:lnSpc>
                  <a:spcPct val="150000"/>
                </a:lnSpc>
                <a:buFont typeface="Arial" panose="020B0604020202020204" pitchFamily="34" charset="0"/>
                <a:buChar char="•"/>
              </a:pPr>
              <a:r>
                <a:rPr lang="en-US" sz="2000" dirty="0"/>
                <a:t>T</a:t>
              </a:r>
              <a:r>
                <a:rPr lang="vi-VN" sz="2000" dirty="0"/>
                <a:t>hiết kế công cụ demo với API backend (Flask + MongoDB) và giao diện frontend (Next.js) cho phép tải lên hồ sơ và nhận kết quả gợi ý.</a:t>
              </a:r>
              <a:endParaRPr lang="en-US" sz="2000" dirty="0"/>
            </a:p>
            <a:p>
              <a:pPr marL="342900" indent="-342900">
                <a:buFont typeface="Arial" panose="020B0604020202020204" pitchFamily="34" charset="0"/>
                <a:buChar char="•"/>
              </a:pPr>
              <a:endParaRPr lang="en-US" sz="2000" dirty="0"/>
            </a:p>
          </p:txBody>
        </p:sp>
        <p:sp>
          <p:nvSpPr>
            <p:cNvPr id="5" name="TextBox 17">
              <a:extLst>
                <a:ext uri="{FF2B5EF4-FFF2-40B4-BE49-F238E27FC236}">
                  <a16:creationId xmlns:a16="http://schemas.microsoft.com/office/drawing/2014/main" id="{7F4B4D11-5614-4488-D4E2-DF1F57E72CA2}"/>
                </a:ext>
              </a:extLst>
            </p:cNvPr>
            <p:cNvSpPr txBox="1"/>
            <p:nvPr/>
          </p:nvSpPr>
          <p:spPr>
            <a:xfrm>
              <a:off x="0" y="-57150"/>
              <a:ext cx="1250467" cy="1149666"/>
            </a:xfrm>
            <a:prstGeom prst="rect">
              <a:avLst/>
            </a:prstGeom>
          </p:spPr>
          <p:txBody>
            <a:bodyPr lIns="50800" tIns="50800" rIns="50800" bIns="50800" rtlCol="0" anchor="ctr"/>
            <a:lstStyle/>
            <a:p>
              <a:pPr algn="ctr">
                <a:lnSpc>
                  <a:spcPts val="4060"/>
                </a:lnSpc>
                <a:spcBef>
                  <a:spcPct val="0"/>
                </a:spcBef>
              </a:pPr>
              <a:endParaRPr/>
            </a:p>
          </p:txBody>
        </p:sp>
      </p:grpSp>
      <p:grpSp>
        <p:nvGrpSpPr>
          <p:cNvPr id="10" name="Group 3">
            <a:extLst>
              <a:ext uri="{FF2B5EF4-FFF2-40B4-BE49-F238E27FC236}">
                <a16:creationId xmlns:a16="http://schemas.microsoft.com/office/drawing/2014/main" id="{D3D1F4BC-1C7D-9601-55E6-4421DCBB2030}"/>
              </a:ext>
            </a:extLst>
          </p:cNvPr>
          <p:cNvGrpSpPr/>
          <p:nvPr/>
        </p:nvGrpSpPr>
        <p:grpSpPr>
          <a:xfrm>
            <a:off x="137478" y="3788618"/>
            <a:ext cx="14838045" cy="15647128"/>
            <a:chOff x="0" y="-57150"/>
            <a:chExt cx="2649213" cy="2488336"/>
          </a:xfrm>
        </p:grpSpPr>
        <p:sp>
          <p:nvSpPr>
            <p:cNvPr id="11" name="Freeform 4">
              <a:extLst>
                <a:ext uri="{FF2B5EF4-FFF2-40B4-BE49-F238E27FC236}">
                  <a16:creationId xmlns:a16="http://schemas.microsoft.com/office/drawing/2014/main" id="{DD9CF48F-55F4-6B03-58DE-B7438F5ABAE1}"/>
                </a:ext>
              </a:extLst>
            </p:cNvPr>
            <p:cNvSpPr/>
            <p:nvPr/>
          </p:nvSpPr>
          <p:spPr>
            <a:xfrm>
              <a:off x="0" y="817144"/>
              <a:ext cx="2649213" cy="1592933"/>
            </a:xfrm>
            <a:custGeom>
              <a:avLst/>
              <a:gdLst/>
              <a:ahLst/>
              <a:cxnLst/>
              <a:rect l="l" t="t" r="r" b="b"/>
              <a:pathLst>
                <a:path w="2647367" h="2431186">
                  <a:moveTo>
                    <a:pt x="7860" y="0"/>
                  </a:moveTo>
                  <a:lnTo>
                    <a:pt x="2639507" y="0"/>
                  </a:lnTo>
                  <a:cubicBezTo>
                    <a:pt x="2643848" y="0"/>
                    <a:pt x="2647367" y="3519"/>
                    <a:pt x="2647367" y="7860"/>
                  </a:cubicBezTo>
                  <a:lnTo>
                    <a:pt x="2647367" y="2423326"/>
                  </a:lnTo>
                  <a:cubicBezTo>
                    <a:pt x="2647367" y="2425411"/>
                    <a:pt x="2646539" y="2427410"/>
                    <a:pt x="2645065" y="2428884"/>
                  </a:cubicBezTo>
                  <a:cubicBezTo>
                    <a:pt x="2643591" y="2430358"/>
                    <a:pt x="2641592" y="2431186"/>
                    <a:pt x="2639507" y="2431186"/>
                  </a:cubicBezTo>
                  <a:lnTo>
                    <a:pt x="7860" y="2431186"/>
                  </a:lnTo>
                  <a:cubicBezTo>
                    <a:pt x="3519" y="2431186"/>
                    <a:pt x="0" y="2427667"/>
                    <a:pt x="0" y="2423326"/>
                  </a:cubicBezTo>
                  <a:lnTo>
                    <a:pt x="0" y="7860"/>
                  </a:lnTo>
                  <a:cubicBezTo>
                    <a:pt x="0" y="3519"/>
                    <a:pt x="3519" y="0"/>
                    <a:pt x="7860" y="0"/>
                  </a:cubicBezTo>
                  <a:close/>
                </a:path>
              </a:pathLst>
            </a:custGeom>
            <a:solidFill>
              <a:srgbClr val="FFFFFF"/>
            </a:solidFill>
            <a:ln w="28575" cap="sq">
              <a:solidFill>
                <a:srgbClr val="000000"/>
              </a:solidFill>
              <a:prstDash val="solid"/>
              <a:miter/>
            </a:ln>
          </p:spPr>
          <p:txBody>
            <a:bodyPr/>
            <a:lstStyle/>
            <a:p>
              <a:endParaRPr lang="en-US" dirty="0"/>
            </a:p>
          </p:txBody>
        </p:sp>
        <p:sp>
          <p:nvSpPr>
            <p:cNvPr id="12" name="TextBox 5">
              <a:extLst>
                <a:ext uri="{FF2B5EF4-FFF2-40B4-BE49-F238E27FC236}">
                  <a16:creationId xmlns:a16="http://schemas.microsoft.com/office/drawing/2014/main" id="{D5EB4D4C-4071-39A4-DACC-98CC44230A40}"/>
                </a:ext>
              </a:extLst>
            </p:cNvPr>
            <p:cNvSpPr txBox="1"/>
            <p:nvPr/>
          </p:nvSpPr>
          <p:spPr>
            <a:xfrm>
              <a:off x="0" y="-57150"/>
              <a:ext cx="2647367" cy="2488336"/>
            </a:xfrm>
            <a:prstGeom prst="rect">
              <a:avLst/>
            </a:prstGeom>
          </p:spPr>
          <p:txBody>
            <a:bodyPr lIns="50800" tIns="50800" rIns="50800" bIns="50800" rtlCol="0" anchor="ctr"/>
            <a:lstStyle/>
            <a:p>
              <a:pPr algn="ctr">
                <a:lnSpc>
                  <a:spcPts val="4060"/>
                </a:lnSpc>
                <a:spcBef>
                  <a:spcPct val="0"/>
                </a:spcBef>
              </a:pPr>
              <a:endParaRPr dirty="0"/>
            </a:p>
          </p:txBody>
        </p:sp>
      </p:grpSp>
      <p:sp>
        <p:nvSpPr>
          <p:cNvPr id="20" name="Freeform 27">
            <a:extLst>
              <a:ext uri="{FF2B5EF4-FFF2-40B4-BE49-F238E27FC236}">
                <a16:creationId xmlns:a16="http://schemas.microsoft.com/office/drawing/2014/main" id="{4173BED9-62C7-7480-3DBA-6F9C29433427}"/>
              </a:ext>
            </a:extLst>
          </p:cNvPr>
          <p:cNvSpPr/>
          <p:nvPr/>
        </p:nvSpPr>
        <p:spPr>
          <a:xfrm>
            <a:off x="6087453" y="8964614"/>
            <a:ext cx="2927755" cy="425855"/>
          </a:xfrm>
          <a:prstGeom prst="snipRoundRect">
            <a:avLst/>
          </a:prstGeom>
          <a:solidFill>
            <a:srgbClr val="00B0F0"/>
          </a:solidFill>
        </p:spPr>
        <p:txBody>
          <a:bodyPr/>
          <a:lstStyle/>
          <a:p>
            <a:pPr algn="ctr"/>
            <a:r>
              <a:rPr lang="en-US" b="1" cap="all" dirty="0" err="1">
                <a:solidFill>
                  <a:schemeClr val="bg1"/>
                </a:solidFill>
                <a:latin typeface="Arial" panose="020B0604020202020204" pitchFamily="34" charset="0"/>
                <a:cs typeface="Arial" panose="020B0604020202020204" pitchFamily="34" charset="0"/>
              </a:rPr>
              <a:t>Xây</a:t>
            </a:r>
            <a:r>
              <a:rPr lang="en-US" b="1" cap="all" dirty="0">
                <a:solidFill>
                  <a:schemeClr val="bg1"/>
                </a:solidFill>
                <a:latin typeface="Arial" panose="020B0604020202020204" pitchFamily="34" charset="0"/>
                <a:cs typeface="Arial" panose="020B0604020202020204" pitchFamily="34" charset="0"/>
              </a:rPr>
              <a:t> </a:t>
            </a:r>
            <a:r>
              <a:rPr lang="en-US" b="1" cap="all" dirty="0" err="1">
                <a:solidFill>
                  <a:schemeClr val="bg1"/>
                </a:solidFill>
                <a:latin typeface="Arial" panose="020B0604020202020204" pitchFamily="34" charset="0"/>
                <a:cs typeface="Arial" panose="020B0604020202020204" pitchFamily="34" charset="0"/>
              </a:rPr>
              <a:t>dựng</a:t>
            </a:r>
            <a:r>
              <a:rPr lang="en-US" b="1" cap="all" dirty="0">
                <a:solidFill>
                  <a:schemeClr val="bg1"/>
                </a:solidFill>
                <a:latin typeface="Arial" panose="020B0604020202020204" pitchFamily="34" charset="0"/>
                <a:cs typeface="Arial" panose="020B0604020202020204" pitchFamily="34" charset="0"/>
              </a:rPr>
              <a:t> </a:t>
            </a:r>
            <a:r>
              <a:rPr lang="en-US" b="1" cap="all" dirty="0" err="1">
                <a:solidFill>
                  <a:schemeClr val="bg1"/>
                </a:solidFill>
                <a:latin typeface="Arial" panose="020B0604020202020204" pitchFamily="34" charset="0"/>
                <a:cs typeface="Arial" panose="020B0604020202020204" pitchFamily="34" charset="0"/>
              </a:rPr>
              <a:t>công</a:t>
            </a:r>
            <a:r>
              <a:rPr lang="en-US" b="1" cap="all" dirty="0">
                <a:solidFill>
                  <a:schemeClr val="bg1"/>
                </a:solidFill>
                <a:latin typeface="Arial" panose="020B0604020202020204" pitchFamily="34" charset="0"/>
                <a:cs typeface="Arial" panose="020B0604020202020204" pitchFamily="34" charset="0"/>
              </a:rPr>
              <a:t> </a:t>
            </a:r>
            <a:r>
              <a:rPr lang="en-US" b="1" cap="all" dirty="0" err="1">
                <a:solidFill>
                  <a:schemeClr val="bg1"/>
                </a:solidFill>
                <a:latin typeface="Arial" panose="020B0604020202020204" pitchFamily="34" charset="0"/>
                <a:cs typeface="Arial" panose="020B0604020202020204" pitchFamily="34" charset="0"/>
              </a:rPr>
              <a:t>cụ</a:t>
            </a:r>
            <a:endParaRPr lang="en-US" b="1" cap="all" dirty="0">
              <a:solidFill>
                <a:schemeClr val="bg1"/>
              </a:solidFill>
              <a:latin typeface="Arial" panose="020B0604020202020204" pitchFamily="34" charset="0"/>
              <a:cs typeface="Arial" panose="020B0604020202020204" pitchFamily="34" charset="0"/>
            </a:endParaRPr>
          </a:p>
        </p:txBody>
      </p:sp>
      <p:grpSp>
        <p:nvGrpSpPr>
          <p:cNvPr id="22" name="Group 15">
            <a:extLst>
              <a:ext uri="{FF2B5EF4-FFF2-40B4-BE49-F238E27FC236}">
                <a16:creationId xmlns:a16="http://schemas.microsoft.com/office/drawing/2014/main" id="{1D922FB2-6D70-C364-C5D5-AB86A0F0F785}"/>
              </a:ext>
            </a:extLst>
          </p:cNvPr>
          <p:cNvGrpSpPr/>
          <p:nvPr/>
        </p:nvGrpSpPr>
        <p:grpSpPr>
          <a:xfrm>
            <a:off x="7579979" y="4105928"/>
            <a:ext cx="7379593" cy="5059900"/>
            <a:chOff x="0" y="-57150"/>
            <a:chExt cx="1250467" cy="1149666"/>
          </a:xfrm>
        </p:grpSpPr>
        <p:sp>
          <p:nvSpPr>
            <p:cNvPr id="23" name="Freeform 16">
              <a:extLst>
                <a:ext uri="{FF2B5EF4-FFF2-40B4-BE49-F238E27FC236}">
                  <a16:creationId xmlns:a16="http://schemas.microsoft.com/office/drawing/2014/main" id="{E94FC9F4-3B58-5056-EB2A-1B178397261E}"/>
                </a:ext>
              </a:extLst>
            </p:cNvPr>
            <p:cNvSpPr/>
            <p:nvPr/>
          </p:nvSpPr>
          <p:spPr>
            <a:xfrm>
              <a:off x="0" y="0"/>
              <a:ext cx="1250467" cy="980987"/>
            </a:xfrm>
            <a:custGeom>
              <a:avLst/>
              <a:gdLst/>
              <a:ahLst/>
              <a:cxnLst/>
              <a:rect l="l" t="t" r="r" b="b"/>
              <a:pathLst>
                <a:path w="1250467" h="1092516">
                  <a:moveTo>
                    <a:pt x="16641" y="0"/>
                  </a:moveTo>
                  <a:lnTo>
                    <a:pt x="1233826" y="0"/>
                  </a:lnTo>
                  <a:cubicBezTo>
                    <a:pt x="1238239" y="0"/>
                    <a:pt x="1242472" y="1753"/>
                    <a:pt x="1245593" y="4874"/>
                  </a:cubicBezTo>
                  <a:cubicBezTo>
                    <a:pt x="1248714" y="7995"/>
                    <a:pt x="1250467" y="12228"/>
                    <a:pt x="1250467" y="16641"/>
                  </a:cubicBezTo>
                  <a:lnTo>
                    <a:pt x="1250467" y="1075875"/>
                  </a:lnTo>
                  <a:cubicBezTo>
                    <a:pt x="1250467" y="1080288"/>
                    <a:pt x="1248714" y="1084521"/>
                    <a:pt x="1245593" y="1087642"/>
                  </a:cubicBezTo>
                  <a:cubicBezTo>
                    <a:pt x="1242472" y="1090762"/>
                    <a:pt x="1238239" y="1092516"/>
                    <a:pt x="1233826" y="1092516"/>
                  </a:cubicBezTo>
                  <a:lnTo>
                    <a:pt x="16641" y="1092516"/>
                  </a:lnTo>
                  <a:cubicBezTo>
                    <a:pt x="12228" y="1092516"/>
                    <a:pt x="7995" y="1090762"/>
                    <a:pt x="4874" y="1087642"/>
                  </a:cubicBezTo>
                  <a:cubicBezTo>
                    <a:pt x="1753" y="1084521"/>
                    <a:pt x="0" y="1080288"/>
                    <a:pt x="0" y="1075875"/>
                  </a:cubicBezTo>
                  <a:lnTo>
                    <a:pt x="0" y="16641"/>
                  </a:lnTo>
                  <a:cubicBezTo>
                    <a:pt x="0" y="12228"/>
                    <a:pt x="1753" y="7995"/>
                    <a:pt x="4874" y="4874"/>
                  </a:cubicBezTo>
                  <a:cubicBezTo>
                    <a:pt x="7995" y="1753"/>
                    <a:pt x="12228" y="0"/>
                    <a:pt x="16641" y="0"/>
                  </a:cubicBezTo>
                  <a:close/>
                </a:path>
              </a:pathLst>
            </a:custGeom>
            <a:solidFill>
              <a:srgbClr val="FFFFFF"/>
            </a:solidFill>
            <a:ln w="28575" cap="sq">
              <a:solidFill>
                <a:srgbClr val="000000"/>
              </a:solidFill>
              <a:prstDash val="solid"/>
              <a:miter/>
            </a:ln>
          </p:spPr>
          <p:txBody>
            <a:bodyPr/>
            <a:lstStyle/>
            <a:p>
              <a:pPr marL="285750" indent="-285750">
                <a:lnSpc>
                  <a:spcPct val="150000"/>
                </a:lnSpc>
                <a:buFont typeface="Arial" panose="020B0604020202020204" pitchFamily="34" charset="0"/>
                <a:buChar char="•"/>
              </a:pPr>
              <a:r>
                <a:rPr lang="vi-VN" sz="2000" dirty="0"/>
                <a:t>Xuyên suốt quá trình tìm hiểu, thực hiện đề tài, toàn bộ nguồn dữ liệu mẫu resume và job description thu thập từ Kaggle</a:t>
              </a:r>
              <a:endParaRPr lang="en-US" sz="2000" dirty="0"/>
            </a:p>
            <a:p>
              <a:pPr marL="285750" indent="-285750">
                <a:lnSpc>
                  <a:spcPct val="150000"/>
                </a:lnSpc>
                <a:buFont typeface="Arial" panose="020B0604020202020204" pitchFamily="34" charset="0"/>
                <a:buChar char="•"/>
              </a:pPr>
              <a:r>
                <a:rPr lang="vi-VN" sz="2000" dirty="0"/>
                <a:t>Tập trung tìm hiểu, nghiên cứu chủ yếu hai phương pháp: kỹ thuật TF‑IDF + thuật toán KNN và embedding BERT. </a:t>
              </a:r>
              <a:endParaRPr lang="en-US" sz="2000" dirty="0"/>
            </a:p>
            <a:p>
              <a:pPr marL="285750" indent="-285750">
                <a:lnSpc>
                  <a:spcPct val="150000"/>
                </a:lnSpc>
                <a:buFont typeface="Arial" panose="020B0604020202020204" pitchFamily="34" charset="0"/>
                <a:buChar char="•"/>
              </a:pPr>
              <a:r>
                <a:rPr lang="vi-VN" sz="2000" dirty="0"/>
                <a:t>Trên phương diện ngôn ngữ nghiên cứu; công cụ thực hiện và đánh giá kết quả trên dữ liệu tiếng Anh</a:t>
              </a:r>
              <a:r>
                <a:rPr lang="en-US" sz="2000" dirty="0"/>
                <a:t>.</a:t>
              </a:r>
            </a:p>
            <a:p>
              <a:pPr marL="285750" indent="-285750">
                <a:lnSpc>
                  <a:spcPct val="150000"/>
                </a:lnSpc>
                <a:buFont typeface="Arial" panose="020B0604020202020204" pitchFamily="34" charset="0"/>
                <a:buChar char="•"/>
              </a:pPr>
              <a:r>
                <a:rPr lang="vi-VN" sz="2000" dirty="0"/>
                <a:t>Công cụ được thực hiện để minh họa ở mức prototype, không tối ưu cho môi trường sản xuất quy mô lớn.</a:t>
              </a:r>
              <a:endParaRPr lang="en-US" sz="2000" dirty="0"/>
            </a:p>
            <a:p>
              <a:pPr marL="285750" indent="-285750">
                <a:lnSpc>
                  <a:spcPct val="150000"/>
                </a:lnSpc>
                <a:buFont typeface="Arial" panose="020B0604020202020204" pitchFamily="34" charset="0"/>
                <a:buChar char="•"/>
              </a:pPr>
              <a:endParaRPr lang="en-US" sz="2000" dirty="0"/>
            </a:p>
          </p:txBody>
        </p:sp>
        <p:sp>
          <p:nvSpPr>
            <p:cNvPr id="24" name="TextBox 17">
              <a:extLst>
                <a:ext uri="{FF2B5EF4-FFF2-40B4-BE49-F238E27FC236}">
                  <a16:creationId xmlns:a16="http://schemas.microsoft.com/office/drawing/2014/main" id="{C915A445-F53C-41BE-85F3-74158038F4E2}"/>
                </a:ext>
              </a:extLst>
            </p:cNvPr>
            <p:cNvSpPr txBox="1"/>
            <p:nvPr/>
          </p:nvSpPr>
          <p:spPr>
            <a:xfrm>
              <a:off x="0" y="-57150"/>
              <a:ext cx="1250467" cy="1149666"/>
            </a:xfrm>
            <a:prstGeom prst="rect">
              <a:avLst/>
            </a:prstGeom>
          </p:spPr>
          <p:txBody>
            <a:bodyPr lIns="50800" tIns="50800" rIns="50800" bIns="50800" rtlCol="0" anchor="ctr"/>
            <a:lstStyle/>
            <a:p>
              <a:pPr algn="ctr">
                <a:lnSpc>
                  <a:spcPts val="4060"/>
                </a:lnSpc>
                <a:spcBef>
                  <a:spcPct val="0"/>
                </a:spcBef>
              </a:pPr>
              <a:endParaRPr/>
            </a:p>
          </p:txBody>
        </p:sp>
      </p:grpSp>
      <p:sp>
        <p:nvSpPr>
          <p:cNvPr id="25" name="Freeform 27">
            <a:extLst>
              <a:ext uri="{FF2B5EF4-FFF2-40B4-BE49-F238E27FC236}">
                <a16:creationId xmlns:a16="http://schemas.microsoft.com/office/drawing/2014/main" id="{0B471048-A540-3165-DCA3-E1369C82EEF3}"/>
              </a:ext>
            </a:extLst>
          </p:cNvPr>
          <p:cNvSpPr/>
          <p:nvPr/>
        </p:nvSpPr>
        <p:spPr>
          <a:xfrm>
            <a:off x="9805897" y="4090554"/>
            <a:ext cx="2927755" cy="425855"/>
          </a:xfrm>
          <a:prstGeom prst="snipRoundRect">
            <a:avLst/>
          </a:prstGeom>
          <a:solidFill>
            <a:srgbClr val="00B0F0"/>
          </a:solidFill>
        </p:spPr>
        <p:txBody>
          <a:bodyPr/>
          <a:lstStyle/>
          <a:p>
            <a:pPr algn="ctr"/>
            <a:r>
              <a:rPr lang="en-US" b="1" cap="all" dirty="0">
                <a:solidFill>
                  <a:schemeClr val="bg1"/>
                </a:solidFill>
                <a:latin typeface="Arial" panose="020B0604020202020204" pitchFamily="34" charset="0"/>
                <a:cs typeface="Arial" panose="020B0604020202020204" pitchFamily="34" charset="0"/>
              </a:rPr>
              <a:t>Phạm vi </a:t>
            </a:r>
            <a:r>
              <a:rPr lang="en-US" b="1" cap="all" dirty="0" err="1">
                <a:solidFill>
                  <a:schemeClr val="bg1"/>
                </a:solidFill>
                <a:latin typeface="Arial" panose="020B0604020202020204" pitchFamily="34" charset="0"/>
                <a:cs typeface="Arial" panose="020B0604020202020204" pitchFamily="34" charset="0"/>
              </a:rPr>
              <a:t>đề</a:t>
            </a:r>
            <a:r>
              <a:rPr lang="en-US" b="1" cap="all" dirty="0">
                <a:solidFill>
                  <a:schemeClr val="bg1"/>
                </a:solidFill>
                <a:latin typeface="Arial" panose="020B0604020202020204" pitchFamily="34" charset="0"/>
                <a:cs typeface="Arial" panose="020B0604020202020204" pitchFamily="34" charset="0"/>
              </a:rPr>
              <a:t> </a:t>
            </a:r>
            <a:r>
              <a:rPr lang="en-US" b="1" cap="all" dirty="0" err="1">
                <a:solidFill>
                  <a:schemeClr val="bg1"/>
                </a:solidFill>
                <a:latin typeface="Arial" panose="020B0604020202020204" pitchFamily="34" charset="0"/>
                <a:cs typeface="Arial" panose="020B0604020202020204" pitchFamily="34" charset="0"/>
              </a:rPr>
              <a:t>tài</a:t>
            </a:r>
            <a:endParaRPr lang="en-US" b="1" cap="all" dirty="0">
              <a:solidFill>
                <a:schemeClr val="bg1"/>
              </a:solidFill>
              <a:latin typeface="Arial" panose="020B0604020202020204" pitchFamily="34" charset="0"/>
              <a:cs typeface="Arial" panose="020B0604020202020204" pitchFamily="34" charset="0"/>
            </a:endParaRPr>
          </a:p>
        </p:txBody>
      </p:sp>
      <p:sp>
        <p:nvSpPr>
          <p:cNvPr id="26" name="Freeform 27">
            <a:extLst>
              <a:ext uri="{FF2B5EF4-FFF2-40B4-BE49-F238E27FC236}">
                <a16:creationId xmlns:a16="http://schemas.microsoft.com/office/drawing/2014/main" id="{65AD1EA0-AE9C-8ADD-CEB3-5D7C34A2F95F}"/>
              </a:ext>
            </a:extLst>
          </p:cNvPr>
          <p:cNvSpPr/>
          <p:nvPr/>
        </p:nvSpPr>
        <p:spPr>
          <a:xfrm>
            <a:off x="1863965" y="4041162"/>
            <a:ext cx="2927755" cy="425855"/>
          </a:xfrm>
          <a:prstGeom prst="snipRoundRect">
            <a:avLst/>
          </a:prstGeom>
          <a:solidFill>
            <a:srgbClr val="00B0F0"/>
          </a:solidFill>
        </p:spPr>
        <p:txBody>
          <a:bodyPr/>
          <a:lstStyle/>
          <a:p>
            <a:pPr algn="ctr"/>
            <a:r>
              <a:rPr lang="en-US" b="1" cap="all" dirty="0" err="1">
                <a:solidFill>
                  <a:schemeClr val="bg1"/>
                </a:solidFill>
                <a:latin typeface="Arial" panose="020B0604020202020204" pitchFamily="34" charset="0"/>
                <a:cs typeface="Arial" panose="020B0604020202020204" pitchFamily="34" charset="0"/>
              </a:rPr>
              <a:t>Mục</a:t>
            </a:r>
            <a:r>
              <a:rPr lang="en-US" b="1" cap="all" dirty="0">
                <a:solidFill>
                  <a:schemeClr val="bg1"/>
                </a:solidFill>
                <a:latin typeface="Arial" panose="020B0604020202020204" pitchFamily="34" charset="0"/>
                <a:cs typeface="Arial" panose="020B0604020202020204" pitchFamily="34" charset="0"/>
              </a:rPr>
              <a:t> </a:t>
            </a:r>
            <a:r>
              <a:rPr lang="en-US" b="1" cap="all" dirty="0" err="1">
                <a:solidFill>
                  <a:schemeClr val="bg1"/>
                </a:solidFill>
                <a:latin typeface="Arial" panose="020B0604020202020204" pitchFamily="34" charset="0"/>
                <a:cs typeface="Arial" panose="020B0604020202020204" pitchFamily="34" charset="0"/>
              </a:rPr>
              <a:t>tiêu</a:t>
            </a:r>
            <a:r>
              <a:rPr lang="en-US" b="1" cap="all" dirty="0">
                <a:solidFill>
                  <a:schemeClr val="bg1"/>
                </a:solidFill>
                <a:latin typeface="Arial" panose="020B0604020202020204" pitchFamily="34" charset="0"/>
                <a:cs typeface="Arial" panose="020B0604020202020204" pitchFamily="34" charset="0"/>
              </a:rPr>
              <a:t> </a:t>
            </a:r>
          </a:p>
        </p:txBody>
      </p:sp>
      <p:sp>
        <p:nvSpPr>
          <p:cNvPr id="30" name="Freeform 16">
            <a:extLst>
              <a:ext uri="{FF2B5EF4-FFF2-40B4-BE49-F238E27FC236}">
                <a16:creationId xmlns:a16="http://schemas.microsoft.com/office/drawing/2014/main" id="{95FAD52A-9EF4-45A7-BFC0-C18D551E1AF8}"/>
              </a:ext>
            </a:extLst>
          </p:cNvPr>
          <p:cNvSpPr/>
          <p:nvPr/>
        </p:nvSpPr>
        <p:spPr>
          <a:xfrm>
            <a:off x="278133" y="9523279"/>
            <a:ext cx="3675278" cy="9613064"/>
          </a:xfrm>
          <a:custGeom>
            <a:avLst/>
            <a:gdLst/>
            <a:ahLst/>
            <a:cxnLst/>
            <a:rect l="l" t="t" r="r" b="b"/>
            <a:pathLst>
              <a:path w="1250467" h="1092516">
                <a:moveTo>
                  <a:pt x="16641" y="0"/>
                </a:moveTo>
                <a:lnTo>
                  <a:pt x="1233826" y="0"/>
                </a:lnTo>
                <a:cubicBezTo>
                  <a:pt x="1238239" y="0"/>
                  <a:pt x="1242472" y="1753"/>
                  <a:pt x="1245593" y="4874"/>
                </a:cubicBezTo>
                <a:cubicBezTo>
                  <a:pt x="1248714" y="7995"/>
                  <a:pt x="1250467" y="12228"/>
                  <a:pt x="1250467" y="16641"/>
                </a:cubicBezTo>
                <a:lnTo>
                  <a:pt x="1250467" y="1075875"/>
                </a:lnTo>
                <a:cubicBezTo>
                  <a:pt x="1250467" y="1080288"/>
                  <a:pt x="1248714" y="1084521"/>
                  <a:pt x="1245593" y="1087642"/>
                </a:cubicBezTo>
                <a:cubicBezTo>
                  <a:pt x="1242472" y="1090762"/>
                  <a:pt x="1238239" y="1092516"/>
                  <a:pt x="1233826" y="1092516"/>
                </a:cubicBezTo>
                <a:lnTo>
                  <a:pt x="16641" y="1092516"/>
                </a:lnTo>
                <a:cubicBezTo>
                  <a:pt x="12228" y="1092516"/>
                  <a:pt x="7995" y="1090762"/>
                  <a:pt x="4874" y="1087642"/>
                </a:cubicBezTo>
                <a:cubicBezTo>
                  <a:pt x="1753" y="1084521"/>
                  <a:pt x="0" y="1080288"/>
                  <a:pt x="0" y="1075875"/>
                </a:cubicBezTo>
                <a:lnTo>
                  <a:pt x="0" y="16641"/>
                </a:lnTo>
                <a:cubicBezTo>
                  <a:pt x="0" y="12228"/>
                  <a:pt x="1753" y="7995"/>
                  <a:pt x="4874" y="4874"/>
                </a:cubicBezTo>
                <a:cubicBezTo>
                  <a:pt x="7995" y="1753"/>
                  <a:pt x="12228" y="0"/>
                  <a:pt x="16641" y="0"/>
                </a:cubicBezTo>
                <a:close/>
              </a:path>
            </a:pathLst>
          </a:custGeom>
          <a:solidFill>
            <a:srgbClr val="FFFFFF"/>
          </a:solidFill>
          <a:ln w="28575" cap="sq">
            <a:solidFill>
              <a:srgbClr val="000000"/>
            </a:solidFill>
            <a:prstDash val="solid"/>
            <a:miter/>
          </a:ln>
        </p:spPr>
        <p:txBody>
          <a:bodyPr/>
          <a:lstStyle/>
          <a:p>
            <a:pPr>
              <a:lnSpc>
                <a:spcPct val="150000"/>
              </a:lnSpc>
            </a:pPr>
            <a:r>
              <a:rPr lang="en-US" sz="2000" dirty="0">
                <a:latin typeface="Arial" panose="020B0604020202020204" pitchFamily="34" charset="0"/>
                <a:cs typeface="Arial" panose="020B0604020202020204" pitchFamily="34" charset="0"/>
              </a:rPr>
              <a:t>Các </a:t>
            </a:r>
            <a:r>
              <a:rPr lang="en-US" sz="2000" dirty="0" err="1">
                <a:latin typeface="Arial" panose="020B0604020202020204" pitchFamily="34" charset="0"/>
                <a:cs typeface="Arial" panose="020B0604020202020204" pitchFamily="34" charset="0"/>
              </a:rPr>
              <a:t>bước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TF-IDF + KNN</a:t>
            </a:r>
          </a:p>
        </p:txBody>
      </p:sp>
      <p:pic>
        <p:nvPicPr>
          <p:cNvPr id="31" name="Picture 30">
            <a:extLst>
              <a:ext uri="{FF2B5EF4-FFF2-40B4-BE49-F238E27FC236}">
                <a16:creationId xmlns:a16="http://schemas.microsoft.com/office/drawing/2014/main" id="{FBE326A7-47CE-374E-EFB7-9B99366D2ED0}"/>
              </a:ext>
            </a:extLst>
          </p:cNvPr>
          <p:cNvPicPr>
            <a:picLocks noChangeAspect="1"/>
          </p:cNvPicPr>
          <p:nvPr/>
        </p:nvPicPr>
        <p:blipFill rotWithShape="1">
          <a:blip r:embed="rId4"/>
          <a:srcRect l="9451" t="4321" r="7356" b="5581"/>
          <a:stretch/>
        </p:blipFill>
        <p:spPr bwMode="auto">
          <a:xfrm>
            <a:off x="389640" y="10474928"/>
            <a:ext cx="3489832" cy="7454002"/>
          </a:xfrm>
          <a:prstGeom prst="rect">
            <a:avLst/>
          </a:prstGeom>
          <a:ln>
            <a:noFill/>
          </a:ln>
          <a:extLst>
            <a:ext uri="{53640926-AAD7-44D8-BBD7-CCE9431645EC}">
              <a14:shadowObscured xmlns:a14="http://schemas.microsoft.com/office/drawing/2010/main"/>
            </a:ext>
          </a:extLst>
        </p:spPr>
      </p:pic>
      <p:sp>
        <p:nvSpPr>
          <p:cNvPr id="34" name="Freeform 16">
            <a:extLst>
              <a:ext uri="{FF2B5EF4-FFF2-40B4-BE49-F238E27FC236}">
                <a16:creationId xmlns:a16="http://schemas.microsoft.com/office/drawing/2014/main" id="{F7BEC586-01E5-D336-5355-99C27A39A1F4}"/>
              </a:ext>
            </a:extLst>
          </p:cNvPr>
          <p:cNvSpPr/>
          <p:nvPr/>
        </p:nvSpPr>
        <p:spPr>
          <a:xfrm>
            <a:off x="4170328" y="9523279"/>
            <a:ext cx="4844880" cy="9613064"/>
          </a:xfrm>
          <a:custGeom>
            <a:avLst/>
            <a:gdLst/>
            <a:ahLst/>
            <a:cxnLst/>
            <a:rect l="l" t="t" r="r" b="b"/>
            <a:pathLst>
              <a:path w="1250467" h="1092516">
                <a:moveTo>
                  <a:pt x="16641" y="0"/>
                </a:moveTo>
                <a:lnTo>
                  <a:pt x="1233826" y="0"/>
                </a:lnTo>
                <a:cubicBezTo>
                  <a:pt x="1238239" y="0"/>
                  <a:pt x="1242472" y="1753"/>
                  <a:pt x="1245593" y="4874"/>
                </a:cubicBezTo>
                <a:cubicBezTo>
                  <a:pt x="1248714" y="7995"/>
                  <a:pt x="1250467" y="12228"/>
                  <a:pt x="1250467" y="16641"/>
                </a:cubicBezTo>
                <a:lnTo>
                  <a:pt x="1250467" y="1075875"/>
                </a:lnTo>
                <a:cubicBezTo>
                  <a:pt x="1250467" y="1080288"/>
                  <a:pt x="1248714" y="1084521"/>
                  <a:pt x="1245593" y="1087642"/>
                </a:cubicBezTo>
                <a:cubicBezTo>
                  <a:pt x="1242472" y="1090762"/>
                  <a:pt x="1238239" y="1092516"/>
                  <a:pt x="1233826" y="1092516"/>
                </a:cubicBezTo>
                <a:lnTo>
                  <a:pt x="16641" y="1092516"/>
                </a:lnTo>
                <a:cubicBezTo>
                  <a:pt x="12228" y="1092516"/>
                  <a:pt x="7995" y="1090762"/>
                  <a:pt x="4874" y="1087642"/>
                </a:cubicBezTo>
                <a:cubicBezTo>
                  <a:pt x="1753" y="1084521"/>
                  <a:pt x="0" y="1080288"/>
                  <a:pt x="0" y="1075875"/>
                </a:cubicBezTo>
                <a:lnTo>
                  <a:pt x="0" y="16641"/>
                </a:lnTo>
                <a:cubicBezTo>
                  <a:pt x="0" y="12228"/>
                  <a:pt x="1753" y="7995"/>
                  <a:pt x="4874" y="4874"/>
                </a:cubicBezTo>
                <a:cubicBezTo>
                  <a:pt x="7995" y="1753"/>
                  <a:pt x="12228" y="0"/>
                  <a:pt x="16641" y="0"/>
                </a:cubicBezTo>
                <a:close/>
              </a:path>
            </a:pathLst>
          </a:custGeom>
          <a:solidFill>
            <a:srgbClr val="FFFFFF"/>
          </a:solidFill>
          <a:ln w="28575" cap="sq">
            <a:solidFill>
              <a:srgbClr val="000000"/>
            </a:solidFill>
            <a:prstDash val="solid"/>
            <a:miter/>
          </a:ln>
        </p:spPr>
        <p:txBody>
          <a:bodyPr/>
          <a:lstStyle/>
          <a:p>
            <a:pPr>
              <a:lnSpc>
                <a:spcPct val="150000"/>
              </a:lnSpc>
            </a:pPr>
            <a:r>
              <a:rPr lang="en-US" sz="2000" dirty="0">
                <a:latin typeface="Arial" panose="020B0604020202020204" pitchFamily="34" charset="0"/>
                <a:cs typeface="Arial" panose="020B0604020202020204" pitchFamily="34" charset="0"/>
              </a:rPr>
              <a:t>Các </a:t>
            </a:r>
            <a:r>
              <a:rPr lang="en-US" sz="2000" dirty="0" err="1">
                <a:latin typeface="Arial" panose="020B0604020202020204" pitchFamily="34" charset="0"/>
                <a:cs typeface="Arial" panose="020B0604020202020204" pitchFamily="34" charset="0"/>
              </a:rPr>
              <a:t>bước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xử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lý</a:t>
            </a:r>
            <a:r>
              <a:rPr lang="en-US" sz="2000" dirty="0">
                <a:latin typeface="Arial" panose="020B0604020202020204" pitchFamily="34" charset="0"/>
                <a:cs typeface="Arial" panose="020B0604020202020204" pitchFamily="34" charset="0"/>
              </a:rPr>
              <a:t> BERT</a:t>
            </a:r>
          </a:p>
        </p:txBody>
      </p:sp>
      <p:pic>
        <p:nvPicPr>
          <p:cNvPr id="35" name="Picture 34">
            <a:extLst>
              <a:ext uri="{FF2B5EF4-FFF2-40B4-BE49-F238E27FC236}">
                <a16:creationId xmlns:a16="http://schemas.microsoft.com/office/drawing/2014/main" id="{02FDF873-07A4-E77F-06AD-0F328133149B}"/>
              </a:ext>
            </a:extLst>
          </p:cNvPr>
          <p:cNvPicPr>
            <a:picLocks noChangeAspect="1"/>
          </p:cNvPicPr>
          <p:nvPr/>
        </p:nvPicPr>
        <p:blipFill rotWithShape="1">
          <a:blip r:embed="rId5"/>
          <a:srcRect l="2546" t="4049" r="5983" b="3500"/>
          <a:stretch/>
        </p:blipFill>
        <p:spPr bwMode="auto">
          <a:xfrm>
            <a:off x="4389859" y="10629017"/>
            <a:ext cx="4498127" cy="7144633"/>
          </a:xfrm>
          <a:prstGeom prst="rect">
            <a:avLst/>
          </a:prstGeom>
          <a:ln>
            <a:noFill/>
          </a:ln>
          <a:extLst>
            <a:ext uri="{53640926-AAD7-44D8-BBD7-CCE9431645EC}">
              <a14:shadowObscured xmlns:a14="http://schemas.microsoft.com/office/drawing/2010/main"/>
            </a:ext>
          </a:extLst>
        </p:spPr>
      </p:pic>
      <p:sp>
        <p:nvSpPr>
          <p:cNvPr id="36" name="Freeform 16">
            <a:extLst>
              <a:ext uri="{FF2B5EF4-FFF2-40B4-BE49-F238E27FC236}">
                <a16:creationId xmlns:a16="http://schemas.microsoft.com/office/drawing/2014/main" id="{04E48C02-8C69-213B-67A8-865E627646FC}"/>
              </a:ext>
            </a:extLst>
          </p:cNvPr>
          <p:cNvSpPr/>
          <p:nvPr/>
        </p:nvSpPr>
        <p:spPr>
          <a:xfrm>
            <a:off x="9205839" y="9523279"/>
            <a:ext cx="5629028" cy="9613064"/>
          </a:xfrm>
          <a:custGeom>
            <a:avLst/>
            <a:gdLst/>
            <a:ahLst/>
            <a:cxnLst/>
            <a:rect l="l" t="t" r="r" b="b"/>
            <a:pathLst>
              <a:path w="1250467" h="1092516">
                <a:moveTo>
                  <a:pt x="16641" y="0"/>
                </a:moveTo>
                <a:lnTo>
                  <a:pt x="1233826" y="0"/>
                </a:lnTo>
                <a:cubicBezTo>
                  <a:pt x="1238239" y="0"/>
                  <a:pt x="1242472" y="1753"/>
                  <a:pt x="1245593" y="4874"/>
                </a:cubicBezTo>
                <a:cubicBezTo>
                  <a:pt x="1248714" y="7995"/>
                  <a:pt x="1250467" y="12228"/>
                  <a:pt x="1250467" y="16641"/>
                </a:cubicBezTo>
                <a:lnTo>
                  <a:pt x="1250467" y="1075875"/>
                </a:lnTo>
                <a:cubicBezTo>
                  <a:pt x="1250467" y="1080288"/>
                  <a:pt x="1248714" y="1084521"/>
                  <a:pt x="1245593" y="1087642"/>
                </a:cubicBezTo>
                <a:cubicBezTo>
                  <a:pt x="1242472" y="1090762"/>
                  <a:pt x="1238239" y="1092516"/>
                  <a:pt x="1233826" y="1092516"/>
                </a:cubicBezTo>
                <a:lnTo>
                  <a:pt x="16641" y="1092516"/>
                </a:lnTo>
                <a:cubicBezTo>
                  <a:pt x="12228" y="1092516"/>
                  <a:pt x="7995" y="1090762"/>
                  <a:pt x="4874" y="1087642"/>
                </a:cubicBezTo>
                <a:cubicBezTo>
                  <a:pt x="1753" y="1084521"/>
                  <a:pt x="0" y="1080288"/>
                  <a:pt x="0" y="1075875"/>
                </a:cubicBezTo>
                <a:lnTo>
                  <a:pt x="0" y="16641"/>
                </a:lnTo>
                <a:cubicBezTo>
                  <a:pt x="0" y="12228"/>
                  <a:pt x="1753" y="7995"/>
                  <a:pt x="4874" y="4874"/>
                </a:cubicBezTo>
                <a:cubicBezTo>
                  <a:pt x="7995" y="1753"/>
                  <a:pt x="12228" y="0"/>
                  <a:pt x="16641" y="0"/>
                </a:cubicBezTo>
                <a:close/>
              </a:path>
            </a:pathLst>
          </a:custGeom>
          <a:solidFill>
            <a:srgbClr val="FFFFFF"/>
          </a:solidFill>
          <a:ln w="28575" cap="sq">
            <a:solidFill>
              <a:srgbClr val="000000"/>
            </a:solidFill>
            <a:prstDash val="solid"/>
            <a:miter/>
          </a:ln>
        </p:spPr>
        <p:txBody>
          <a:bodyPr/>
          <a:lstStyle/>
          <a:p>
            <a:pPr>
              <a:lnSpc>
                <a:spcPct val="150000"/>
              </a:lnSpc>
            </a:pPr>
            <a:r>
              <a:rPr lang="en-US" sz="2000" dirty="0" err="1">
                <a:latin typeface="Arial" panose="020B0604020202020204" pitchFamily="34" charset="0"/>
                <a:cs typeface="Arial" panose="020B0604020202020204" pitchFamily="34" charset="0"/>
              </a:rPr>
              <a:t>Hình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ảnh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công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cụ</a:t>
            </a:r>
            <a:endParaRPr lang="en-US" sz="2000" dirty="0">
              <a:latin typeface="Arial" panose="020B0604020202020204" pitchFamily="34" charset="0"/>
              <a:cs typeface="Arial" panose="020B0604020202020204" pitchFamily="34" charset="0"/>
            </a:endParaRPr>
          </a:p>
        </p:txBody>
      </p:sp>
      <p:pic>
        <p:nvPicPr>
          <p:cNvPr id="37" name="Picture 36">
            <a:extLst>
              <a:ext uri="{FF2B5EF4-FFF2-40B4-BE49-F238E27FC236}">
                <a16:creationId xmlns:a16="http://schemas.microsoft.com/office/drawing/2014/main" id="{D96F542E-82E4-0FE5-49B9-4D40ED411912}"/>
              </a:ext>
            </a:extLst>
          </p:cNvPr>
          <p:cNvPicPr>
            <a:picLocks noChangeAspect="1"/>
          </p:cNvPicPr>
          <p:nvPr/>
        </p:nvPicPr>
        <p:blipFill>
          <a:blip r:embed="rId6"/>
          <a:stretch>
            <a:fillRect/>
          </a:stretch>
        </p:blipFill>
        <p:spPr>
          <a:xfrm>
            <a:off x="9768978" y="10197886"/>
            <a:ext cx="3959721" cy="4405653"/>
          </a:xfrm>
          <a:prstGeom prst="rect">
            <a:avLst/>
          </a:prstGeom>
        </p:spPr>
      </p:pic>
      <p:pic>
        <p:nvPicPr>
          <p:cNvPr id="38" name="Picture 37">
            <a:extLst>
              <a:ext uri="{FF2B5EF4-FFF2-40B4-BE49-F238E27FC236}">
                <a16:creationId xmlns:a16="http://schemas.microsoft.com/office/drawing/2014/main" id="{ACC34EA3-B218-2EF7-7644-ABFEFEC5637B}"/>
              </a:ext>
            </a:extLst>
          </p:cNvPr>
          <p:cNvPicPr>
            <a:picLocks noChangeAspect="1"/>
          </p:cNvPicPr>
          <p:nvPr/>
        </p:nvPicPr>
        <p:blipFill>
          <a:blip r:embed="rId7"/>
          <a:stretch>
            <a:fillRect/>
          </a:stretch>
        </p:blipFill>
        <p:spPr>
          <a:xfrm>
            <a:off x="9767704" y="14592109"/>
            <a:ext cx="4256511" cy="41513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TotalTime>
  <Words>405</Words>
  <Application>Microsoft Office PowerPoint</Application>
  <PresentationFormat>Custom</PresentationFormat>
  <Paragraphs>22</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Calibri</vt:lpstr>
      <vt:lpstr>Noto Sans Bold</vt:lpstr>
      <vt:lpstr>Arial</vt:lpstr>
      <vt:lpstr>Noto Sans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đồ án</dc:title>
  <dc:creator>. Quang</dc:creator>
  <cp:lastModifiedBy>Huy Nguyen</cp:lastModifiedBy>
  <cp:revision>16</cp:revision>
  <dcterms:created xsi:type="dcterms:W3CDTF">2006-08-16T00:00:00Z</dcterms:created>
  <dcterms:modified xsi:type="dcterms:W3CDTF">2025-06-04T19:17:28Z</dcterms:modified>
  <dc:identifier>DAGEy3DASUs</dc:identifier>
</cp:coreProperties>
</file>