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7" r:id="rId7"/>
    <p:sldId id="261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FDAEAC-406C-4955-9994-57798529D482}">
          <p14:sldIdLst>
            <p14:sldId id="257"/>
            <p14:sldId id="258"/>
            <p14:sldId id="259"/>
            <p14:sldId id="260"/>
            <p14:sldId id="263"/>
            <p14:sldId id="267"/>
          </p14:sldIdLst>
        </p14:section>
        <p14:section name="Untitled Section" id="{CCDC7C2C-90C8-4D87-B38E-E90538C92CFA}">
          <p14:sldIdLst>
            <p14:sldId id="261"/>
            <p14:sldId id="264"/>
            <p14:sldId id="265"/>
            <p14:sldId id="266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E1C5B-BD29-4389-B4F5-58E7AFAF47C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C99D7-60F4-4479-938A-C7B8D9CA8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GAME CONTROLLER WITH REAL-TIME RECOGNITION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00" y="2046713"/>
            <a:ext cx="8947150" cy="4048585"/>
          </a:xfrm>
        </p:spPr>
      </p:pic>
    </p:spTree>
    <p:extLst>
      <p:ext uri="{BB962C8B-B14F-4D97-AF65-F5344CB8AC3E}">
        <p14:creationId xmlns:p14="http://schemas.microsoft.com/office/powerpoint/2010/main" val="31333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845995"/>
          </a:xfrm>
        </p:spPr>
        <p:txBody>
          <a:bodyPr/>
          <a:lstStyle/>
          <a:p>
            <a:r>
              <a:rPr lang="en-US" sz="2400" smtClean="0"/>
              <a:t>3</a:t>
            </a:r>
            <a:r>
              <a:rPr lang="vi-VN" sz="2400" smtClean="0"/>
              <a:t>/ </a:t>
            </a:r>
            <a:r>
              <a:rPr lang="vi-VN" sz="2400"/>
              <a:t>Sử dụng </a:t>
            </a:r>
            <a:r>
              <a:rPr lang="en-US" sz="2400">
                <a:cs typeface="Courier New" panose="02070309020205020404" pitchFamily="49" charset="0"/>
              </a:rPr>
              <a:t>tf.data.Dataset.from_tensor_slices</a:t>
            </a:r>
            <a:r>
              <a:rPr lang="vi-VN" sz="2400"/>
              <a:t> tạo các tập train, validation và test.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816" y="1503985"/>
            <a:ext cx="8703297" cy="4684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= Sequential()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model.add(layers.LSTM(512, return_sequences=True, input_shape=(1,30)))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model.add(layers.LSTM(512, return_sequences=True))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model.add(layers.LSTM(256, return_sequences=True))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model.add(layers.LSTM(256))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model.add(layers.Dense(512, activation='relu'))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model.add(layers.Dense(num_classes, activation='softmax'))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model.compile(loss='CategoricalCrossentropy', optimizer='adam', metrics=["accuracy"])</a:t>
            </a:r>
          </a:p>
        </p:txBody>
      </p:sp>
    </p:spTree>
    <p:extLst>
      <p:ext uri="{BB962C8B-B14F-4D97-AF65-F5344CB8AC3E}">
        <p14:creationId xmlns:p14="http://schemas.microsoft.com/office/powerpoint/2010/main" val="31877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63" y="214180"/>
            <a:ext cx="9955628" cy="6464916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/Real-time Recognition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- </a:t>
            </a:r>
            <a:r>
              <a:rPr lang="vi-V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 File </a:t>
            </a:r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sử dụng: </a:t>
            </a:r>
            <a:r>
              <a:rPr lang="vi-VN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Preprocess_Image.py</a:t>
            </a:r>
            <a: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hàm trích xuất 10 landmarks tương tự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Tạo function nhận vào 1 batch ảnh gồm 32 tấm, trả ra True label là ký tự được dự đoán nhiều nhất trong 32 tấm ảnh input.</a:t>
            </a:r>
            <a:b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detect(camera_image, batch_size = 32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landmark = process_image(cropped, hands) 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if landmark is not None: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frames.append(cropped)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landmarks.append(landmark)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if len(frames) == batch_size: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landmarks = np.array(landmarks).reshape(batch_size,1, -1)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logits = model.predict(landmarks)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label_counts = {}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for logit in logits: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index = np.argmax(logit)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name = class_names[index]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label_counts[name] = label_counts.get(name, 0) + 1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most_predicted_label 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max(label_counts,key=label_counts.get)</a:t>
            </a: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return most_predicted_label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None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solidFill>
                  <a:srgbClr val="FF000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  <a:t>2.2</a:t>
            </a:r>
            <a:r>
              <a:rPr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Keyboard</a:t>
            </a:r>
            <a:br>
              <a:rPr lang="vi-VN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46111" y="2672739"/>
            <a:ext cx="5039072" cy="3165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PressKey(hexKeyCode):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extra = ctypes.c_ulong(0)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 = Input_I()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ii_.ki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KeyBdInput(0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hexKeyCode, 0x0008, 0, ctypes.pointer(extra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 = Input( ctypes.c_ulong(1), ii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ctypes.windll.user32.SendInput(1, ctypes.pointer(x), ctypes.sizeof(x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32511" y="2672738"/>
            <a:ext cx="5039073" cy="3165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ReleaseKey(hexKeyCode):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extra = ctypes.c_ulong(0)</a:t>
            </a: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Input_I()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ii_.ki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KeyBdInput(0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hexKeyCode,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0x0008|0x0002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0,ctypes.pointer(extra))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 = Input( ctypes.c_ulong(1), ii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ctypes.windll.user32.SendInput(1, ctypes.pointer(x), ctypes.sizeof(x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8034" y="1272209"/>
            <a:ext cx="9913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latin typeface="+mj-lt"/>
                <a:cs typeface="Times New Roman" panose="02020603050405020304" pitchFamily="18" charset="0"/>
              </a:rPr>
              <a:t>- File sử dụng: </a:t>
            </a:r>
            <a:r>
              <a:rPr 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Keycap_Simulation.py</a:t>
            </a:r>
          </a:p>
          <a:p>
            <a:r>
              <a:rPr lang="vi-VN" sz="2400" smtClean="0">
                <a:latin typeface="+mj-lt"/>
                <a:cs typeface="Times New Roman" panose="02020603050405020304" pitchFamily="18" charset="0"/>
              </a:rPr>
              <a:t>- Sử </a:t>
            </a:r>
            <a:r>
              <a:rPr lang="vi-VN" sz="2400">
                <a:latin typeface="+mj-lt"/>
                <a:cs typeface="Times New Roman" panose="02020603050405020304" pitchFamily="18" charset="0"/>
              </a:rPr>
              <a:t>dụng thư viện 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ctypes</a:t>
            </a:r>
            <a:r>
              <a:rPr lang="vi-VN" sz="240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SendInput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user32.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 </a:t>
            </a:r>
            <a:r>
              <a:rPr lang="vi-VN" sz="2400" smtClean="0">
                <a:latin typeface="+mj-lt"/>
              </a:rPr>
              <a:t>để tạo hàm nhấn và thả nút khi truyền hexcode của ký tự được predict.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58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3/Additional </a:t>
            </a:r>
            <a:r>
              <a:rPr lang="en-US" sz="44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88" y="1914803"/>
            <a:ext cx="4677428" cy="9621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6088" y="139158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800" smtClean="0">
                <a:solidFill>
                  <a:srgbClr val="00B0F0"/>
                </a:solidFill>
                <a:latin typeface="+mj-lt"/>
              </a:rPr>
              <a:t>3.1/ Music Radio</a:t>
            </a:r>
            <a:endParaRPr lang="en-US" sz="280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6088" y="3170482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smtClean="0">
                <a:solidFill>
                  <a:srgbClr val="00B0F0"/>
                </a:solidFill>
                <a:latin typeface="+mj-lt"/>
              </a:rPr>
              <a:t>3.2/ Inner Games</a:t>
            </a:r>
            <a:endParaRPr lang="en-US" sz="240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88" y="3875517"/>
            <a:ext cx="4015995" cy="2648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088" y="3875517"/>
            <a:ext cx="4015995" cy="26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  <a:t>4/ App Package</a:t>
            </a:r>
            <a:br>
              <a:rPr lang="vi-VN" smtClean="0">
                <a:solidFill>
                  <a:srgbClr val="00B0F0"/>
                </a:solidFill>
                <a:cs typeface="Times New Roman" panose="02020603050405020304" pitchFamily="18" charset="0"/>
              </a:rPr>
            </a:br>
            <a: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  <a:t/>
            </a:r>
            <a:br>
              <a:rPr lang="vi-VN">
                <a:solidFill>
                  <a:srgbClr val="00B0F0"/>
                </a:solidFill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1" y="1298711"/>
            <a:ext cx="10287872" cy="21203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sz="2400" smtClean="0"/>
              <a:t>- </a:t>
            </a:r>
            <a:r>
              <a:rPr lang="vi-VN" sz="2400" smtClean="0"/>
              <a:t>   File </a:t>
            </a:r>
            <a:r>
              <a:rPr lang="vi-VN" sz="2400" smtClean="0"/>
              <a:t>sử dụng</a:t>
            </a:r>
            <a:r>
              <a:rPr lang="vi-VN" sz="2400" smtClean="0"/>
              <a:t>:</a:t>
            </a:r>
            <a:r>
              <a:rPr lang="en-US" sz="2400" smtClean="0"/>
              <a:t>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ASL</a:t>
            </a:r>
            <a:r>
              <a:rPr lang="vi-VN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endParaRPr lang="vi-VN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sz="2400" smtClean="0"/>
              <a:t>- </a:t>
            </a:r>
            <a:r>
              <a:rPr lang="vi-VN" sz="2400" smtClean="0"/>
              <a:t>   Sử </a:t>
            </a:r>
            <a:r>
              <a:rPr lang="vi-VN" sz="2400" smtClean="0"/>
              <a:t>dụng thư viện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pyinstaller</a:t>
            </a:r>
            <a:r>
              <a:rPr lang="en-US" sz="2400" smtClean="0"/>
              <a:t> </a:t>
            </a:r>
            <a:r>
              <a:rPr lang="vi-VN" sz="2400" smtClean="0">
                <a:cs typeface="Times New Roman" panose="02020603050405020304" pitchFamily="18" charset="0"/>
              </a:rPr>
              <a:t>để </a:t>
            </a:r>
            <a:r>
              <a:rPr lang="vi-VN" sz="2400" smtClean="0">
                <a:cs typeface="Times New Roman" panose="02020603050405020304" pitchFamily="18" charset="0"/>
              </a:rPr>
              <a:t>chuyển tác bộ code thành tập tin .exe:</a:t>
            </a:r>
            <a:endParaRPr lang="en-US" sz="240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terminal</a:t>
            </a:r>
            <a:r>
              <a:rPr lang="en-US" sz="2400" smtClean="0"/>
              <a:t>, </a:t>
            </a:r>
            <a:r>
              <a:rPr lang="vi-VN" sz="2400" smtClean="0"/>
              <a:t>sử dụng câu lệnh 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pyinstaller ASL.spec </a:t>
            </a:r>
            <a:r>
              <a:rPr lang="vi-VN" sz="2400" smtClean="0"/>
              <a:t>để bắt đầu khởi tạo file</a:t>
            </a:r>
          </a:p>
          <a:p>
            <a:pPr>
              <a:buFontTx/>
              <a:buChar char="-"/>
            </a:pPr>
            <a:r>
              <a:rPr lang="vi-VN" sz="2400" smtClean="0"/>
              <a:t> Sau khi terminal hoàn tất, bạn có thể vào thư mục </a:t>
            </a:r>
            <a:r>
              <a:rPr lang="vi-VN" sz="24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dist</a:t>
            </a:r>
            <a:r>
              <a:rPr lang="vi-VN" sz="2400" smtClean="0"/>
              <a:t> mới được tạo và chạy file ASL.exe 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2419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972" y="2851361"/>
            <a:ext cx="9404723" cy="1400530"/>
          </a:xfrm>
        </p:spPr>
        <p:txBody>
          <a:bodyPr/>
          <a:lstStyle/>
          <a:p>
            <a:pPr algn="ctr"/>
            <a:r>
              <a:rPr lang="vi-VN" sz="6000" smtClean="0">
                <a:solidFill>
                  <a:srgbClr val="00B0F0"/>
                </a:solidFill>
              </a:rPr>
              <a:t>Thank For Listening</a:t>
            </a:r>
            <a:endParaRPr lang="en-US" sz="6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5043"/>
            <a:ext cx="9404723" cy="6228522"/>
          </a:xfrm>
        </p:spPr>
        <p:txBody>
          <a:bodyPr/>
          <a:lstStyle/>
          <a:p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vi-VN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br>
              <a:rPr lang="vi-VN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Dataset/Capturing Images</a:t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1.2/ Train Model</a:t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2/Real-time Recognition</a:t>
            </a:r>
            <a:r>
              <a:rPr lang="vi-VN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2.1/ Detect Hands via Camera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3/Additional Features</a:t>
            </a:r>
            <a:br>
              <a:rPr lang="en-US" sz="36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 Radio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3600" smtClean="0">
                <a:cs typeface="Times New Roman" panose="02020603050405020304" pitchFamily="18" charset="0"/>
              </a:rPr>
              <a:t>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Inner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  <a: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smtClean="0">
                <a:solidFill>
                  <a:srgbClr val="00B0F0"/>
                </a:solidFill>
                <a:cs typeface="Times New Roman" panose="02020603050405020304" pitchFamily="18" charset="0"/>
              </a:rPr>
              <a:t>4/App Package </a:t>
            </a:r>
            <a: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smtClean="0">
                <a:solidFill>
                  <a:srgbClr val="00B0F0"/>
                </a:solidFill>
              </a:rPr>
              <a:t>0.0</a:t>
            </a:r>
            <a:r>
              <a:rPr lang="en-US" sz="3600" smtClean="0">
                <a:solidFill>
                  <a:srgbClr val="00B0F0"/>
                </a:solidFill>
              </a:rPr>
              <a:t>/</a:t>
            </a:r>
            <a:r>
              <a:rPr lang="vi-VN" sz="3600" smtClean="0">
                <a:solidFill>
                  <a:srgbClr val="00B0F0"/>
                </a:solidFill>
              </a:rPr>
              <a:t> Main Files</a:t>
            </a:r>
            <a:br>
              <a:rPr lang="vi-VN" sz="3600" smtClean="0">
                <a:solidFill>
                  <a:srgbClr val="00B0F0"/>
                </a:solidFill>
              </a:rPr>
            </a:br>
            <a:r>
              <a:rPr lang="vi-VN" sz="3600" smtClean="0"/>
              <a:t>- </a:t>
            </a:r>
            <a:r>
              <a:rPr lang="en-US" sz="3600" smtClean="0">
                <a:cs typeface="Times New Roman" panose="02020603050405020304" pitchFamily="18" charset="0"/>
              </a:rPr>
              <a:t>C</a:t>
            </a:r>
            <a:r>
              <a:rPr lang="vi-VN" sz="3600" smtClean="0"/>
              <a:t>ác file quan trọng:</a:t>
            </a:r>
            <a:br>
              <a:rPr lang="vi-VN" sz="3600" smtClean="0"/>
            </a:br>
            <a:r>
              <a:rPr lang="vi-VN" sz="3600" smtClean="0"/>
              <a:t/>
            </a:r>
            <a:br>
              <a:rPr lang="vi-VN" sz="36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/>
              <a:t/>
            </a:r>
            <a:br>
              <a:rPr lang="en-US" sz="3600"/>
            </a:br>
            <a:r>
              <a:rPr lang="vi-VN" sz="3600" smtClean="0">
                <a:solidFill>
                  <a:srgbClr val="00B0F0"/>
                </a:solidFill>
              </a:rPr>
              <a:t>0.1/ </a:t>
            </a:r>
            <a:r>
              <a:rPr lang="vi-VN" sz="3600">
                <a:solidFill>
                  <a:srgbClr val="00B0F0"/>
                </a:solidFill>
                <a:cs typeface="Times New Roman" panose="02020603050405020304" pitchFamily="18" charset="0"/>
              </a:rPr>
              <a:t>Thư mục </a:t>
            </a:r>
            <a:r>
              <a:rPr lang="en-US" sz="36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/>
              <a:t>-</a:t>
            </a:r>
            <a:r>
              <a:rPr lang="vi-VN" sz="3600" smtClean="0"/>
              <a:t> </a:t>
            </a:r>
            <a:r>
              <a:rPr lang="vi-VN" sz="3600"/>
              <a:t>Chứa các Folder con được chia nhãn sẵn:</a:t>
            </a:r>
            <a:br>
              <a:rPr lang="vi-VN" sz="3600"/>
            </a:br>
            <a:r>
              <a:rPr lang="en-US" sz="3600"/>
              <a:t/>
            </a:r>
            <a:br>
              <a:rPr lang="en-US" sz="3600"/>
            </a:b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475034"/>
            <a:ext cx="6373114" cy="136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6154009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59" y="452718"/>
            <a:ext cx="9404723" cy="1400530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</a:rPr>
              <a:t>1.1/ Capturing images</a:t>
            </a:r>
            <a:br>
              <a:rPr lang="vi-VN" smtClean="0">
                <a:solidFill>
                  <a:srgbClr val="00B0F0"/>
                </a:solidFill>
              </a:rPr>
            </a:br>
            <a:r>
              <a:rPr lang="vi-VN" sz="3600" smtClean="0"/>
              <a:t>- </a:t>
            </a:r>
            <a:r>
              <a:rPr lang="vi-VN" sz="3600"/>
              <a:t>F</a:t>
            </a:r>
            <a:r>
              <a:rPr lang="vi-VN" sz="3600" smtClean="0"/>
              <a:t>ile </a:t>
            </a:r>
            <a:r>
              <a:rPr lang="vi-VN" sz="3600" b="1" smtClean="0">
                <a:solidFill>
                  <a:srgbClr val="FF0000"/>
                </a:solidFill>
              </a:rPr>
              <a:t>Capturing images.py </a:t>
            </a:r>
            <a:r>
              <a:rPr lang="vi-VN" sz="3600" smtClean="0"/>
              <a:t> sẽ chụp và lưu lại hình ảnh cho từng nhãn chữ.</a:t>
            </a:r>
            <a:br>
              <a:rPr lang="vi-VN" sz="3600" smtClean="0"/>
            </a:br>
            <a:r>
              <a:rPr lang="vi-VN" sz="3600" smtClean="0"/>
              <a:t>- Khởi chạy file, đặt tay vào khung, nhấn </a:t>
            </a:r>
            <a:r>
              <a:rPr lang="vi-VN" sz="3600" smtClean="0">
                <a:solidFill>
                  <a:srgbClr val="FF0000"/>
                </a:solidFill>
              </a:rPr>
              <a:t>C </a:t>
            </a:r>
            <a:r>
              <a:rPr lang="vi-VN" sz="3600" smtClean="0">
                <a:solidFill>
                  <a:schemeClr val="tx1"/>
                </a:solidFill>
              </a:rPr>
              <a:t>để bắt đầu chụp.</a:t>
            </a:r>
            <a:r>
              <a:rPr lang="vi-VN" sz="3600" smtClean="0"/>
              <a:t/>
            </a:r>
            <a:br>
              <a:rPr lang="vi-VN" sz="3600" smtClean="0"/>
            </a:br>
            <a:endParaRPr lang="en-US" sz="36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253" y="874688"/>
            <a:ext cx="762106" cy="1180584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395203" y="5782163"/>
            <a:ext cx="662609" cy="689113"/>
          </a:xfrm>
          <a:prstGeom prst="donu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086892" y="5782164"/>
            <a:ext cx="662609" cy="689113"/>
          </a:xfrm>
          <a:prstGeom prst="donu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10214" y="3632880"/>
            <a:ext cx="437452" cy="18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7965" y="4850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20" y="3921705"/>
            <a:ext cx="1549532" cy="15793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0152" y="3262808"/>
            <a:ext cx="156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>
                <a:latin typeface="+mj-lt"/>
              </a:rPr>
              <a:t>Tránh để ngón tay lọt ngoài khung xanh</a:t>
            </a:r>
            <a:endParaRPr lang="en-US">
              <a:latin typeface="+mj-lt"/>
            </a:endParaRPr>
          </a:p>
        </p:txBody>
      </p:sp>
      <p:sp>
        <p:nvSpPr>
          <p:cNvPr id="16" name="Donut 15"/>
          <p:cNvSpPr/>
          <p:nvPr/>
        </p:nvSpPr>
        <p:spPr>
          <a:xfrm>
            <a:off x="8778581" y="5782165"/>
            <a:ext cx="662609" cy="689113"/>
          </a:xfrm>
          <a:prstGeom prst="donu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37582" y="5665057"/>
            <a:ext cx="184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Tránh duy </a:t>
            </a:r>
            <a:r>
              <a:rPr lang="vi-VN" smtClean="0">
                <a:latin typeface="+mj-lt"/>
              </a:rPr>
              <a:t>chuyển tay </a:t>
            </a:r>
            <a:r>
              <a:rPr lang="vi-VN">
                <a:latin typeface="+mj-lt"/>
              </a:rPr>
              <a:t>quá nhanh khi chụp</a:t>
            </a:r>
            <a:endParaRPr lang="en-US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0037582" y="5120533"/>
            <a:ext cx="756724" cy="48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51742" y="3921705"/>
            <a:ext cx="1549531" cy="1579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313" y="3915785"/>
            <a:ext cx="1549531" cy="1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57462" y="3389788"/>
            <a:ext cx="3286539" cy="5110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132173" y="3098064"/>
            <a:ext cx="154800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085791" y="3807128"/>
            <a:ext cx="1594382" cy="45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2488" y="2587923"/>
            <a:ext cx="2740004" cy="75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/>
              <a:t>T</a:t>
            </a:r>
            <a:r>
              <a:rPr lang="vi-VN" smtClean="0"/>
              <a:t>ổng </a:t>
            </a:r>
            <a:r>
              <a:rPr lang="vi-VN"/>
              <a:t>số ảnh sẽ được chụp trong một lần chạy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44063" y="3851961"/>
            <a:ext cx="3016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latin typeface="+mj-lt"/>
              </a:rPr>
              <a:t>Đ</a:t>
            </a:r>
            <a:r>
              <a:rPr lang="vi-VN" sz="2000" smtClean="0">
                <a:latin typeface="+mj-lt"/>
              </a:rPr>
              <a:t>ường </a:t>
            </a:r>
            <a:r>
              <a:rPr lang="vi-VN" sz="2000">
                <a:latin typeface="+mj-lt"/>
              </a:rPr>
              <a:t>dẫn đến folder </a:t>
            </a:r>
            <a:r>
              <a:rPr lang="vi-VN" sz="2000" smtClean="0">
                <a:latin typeface="+mj-lt"/>
              </a:rPr>
              <a:t>con cần </a:t>
            </a:r>
            <a:r>
              <a:rPr lang="vi-VN" sz="2000">
                <a:latin typeface="+mj-lt"/>
              </a:rPr>
              <a:t>được tạo </a:t>
            </a:r>
            <a:r>
              <a:rPr lang="vi-VN" sz="2000" smtClean="0">
                <a:latin typeface="+mj-lt"/>
              </a:rPr>
              <a:t>bộ dataset</a:t>
            </a:r>
            <a:r>
              <a:rPr lang="vi-VN" sz="2000">
                <a:latin typeface="+mj-lt"/>
              </a:rPr>
              <a:t> </a:t>
            </a:r>
            <a:r>
              <a:rPr lang="vi-VN" sz="2000" smtClean="0">
                <a:latin typeface="+mj-lt"/>
              </a:rPr>
              <a:t>trong folder </a:t>
            </a:r>
            <a:r>
              <a:rPr lang="vi-VN" sz="2000" smtClean="0">
                <a:solidFill>
                  <a:srgbClr val="FF0000"/>
                </a:solidFill>
                <a:latin typeface="+mj-lt"/>
              </a:rPr>
              <a:t>train_data</a:t>
            </a:r>
            <a:endParaRPr lang="en-US" sz="2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321" y="609600"/>
            <a:ext cx="9915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200" u="sng" smtClean="0">
                <a:solidFill>
                  <a:srgbClr val="FF0000"/>
                </a:solidFill>
                <a:latin typeface="+mj-lt"/>
              </a:rPr>
              <a:t>Lưu ý</a:t>
            </a:r>
            <a:r>
              <a:rPr lang="vi-VN" sz="420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vi-VN" sz="4200" smtClean="0">
                <a:latin typeface="+mj-lt"/>
              </a:rPr>
              <a:t>Trước khi khởi chạy, ta cần chỉnh lại các thông số sau:</a:t>
            </a:r>
            <a:endParaRPr lang="en-US" sz="4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55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vi-VN" smtClean="0">
                <a:solidFill>
                  <a:srgbClr val="00B0F0"/>
                </a:solidFill>
              </a:rPr>
              <a:t>1.2/ Train Model: Preprocess Dataset</a:t>
            </a:r>
            <a:br>
              <a:rPr lang="vi-VN" smtClean="0">
                <a:solidFill>
                  <a:srgbClr val="00B0F0"/>
                </a:solidFill>
              </a:rPr>
            </a:br>
            <a:r>
              <a:rPr lang="vi-VN" smtClean="0">
                <a:solidFill>
                  <a:srgbClr val="00B0F0"/>
                </a:solidFill>
              </a:rPr>
              <a:t/>
            </a:r>
            <a:br>
              <a:rPr lang="vi-VN" smtClean="0">
                <a:solidFill>
                  <a:srgbClr val="00B0F0"/>
                </a:solidFill>
              </a:rPr>
            </a:b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94214"/>
            <a:ext cx="9885564" cy="12203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vi-VN" sz="2400"/>
              <a:t>- File sử dụng: </a:t>
            </a:r>
            <a:r>
              <a:rPr lang="vi-VN" sz="2400">
                <a:latin typeface="Courier New" panose="02070309020205020404" pitchFamily="49" charset="0"/>
                <a:cs typeface="Courier New" panose="02070309020205020404" pitchFamily="49" charset="0"/>
              </a:rPr>
              <a:t>trainingdata.ipynb</a:t>
            </a:r>
          </a:p>
          <a:p>
            <a:pPr marL="0" indent="0">
              <a:buNone/>
            </a:pPr>
            <a:r>
              <a:rPr lang="vi-VN" sz="2400" smtClean="0"/>
              <a:t>- Sử </a:t>
            </a:r>
            <a:r>
              <a:rPr lang="vi-VN" sz="2400"/>
              <a:t>dụng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tf.keras.preprocessing.image_dataset_from_directory </a:t>
            </a:r>
            <a:r>
              <a:rPr lang="vi-VN" sz="2400" smtClean="0"/>
              <a:t>để tự động </a:t>
            </a:r>
            <a:r>
              <a:rPr lang="vi-VN" sz="2400"/>
              <a:t>xử lý </a:t>
            </a:r>
            <a:r>
              <a:rPr lang="vi-VN" sz="2400" smtClean="0"/>
              <a:t>ảnh</a:t>
            </a:r>
            <a:r>
              <a:rPr lang="vi-VN" sz="2400"/>
              <a:t>, chia </a:t>
            </a:r>
            <a:r>
              <a:rPr lang="vi-VN" sz="2400" smtClean="0"/>
              <a:t>batch, </a:t>
            </a:r>
            <a:r>
              <a:rPr lang="vi-VN" sz="2400"/>
              <a:t>và trả về </a:t>
            </a:r>
            <a:r>
              <a:rPr lang="vi-VN" sz="2400" smtClean="0"/>
              <a:t>định dạng </a:t>
            </a:r>
            <a:r>
              <a:rPr lang="vi-VN" smtClean="0">
                <a:latin typeface="Courier New" panose="02070309020205020404" pitchFamily="49" charset="0"/>
                <a:cs typeface="Courier New" panose="02070309020205020404" pitchFamily="49" charset="0"/>
              </a:rPr>
              <a:t>tf.data.Dataset</a:t>
            </a:r>
            <a:r>
              <a:rPr lang="vi-VN" sz="2400" smtClean="0"/>
              <a:t> </a:t>
            </a:r>
            <a:r>
              <a:rPr lang="vi-VN" sz="2400"/>
              <a:t>thay vì </a:t>
            </a:r>
            <a:r>
              <a:rPr lang="vi-VN">
                <a:latin typeface="Courier New" panose="02070309020205020404" pitchFamily="49" charset="0"/>
                <a:cs typeface="Courier New" panose="02070309020205020404" pitchFamily="49" charset="0"/>
              </a:rPr>
              <a:t>numpy </a:t>
            </a:r>
            <a:r>
              <a:rPr lang="vi-VN" smtClean="0">
                <a:latin typeface="Courier New" panose="02070309020205020404" pitchFamily="49" charset="0"/>
                <a:cs typeface="Courier New" panose="02070309020205020404" pitchFamily="49" charset="0"/>
              </a:rPr>
              <a:t>array:</a:t>
            </a:r>
            <a:endParaRPr lang="vi-VN" sz="2400" smtClean="0"/>
          </a:p>
        </p:txBody>
      </p:sp>
      <p:sp>
        <p:nvSpPr>
          <p:cNvPr id="4" name="Rectangle 3"/>
          <p:cNvSpPr/>
          <p:nvPr/>
        </p:nvSpPr>
        <p:spPr>
          <a:xfrm>
            <a:off x="822191" y="2676939"/>
            <a:ext cx="99915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train_ds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tf.keras.preprocessing.image_dataset_from_directory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data_dir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seed=123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image_size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=(img_height, img_width),</a:t>
            </a:r>
          </a:p>
          <a:p>
            <a:pPr lvl="2"/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vi-VN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batch_size=batch_size_model</a:t>
            </a: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503" y="4308155"/>
            <a:ext cx="11257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>
                <a:latin typeface="+mj-lt"/>
              </a:rPr>
              <a:t>	- </a:t>
            </a:r>
            <a:r>
              <a:rPr lang="vi-VN" sz="2400">
                <a:latin typeface="+mj-lt"/>
              </a:rPr>
              <a:t>Sử </a:t>
            </a:r>
            <a:r>
              <a:rPr lang="vi-VN" sz="2400" smtClean="0">
                <a:latin typeface="+mj-lt"/>
              </a:rPr>
              <a:t>dụng thêm một mô hình</a:t>
            </a:r>
            <a:r>
              <a:rPr lang="vi-VN" sz="2000" smtClean="0">
                <a:latin typeface="+mj-lt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data_augmentation</a:t>
            </a:r>
            <a:r>
              <a:rPr lang="vi-VN" smtClean="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đơn giản để tăng độ đa dạng: </a:t>
            </a:r>
            <a:endParaRPr lang="en-US" sz="2400" b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5201" y="48658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data_augmentation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Sequential([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RandomFlip("horizontal"),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RandomRotation(0.1),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RandomZoom(0.1),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RandomBrightness(0.2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1.2/ </a:t>
            </a:r>
            <a:r>
              <a:rPr lang="vi-VN">
                <a:solidFill>
                  <a:srgbClr val="00B0F0"/>
                </a:solidFill>
              </a:rPr>
              <a:t>Train Model: Extract hand landmarks</a:t>
            </a:r>
            <a:endParaRPr lang="en-US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71237" y="1461771"/>
            <a:ext cx="10629285" cy="830855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vi-VN" sz="2400" smtClean="0">
                <a:cs typeface="Times New Roman" panose="02020603050405020304" pitchFamily="18" charset="0"/>
              </a:rPr>
              <a:t>Ý Tưởng : Sử dụng Mediapipe để </a:t>
            </a:r>
            <a:r>
              <a:rPr lang="vi-VN" sz="2400" smtClean="0"/>
              <a:t>trích </a:t>
            </a:r>
            <a:r>
              <a:rPr lang="vi-VN" sz="2400"/>
              <a:t>xuất </a:t>
            </a:r>
            <a:r>
              <a:rPr lang="vi-VN" sz="2400" smtClean="0"/>
              <a:t>21 </a:t>
            </a:r>
            <a:r>
              <a:rPr lang="vi-VN" sz="2400"/>
              <a:t>landmarks từ bàn tay, với mỗi landmark được biểu diễn bằng </a:t>
            </a:r>
            <a:r>
              <a:rPr lang="vi-VN" sz="2400" smtClean="0"/>
              <a:t>tọa </a:t>
            </a:r>
            <a:r>
              <a:rPr lang="vi-VN" sz="2400"/>
              <a:t>độ (x, y, z</a:t>
            </a:r>
            <a:r>
              <a:rPr lang="vi-VN" sz="2400" smtClean="0"/>
              <a:t>). </a:t>
            </a:r>
            <a:endParaRPr lang="en-US" sz="2400">
              <a:cs typeface="Times New Roman" panose="02020603050405020304" pitchFamily="18" charset="0"/>
            </a:endParaRPr>
          </a:p>
        </p:txBody>
      </p:sp>
      <p:pic>
        <p:nvPicPr>
          <p:cNvPr id="1026" name="Picture 2" descr="hand-landma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2458001"/>
            <a:ext cx="10154410" cy="36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564" y="1147813"/>
            <a:ext cx="1056198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+  Vì mô hình chỉ cần nhận diện những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keycap thông dụng cho việc chơi game: A, S, D, Q, W,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E,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ta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sẽ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tiến hành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slicing và giữ </a:t>
            </a:r>
            <a:r>
              <a:rPr lang="vi-VN" sz="240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lại </a:t>
            </a: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10 feature cần thiết:</a:t>
            </a:r>
            <a:endParaRPr lang="en-US" sz="2400">
              <a:effectLst/>
              <a:latin typeface="Calibri" panose="020F0502020204030204" pitchFamily="34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14052" y="2561559"/>
            <a:ext cx="1179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790249" y="2190120"/>
            <a:ext cx="38716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mtClean="0">
                <a:effectLst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Sử dụng vòng lặp, lần lượt trích xuất 3 tọa độ (x,y,z) từ 21 landmarks.</a:t>
            </a:r>
            <a:endParaRPr lang="en-US">
              <a:effectLst/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95969" y="3232441"/>
            <a:ext cx="895808" cy="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02764" y="2996131"/>
            <a:ext cx="623386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Sử dụng </a:t>
            </a:r>
            <a:r>
              <a:rPr lang="vi-VN" smtClean="0">
                <a:solidFill>
                  <a:srgbClr val="FF0000"/>
                </a:solidFill>
                <a:latin typeface="Courier New" panose="02070309020205020404" pitchFamily="49" charset="0"/>
                <a:ea typeface="游ゴシック Light" panose="020B0300000000000000" pitchFamily="50" charset="-128"/>
                <a:cs typeface="Courier New" panose="02070309020205020404" pitchFamily="49" charset="0"/>
              </a:rPr>
              <a:t>.transpose </a:t>
            </a: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và 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.</a:t>
            </a:r>
            <a:r>
              <a:rPr lang="vi-VN">
                <a:solidFill>
                  <a:srgbClr val="FF0000"/>
                </a:solidFill>
                <a:latin typeface="Courier New" panose="02070309020205020404" pitchFamily="49" charset="0"/>
                <a:ea typeface="游ゴシック Light" panose="020B0300000000000000" pitchFamily="50" charset="-128"/>
                <a:cs typeface="Courier New" panose="02070309020205020404" pitchFamily="49" charset="0"/>
              </a:rPr>
              <a:t>flatten</a:t>
            </a:r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  </a:t>
            </a:r>
            <a:r>
              <a:rPr lang="vi-VN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để chuyển shape từ    (21, 3) thành ( ,63). Phù hợp với Input của mô hình LSTM.</a:t>
            </a:r>
            <a:endParaRPr lang="en-US">
              <a:latin typeface="Times New Roman" panose="02020603050405020304" pitchFamily="18" charset="0"/>
              <a:ea typeface="游ゴシック Light" panose="020B03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3846442" y="3015275"/>
            <a:ext cx="238540" cy="4240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7564" y="3894700"/>
            <a:ext cx="1056198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vi-VN" sz="2400" smtClean="0"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+  Sau cùng, ta sẽ loop qua từng folder con đã được tạo sẵn,  slicing để lấy các Landmarks cần thiết.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442" y="2362431"/>
            <a:ext cx="6795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hand =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(np.array([[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res.x, res.y, res.z] </a:t>
            </a:r>
            <a:endParaRPr lang="vi-VN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for 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res in hand_world_landmarks.landmark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])</a:t>
            </a:r>
            <a:endParaRPr lang="en-US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       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transpose()</a:t>
            </a:r>
          </a:p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        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flatten</a:t>
            </a:r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())</a:t>
            </a:r>
            <a:endParaRPr lang="en-US" b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8442" y="5083734"/>
            <a:ext cx="10045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X.append(landmarks[np.r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_[0:3, 15:18, 24:27, 27:30, 36:39, 39:42, 48:51, 51:54, 57:60, 60:63]])                </a:t>
            </a:r>
            <a:endParaRPr lang="vi-VN" smtClean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y.append(label</a:t>
            </a: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)</a:t>
            </a:r>
            <a:endParaRPr lang="en-US" b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76" y="1247848"/>
            <a:ext cx="10737507" cy="4490343"/>
          </a:xfrm>
        </p:spPr>
        <p:txBody>
          <a:bodyPr/>
          <a:lstStyle/>
          <a:p>
            <a:r>
              <a:rPr lang="vi-VN" sz="2400" smtClean="0"/>
              <a:t>1/ Áp dụng </a:t>
            </a:r>
            <a:r>
              <a:rPr lang="vi-VN" sz="2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encoder </a:t>
            </a:r>
            <a:r>
              <a:rPr lang="vi-VN" sz="2400" smtClean="0"/>
              <a:t>và to_categorical lên tập label.</a:t>
            </a:r>
            <a:br>
              <a:rPr lang="vi-VN" sz="2400" smtClean="0"/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 = LabelEncoder()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y_encode = le.fit_transform(y)</a:t>
            </a:r>
            <a:b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y_encode = to_categorical(y_encode, num_classes)</a:t>
            </a:r>
            <a:r>
              <a:rPr lang="en-US" smtClean="0"/>
              <a:t/>
            </a:r>
            <a:br>
              <a:rPr lang="en-US" smtClean="0"/>
            </a:br>
            <a:r>
              <a:rPr lang="vi-VN" sz="2400" smtClean="0"/>
              <a:t/>
            </a:r>
            <a:br>
              <a:rPr lang="vi-VN" sz="2400" smtClean="0"/>
            </a:br>
            <a:r>
              <a:rPr lang="vi-VN" sz="2400" smtClean="0"/>
              <a:t>2/ Sử dụng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lang="vi-VN" sz="2400" smtClean="0"/>
              <a:t> tạo các tập train, validation và test. </a:t>
            </a:r>
            <a:r>
              <a:rPr lang="en-US" sz="1800"/>
              <a:t/>
            </a:r>
            <a:br>
              <a:rPr lang="en-US" sz="1800"/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X_train = np.reshape(X_train, (len(X_train),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X_val = np.reshape(X_val, (len(X_val),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X_test = np.reshape(X_test, (len(X_test), 1, 30))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train_ds = tf.data.Dataset.from_tensor_slices((X_train, y_train)).batch(batch_size_model)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val_ds = tf.data.Dataset.from_tensor_slices((X_val, y_val)).batch(batch_size_model)</a:t>
            </a:r>
            <a:b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800">
                <a:solidFill>
                  <a:schemeClr val="accent1">
                    <a:lumMod val="20000"/>
                    <a:lumOff val="80000"/>
                  </a:schemeClr>
                </a:solidFill>
              </a:rPr>
              <a:t>test_ds = tf.data.Dataset.from_tensor_slices((X_test, y_test)).</a:t>
            </a:r>
            <a:r>
              <a:rPr lang="en-US" sz="180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batch(batch_size_model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434076" y="381864"/>
            <a:ext cx="97405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1.2/ </a:t>
            </a:r>
            <a:r>
              <a:rPr lang="vi-VN" sz="42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</a:t>
            </a:r>
            <a:r>
              <a:rPr lang="vi-VN" sz="420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Model Setup and Training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442</TotalTime>
  <Words>1190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游ゴシック Light</vt:lpstr>
      <vt:lpstr>Arial</vt:lpstr>
      <vt:lpstr>Calibri</vt:lpstr>
      <vt:lpstr>Century Gothic</vt:lpstr>
      <vt:lpstr>Courier New</vt:lpstr>
      <vt:lpstr>Times New Roman</vt:lpstr>
      <vt:lpstr>Wingdings 3</vt:lpstr>
      <vt:lpstr>Ion</vt:lpstr>
      <vt:lpstr>GAME CONTROLLER WITH REAL-TIME RECOGNITION </vt:lpstr>
      <vt:lpstr>1/Setup 1.1/ Create Dataset/Capturing Images 1.2/ Train Model 2/Real-time Recognition 2.1/ Detect Hands via Camera 2.2/ Controlling Keyboard 3/Additional Features 3.1/ Music Radio 3.2/ Inner Games 4/App Package   </vt:lpstr>
      <vt:lpstr>0.0/ Main Files - Các file quan trọng:    0.1/ Thư mục Train Data - Chứa các Folder con được chia nhãn sẵn:  </vt:lpstr>
      <vt:lpstr>1.1/ Capturing images - File Capturing images.py  sẽ chụp và lưu lại hình ảnh cho từng nhãn chữ. - Khởi chạy file, đặt tay vào khung, nhấn C để bắt đầu chụp. </vt:lpstr>
      <vt:lpstr>PowerPoint Presentation</vt:lpstr>
      <vt:lpstr>1.2/ Train Model: Preprocess Dataset  </vt:lpstr>
      <vt:lpstr>1.2/ Train Model: Extract hand landmarks</vt:lpstr>
      <vt:lpstr>PowerPoint Presentation</vt:lpstr>
      <vt:lpstr>1/ Áp dụng label encoder và to_categorical lên tập label. le = LabelEncoder() y_encode = le.fit_transform(y) y_encode = to_categorical(y_encode, num_classes)  2/ Sử dụng tf.data.Dataset.from_tensor_slices tạo các tập train, validation và test.  X_train = np.reshape(X_train, (len(X_train), 1, 30)) X_val = np.reshape(X_val, (len(X_val), 1, 30)) X_test = np.reshape(X_test, (len(X_test), 1, 30)) train_ds = tf.data.Dataset.from_tensor_slices((X_train, y_train)).batch(batch_size_model) val_ds = tf.data.Dataset.from_tensor_slices((X_val, y_val)).batch(batch_size_model) test_ds = tf.data.Dataset.from_tensor_slices((X_test, y_test)).batch(batch_size_model </vt:lpstr>
      <vt:lpstr>3/ Sử dụng tf.data.Dataset.from_tensor_slices tạo các tập train, validation và test.</vt:lpstr>
      <vt:lpstr>2.1/Real-time Recognition -  File sử dụng: Preprocess_Image.py -  Tạo hàm trích xuất 10 landmarks tương tự -  Tạo function nhận vào 1 batch ảnh gồm 32 tấm, trả ra True label là ký tự được dự đoán nhiều nhất trong 32 tấm ảnh input. def detect(camera_image, batch_size = 32):   landmark = process_image(cropped, hands)    if landmark is not None:     frames.append(cropped)     landmarks.append(landmark)     if len(frames) == batch_size:       landmarks = np.array(landmarks).reshape(batch_size,1, -1)       logits = model.predict(landmarks)       label_counts = {}       for logit in logits:         index = np.argmax(logit)         name = class_names[index]         label_counts[name] = label_counts.get(name, 0) + 1       most_predicted_label = max(label_counts,key=label_counts.get)       return most_predicted_label   return None       </vt:lpstr>
      <vt:lpstr>2.2/Controlling Keyboard </vt:lpstr>
      <vt:lpstr>3/Additional Features</vt:lpstr>
      <vt:lpstr>4/ App Package  </vt:lpstr>
      <vt:lpstr>Thank For Listening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CONTROLLER WITH REAL-TIME RECOGNITION</dc:title>
  <dc:creator>Admin</dc:creator>
  <cp:lastModifiedBy>Admin</cp:lastModifiedBy>
  <cp:revision>40</cp:revision>
  <dcterms:created xsi:type="dcterms:W3CDTF">2023-08-01T03:11:29Z</dcterms:created>
  <dcterms:modified xsi:type="dcterms:W3CDTF">2023-08-04T04:28:51Z</dcterms:modified>
</cp:coreProperties>
</file>