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07CE9C-02E6-446E-B9FA-DEB925CDE3D0}" type="datetimeFigureOut">
              <a:rPr lang="vi-VN" smtClean="0"/>
              <a:t>3/12/2020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F4D7AC6-E1E5-41ED-BC44-A76B1956E54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60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7CE9C-02E6-446E-B9FA-DEB925CDE3D0}" type="datetimeFigureOut">
              <a:rPr lang="vi-VN" smtClean="0"/>
              <a:t>3/12/2020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F4D7AC6-E1E5-41ED-BC44-A76B1956E545}" type="slidenum">
              <a:rPr lang="vi-VN" smtClean="0"/>
              <a:t>‹#›</a:t>
            </a:fld>
            <a:endParaRPr lang="vi-VN"/>
          </a:p>
        </p:txBody>
      </p:sp>
    </p:spTree>
    <p:extLst>
      <p:ext uri="{BB962C8B-B14F-4D97-AF65-F5344CB8AC3E}">
        <p14:creationId xmlns:p14="http://schemas.microsoft.com/office/powerpoint/2010/main" val="327006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7CE9C-02E6-446E-B9FA-DEB925CDE3D0}" type="datetimeFigureOut">
              <a:rPr lang="vi-VN" smtClean="0"/>
              <a:t>3/12/2020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F4D7AC6-E1E5-41ED-BC44-A76B1956E545}" type="slidenum">
              <a:rPr lang="vi-VN" smtClean="0"/>
              <a:t>‹#›</a:t>
            </a:fld>
            <a:endParaRPr lang="vi-VN"/>
          </a:p>
        </p:txBody>
      </p:sp>
    </p:spTree>
    <p:extLst>
      <p:ext uri="{BB962C8B-B14F-4D97-AF65-F5344CB8AC3E}">
        <p14:creationId xmlns:p14="http://schemas.microsoft.com/office/powerpoint/2010/main" val="42242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7CE9C-02E6-446E-B9FA-DEB925CDE3D0}" type="datetimeFigureOut">
              <a:rPr lang="vi-VN" smtClean="0"/>
              <a:t>3/12/2020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F4D7AC6-E1E5-41ED-BC44-A76B1956E545}" type="slidenum">
              <a:rPr lang="vi-VN" smtClean="0"/>
              <a:t>‹#›</a:t>
            </a:fld>
            <a:endParaRPr lang="vi-VN"/>
          </a:p>
        </p:txBody>
      </p:sp>
    </p:spTree>
    <p:extLst>
      <p:ext uri="{BB962C8B-B14F-4D97-AF65-F5344CB8AC3E}">
        <p14:creationId xmlns:p14="http://schemas.microsoft.com/office/powerpoint/2010/main" val="80551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07CE9C-02E6-446E-B9FA-DEB925CDE3D0}" type="datetimeFigureOut">
              <a:rPr lang="vi-VN" smtClean="0"/>
              <a:t>3/12/2020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F4D7AC6-E1E5-41ED-BC44-A76B1956E54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8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07CE9C-02E6-446E-B9FA-DEB925CDE3D0}" type="datetimeFigureOut">
              <a:rPr lang="vi-VN" smtClean="0"/>
              <a:t>3/12/2020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F4D7AC6-E1E5-41ED-BC44-A76B1956E545}" type="slidenum">
              <a:rPr lang="vi-VN" smtClean="0"/>
              <a:t>‹#›</a:t>
            </a:fld>
            <a:endParaRPr lang="vi-VN"/>
          </a:p>
        </p:txBody>
      </p:sp>
    </p:spTree>
    <p:extLst>
      <p:ext uri="{BB962C8B-B14F-4D97-AF65-F5344CB8AC3E}">
        <p14:creationId xmlns:p14="http://schemas.microsoft.com/office/powerpoint/2010/main" val="210637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07CE9C-02E6-446E-B9FA-DEB925CDE3D0}" type="datetimeFigureOut">
              <a:rPr lang="vi-VN" smtClean="0"/>
              <a:t>3/12/2020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AF4D7AC6-E1E5-41ED-BC44-A76B1956E545}" type="slidenum">
              <a:rPr lang="vi-VN" smtClean="0"/>
              <a:t>‹#›</a:t>
            </a:fld>
            <a:endParaRPr lang="vi-VN"/>
          </a:p>
        </p:txBody>
      </p:sp>
    </p:spTree>
    <p:extLst>
      <p:ext uri="{BB962C8B-B14F-4D97-AF65-F5344CB8AC3E}">
        <p14:creationId xmlns:p14="http://schemas.microsoft.com/office/powerpoint/2010/main" val="90828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07CE9C-02E6-446E-B9FA-DEB925CDE3D0}" type="datetimeFigureOut">
              <a:rPr lang="vi-VN" smtClean="0"/>
              <a:t>3/12/2020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AF4D7AC6-E1E5-41ED-BC44-A76B1956E545}" type="slidenum">
              <a:rPr lang="vi-VN" smtClean="0"/>
              <a:t>‹#›</a:t>
            </a:fld>
            <a:endParaRPr lang="vi-VN"/>
          </a:p>
        </p:txBody>
      </p:sp>
    </p:spTree>
    <p:extLst>
      <p:ext uri="{BB962C8B-B14F-4D97-AF65-F5344CB8AC3E}">
        <p14:creationId xmlns:p14="http://schemas.microsoft.com/office/powerpoint/2010/main" val="279026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07CE9C-02E6-446E-B9FA-DEB925CDE3D0}" type="datetimeFigureOut">
              <a:rPr lang="vi-VN" smtClean="0"/>
              <a:t>3/12/2020</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AF4D7AC6-E1E5-41ED-BC44-A76B1956E545}" type="slidenum">
              <a:rPr lang="vi-VN" smtClean="0"/>
              <a:t>‹#›</a:t>
            </a:fld>
            <a:endParaRPr lang="vi-VN"/>
          </a:p>
        </p:txBody>
      </p:sp>
    </p:spTree>
    <p:extLst>
      <p:ext uri="{BB962C8B-B14F-4D97-AF65-F5344CB8AC3E}">
        <p14:creationId xmlns:p14="http://schemas.microsoft.com/office/powerpoint/2010/main" val="382043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07CE9C-02E6-446E-B9FA-DEB925CDE3D0}" type="datetimeFigureOut">
              <a:rPr lang="vi-VN" smtClean="0"/>
              <a:t>3/12/2020</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4D7AC6-E1E5-41ED-BC44-A76B1956E545}" type="slidenum">
              <a:rPr lang="vi-VN" smtClean="0"/>
              <a:t>‹#›</a:t>
            </a:fld>
            <a:endParaRPr lang="vi-VN"/>
          </a:p>
        </p:txBody>
      </p:sp>
    </p:spTree>
    <p:extLst>
      <p:ext uri="{BB962C8B-B14F-4D97-AF65-F5344CB8AC3E}">
        <p14:creationId xmlns:p14="http://schemas.microsoft.com/office/powerpoint/2010/main" val="188139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07CE9C-02E6-446E-B9FA-DEB925CDE3D0}" type="datetimeFigureOut">
              <a:rPr lang="vi-VN" smtClean="0"/>
              <a:t>3/12/2020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F4D7AC6-E1E5-41ED-BC44-A76B1956E545}" type="slidenum">
              <a:rPr lang="vi-VN" smtClean="0"/>
              <a:t>‹#›</a:t>
            </a:fld>
            <a:endParaRPr lang="vi-VN"/>
          </a:p>
        </p:txBody>
      </p:sp>
    </p:spTree>
    <p:extLst>
      <p:ext uri="{BB962C8B-B14F-4D97-AF65-F5344CB8AC3E}">
        <p14:creationId xmlns:p14="http://schemas.microsoft.com/office/powerpoint/2010/main" val="225627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07CE9C-02E6-446E-B9FA-DEB925CDE3D0}" type="datetimeFigureOut">
              <a:rPr lang="vi-VN" smtClean="0"/>
              <a:t>3/12/2020</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4D7AC6-E1E5-41ED-BC44-A76B1956E545}"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137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a:t> </a:t>
            </a:r>
            <a:r>
              <a:rPr lang="vi-VN" b="1" smtClean="0"/>
              <a:t>Artificial</a:t>
            </a:r>
            <a:r>
              <a:rPr lang="en-US" b="1" smtClean="0"/>
              <a:t> </a:t>
            </a:r>
            <a:r>
              <a:rPr lang="en-US" b="1" smtClean="0">
                <a:latin typeface="Times New Roman" panose="02020603050405020304" pitchFamily="18" charset="0"/>
                <a:cs typeface="Times New Roman" panose="02020603050405020304" pitchFamily="18" charset="0"/>
              </a:rPr>
              <a:t>Neural</a:t>
            </a:r>
            <a:r>
              <a:rPr lang="en-US" b="1" smtClean="0"/>
              <a:t> </a:t>
            </a:r>
            <a:r>
              <a:rPr lang="en-US" b="1" smtClean="0">
                <a:latin typeface="Times New Roman" panose="02020603050405020304" pitchFamily="18" charset="0"/>
                <a:cs typeface="Times New Roman" panose="02020603050405020304" pitchFamily="18" charset="0"/>
              </a:rPr>
              <a:t>Network</a:t>
            </a:r>
            <a:endParaRPr lang="vi-VN">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smtClean="0">
                <a:latin typeface="Times New Roman" panose="02020603050405020304" pitchFamily="18" charset="0"/>
                <a:cs typeface="Times New Roman" panose="02020603050405020304" pitchFamily="18" charset="0"/>
              </a:rPr>
              <a:t>Phạm Quang huy</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21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a:t>
            </a:r>
            <a:r>
              <a:rPr lang="vi-VN" smtClean="0"/>
              <a:t>Activation</a:t>
            </a:r>
            <a:r>
              <a:rPr lang="en-US" smtClean="0"/>
              <a:t> </a:t>
            </a:r>
            <a:r>
              <a:rPr lang="en-US" smtClean="0">
                <a:latin typeface="Times New Roman" panose="02020603050405020304" pitchFamily="18" charset="0"/>
                <a:cs typeface="Times New Roman" panose="02020603050405020304" pitchFamily="18" charset="0"/>
              </a:rPr>
              <a:t>function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2.2.</a:t>
            </a:r>
            <a:r>
              <a:rPr lang="vi-VN" smtClean="0">
                <a:latin typeface="Times New Roman" panose="02020603050405020304" pitchFamily="18" charset="0"/>
                <a:cs typeface="Times New Roman" panose="02020603050405020304" pitchFamily="18" charset="0"/>
              </a:rPr>
              <a:t> </a:t>
            </a:r>
            <a:r>
              <a:rPr lang="vi-VN" smtClean="0">
                <a:latin typeface="+mj-lt"/>
              </a:rPr>
              <a:t>Linear</a:t>
            </a:r>
            <a:r>
              <a:rPr lang="vi-VN" smtClean="0">
                <a:latin typeface="Times New Roman" panose="02020603050405020304" pitchFamily="18" charset="0"/>
                <a:cs typeface="Times New Roman" panose="02020603050405020304" pitchFamily="18" charset="0"/>
              </a:rPr>
              <a:t>:</a:t>
            </a:r>
          </a:p>
          <a:p>
            <a:r>
              <a:rPr lang="vi-VN">
                <a:latin typeface="Times New Roman" panose="02020603050405020304" pitchFamily="18" charset="0"/>
                <a:cs typeface="Times New Roman" panose="02020603050405020304" pitchFamily="18" charset="0"/>
              </a:rPr>
              <a:t>- Kích hoạt tuyến tính là chức năng đơn giản nhất, tuy nhiên vì là chức năng tuyến tính nên nó không thể giải quyết các chức năng phi tuyến tính và không bị ràng </a:t>
            </a:r>
            <a:r>
              <a:rPr lang="vi-VN">
                <a:latin typeface="Times New Roman" panose="02020603050405020304" pitchFamily="18" charset="0"/>
                <a:cs typeface="Times New Roman" panose="02020603050405020304" pitchFamily="18" charset="0"/>
              </a:rPr>
              <a:t>buộc</a:t>
            </a:r>
            <a:r>
              <a:rPr lang="vi-VN" smtClean="0">
                <a:latin typeface="Times New Roman" panose="02020603050405020304" pitchFamily="18" charset="0"/>
                <a:cs typeface="Times New Roman" panose="02020603050405020304" pitchFamily="18" charset="0"/>
              </a:rPr>
              <a:t>.</a:t>
            </a:r>
          </a:p>
          <a:p>
            <a:endParaRPr lang="vi-VN">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76178" y="3229534"/>
            <a:ext cx="2374246" cy="2307678"/>
          </a:xfrm>
          <a:prstGeom prst="rect">
            <a:avLst/>
          </a:prstGeom>
        </p:spPr>
      </p:pic>
    </p:spTree>
    <p:extLst>
      <p:ext uri="{BB962C8B-B14F-4D97-AF65-F5344CB8AC3E}">
        <p14:creationId xmlns:p14="http://schemas.microsoft.com/office/powerpoint/2010/main" val="240037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a:t>
            </a:r>
            <a:r>
              <a:rPr lang="vi-VN" smtClean="0"/>
              <a:t>Activation</a:t>
            </a:r>
            <a:r>
              <a:rPr lang="en-US" smtClean="0"/>
              <a:t> </a:t>
            </a:r>
            <a:r>
              <a:rPr lang="en-US" smtClean="0">
                <a:latin typeface="Times New Roman" panose="02020603050405020304" pitchFamily="18" charset="0"/>
                <a:cs typeface="Times New Roman" panose="02020603050405020304" pitchFamily="18" charset="0"/>
              </a:rPr>
              <a:t>function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2.3.</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Sigmoid:</a:t>
            </a:r>
          </a:p>
          <a:p>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Còn </a:t>
            </a:r>
            <a:r>
              <a:rPr lang="vi-VN">
                <a:latin typeface="Times New Roman" panose="02020603050405020304" pitchFamily="18" charset="0"/>
                <a:cs typeface="Times New Roman" panose="02020603050405020304" pitchFamily="18" charset="0"/>
              </a:rPr>
              <a:t>được gọi là hàm logistic, không tuyến tính với giới hạn [0,1]. Nó liên tục, khác biệt </a:t>
            </a:r>
            <a:r>
              <a:rPr lang="vi-VN">
                <a:latin typeface="Times New Roman" panose="02020603050405020304" pitchFamily="18" charset="0"/>
                <a:cs typeface="Times New Roman" panose="02020603050405020304" pitchFamily="18" charset="0"/>
              </a:rPr>
              <a:t>và </a:t>
            </a:r>
            <a:r>
              <a:rPr lang="vi-VN" smtClean="0">
                <a:latin typeface="Times New Roman" panose="02020603050405020304" pitchFamily="18" charset="0"/>
                <a:cs typeface="Times New Roman" panose="02020603050405020304" pitchFamily="18" charset="0"/>
              </a:rPr>
              <a:t>chuyển các giá trị </a:t>
            </a:r>
            <a:r>
              <a:rPr lang="vi-VN">
                <a:latin typeface="Times New Roman" panose="02020603050405020304" pitchFamily="18" charset="0"/>
                <a:cs typeface="Times New Roman" panose="02020603050405020304" pitchFamily="18" charset="0"/>
              </a:rPr>
              <a:t>thành 0 hoặc 1.</a:t>
            </a:r>
          </a:p>
        </p:txBody>
      </p:sp>
      <p:pic>
        <p:nvPicPr>
          <p:cNvPr id="4" name="Picture 3"/>
          <p:cNvPicPr>
            <a:picLocks noChangeAspect="1"/>
          </p:cNvPicPr>
          <p:nvPr/>
        </p:nvPicPr>
        <p:blipFill>
          <a:blip r:embed="rId2"/>
          <a:stretch>
            <a:fillRect/>
          </a:stretch>
        </p:blipFill>
        <p:spPr>
          <a:xfrm>
            <a:off x="1307445" y="3286404"/>
            <a:ext cx="2817131" cy="949420"/>
          </a:xfrm>
          <a:prstGeom prst="rect">
            <a:avLst/>
          </a:prstGeom>
        </p:spPr>
      </p:pic>
      <p:pic>
        <p:nvPicPr>
          <p:cNvPr id="5" name="Picture 4"/>
          <p:cNvPicPr>
            <a:picLocks noChangeAspect="1"/>
          </p:cNvPicPr>
          <p:nvPr/>
        </p:nvPicPr>
        <p:blipFill>
          <a:blip r:embed="rId3"/>
          <a:stretch>
            <a:fillRect/>
          </a:stretch>
        </p:blipFill>
        <p:spPr>
          <a:xfrm>
            <a:off x="5762064" y="2740615"/>
            <a:ext cx="2776817" cy="2990418"/>
          </a:xfrm>
          <a:prstGeom prst="rect">
            <a:avLst/>
          </a:prstGeom>
        </p:spPr>
      </p:pic>
    </p:spTree>
    <p:extLst>
      <p:ext uri="{BB962C8B-B14F-4D97-AF65-F5344CB8AC3E}">
        <p14:creationId xmlns:p14="http://schemas.microsoft.com/office/powerpoint/2010/main" val="231320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a:t>
            </a:r>
            <a:r>
              <a:rPr lang="vi-VN" smtClean="0"/>
              <a:t>Activation</a:t>
            </a:r>
            <a:r>
              <a:rPr lang="en-US" smtClean="0"/>
              <a:t> </a:t>
            </a:r>
            <a:r>
              <a:rPr lang="en-US" smtClean="0">
                <a:latin typeface="Times New Roman" panose="02020603050405020304" pitchFamily="18" charset="0"/>
                <a:cs typeface="Times New Roman" panose="02020603050405020304" pitchFamily="18" charset="0"/>
              </a:rPr>
              <a:t>function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2.4 Hyperbolic Tangent</a:t>
            </a:r>
            <a:endParaRPr lang="vi-VN" smtClean="0">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 Hàm TanH cũng không tuyến tính với các giới hạn ở [-1,1]. Nó liên tục, khác biệt </a:t>
            </a:r>
            <a:r>
              <a:rPr lang="vi-VN">
                <a:latin typeface="Times New Roman" panose="02020603050405020304" pitchFamily="18" charset="0"/>
                <a:cs typeface="Times New Roman" panose="02020603050405020304" pitchFamily="18" charset="0"/>
              </a:rPr>
              <a:t>và </a:t>
            </a:r>
            <a:r>
              <a:rPr lang="vi-VN" smtClean="0">
                <a:latin typeface="Times New Roman" panose="02020603050405020304" pitchFamily="18" charset="0"/>
                <a:cs typeface="Times New Roman" panose="02020603050405020304" pitchFamily="18" charset="0"/>
              </a:rPr>
              <a:t>chuyển </a:t>
            </a:r>
            <a:r>
              <a:rPr lang="vi-VN">
                <a:latin typeface="Times New Roman" panose="02020603050405020304" pitchFamily="18" charset="0"/>
                <a:cs typeface="Times New Roman" panose="02020603050405020304" pitchFamily="18" charset="0"/>
              </a:rPr>
              <a:t>các giá trị cực trị thành -1 hoặc </a:t>
            </a:r>
            <a:r>
              <a:rPr lang="vi-VN">
                <a:latin typeface="Times New Roman" panose="02020603050405020304" pitchFamily="18" charset="0"/>
                <a:cs typeface="Times New Roman" panose="02020603050405020304" pitchFamily="18" charset="0"/>
              </a:rPr>
              <a:t>1</a:t>
            </a:r>
            <a:r>
              <a:rPr lang="vi-VN" smtClean="0">
                <a:latin typeface="Times New Roman" panose="02020603050405020304" pitchFamily="18" charset="0"/>
                <a:cs typeface="Times New Roman" panose="02020603050405020304" pitchFamily="18" charset="0"/>
              </a:rPr>
              <a:t>. Đạo </a:t>
            </a:r>
            <a:r>
              <a:rPr lang="vi-VN">
                <a:latin typeface="Times New Roman" panose="02020603050405020304" pitchFamily="18" charset="0"/>
                <a:cs typeface="Times New Roman" panose="02020603050405020304" pitchFamily="18" charset="0"/>
              </a:rPr>
              <a:t>hàm của nó gần 0 lớn </a:t>
            </a:r>
            <a:r>
              <a:rPr lang="vi-VN">
                <a:latin typeface="Times New Roman" panose="02020603050405020304" pitchFamily="18" charset="0"/>
                <a:cs typeface="Times New Roman" panose="02020603050405020304" pitchFamily="18" charset="0"/>
              </a:rPr>
              <a:t>hơn </a:t>
            </a:r>
            <a:r>
              <a:rPr lang="vi-VN" smtClean="0">
                <a:latin typeface="Times New Roman" panose="02020603050405020304" pitchFamily="18" charset="0"/>
                <a:cs typeface="Times New Roman" panose="02020603050405020304" pitchFamily="18" charset="0"/>
              </a:rPr>
              <a:t>sigmoid. </a:t>
            </a:r>
            <a:endParaRPr lang="vi-VN">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97280" y="3392300"/>
            <a:ext cx="4232626" cy="1260382"/>
          </a:xfrm>
          <a:prstGeom prst="rect">
            <a:avLst/>
          </a:prstGeom>
        </p:spPr>
      </p:pic>
      <p:pic>
        <p:nvPicPr>
          <p:cNvPr id="5" name="Picture 4"/>
          <p:cNvPicPr>
            <a:picLocks noChangeAspect="1"/>
          </p:cNvPicPr>
          <p:nvPr/>
        </p:nvPicPr>
        <p:blipFill>
          <a:blip r:embed="rId3"/>
          <a:stretch>
            <a:fillRect/>
          </a:stretch>
        </p:blipFill>
        <p:spPr>
          <a:xfrm>
            <a:off x="6447865" y="2911427"/>
            <a:ext cx="2965076" cy="3164648"/>
          </a:xfrm>
          <a:prstGeom prst="rect">
            <a:avLst/>
          </a:prstGeom>
        </p:spPr>
      </p:pic>
    </p:spTree>
    <p:extLst>
      <p:ext uri="{BB962C8B-B14F-4D97-AF65-F5344CB8AC3E}">
        <p14:creationId xmlns:p14="http://schemas.microsoft.com/office/powerpoint/2010/main" val="208402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a:t>
            </a:r>
            <a:r>
              <a:rPr lang="vi-VN" smtClean="0"/>
              <a:t>Activation</a:t>
            </a:r>
            <a:r>
              <a:rPr lang="en-US" smtClean="0"/>
              <a:t> </a:t>
            </a:r>
            <a:r>
              <a:rPr lang="en-US" smtClean="0">
                <a:latin typeface="Times New Roman" panose="02020603050405020304" pitchFamily="18" charset="0"/>
                <a:cs typeface="Times New Roman" panose="02020603050405020304" pitchFamily="18" charset="0"/>
              </a:rPr>
              <a:t>function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2.5 </a:t>
            </a:r>
            <a:r>
              <a:rPr lang="vi-VN" smtClean="0">
                <a:latin typeface="Times New Roman" panose="02020603050405020304" pitchFamily="18" charset="0"/>
                <a:cs typeface="Times New Roman" panose="02020603050405020304" pitchFamily="18" charset="0"/>
              </a:rPr>
              <a:t>ReLU:</a:t>
            </a:r>
          </a:p>
          <a:p>
            <a:r>
              <a:rPr lang="vi-VN">
                <a:latin typeface="Times New Roman" panose="02020603050405020304" pitchFamily="18" charset="0"/>
                <a:cs typeface="Times New Roman" panose="02020603050405020304" pitchFamily="18" charset="0"/>
              </a:rPr>
              <a:t>- Đơn vị tuyến tính chỉnh lưu cũng là một hàm phi tuyến tính tuy nhiên nó rất đơn giản. Nó được giới hạn ở mức [0, + inf] nhưng đã được chứng minh là hoạt động tốt trong các mạng thần kinh sâu vì nó tránh được vấn đề độ dốc biến mất.</a:t>
            </a:r>
          </a:p>
        </p:txBody>
      </p:sp>
      <p:pic>
        <p:nvPicPr>
          <p:cNvPr id="4" name="Picture 3"/>
          <p:cNvPicPr>
            <a:picLocks noChangeAspect="1"/>
          </p:cNvPicPr>
          <p:nvPr/>
        </p:nvPicPr>
        <p:blipFill>
          <a:blip r:embed="rId2"/>
          <a:stretch>
            <a:fillRect/>
          </a:stretch>
        </p:blipFill>
        <p:spPr>
          <a:xfrm>
            <a:off x="6807013" y="3370755"/>
            <a:ext cx="2484904" cy="2606713"/>
          </a:xfrm>
          <a:prstGeom prst="rect">
            <a:avLst/>
          </a:prstGeom>
        </p:spPr>
      </p:pic>
    </p:spTree>
    <p:extLst>
      <p:ext uri="{BB962C8B-B14F-4D97-AF65-F5344CB8AC3E}">
        <p14:creationId xmlns:p14="http://schemas.microsoft.com/office/powerpoint/2010/main" val="195487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a:t>
            </a:r>
            <a:r>
              <a:rPr lang="vi-VN" smtClean="0"/>
              <a:t>Activation</a:t>
            </a:r>
            <a:r>
              <a:rPr lang="en-US" smtClean="0"/>
              <a:t> </a:t>
            </a:r>
            <a:r>
              <a:rPr lang="en-US" smtClean="0">
                <a:latin typeface="Times New Roman" panose="02020603050405020304" pitchFamily="18" charset="0"/>
                <a:cs typeface="Times New Roman" panose="02020603050405020304" pitchFamily="18" charset="0"/>
              </a:rPr>
              <a:t>function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  Linear Regression, Perceptron </a:t>
            </a:r>
            <a:r>
              <a:rPr lang="en-US">
                <a:latin typeface="Times New Roman" panose="02020603050405020304" pitchFamily="18" charset="0"/>
                <a:cs typeface="Times New Roman" panose="02020603050405020304" pitchFamily="18" charset="0"/>
              </a:rPr>
              <a:t>Learning </a:t>
            </a:r>
            <a:r>
              <a:rPr lang="en-US" smtClean="0">
                <a:latin typeface="Times New Roman" panose="02020603050405020304" pitchFamily="18" charset="0"/>
                <a:cs typeface="Times New Roman" panose="02020603050405020304" pitchFamily="18" charset="0"/>
              </a:rPr>
              <a:t>Algorithm sử dụng hàm activation Linear</a:t>
            </a:r>
          </a:p>
          <a:p>
            <a:r>
              <a:rPr lang="en-US" smtClean="0">
                <a:latin typeface="Times New Roman" panose="02020603050405020304" pitchFamily="18" charset="0"/>
                <a:cs typeface="Times New Roman" panose="02020603050405020304" pitchFamily="18" charset="0"/>
              </a:rPr>
              <a:t>- Logistic Regression sử dụng hàm activation Sigmoid</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3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III. Backpropagation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3.1 Khái niệm</a:t>
            </a:r>
          </a:p>
          <a:p>
            <a:r>
              <a:rPr lang="en-US"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back-propagation </a:t>
            </a:r>
            <a:r>
              <a:rPr lang="vi-VN" smtClean="0">
                <a:latin typeface="Times New Roman" panose="02020603050405020304" pitchFamily="18" charset="0"/>
                <a:cs typeface="Times New Roman" panose="02020603050405020304" pitchFamily="18" charset="0"/>
              </a:rPr>
              <a:t>là quá trình </a:t>
            </a:r>
            <a:r>
              <a:rPr lang="vi-VN">
                <a:latin typeface="Times New Roman" panose="02020603050405020304" pitchFamily="18" charset="0"/>
                <a:cs typeface="Times New Roman" panose="02020603050405020304" pitchFamily="18" charset="0"/>
              </a:rPr>
              <a:t>để tính giá trị gradient </a:t>
            </a:r>
            <a:r>
              <a:rPr lang="vi-VN">
                <a:latin typeface="Times New Roman" panose="02020603050405020304" pitchFamily="18" charset="0"/>
                <a:cs typeface="Times New Roman" panose="02020603050405020304" pitchFamily="18" charset="0"/>
              </a:rPr>
              <a:t>cho </a:t>
            </a:r>
            <a:r>
              <a:rPr lang="vi-VN" smtClean="0">
                <a:latin typeface="Times New Roman" panose="02020603050405020304" pitchFamily="18" charset="0"/>
                <a:cs typeface="Times New Roman" panose="02020603050405020304" pitchFamily="18" charset="0"/>
              </a:rPr>
              <a:t>từng </a:t>
            </a:r>
            <a:r>
              <a:rPr lang="vi-VN">
                <a:latin typeface="Times New Roman" panose="02020603050405020304" pitchFamily="18" charset="0"/>
                <a:cs typeface="Times New Roman" panose="02020603050405020304" pitchFamily="18" charset="0"/>
              </a:rPr>
              <a:t>trọng số của </a:t>
            </a:r>
            <a:r>
              <a:rPr lang="vi-VN">
                <a:latin typeface="Times New Roman" panose="02020603050405020304" pitchFamily="18" charset="0"/>
                <a:cs typeface="Times New Roman" panose="02020603050405020304" pitchFamily="18" charset="0"/>
              </a:rPr>
              <a:t>mô </a:t>
            </a:r>
            <a:r>
              <a:rPr lang="vi-VN" smtClean="0">
                <a:latin typeface="Times New Roman" panose="02020603050405020304" pitchFamily="18" charset="0"/>
                <a:cs typeface="Times New Roman" panose="02020603050405020304" pitchFamily="18" charset="0"/>
              </a:rPr>
              <a:t>hình </a:t>
            </a:r>
            <a:r>
              <a:rPr lang="vi-VN">
                <a:latin typeface="Times New Roman" panose="02020603050405020304" pitchFamily="18" charset="0"/>
                <a:cs typeface="Times New Roman" panose="02020603050405020304" pitchFamily="18" charset="0"/>
              </a:rPr>
              <a:t>dựa vào giá trị của hàm loss. Gradient descent là thuật toán dùng để cập nhật trọng số của mô hình để mô hình tốt hơn dựa vào gradient được tính bằng back-propagation</a:t>
            </a:r>
          </a:p>
        </p:txBody>
      </p:sp>
    </p:spTree>
    <p:extLst>
      <p:ext uri="{BB962C8B-B14F-4D97-AF65-F5344CB8AC3E}">
        <p14:creationId xmlns:p14="http://schemas.microsoft.com/office/powerpoint/2010/main" val="165761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III. Backpropagation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3.2 Hoạt động</a:t>
            </a:r>
          </a:p>
          <a:p>
            <a:r>
              <a:rPr lang="en-US"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Ban đầu ta có bộ tham số (weights, bias), sau khi dùng feed-forward thì đến </a:t>
            </a:r>
            <a:r>
              <a:rPr lang="vi-VN">
                <a:latin typeface="Times New Roman" panose="02020603050405020304" pitchFamily="18" charset="0"/>
                <a:cs typeface="Times New Roman" panose="02020603050405020304" pitchFamily="18" charset="0"/>
              </a:rPr>
              <a:t>cuối </a:t>
            </a:r>
            <a:r>
              <a:rPr lang="vi-VN" smtClean="0">
                <a:latin typeface="Times New Roman" panose="02020603050405020304" pitchFamily="18" charset="0"/>
                <a:cs typeface="Times New Roman" panose="02020603050405020304" pitchFamily="18" charset="0"/>
              </a:rPr>
              <a:t>ta </a:t>
            </a:r>
            <a:r>
              <a:rPr lang="vi-VN">
                <a:latin typeface="Times New Roman" panose="02020603050405020304" pitchFamily="18" charset="0"/>
                <a:cs typeface="Times New Roman" panose="02020603050405020304" pitchFamily="18" charset="0"/>
              </a:rPr>
              <a:t>sẽ tính ra được loss function ứng với bộ tham </a:t>
            </a:r>
            <a:r>
              <a:rPr lang="vi-VN">
                <a:latin typeface="Times New Roman" panose="02020603050405020304" pitchFamily="18" charset="0"/>
                <a:cs typeface="Times New Roman" panose="02020603050405020304" pitchFamily="18" charset="0"/>
              </a:rPr>
              <a:t>số </a:t>
            </a:r>
            <a:r>
              <a:rPr lang="vi-VN">
                <a:latin typeface="Times New Roman" panose="02020603050405020304" pitchFamily="18" charset="0"/>
                <a:cs typeface="Times New Roman" panose="02020603050405020304" pitchFamily="18" charset="0"/>
              </a:rPr>
              <a:t>đó. Nếu bộ tham số của ta chưa phải là tối ưu thì ta cần phải giảm </a:t>
            </a:r>
            <a:r>
              <a:rPr lang="vi-VN">
                <a:latin typeface="Times New Roman" panose="02020603050405020304" pitchFamily="18" charset="0"/>
                <a:cs typeface="Times New Roman" panose="02020603050405020304" pitchFamily="18" charset="0"/>
              </a:rPr>
              <a:t>đi</a:t>
            </a:r>
            <a:r>
              <a:rPr lang="vi-VN" smtClean="0">
                <a:latin typeface="Times New Roman" panose="02020603050405020304" pitchFamily="18" charset="0"/>
                <a:cs typeface="Times New Roman" panose="02020603050405020304" pitchFamily="18" charset="0"/>
              </a:rPr>
              <a:t>.</a:t>
            </a:r>
          </a:p>
          <a:p>
            <a:r>
              <a:rPr lang="vi-VN">
                <a:latin typeface="Times New Roman" panose="02020603050405020304" pitchFamily="18" charset="0"/>
                <a:cs typeface="Times New Roman" panose="02020603050405020304" pitchFamily="18" charset="0"/>
              </a:rPr>
              <a:t>- Và giảm như thế nào thì phải nhờ vào đạo hàm. Đạo hàm chính là hướng đi của hàm số. Khi dùng back-propagation chính là ta đang đi tính đạo hàm của loss function theo weights </a:t>
            </a:r>
            <a:r>
              <a:rPr lang="vi-VN">
                <a:latin typeface="Times New Roman" panose="02020603050405020304" pitchFamily="18" charset="0"/>
                <a:cs typeface="Times New Roman" panose="02020603050405020304" pitchFamily="18" charset="0"/>
              </a:rPr>
              <a:t>và </a:t>
            </a:r>
            <a:r>
              <a:rPr lang="vi-VN" smtClean="0">
                <a:latin typeface="Times New Roman" panose="02020603050405020304" pitchFamily="18" charset="0"/>
                <a:cs typeface="Times New Roman" panose="02020603050405020304" pitchFamily="18" charset="0"/>
              </a:rPr>
              <a:t>bias. Sau </a:t>
            </a:r>
            <a:r>
              <a:rPr lang="vi-VN">
                <a:latin typeface="Times New Roman" panose="02020603050405020304" pitchFamily="18" charset="0"/>
                <a:cs typeface="Times New Roman" panose="02020603050405020304" pitchFamily="18" charset="0"/>
              </a:rPr>
              <a:t>khi tính được đạo hàm thì sẽ chỉnh lại giá trị của weights và bias</a:t>
            </a:r>
          </a:p>
        </p:txBody>
      </p:sp>
    </p:spTree>
    <p:extLst>
      <p:ext uri="{BB962C8B-B14F-4D97-AF65-F5344CB8AC3E}">
        <p14:creationId xmlns:p14="http://schemas.microsoft.com/office/powerpoint/2010/main" val="279821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4610" y="2075061"/>
            <a:ext cx="10058400" cy="1450757"/>
          </a:xfrm>
        </p:spPr>
        <p:txBody>
          <a:bodyPr/>
          <a:lstStyle/>
          <a:p>
            <a:r>
              <a:rPr lang="vi-VN" smtClean="0"/>
              <a:t>KẾT THÚC</a:t>
            </a:r>
            <a:endParaRPr lang="vi-VN"/>
          </a:p>
        </p:txBody>
      </p:sp>
    </p:spTree>
    <p:extLst>
      <p:ext uri="{BB962C8B-B14F-4D97-AF65-F5344CB8AC3E}">
        <p14:creationId xmlns:p14="http://schemas.microsoft.com/office/powerpoint/2010/main" val="2059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Mục lục</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47500" lnSpcReduction="20000"/>
          </a:bodyPr>
          <a:lstStyle/>
          <a:p>
            <a:r>
              <a:rPr lang="vi-VN" smtClean="0">
                <a:latin typeface="+mj-lt"/>
              </a:rPr>
              <a:t>I. Artificial Neural Network</a:t>
            </a:r>
          </a:p>
          <a:p>
            <a:r>
              <a:rPr lang="vi-VN" smtClean="0">
                <a:latin typeface="+mj-lt"/>
              </a:rPr>
              <a:t>1.1 Khái niệm</a:t>
            </a:r>
          </a:p>
          <a:p>
            <a:r>
              <a:rPr lang="en-US">
                <a:latin typeface="Times New Roman" panose="02020603050405020304" pitchFamily="18" charset="0"/>
                <a:cs typeface="Times New Roman" panose="02020603050405020304" pitchFamily="18" charset="0"/>
              </a:rPr>
              <a:t>1.2 </a:t>
            </a:r>
            <a:r>
              <a:rPr lang="en-US">
                <a:latin typeface="Times New Roman" panose="02020603050405020304" pitchFamily="18" charset="0"/>
                <a:cs typeface="Times New Roman" panose="02020603050405020304" pitchFamily="18" charset="0"/>
              </a:rPr>
              <a:t>Cấu </a:t>
            </a:r>
            <a:r>
              <a:rPr lang="en-US" smtClean="0">
                <a:latin typeface="Times New Roman" panose="02020603050405020304" pitchFamily="18" charset="0"/>
                <a:cs typeface="Times New Roman" panose="02020603050405020304" pitchFamily="18" charset="0"/>
              </a:rPr>
              <a:t>tạo</a:t>
            </a:r>
          </a:p>
          <a:p>
            <a:r>
              <a:rPr lang="en-US">
                <a:latin typeface="Times New Roman" panose="02020603050405020304" pitchFamily="18" charset="0"/>
                <a:cs typeface="Times New Roman" panose="02020603050405020304" pitchFamily="18" charset="0"/>
              </a:rPr>
              <a:t>1.3 </a:t>
            </a:r>
            <a:r>
              <a:rPr lang="en-US">
                <a:latin typeface="Times New Roman" panose="02020603050405020304" pitchFamily="18" charset="0"/>
                <a:cs typeface="Times New Roman" panose="02020603050405020304" pitchFamily="18" charset="0"/>
              </a:rPr>
              <a:t>Mô </a:t>
            </a:r>
            <a:r>
              <a:rPr lang="en-US" smtClean="0">
                <a:latin typeface="Times New Roman" panose="02020603050405020304" pitchFamily="18" charset="0"/>
                <a:cs typeface="Times New Roman" panose="02020603050405020304" pitchFamily="18" charset="0"/>
              </a:rPr>
              <a:t>hình</a:t>
            </a:r>
          </a:p>
          <a:p>
            <a:r>
              <a:rPr lang="en-US">
                <a:latin typeface="Times New Roman" panose="02020603050405020304" pitchFamily="18" charset="0"/>
                <a:cs typeface="Times New Roman" panose="02020603050405020304" pitchFamily="18" charset="0"/>
              </a:rPr>
              <a:t>1.4  Artificial neuron</a:t>
            </a:r>
          </a:p>
          <a:p>
            <a:r>
              <a:rPr lang="vi-VN">
                <a:latin typeface="+mj-lt"/>
              </a:rPr>
              <a:t>II</a:t>
            </a:r>
            <a:r>
              <a:rPr lang="vi-VN">
                <a:latin typeface="+mj-lt"/>
              </a:rPr>
              <a:t>. </a:t>
            </a:r>
            <a:r>
              <a:rPr lang="vi-VN" smtClean="0">
                <a:latin typeface="+mj-lt"/>
              </a:rPr>
              <a:t>Activation function</a:t>
            </a:r>
          </a:p>
          <a:p>
            <a:r>
              <a:rPr lang="en-US">
                <a:latin typeface="Times New Roman" panose="02020603050405020304" pitchFamily="18" charset="0"/>
                <a:cs typeface="Times New Roman" panose="02020603050405020304" pitchFamily="18" charset="0"/>
              </a:rPr>
              <a:t>2.1.</a:t>
            </a:r>
            <a:r>
              <a:rPr lang="vi-VN">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Khái </a:t>
            </a:r>
            <a:r>
              <a:rPr lang="vi-VN" smtClean="0">
                <a:latin typeface="Times New Roman" panose="02020603050405020304" pitchFamily="18" charset="0"/>
                <a:cs typeface="Times New Roman" panose="02020603050405020304" pitchFamily="18" charset="0"/>
              </a:rPr>
              <a:t>niệm</a:t>
            </a:r>
          </a:p>
          <a:p>
            <a:r>
              <a:rPr lang="vi-VN">
                <a:latin typeface="+mj-lt"/>
              </a:rPr>
              <a:t>2.2</a:t>
            </a:r>
            <a:r>
              <a:rPr lang="vi-VN">
                <a:latin typeface="+mj-lt"/>
              </a:rPr>
              <a:t>. </a:t>
            </a:r>
            <a:r>
              <a:rPr lang="vi-VN" smtClean="0">
                <a:latin typeface="+mj-lt"/>
              </a:rPr>
              <a:t>Linear</a:t>
            </a:r>
          </a:p>
          <a:p>
            <a:r>
              <a:rPr lang="en-US">
                <a:latin typeface="Times New Roman" panose="02020603050405020304" pitchFamily="18" charset="0"/>
                <a:cs typeface="Times New Roman" panose="02020603050405020304" pitchFamily="18" charset="0"/>
              </a:rPr>
              <a:t>2.3</a:t>
            </a:r>
            <a:r>
              <a:rPr lang="en-US">
                <a:latin typeface="Times New Roman" panose="02020603050405020304" pitchFamily="18" charset="0"/>
                <a:cs typeface="Times New Roman" panose="02020603050405020304" pitchFamily="18" charset="0"/>
              </a:rPr>
              <a:t>.</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Sigmoid</a:t>
            </a:r>
          </a:p>
          <a:p>
            <a:r>
              <a:rPr lang="en-US">
                <a:latin typeface="Times New Roman" panose="02020603050405020304" pitchFamily="18" charset="0"/>
                <a:cs typeface="Times New Roman" panose="02020603050405020304" pitchFamily="18" charset="0"/>
              </a:rPr>
              <a:t>2.4 Hyperbolic Tangent</a:t>
            </a:r>
            <a:endParaRPr lang="vi-VN">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2.5 </a:t>
            </a:r>
            <a:r>
              <a:rPr lang="vi-VN" smtClean="0">
                <a:latin typeface="Times New Roman" panose="02020603050405020304" pitchFamily="18" charset="0"/>
                <a:cs typeface="Times New Roman" panose="02020603050405020304" pitchFamily="18" charset="0"/>
              </a:rPr>
              <a:t>ReLU</a:t>
            </a:r>
          </a:p>
          <a:p>
            <a:r>
              <a:rPr lang="en-US">
                <a:latin typeface="Times New Roman" panose="02020603050405020304" pitchFamily="18" charset="0"/>
                <a:cs typeface="Times New Roman" panose="02020603050405020304" pitchFamily="18" charset="0"/>
              </a:rPr>
              <a:t>III</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Backpropagation</a:t>
            </a:r>
            <a:endParaRPr lang="vi-VN" smtClean="0">
              <a:latin typeface="Times New Roman" panose="02020603050405020304" pitchFamily="18" charset="0"/>
              <a:cs typeface="Times New Roman" panose="02020603050405020304" pitchFamily="18" charset="0"/>
            </a:endParaRPr>
          </a:p>
          <a:p>
            <a:r>
              <a:rPr lang="vi-VN" smtClean="0">
                <a:latin typeface="Times New Roman" panose="02020603050405020304" pitchFamily="18" charset="0"/>
                <a:cs typeface="Times New Roman" panose="02020603050405020304" pitchFamily="18" charset="0"/>
              </a:rPr>
              <a:t>3.1 Khái niệm</a:t>
            </a:r>
          </a:p>
          <a:p>
            <a:r>
              <a:rPr lang="vi-VN" smtClean="0">
                <a:latin typeface="Times New Roman" panose="02020603050405020304" pitchFamily="18" charset="0"/>
                <a:cs typeface="Times New Roman" panose="02020603050405020304" pitchFamily="18" charset="0"/>
              </a:rPr>
              <a:t>3.2 Hoạt động</a:t>
            </a:r>
            <a:endParaRPr lang="en-US" smtClean="0">
              <a:latin typeface="Times New Roman" panose="02020603050405020304" pitchFamily="18" charset="0"/>
              <a:cs typeface="Times New Roman" panose="02020603050405020304" pitchFamily="18" charset="0"/>
            </a:endParaRPr>
          </a:p>
          <a:p>
            <a:endParaRPr lang="vi-VN" smtClean="0">
              <a:latin typeface="Times New Roman" panose="02020603050405020304" pitchFamily="18" charset="0"/>
              <a:cs typeface="Times New Roman" panose="02020603050405020304" pitchFamily="18" charset="0"/>
            </a:endParaRPr>
          </a:p>
          <a:p>
            <a:endParaRPr lang="vi-VN">
              <a:latin typeface="+mj-lt"/>
            </a:endParaRPr>
          </a:p>
        </p:txBody>
      </p:sp>
    </p:spTree>
    <p:extLst>
      <p:ext uri="{BB962C8B-B14F-4D97-AF65-F5344CB8AC3E}">
        <p14:creationId xmlns:p14="http://schemas.microsoft.com/office/powerpoint/2010/main" val="374225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 Artificial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1.1 Khái niệm:</a:t>
            </a:r>
          </a:p>
          <a:p>
            <a:r>
              <a:rPr lang="en-US"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Là một giải thuật của </a:t>
            </a:r>
            <a:r>
              <a:rPr lang="vi-VN">
                <a:latin typeface="Times New Roman" panose="02020603050405020304" pitchFamily="18" charset="0"/>
                <a:cs typeface="Times New Roman" panose="02020603050405020304" pitchFamily="18" charset="0"/>
              </a:rPr>
              <a:t>học </a:t>
            </a:r>
            <a:r>
              <a:rPr lang="vi-VN" smtClean="0">
                <a:latin typeface="Times New Roman" panose="02020603050405020304" pitchFamily="18" charset="0"/>
                <a:cs typeface="Times New Roman" panose="02020603050405020304" pitchFamily="18" charset="0"/>
              </a:rPr>
              <a:t>máy. Còn </a:t>
            </a:r>
            <a:r>
              <a:rPr lang="vi-VN">
                <a:latin typeface="Times New Roman" panose="02020603050405020304" pitchFamily="18" charset="0"/>
                <a:cs typeface="Times New Roman" panose="02020603050405020304" pitchFamily="18" charset="0"/>
              </a:rPr>
              <a:t>được gọi là mạng thần kinh nhân tạo, là một thể loại giải thuật của học máy — machine learning, lấy cảm hứng từ bộ não con người. Nó là một trong những giải thuật phổ biến nhất được sử dụng trong thế giới của học máy. Mục đích của nó để giải quyết vấn đề tương tự cách con người thực </a:t>
            </a:r>
            <a:r>
              <a:rPr lang="vi-VN">
                <a:latin typeface="Times New Roman" panose="02020603050405020304" pitchFamily="18" charset="0"/>
                <a:cs typeface="Times New Roman" panose="02020603050405020304" pitchFamily="18" charset="0"/>
              </a:rPr>
              <a:t>hiện</a:t>
            </a:r>
            <a:r>
              <a:rPr lang="vi-VN" smtClean="0">
                <a:latin typeface="Times New Roman" panose="02020603050405020304" pitchFamily="18" charset="0"/>
                <a:cs typeface="Times New Roman" panose="02020603050405020304" pitchFamily="18" charset="0"/>
              </a:rPr>
              <a:t>.</a:t>
            </a:r>
          </a:p>
          <a:p>
            <a:r>
              <a:rPr lang="vi-VN">
                <a:latin typeface="Times New Roman" panose="02020603050405020304" pitchFamily="18" charset="0"/>
                <a:cs typeface="Times New Roman" panose="02020603050405020304" pitchFamily="18" charset="0"/>
              </a:rPr>
              <a:t>- Mạng thần kinh cũng được coi là một phần của học chuyên sâu — deep learning, một nhánh của học máy được coi là giúp giải quyết nhiều vấn đề phức tạp giống như nhận dạng hình ảnh, xử lý ngôn ngữ tự nhiên v.v.</a:t>
            </a:r>
          </a:p>
        </p:txBody>
      </p:sp>
    </p:spTree>
    <p:extLst>
      <p:ext uri="{BB962C8B-B14F-4D97-AF65-F5344CB8AC3E}">
        <p14:creationId xmlns:p14="http://schemas.microsoft.com/office/powerpoint/2010/main" val="207487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 Artificial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1.2 Cấu tạo:</a:t>
            </a:r>
          </a:p>
          <a:p>
            <a:r>
              <a:rPr lang="en-US"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Một mạng nơ-ron được cấu thành bởi các nơ-ron đơn </a:t>
            </a:r>
            <a:r>
              <a:rPr lang="vi-VN">
                <a:latin typeface="Times New Roman" panose="02020603050405020304" pitchFamily="18" charset="0"/>
                <a:cs typeface="Times New Roman" panose="02020603050405020304" pitchFamily="18" charset="0"/>
              </a:rPr>
              <a:t>lẻ </a:t>
            </a:r>
            <a:r>
              <a:rPr lang="vi-VN" smtClean="0">
                <a:latin typeface="Times New Roman" panose="02020603050405020304" pitchFamily="18" charset="0"/>
                <a:cs typeface="Times New Roman" panose="02020603050405020304" pitchFamily="18" charset="0"/>
              </a:rPr>
              <a:t>được </a:t>
            </a:r>
            <a:r>
              <a:rPr lang="vi-VN">
                <a:latin typeface="Times New Roman" panose="02020603050405020304" pitchFamily="18" charset="0"/>
                <a:cs typeface="Times New Roman" panose="02020603050405020304" pitchFamily="18" charset="0"/>
              </a:rPr>
              <a:t>gọi là </a:t>
            </a:r>
            <a:r>
              <a:rPr lang="vi-VN">
                <a:latin typeface="Times New Roman" panose="02020603050405020304" pitchFamily="18" charset="0"/>
                <a:cs typeface="Times New Roman" panose="02020603050405020304" pitchFamily="18" charset="0"/>
              </a:rPr>
              <a:t>các </a:t>
            </a:r>
            <a:r>
              <a:rPr lang="vi-VN" smtClean="0">
                <a:latin typeface="Times New Roman" panose="02020603050405020304" pitchFamily="18" charset="0"/>
                <a:cs typeface="Times New Roman" panose="02020603050405020304" pitchFamily="18" charset="0"/>
              </a:rPr>
              <a:t>perceptron.</a:t>
            </a:r>
          </a:p>
          <a:p>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Ta </a:t>
            </a:r>
            <a:r>
              <a:rPr lang="vi-VN">
                <a:latin typeface="Times New Roman" panose="02020603050405020304" pitchFamily="18" charset="0"/>
                <a:cs typeface="Times New Roman" panose="02020603050405020304" pitchFamily="18" charset="0"/>
              </a:rPr>
              <a:t>có thể thấy một nơ-ron có thể nhận nhiều đầu vào và cho ra một kết quả duy nhất.</a:t>
            </a:r>
          </a:p>
        </p:txBody>
      </p:sp>
      <p:pic>
        <p:nvPicPr>
          <p:cNvPr id="4" name="Picture 3"/>
          <p:cNvPicPr>
            <a:picLocks noChangeAspect="1"/>
          </p:cNvPicPr>
          <p:nvPr/>
        </p:nvPicPr>
        <p:blipFill>
          <a:blip r:embed="rId2"/>
          <a:stretch>
            <a:fillRect/>
          </a:stretch>
        </p:blipFill>
        <p:spPr>
          <a:xfrm>
            <a:off x="4209770" y="3219730"/>
            <a:ext cx="3019425" cy="1628775"/>
          </a:xfrm>
          <a:prstGeom prst="rect">
            <a:avLst/>
          </a:prstGeom>
        </p:spPr>
      </p:pic>
    </p:spTree>
    <p:extLst>
      <p:ext uri="{BB962C8B-B14F-4D97-AF65-F5344CB8AC3E}">
        <p14:creationId xmlns:p14="http://schemas.microsoft.com/office/powerpoint/2010/main" val="179006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 Artificial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1.2 Cấu tạo</a:t>
            </a:r>
          </a:p>
          <a:p>
            <a:r>
              <a:rPr lang="en-US"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Các đầu vào được điều phối tầm ảnh hưởng bởi các tham số </a:t>
            </a:r>
            <a:r>
              <a:rPr lang="vi-VN">
                <a:latin typeface="Times New Roman" panose="02020603050405020304" pitchFamily="18" charset="0"/>
                <a:cs typeface="Times New Roman" panose="02020603050405020304" pitchFamily="18" charset="0"/>
              </a:rPr>
              <a:t>trọng </a:t>
            </a:r>
            <a:r>
              <a:rPr lang="vi-VN" smtClean="0">
                <a:latin typeface="Times New Roman" panose="02020603050405020304" pitchFamily="18" charset="0"/>
                <a:cs typeface="Times New Roman" panose="02020603050405020304" pitchFamily="18" charset="0"/>
              </a:rPr>
              <a:t>số w, </a:t>
            </a:r>
            <a:r>
              <a:rPr lang="vi-VN">
                <a:latin typeface="Times New Roman" panose="02020603050405020304" pitchFamily="18" charset="0"/>
                <a:cs typeface="Times New Roman" panose="02020603050405020304" pitchFamily="18" charset="0"/>
              </a:rPr>
              <a:t>còn kết quả đầu ra được quyết định dựa vào một ngưỡng quyết </a:t>
            </a:r>
            <a:r>
              <a:rPr lang="vi-VN">
                <a:latin typeface="Times New Roman" panose="02020603050405020304" pitchFamily="18" charset="0"/>
                <a:cs typeface="Times New Roman" panose="02020603050405020304" pitchFamily="18" charset="0"/>
              </a:rPr>
              <a:t>định </a:t>
            </a:r>
            <a:r>
              <a:rPr lang="vi-VN" smtClean="0">
                <a:latin typeface="Times New Roman" panose="02020603050405020304" pitchFamily="18" charset="0"/>
                <a:cs typeface="Times New Roman" panose="02020603050405020304" pitchFamily="18" charset="0"/>
              </a:rPr>
              <a:t>b </a:t>
            </a:r>
            <a:r>
              <a:rPr lang="vi-VN">
                <a:latin typeface="Times New Roman" panose="02020603050405020304" pitchFamily="18" charset="0"/>
                <a:cs typeface="Times New Roman" panose="02020603050405020304" pitchFamily="18" charset="0"/>
              </a:rPr>
              <a:t>nào đó:</a:t>
            </a:r>
          </a:p>
        </p:txBody>
      </p:sp>
      <p:pic>
        <p:nvPicPr>
          <p:cNvPr id="4" name="Picture 3"/>
          <p:cNvPicPr>
            <a:picLocks noChangeAspect="1"/>
          </p:cNvPicPr>
          <p:nvPr/>
        </p:nvPicPr>
        <p:blipFill>
          <a:blip r:embed="rId2"/>
          <a:stretch>
            <a:fillRect/>
          </a:stretch>
        </p:blipFill>
        <p:spPr>
          <a:xfrm>
            <a:off x="4126006" y="3011020"/>
            <a:ext cx="3619500" cy="1345712"/>
          </a:xfrm>
          <a:prstGeom prst="rect">
            <a:avLst/>
          </a:prstGeom>
        </p:spPr>
      </p:pic>
    </p:spTree>
    <p:extLst>
      <p:ext uri="{BB962C8B-B14F-4D97-AF65-F5344CB8AC3E}">
        <p14:creationId xmlns:p14="http://schemas.microsoft.com/office/powerpoint/2010/main" val="213320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 Artificial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1.3 Mô hình:</a:t>
            </a:r>
          </a:p>
          <a:p>
            <a:r>
              <a:rPr lang="en-US"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Mạng NN là sự kết hợp của của các tầng perceptron hay còn được gọi là perceptron đa tầng (multilayer perceptron)</a:t>
            </a:r>
          </a:p>
        </p:txBody>
      </p:sp>
      <p:pic>
        <p:nvPicPr>
          <p:cNvPr id="4" name="Picture 3"/>
          <p:cNvPicPr>
            <a:picLocks noChangeAspect="1"/>
          </p:cNvPicPr>
          <p:nvPr/>
        </p:nvPicPr>
        <p:blipFill>
          <a:blip r:embed="rId2"/>
          <a:stretch>
            <a:fillRect/>
          </a:stretch>
        </p:blipFill>
        <p:spPr>
          <a:xfrm>
            <a:off x="3903569" y="2837049"/>
            <a:ext cx="4895850" cy="3362325"/>
          </a:xfrm>
          <a:prstGeom prst="rect">
            <a:avLst/>
          </a:prstGeom>
        </p:spPr>
      </p:pic>
    </p:spTree>
    <p:extLst>
      <p:ext uri="{BB962C8B-B14F-4D97-AF65-F5344CB8AC3E}">
        <p14:creationId xmlns:p14="http://schemas.microsoft.com/office/powerpoint/2010/main" val="342394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 Artificial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1.3 Mô hình:</a:t>
            </a:r>
          </a:p>
          <a:p>
            <a:r>
              <a:rPr lang="en-US">
                <a:latin typeface="Times New Roman" panose="02020603050405020304" pitchFamily="18" charset="0"/>
                <a:cs typeface="Times New Roman" panose="02020603050405020304" pitchFamily="18" charset="0"/>
              </a:rPr>
              <a:t>- Một mạng NN sẽ có 3 kiểu </a:t>
            </a:r>
            <a:r>
              <a:rPr lang="en-US">
                <a:latin typeface="Times New Roman" panose="02020603050405020304" pitchFamily="18" charset="0"/>
                <a:cs typeface="Times New Roman" panose="02020603050405020304" pitchFamily="18" charset="0"/>
              </a:rPr>
              <a:t>tầng</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Tầng </a:t>
            </a:r>
            <a:r>
              <a:rPr lang="en-US" b="1">
                <a:latin typeface="Times New Roman" panose="02020603050405020304" pitchFamily="18" charset="0"/>
                <a:cs typeface="Times New Roman" panose="02020603050405020304" pitchFamily="18" charset="0"/>
              </a:rPr>
              <a:t>vào (input layer): </a:t>
            </a:r>
            <a:r>
              <a:rPr lang="en-US">
                <a:latin typeface="Times New Roman" panose="02020603050405020304" pitchFamily="18" charset="0"/>
                <a:cs typeface="Times New Roman" panose="02020603050405020304" pitchFamily="18" charset="0"/>
              </a:rPr>
              <a:t>Là tầng bên trái cùng của mạng thể hiện cho các đầu vào của mạng.</a:t>
            </a:r>
          </a:p>
          <a:p>
            <a:r>
              <a:rPr lang="en-US"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Tầng </a:t>
            </a:r>
            <a:r>
              <a:rPr lang="en-US" b="1">
                <a:latin typeface="Times New Roman" panose="02020603050405020304" pitchFamily="18" charset="0"/>
                <a:cs typeface="Times New Roman" panose="02020603050405020304" pitchFamily="18" charset="0"/>
              </a:rPr>
              <a:t>ra (output layer): </a:t>
            </a:r>
            <a:r>
              <a:rPr lang="en-US">
                <a:latin typeface="Times New Roman" panose="02020603050405020304" pitchFamily="18" charset="0"/>
                <a:cs typeface="Times New Roman" panose="02020603050405020304" pitchFamily="18" charset="0"/>
              </a:rPr>
              <a:t>Là tầng bên phải cùng của mạng thể hiện cho các đầu ra của mạng.</a:t>
            </a:r>
          </a:p>
          <a:p>
            <a:r>
              <a:rPr lang="en-US"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Tầng </a:t>
            </a:r>
            <a:r>
              <a:rPr lang="en-US" b="1">
                <a:latin typeface="Times New Roman" panose="02020603050405020304" pitchFamily="18" charset="0"/>
                <a:cs typeface="Times New Roman" panose="02020603050405020304" pitchFamily="18" charset="0"/>
              </a:rPr>
              <a:t>ẩn (hidden layer): </a:t>
            </a:r>
            <a:r>
              <a:rPr lang="en-US">
                <a:latin typeface="Times New Roman" panose="02020603050405020304" pitchFamily="18" charset="0"/>
                <a:cs typeface="Times New Roman" panose="02020603050405020304" pitchFamily="18" charset="0"/>
              </a:rPr>
              <a:t>Là tầng nằm giữa tầng vào và tầng ra thể hiện cho việc suy luận logic của mạng.</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77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 Artificial Neural Network</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1.4  Artificial neuron</a:t>
            </a:r>
          </a:p>
          <a:p>
            <a:r>
              <a:rPr lang="en-US" smtClean="0">
                <a:latin typeface="Times New Roman" panose="02020603050405020304" pitchFamily="18" charset="0"/>
                <a:cs typeface="Times New Roman" panose="02020603050405020304" pitchFamily="18" charset="0"/>
              </a:rPr>
              <a:t>- Mô hình</a:t>
            </a:r>
          </a:p>
          <a:p>
            <a:r>
              <a:rPr lang="en-US" smtClean="0">
                <a:latin typeface="Times New Roman" panose="02020603050405020304" pitchFamily="18" charset="0"/>
                <a:cs typeface="Times New Roman" panose="02020603050405020304" pitchFamily="18" charset="0"/>
              </a:rPr>
              <a:t>- Các bước tính mô hình:</a:t>
            </a:r>
          </a:p>
          <a:p>
            <a:r>
              <a:rPr lang="en-US">
                <a:latin typeface="Times New Roman" panose="02020603050405020304" pitchFamily="18" charset="0"/>
                <a:cs typeface="Times New Roman" panose="02020603050405020304" pitchFamily="18" charset="0"/>
              </a:rPr>
              <a:t>+ Tính </a:t>
            </a:r>
            <a:r>
              <a:rPr lang="en-US">
                <a:latin typeface="Times New Roman" panose="02020603050405020304" pitchFamily="18" charset="0"/>
                <a:cs typeface="Times New Roman" panose="02020603050405020304" pitchFamily="18" charset="0"/>
              </a:rPr>
              <a:t>tổng </a:t>
            </a:r>
            <a:r>
              <a:rPr lang="en-US" smtClean="0">
                <a:latin typeface="Times New Roman" panose="02020603050405020304" pitchFamily="18" charset="0"/>
                <a:cs typeface="Times New Roman" panose="02020603050405020304" pitchFamily="18" charset="0"/>
              </a:rPr>
              <a:t>linear  z = w0 + w1*x1 + w2*x2</a:t>
            </a:r>
          </a:p>
          <a:p>
            <a:r>
              <a:rPr lang="en-US" smtClean="0">
                <a:latin typeface="Times New Roman" panose="02020603050405020304" pitchFamily="18" charset="0"/>
                <a:cs typeface="Times New Roman" panose="02020603050405020304" pitchFamily="18" charset="0"/>
              </a:rPr>
              <a:t>+ Áp dụng hàm sigmoid  </a:t>
            </a:r>
            <a:endParaRPr lang="vi-VN">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32248" y="2260227"/>
            <a:ext cx="4556426" cy="496420"/>
          </a:xfrm>
          <a:prstGeom prst="rect">
            <a:avLst/>
          </a:prstGeom>
        </p:spPr>
      </p:pic>
      <p:pic>
        <p:nvPicPr>
          <p:cNvPr id="5" name="Picture 4"/>
          <p:cNvPicPr>
            <a:picLocks noChangeAspect="1"/>
          </p:cNvPicPr>
          <p:nvPr/>
        </p:nvPicPr>
        <p:blipFill>
          <a:blip r:embed="rId3"/>
          <a:stretch>
            <a:fillRect/>
          </a:stretch>
        </p:blipFill>
        <p:spPr>
          <a:xfrm>
            <a:off x="3764335" y="3616487"/>
            <a:ext cx="1317696" cy="444524"/>
          </a:xfrm>
          <a:prstGeom prst="rect">
            <a:avLst/>
          </a:prstGeom>
        </p:spPr>
      </p:pic>
      <p:pic>
        <p:nvPicPr>
          <p:cNvPr id="6" name="Picture 5"/>
          <p:cNvPicPr>
            <a:picLocks noChangeAspect="1"/>
          </p:cNvPicPr>
          <p:nvPr/>
        </p:nvPicPr>
        <p:blipFill>
          <a:blip r:embed="rId4"/>
          <a:stretch>
            <a:fillRect/>
          </a:stretch>
        </p:blipFill>
        <p:spPr>
          <a:xfrm>
            <a:off x="3174121" y="4061011"/>
            <a:ext cx="5904717" cy="2502176"/>
          </a:xfrm>
          <a:prstGeom prst="rect">
            <a:avLst/>
          </a:prstGeom>
        </p:spPr>
      </p:pic>
    </p:spTree>
    <p:extLst>
      <p:ext uri="{BB962C8B-B14F-4D97-AF65-F5344CB8AC3E}">
        <p14:creationId xmlns:p14="http://schemas.microsoft.com/office/powerpoint/2010/main" val="219204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II. </a:t>
            </a:r>
            <a:r>
              <a:rPr lang="vi-VN" smtClean="0"/>
              <a:t>Activation</a:t>
            </a:r>
            <a:r>
              <a:rPr lang="en-US" smtClean="0"/>
              <a:t> </a:t>
            </a:r>
            <a:r>
              <a:rPr lang="en-US" smtClean="0">
                <a:latin typeface="Times New Roman" panose="02020603050405020304" pitchFamily="18" charset="0"/>
                <a:cs typeface="Times New Roman" panose="02020603050405020304" pitchFamily="18" charset="0"/>
              </a:rPr>
              <a:t>function</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2.1.</a:t>
            </a:r>
            <a:r>
              <a:rPr lang="vi-VN" smtClean="0">
                <a:latin typeface="Times New Roman" panose="02020603050405020304" pitchFamily="18" charset="0"/>
                <a:cs typeface="Times New Roman" panose="02020603050405020304" pitchFamily="18" charset="0"/>
              </a:rPr>
              <a:t> Khái niệm:</a:t>
            </a:r>
          </a:p>
          <a:p>
            <a:r>
              <a:rPr lang="vi-VN" smtClean="0">
                <a:latin typeface="Times New Roman" panose="02020603050405020304" pitchFamily="18" charset="0"/>
                <a:cs typeface="Times New Roman" panose="02020603050405020304" pitchFamily="18" charset="0"/>
              </a:rPr>
              <a:t>- Các </a:t>
            </a:r>
            <a:r>
              <a:rPr lang="vi-VN">
                <a:latin typeface="Times New Roman" panose="02020603050405020304" pitchFamily="18" charset="0"/>
                <a:cs typeface="Times New Roman" panose="02020603050405020304" pitchFamily="18" charset="0"/>
              </a:rPr>
              <a:t>hàm kích hoạt còn được gọi là hàm truyền được sử dụng để ánh xạ các nút đầu vào thành các nút đầu ra theo cách thức nhất định.</a:t>
            </a:r>
          </a:p>
        </p:txBody>
      </p:sp>
    </p:spTree>
    <p:extLst>
      <p:ext uri="{BB962C8B-B14F-4D97-AF65-F5344CB8AC3E}">
        <p14:creationId xmlns:p14="http://schemas.microsoft.com/office/powerpoint/2010/main" val="19488967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TotalTime>
  <Words>881</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Retrospect</vt:lpstr>
      <vt:lpstr> Artificial Neural Network</vt:lpstr>
      <vt:lpstr>Mục lục</vt:lpstr>
      <vt:lpstr>I. Artificial Neural Network</vt:lpstr>
      <vt:lpstr>I. Artificial Neural Network</vt:lpstr>
      <vt:lpstr>I. Artificial Neural Network</vt:lpstr>
      <vt:lpstr>I. Artificial Neural Network</vt:lpstr>
      <vt:lpstr>I. Artificial Neural Network</vt:lpstr>
      <vt:lpstr>I. Artificial Neural Network</vt:lpstr>
      <vt:lpstr>II. Activation function</vt:lpstr>
      <vt:lpstr>II. Activation function</vt:lpstr>
      <vt:lpstr>II. Activation function</vt:lpstr>
      <vt:lpstr>II. Activation function</vt:lpstr>
      <vt:lpstr>II. Activation function</vt:lpstr>
      <vt:lpstr>II. Activation function</vt:lpstr>
      <vt:lpstr>III. Backpropagation</vt:lpstr>
      <vt:lpstr>III. Backpropagation</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Artificial Neural Network</dc:title>
  <dc:creator>huy pham</dc:creator>
  <cp:lastModifiedBy>huy pham</cp:lastModifiedBy>
  <cp:revision>15</cp:revision>
  <dcterms:created xsi:type="dcterms:W3CDTF">2020-03-12T13:13:15Z</dcterms:created>
  <dcterms:modified xsi:type="dcterms:W3CDTF">2020-03-12T14:01:13Z</dcterms:modified>
</cp:coreProperties>
</file>