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69" r:id="rId10"/>
    <p:sldId id="260" r:id="rId11"/>
    <p:sldId id="270" r:id="rId1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68794-1E49-455C-B4CB-CE201A2B8C7C}" type="datetimeFigureOut">
              <a:rPr lang="vi-VN" smtClean="0"/>
              <a:t>2/13/2020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D0385-0B61-49E2-9FE0-416E9F5BB9E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744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65AC3-C4BC-4A62-9060-79C1A2304EA4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366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0B37C-78AF-4A8B-B4B6-442041A47717}" type="datetime1">
              <a:rPr lang="vi-VN" smtClean="0"/>
              <a:t>2/13/2020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9419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EC8B8-2BF3-4FF1-975A-42C7B2BB43BE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122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48B62-8C30-4E3F-A428-81B30DAA091A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28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45560-56CD-4F10-837F-85259CE43FA1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44485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AA93-05E9-473A-911D-4B1B612D01A7}" type="datetime1">
              <a:rPr lang="vi-VN" smtClean="0"/>
              <a:t>2/13/2020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383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3BBA-951D-4688-96EA-F631E9EC50EB}" type="datetime1">
              <a:rPr lang="vi-VN" smtClean="0"/>
              <a:t>2/13/2020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60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8162-3300-40BD-B379-F53BA46DE7E7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9338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43FA3-5A37-499A-91AA-C7734A09658B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792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0A18-602B-4C62-B31E-D3CA2EEDBE32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872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B5DFC-30CE-477D-8BCA-B90D4FECC4A5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467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0CFEE-FE93-47EB-94DC-570E973F90D5}" type="datetime1">
              <a:rPr lang="vi-VN" smtClean="0"/>
              <a:t>2/13/2020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7243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4FE0D-66A0-4304-937A-7A174D16185A}" type="datetime1">
              <a:rPr lang="vi-VN" smtClean="0"/>
              <a:t>2/13/2020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4910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BBA-A77E-41EC-80B4-CFE27F6E8127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3942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C83EC-78EF-4184-A120-C36DEEDFC7C2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511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BC3B-91C2-4108-9C87-529B0E2C5F2B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026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EAA61-76E5-41DA-8D29-EB315C1EFC44}" type="datetime1">
              <a:rPr lang="vi-VN" smtClean="0"/>
              <a:t>2/13/2020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208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E256C9D-74D1-4E4C-A3E4-80DB739A996F}" type="datetime1">
              <a:rPr lang="vi-VN" smtClean="0"/>
              <a:t>2/13/2020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4809E-2A72-44AF-91BD-03524676964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14205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ttuan8.com/bai-1-linear-regression-va-gradient-descent/" TargetMode="External"/><Relationship Id="rId2" Type="http://schemas.openxmlformats.org/officeDocument/2006/relationships/hyperlink" Target="https://machinelearningcoban.com/2016/12/28/linearregres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llaravel.com/blog/thuat-toan-gradient-descent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7308" y="936812"/>
            <a:ext cx="8825658" cy="3329581"/>
          </a:xfrm>
        </p:spPr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Phạm quang huy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562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liệu tham khảo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31260"/>
            <a:ext cx="10958700" cy="532503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vi-VN" smtClean="0">
                <a:hlinkClick r:id="rId2"/>
              </a:rPr>
              <a:t>https</a:t>
            </a:r>
            <a:r>
              <a:rPr lang="vi-VN">
                <a:hlinkClick r:id="rId2"/>
              </a:rPr>
              <a:t>://</a:t>
            </a:r>
            <a:r>
              <a:rPr lang="vi-VN">
                <a:hlinkClick r:id="rId2"/>
              </a:rPr>
              <a:t>machinelearningcoban.com/2016/12/28/linearregression</a:t>
            </a:r>
            <a:r>
              <a:rPr lang="vi-VN" smtClean="0">
                <a:hlinkClick r:id="rId2"/>
              </a:rPr>
              <a:t>/</a:t>
            </a:r>
            <a:endParaRPr lang="vi-VN" smtClean="0"/>
          </a:p>
          <a:p>
            <a:pPr marL="457200" indent="-457200">
              <a:buAutoNum type="arabicPeriod"/>
            </a:pPr>
            <a:r>
              <a:rPr lang="vi-VN">
                <a:hlinkClick r:id="rId3"/>
              </a:rPr>
              <a:t>https://</a:t>
            </a:r>
            <a:r>
              <a:rPr lang="vi-VN">
                <a:hlinkClick r:id="rId3"/>
              </a:rPr>
              <a:t>nttuan8.com/bai-1-linear-regression-va-gradient-descent</a:t>
            </a:r>
            <a:r>
              <a:rPr lang="vi-VN" smtClean="0">
                <a:hlinkClick r:id="rId3"/>
              </a:rPr>
              <a:t>/</a:t>
            </a:r>
            <a:endParaRPr lang="vi-VN" smtClean="0"/>
          </a:p>
          <a:p>
            <a:pPr marL="457200" indent="-457200">
              <a:buAutoNum type="arabicPeriod"/>
            </a:pPr>
            <a:r>
              <a:rPr lang="vi-VN">
                <a:hlinkClick r:id="rId4"/>
              </a:rPr>
              <a:t>https://allaravel.com/blog/thuat-toan-gradient-descent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106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488" y="2859740"/>
            <a:ext cx="5364724" cy="2653553"/>
          </a:xfrm>
        </p:spPr>
        <p:txBody>
          <a:bodyPr/>
          <a:lstStyle/>
          <a:p>
            <a:r>
              <a:rPr lang="vi-VN" sz="8000" smtClean="0"/>
              <a:t>KẾT THÚC</a:t>
            </a:r>
            <a:endParaRPr lang="vi-VN" sz="8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3597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143000"/>
            <a:ext cx="8946541" cy="5105399"/>
          </a:xfrm>
        </p:spPr>
        <p:txBody>
          <a:bodyPr/>
          <a:lstStyle/>
          <a:p>
            <a:pPr marL="0" indent="0">
              <a:buNone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Linear regression</a:t>
            </a:r>
          </a:p>
          <a:p>
            <a:pPr marL="0" indent="0">
              <a:buNone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1.1. Khái niệm linear regression</a:t>
            </a:r>
          </a:p>
          <a:p>
            <a:pPr marL="0" indent="0">
              <a:buNone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1.2. Xây dựng mô hình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1.2.1. Loss Function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1.2.2. Mục tiêu xây dựng mô hình</a:t>
            </a:r>
          </a:p>
          <a:p>
            <a:pPr marL="0" indent="0">
              <a:buNone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Gradient descent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Giới thiệu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Hoạt động của Gradient descent</a:t>
            </a:r>
          </a:p>
          <a:p>
            <a:pPr marL="0" indent="0">
              <a:buNone/>
            </a:pP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2.3. Learning rate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33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Linear regression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50576"/>
            <a:ext cx="10931806" cy="5392271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 Khái niệm Linear regression</a:t>
            </a:r>
          </a:p>
          <a:p>
            <a:pPr>
              <a:buFontTx/>
              <a:buChar char="-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(</a:t>
            </a:r>
            <a:r>
              <a:rPr lang="vi-VN" smtClean="0">
                <a:cs typeface="Times New Roman" panose="02020603050405020304" pitchFamily="18" charset="0"/>
              </a:rPr>
              <a:t>hồi </a:t>
            </a:r>
            <a:r>
              <a:rPr lang="vi-VN">
                <a:cs typeface="Times New Roman" panose="02020603050405020304" pitchFamily="18" charset="0"/>
              </a:rPr>
              <a:t>quy </a:t>
            </a:r>
            <a:r>
              <a:rPr lang="vi-VN">
                <a:cs typeface="Times New Roman" panose="02020603050405020304" pitchFamily="18" charset="0"/>
              </a:rPr>
              <a:t>tuyến </a:t>
            </a:r>
            <a:r>
              <a:rPr lang="vi-VN" smtClean="0">
                <a:cs typeface="Times New Roman" panose="02020603050405020304" pitchFamily="18" charset="0"/>
              </a:rPr>
              <a:t>tính) </a:t>
            </a:r>
            <a:r>
              <a:rPr lang="vi-VN">
                <a:cs typeface="Times New Roman" panose="02020603050405020304" pitchFamily="18" charset="0"/>
              </a:rPr>
              <a:t>là một phương pháp dùng để mô hình hóa mối quan hệ giữa một đại </a:t>
            </a:r>
            <a:r>
              <a:rPr lang="vi-VN">
                <a:cs typeface="Times New Roman" panose="02020603050405020304" pitchFamily="18" charset="0"/>
              </a:rPr>
              <a:t>lượng </a:t>
            </a:r>
            <a:r>
              <a:rPr lang="vi-VN" smtClean="0">
                <a:cs typeface="Times New Roman" panose="02020603050405020304" pitchFamily="18" charset="0"/>
              </a:rPr>
              <a:t>vô </a:t>
            </a:r>
            <a:r>
              <a:rPr lang="vi-VN">
                <a:cs typeface="Times New Roman" panose="02020603050405020304" pitchFamily="18" charset="0"/>
              </a:rPr>
              <a:t>hướng với một hoặc nhiều biến độc </a:t>
            </a:r>
            <a:r>
              <a:rPr lang="vi-VN">
                <a:cs typeface="Times New Roman" panose="02020603050405020304" pitchFamily="18" charset="0"/>
              </a:rPr>
              <a:t>lập</a:t>
            </a:r>
            <a:r>
              <a:rPr lang="vi-VN" smtClean="0"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vi-VN">
                <a:cs typeface="Times New Roman" panose="02020603050405020304" pitchFamily="18" charset="0"/>
              </a:rPr>
              <a:t>Các dạng của mô hình hồi quy tuyến </a:t>
            </a:r>
            <a:r>
              <a:rPr lang="vi-VN">
                <a:cs typeface="Times New Roman" panose="02020603050405020304" pitchFamily="18" charset="0"/>
              </a:rPr>
              <a:t>tính</a:t>
            </a:r>
            <a:r>
              <a:rPr lang="vi-VN" smtClean="0">
                <a:cs typeface="Times New Roman" panose="02020603050405020304" pitchFamily="18" charset="0"/>
              </a:rPr>
              <a:t>:</a:t>
            </a:r>
          </a:p>
          <a:p>
            <a:pPr>
              <a:buFontTx/>
              <a:buChar char="-"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vi-VN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vi-V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tổng quát: 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473" y="2827243"/>
            <a:ext cx="6745718" cy="2390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555" y="5263605"/>
            <a:ext cx="3164822" cy="119798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325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Linear regression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50576"/>
            <a:ext cx="10931806" cy="539227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1.1. Khái niệm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Linear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>
              <a:buFontTx/>
              <a:buChar char="-"/>
            </a:pPr>
            <a:r>
              <a:rPr lang="vi-VN" smtClean="0">
                <a:cs typeface="Times New Roman" panose="02020603050405020304" pitchFamily="18" charset="0"/>
              </a:rPr>
              <a:t>Hồi </a:t>
            </a:r>
            <a:r>
              <a:rPr lang="vi-VN">
                <a:cs typeface="Times New Roman" panose="02020603050405020304" pitchFamily="18" charset="0"/>
              </a:rPr>
              <a:t>quy </a:t>
            </a:r>
            <a:r>
              <a:rPr lang="vi-VN">
                <a:cs typeface="Times New Roman" panose="02020603050405020304" pitchFamily="18" charset="0"/>
              </a:rPr>
              <a:t>tuyến </a:t>
            </a:r>
            <a:r>
              <a:rPr lang="vi-VN">
                <a:cs typeface="Times New Roman" panose="02020603050405020304" pitchFamily="18" charset="0"/>
              </a:rPr>
              <a:t>tính dùng để dự đoán giá trị của một hoặc nhiều biến mục tiêu liên tục (y</a:t>
            </a:r>
            <a:r>
              <a:rPr lang="vi-VN">
                <a:cs typeface="Times New Roman" panose="02020603050405020304" pitchFamily="18" charset="0"/>
              </a:rPr>
              <a:t>) </a:t>
            </a:r>
            <a:r>
              <a:rPr lang="vi-VN"/>
              <a:t>dựa trên </a:t>
            </a:r>
            <a:r>
              <a:rPr lang="vi-VN"/>
              <a:t>một </a:t>
            </a:r>
            <a:r>
              <a:rPr lang="vi-VN" smtClean="0"/>
              <a:t>vector </a:t>
            </a:r>
            <a:r>
              <a:rPr lang="vi-VN"/>
              <a:t>đầu </a:t>
            </a:r>
            <a:r>
              <a:rPr lang="vi-VN" smtClean="0"/>
              <a:t>vào (X) </a:t>
            </a:r>
          </a:p>
          <a:p>
            <a:pPr>
              <a:buFontTx/>
              <a:buChar char="-"/>
            </a:pPr>
            <a:r>
              <a:rPr lang="vi-VN"/>
              <a:t>Nó có thể được sử dụng cho các trường hợp chúng ta muốn dự đoán một số lượng liên tục. Ví dụ, dự </a:t>
            </a:r>
            <a:r>
              <a:rPr lang="vi-VN"/>
              <a:t>đoán </a:t>
            </a:r>
            <a:r>
              <a:rPr lang="vi-VN" smtClean="0"/>
              <a:t>giá nhà dựa vào thông tin về diện tích, vị trí,...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9602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Linear regression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50576"/>
            <a:ext cx="10931806" cy="5392271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 Xây dựng mô hình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1.2.1.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Hàm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mất mát trả về một số không âm thể hiện mức độ chênh lệch giữa giá trị mà model của chúng ta dự đoán và giá trị thực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tế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790" y="2819399"/>
            <a:ext cx="3223045" cy="112595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7211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 Linear regression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50576"/>
            <a:ext cx="10931806" cy="539227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1.2. Xây dựng mô hình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1.2.2. Mục tiêu xây dựng mô hình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 hình có dạng </a:t>
            </a: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Các thành phần của mô hình: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x1, x2, x3 là các dữ liệu đầu vào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w0, w1, w2, w3 là các hệ số cần phải tối ưu 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      = f(x) là </a:t>
            </a:r>
            <a:r>
              <a:rPr lang="vi-VN"/>
              <a:t>là giá trị mà mô </a:t>
            </a:r>
            <a:r>
              <a:rPr lang="vi-VN"/>
              <a:t>hình </a:t>
            </a:r>
            <a:r>
              <a:rPr lang="vi-VN" smtClean="0"/>
              <a:t>dự </a:t>
            </a:r>
            <a:r>
              <a:rPr lang="vi-VN"/>
              <a:t>đoán 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Các hệ số tối ưu sẽ được ước lượng thông qua các cặp giá trị (x, y) của tập huấn luyện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Mục tiêu của xây dựng mô hình là tối ưu các hệ số w0, w1, w2, w3 sao cho giá trị của hàm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Loss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càng nhỏ càng tốt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8" y="2084293"/>
            <a:ext cx="4311462" cy="726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390" y="4626068"/>
            <a:ext cx="278187" cy="50728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8923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Gradient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50576"/>
            <a:ext cx="10931806" cy="5392271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2.1. Giới thiệu</a:t>
            </a:r>
          </a:p>
          <a:p>
            <a:pPr>
              <a:buFontTx/>
              <a:buChar char="-"/>
            </a:pPr>
            <a:r>
              <a:rPr lang="vi-VN" smtClean="0"/>
              <a:t>Gradient </a:t>
            </a:r>
            <a:r>
              <a:rPr lang="vi-VN"/>
              <a:t>descent là thuật toán tìm giá trị nhỏ nhất của hàm số f(x) dựa trên </a:t>
            </a:r>
            <a:r>
              <a:rPr lang="vi-VN"/>
              <a:t>đạo </a:t>
            </a:r>
            <a:r>
              <a:rPr lang="vi-VN" smtClean="0"/>
              <a:t>hàm</a:t>
            </a:r>
          </a:p>
          <a:p>
            <a:pPr>
              <a:buFontTx/>
              <a:buChar char="-"/>
            </a:pPr>
            <a:r>
              <a:rPr lang="vi-VN"/>
              <a:t>Gradient </a:t>
            </a:r>
            <a:r>
              <a:rPr lang="vi-VN" smtClean="0"/>
              <a:t>descent được dùng để tìm giá trị nhỏ nhất của hàm mất mát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8575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Gradient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50576"/>
            <a:ext cx="10931806" cy="5392271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2.2. Hoạt động của Gradient descent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Bước 1: Khởi tạo giá trị x = x0 tuỳ ý</a:t>
            </a: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Bước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 = x – learning_rate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'(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vi-VN" smtClean="0"/>
              <a:t>- Bước </a:t>
            </a:r>
            <a:r>
              <a:rPr lang="vi-VN"/>
              <a:t>3: Tính lại f(x):</a:t>
            </a:r>
          </a:p>
          <a:p>
            <a:pPr marL="0" indent="0">
              <a:buNone/>
            </a:pPr>
            <a:r>
              <a:rPr lang="vi-VN"/>
              <a:t>	</a:t>
            </a:r>
            <a:r>
              <a:rPr lang="vi-VN" smtClean="0"/>
              <a:t>+ Nếu </a:t>
            </a:r>
            <a:r>
              <a:rPr lang="vi-VN"/>
              <a:t>f(x) đủ nhỏ thì dừng lại.</a:t>
            </a:r>
          </a:p>
          <a:p>
            <a:pPr marL="0" indent="0">
              <a:buNone/>
            </a:pPr>
            <a:r>
              <a:rPr lang="vi-VN" smtClean="0"/>
              <a:t>	+ Ngược </a:t>
            </a:r>
            <a:r>
              <a:rPr lang="vi-VN"/>
              <a:t>lại tiếp tục bước 2</a:t>
            </a:r>
          </a:p>
          <a:p>
            <a:pPr>
              <a:buFontTx/>
              <a:buChar char="-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840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II. Gradient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endParaRPr lang="vi-V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50576"/>
            <a:ext cx="10931806" cy="5392271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là tốc độ học hay tốc độ hội tụ về giá trị nhỏ nhất của hàm số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learning rate bé thì tốc độ hội tụ sẽ rất chậm</a:t>
            </a:r>
          </a:p>
          <a:p>
            <a:pPr>
              <a:buFontTx/>
              <a:buChar char="-"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Nếu learning rate lớn thì thuật toán không thể hội tụ, nó sẽ chạy qua chạy lại 2 bên của điểm cực tiểu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4809E-2A72-44AF-91BD-035246769649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32778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506</Words>
  <Application>Microsoft Office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Times New Roman</vt:lpstr>
      <vt:lpstr>Wingdings 3</vt:lpstr>
      <vt:lpstr>Ion</vt:lpstr>
      <vt:lpstr>Linear regression and Gradient descent</vt:lpstr>
      <vt:lpstr>Mục lục</vt:lpstr>
      <vt:lpstr>I. Linear regression</vt:lpstr>
      <vt:lpstr>I. Linear regression</vt:lpstr>
      <vt:lpstr>I. Linear regression</vt:lpstr>
      <vt:lpstr>I. Linear regression</vt:lpstr>
      <vt:lpstr>II. Gradient descent</vt:lpstr>
      <vt:lpstr>II. Gradient descent</vt:lpstr>
      <vt:lpstr>II. Gradient descent</vt:lpstr>
      <vt:lpstr>Tài liệu tham khảo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and Gradient descent</dc:title>
  <dc:creator>huy pham</dc:creator>
  <cp:lastModifiedBy>huy pham</cp:lastModifiedBy>
  <cp:revision>10</cp:revision>
  <dcterms:created xsi:type="dcterms:W3CDTF">2020-02-13T14:55:36Z</dcterms:created>
  <dcterms:modified xsi:type="dcterms:W3CDTF">2020-02-13T16:06:52Z</dcterms:modified>
</cp:coreProperties>
</file>