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7"/>
  </p:notesMasterIdLst>
  <p:sldIdLst>
    <p:sldId id="256" r:id="rId2"/>
    <p:sldId id="257" r:id="rId3"/>
    <p:sldId id="258" r:id="rId4"/>
    <p:sldId id="259" r:id="rId5"/>
    <p:sldId id="260" r:id="rId6"/>
    <p:sldId id="261" r:id="rId7"/>
    <p:sldId id="262" r:id="rId8"/>
    <p:sldId id="263" r:id="rId9"/>
    <p:sldId id="272" r:id="rId10"/>
    <p:sldId id="273" r:id="rId11"/>
    <p:sldId id="274" r:id="rId12"/>
    <p:sldId id="275" r:id="rId13"/>
    <p:sldId id="276" r:id="rId14"/>
    <p:sldId id="277" r:id="rId15"/>
    <p:sldId id="278" r:id="rId16"/>
    <p:sldId id="279" r:id="rId17"/>
    <p:sldId id="264" r:id="rId18"/>
    <p:sldId id="265" r:id="rId19"/>
    <p:sldId id="266" r:id="rId20"/>
    <p:sldId id="267" r:id="rId21"/>
    <p:sldId id="268" r:id="rId22"/>
    <p:sldId id="269" r:id="rId23"/>
    <p:sldId id="270" r:id="rId24"/>
    <p:sldId id="280" r:id="rId25"/>
    <p:sldId id="271" r:id="rId2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810D8-D293-4C66-A356-9F78F27B60BA}" type="datetimeFigureOut">
              <a:rPr lang="vi-VN" smtClean="0"/>
              <a:t>2/6/2020</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57FA9-74FD-4389-A32A-6830AAEEBF99}" type="slidenum">
              <a:rPr lang="vi-VN" smtClean="0"/>
              <a:t>‹#›</a:t>
            </a:fld>
            <a:endParaRPr lang="vi-VN"/>
          </a:p>
        </p:txBody>
      </p:sp>
    </p:spTree>
    <p:extLst>
      <p:ext uri="{BB962C8B-B14F-4D97-AF65-F5344CB8AC3E}">
        <p14:creationId xmlns:p14="http://schemas.microsoft.com/office/powerpoint/2010/main" val="205482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3057FA9-74FD-4389-A32A-6830AAEEBF99}" type="slidenum">
              <a:rPr lang="vi-VN" smtClean="0"/>
              <a:t>9</a:t>
            </a:fld>
            <a:endParaRPr lang="vi-VN"/>
          </a:p>
        </p:txBody>
      </p:sp>
    </p:spTree>
    <p:extLst>
      <p:ext uri="{BB962C8B-B14F-4D97-AF65-F5344CB8AC3E}">
        <p14:creationId xmlns:p14="http://schemas.microsoft.com/office/powerpoint/2010/main" val="2327682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86613C-000A-4DD5-A83C-17D77153D025}" type="datetime1">
              <a:rPr lang="vi-VN" smtClean="0"/>
              <a:t>2/6/2020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3150840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ACA5A8-53B6-4F3D-B8A9-184B38217B8B}" type="datetime1">
              <a:rPr lang="vi-VN" smtClean="0"/>
              <a:t>2/6/2020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320074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2669FF2-624A-4AB2-ADEC-8A7A80C7128E}" type="datetime1">
              <a:rPr lang="vi-VN" smtClean="0"/>
              <a:t>2/6/2020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1088310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41E8E14-3466-4266-8B59-13D529FE709C}" type="datetime1">
              <a:rPr lang="vi-VN" smtClean="0"/>
              <a:t>2/6/2020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325904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FB0AA3-0ECA-46B9-B5FB-BEDAEEABCF9D}" type="datetime1">
              <a:rPr lang="vi-VN" smtClean="0"/>
              <a:t>2/6/2020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437283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E803E9-164A-448A-82DE-79523F67B78B}" type="datetime1">
              <a:rPr lang="vi-VN" smtClean="0"/>
              <a:t>2/6/2020</a:t>
            </a:fld>
            <a:endParaRPr lang="vi-VN"/>
          </a:p>
        </p:txBody>
      </p:sp>
      <p:sp>
        <p:nvSpPr>
          <p:cNvPr id="4"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512162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F40E26-7906-4CEA-A135-545BC49E4D9D}" type="datetime1">
              <a:rPr lang="vi-VN" smtClean="0"/>
              <a:t>2/6/2020</a:t>
            </a:fld>
            <a:endParaRPr lang="vi-VN"/>
          </a:p>
        </p:txBody>
      </p:sp>
      <p:sp>
        <p:nvSpPr>
          <p:cNvPr id="4"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2346356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2605B8-678C-4A37-A321-3DB1B95D3F15}" type="datetime1">
              <a:rPr lang="vi-VN" smtClean="0"/>
              <a:t>2/6/2020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2588092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323342-6BD4-4F10-BB21-5719A6BA2678}" type="datetime1">
              <a:rPr lang="vi-VN" smtClean="0"/>
              <a:t>2/6/2020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2301075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1FDC613-4EAD-4E68-A59A-5B915805070A}" type="datetime1">
              <a:rPr lang="vi-VN" smtClean="0"/>
              <a:t>2/6/2020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3636009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7BB1FA-3786-490A-835A-426C6BFE30EC}" type="datetime1">
              <a:rPr lang="vi-VN" smtClean="0"/>
              <a:t>2/6/2020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3025772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2759B8-3C40-4821-8BA4-80FD88EB7AD8}" type="datetime1">
              <a:rPr lang="vi-VN" smtClean="0"/>
              <a:t>2/6/2020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114698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51B9B6-1821-4EA2-91F5-FF3F151DCA89}" type="datetime1">
              <a:rPr lang="vi-VN" smtClean="0"/>
              <a:t>2/6/2020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107654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BEC276B-7535-4BBB-A70A-8BE245BCB3DB}" type="datetime1">
              <a:rPr lang="vi-VN" smtClean="0"/>
              <a:t>2/6/2020</a:t>
            </a:fld>
            <a:endParaRPr lang="vi-VN"/>
          </a:p>
        </p:txBody>
      </p:sp>
      <p:sp>
        <p:nvSpPr>
          <p:cNvPr id="5" name="Footer Placeholder 3"/>
          <p:cNvSpPr>
            <a:spLocks noGrp="1"/>
          </p:cNvSpPr>
          <p:nvPr>
            <p:ph type="ftr" sz="quarter" idx="11"/>
          </p:nvPr>
        </p:nvSpPr>
        <p:spPr/>
        <p:txBody>
          <a:bodyPr/>
          <a:lstStyle/>
          <a:p>
            <a:endParaRPr lang="vi-VN"/>
          </a:p>
        </p:txBody>
      </p:sp>
      <p:sp>
        <p:nvSpPr>
          <p:cNvPr id="6" name="Slide Number Placeholder 4"/>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4106228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B4A793F-FFF0-45C1-A5B6-3EE6252D3E73}" type="datetime1">
              <a:rPr lang="vi-VN" smtClean="0"/>
              <a:t>2/6/2020</a:t>
            </a:fld>
            <a:endParaRPr lang="vi-VN"/>
          </a:p>
        </p:txBody>
      </p:sp>
      <p:sp>
        <p:nvSpPr>
          <p:cNvPr id="5" name="Footer Placeholder 2"/>
          <p:cNvSpPr>
            <a:spLocks noGrp="1"/>
          </p:cNvSpPr>
          <p:nvPr>
            <p:ph type="ftr" sz="quarter" idx="11"/>
          </p:nvPr>
        </p:nvSpPr>
        <p:spPr/>
        <p:txBody>
          <a:bodyPr/>
          <a:lstStyle/>
          <a:p>
            <a:endParaRPr lang="vi-VN"/>
          </a:p>
        </p:txBody>
      </p:sp>
      <p:sp>
        <p:nvSpPr>
          <p:cNvPr id="6" name="Slide Number Placeholder 3"/>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1674221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FB6E8AB-6B1F-4CC0-9C4C-C98CE11D8988}" type="datetime1">
              <a:rPr lang="vi-VN" smtClean="0"/>
              <a:t>2/6/2020</a:t>
            </a:fld>
            <a:endParaRPr lang="vi-VN"/>
          </a:p>
        </p:txBody>
      </p:sp>
      <p:sp>
        <p:nvSpPr>
          <p:cNvPr id="5" name="Footer Placeholder 5"/>
          <p:cNvSpPr>
            <a:spLocks noGrp="1"/>
          </p:cNvSpPr>
          <p:nvPr>
            <p:ph type="ftr" sz="quarter" idx="11"/>
          </p:nvPr>
        </p:nvSpPr>
        <p:spPr/>
        <p:txBody>
          <a:bodyPr/>
          <a:lstStyle/>
          <a:p>
            <a:endParaRPr lang="vi-VN"/>
          </a:p>
        </p:txBody>
      </p:sp>
      <p:sp>
        <p:nvSpPr>
          <p:cNvPr id="6" name="Slide Number Placeholder 6"/>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2878290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85930D-BF39-4B83-96B3-2E37D5248C32}" type="datetime1">
              <a:rPr lang="vi-VN" smtClean="0"/>
              <a:t>2/6/2020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16893F0-173F-4E68-B4BD-808CB330F6C4}" type="slidenum">
              <a:rPr lang="vi-VN" smtClean="0"/>
              <a:t>‹#›</a:t>
            </a:fld>
            <a:endParaRPr lang="vi-VN"/>
          </a:p>
        </p:txBody>
      </p:sp>
    </p:spTree>
    <p:extLst>
      <p:ext uri="{BB962C8B-B14F-4D97-AF65-F5344CB8AC3E}">
        <p14:creationId xmlns:p14="http://schemas.microsoft.com/office/powerpoint/2010/main" val="2478667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127945-1815-43FB-B1B1-9D422AE13F54}" type="datetime1">
              <a:rPr lang="vi-VN" smtClean="0"/>
              <a:t>2/6/2020</a:t>
            </a:fld>
            <a:endParaRPr lang="vi-V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vi-V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16893F0-173F-4E68-B4BD-808CB330F6C4}" type="slidenum">
              <a:rPr lang="vi-VN" smtClean="0"/>
              <a:t>‹#›</a:t>
            </a:fld>
            <a:endParaRPr lang="vi-VN"/>
          </a:p>
        </p:txBody>
      </p:sp>
    </p:spTree>
    <p:extLst>
      <p:ext uri="{BB962C8B-B14F-4D97-AF65-F5344CB8AC3E}">
        <p14:creationId xmlns:p14="http://schemas.microsoft.com/office/powerpoint/2010/main" val="426548685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edium.com/@mail2princeyadav/machine-learning-vs-deep-learning-b5c5a4fc5c" TargetMode="External"/><Relationship Id="rId2" Type="http://schemas.openxmlformats.org/officeDocument/2006/relationships/hyperlink" Target="https://developers.google.com/machine-learning/crash-course" TargetMode="External"/><Relationship Id="rId1" Type="http://schemas.openxmlformats.org/officeDocument/2006/relationships/slideLayout" Target="../slideLayouts/slideLayout2.xml"/><Relationship Id="rId5" Type="http://schemas.openxmlformats.org/officeDocument/2006/relationships/hyperlink" Target="https://machinelearningcoban.com/2017/03/04/overfitting/" TargetMode="External"/><Relationship Id="rId4" Type="http://schemas.openxmlformats.org/officeDocument/2006/relationships/hyperlink" Target="https://medium.com/@kien.vu/l%C3%A0m-th%E1%BA%BF-n%C3%A0o-%C4%91%E1%BB%83-ch%E1%BB%8Dn-t%E1%BA%ADp-ki%E1%BB%83m-%C4%91%E1%BB%8Bnh-validation-set-t%E1%BB%91t-d6b7a8dbaaf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latin typeface="Times New Roman" panose="02020603050405020304" pitchFamily="18" charset="0"/>
                <a:cs typeface="Times New Roman" panose="02020603050405020304" pitchFamily="18" charset="0"/>
              </a:rPr>
              <a:t>TÌM HIỂU VỀ </a:t>
            </a:r>
            <a:r>
              <a:rPr lang="vi-VN" smtClean="0">
                <a:latin typeface="Times New Roman" panose="02020603050405020304" pitchFamily="18" charset="0"/>
                <a:cs typeface="Times New Roman" panose="02020603050405020304" pitchFamily="18" charset="0"/>
              </a:rPr>
              <a:t>MACHINE LEARNING</a:t>
            </a:r>
            <a:endParaRPr lang="vi-VN">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vi-VN" smtClean="0"/>
              <a:t>Phạm quang huy</a:t>
            </a:r>
            <a:endParaRPr lang="vi-VN"/>
          </a:p>
        </p:txBody>
      </p:sp>
      <p:sp>
        <p:nvSpPr>
          <p:cNvPr id="4" name="Slide Number Placeholder 3"/>
          <p:cNvSpPr>
            <a:spLocks noGrp="1"/>
          </p:cNvSpPr>
          <p:nvPr>
            <p:ph type="sldNum" sz="quarter" idx="12"/>
          </p:nvPr>
        </p:nvSpPr>
        <p:spPr/>
        <p:txBody>
          <a:bodyPr/>
          <a:lstStyle/>
          <a:p>
            <a:fld id="{916893F0-173F-4E68-B4BD-808CB330F6C4}" type="slidenum">
              <a:rPr lang="vi-VN" smtClean="0"/>
              <a:t>1</a:t>
            </a:fld>
            <a:endParaRPr lang="vi-VN"/>
          </a:p>
        </p:txBody>
      </p:sp>
    </p:spTree>
    <p:extLst>
      <p:ext uri="{BB962C8B-B14F-4D97-AF65-F5344CB8AC3E}">
        <p14:creationId xmlns:p14="http://schemas.microsoft.com/office/powerpoint/2010/main" val="399748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13242" cy="1400530"/>
          </a:xfrm>
        </p:spPr>
        <p:txBody>
          <a:bodyPr/>
          <a:lstStyle/>
          <a:p>
            <a:r>
              <a:rPr lang="vi-VN"/>
              <a:t>III. </a:t>
            </a:r>
            <a:r>
              <a:rPr lang="vi-VN" b="1"/>
              <a:t>Phân loại thuật toán Machine Learning</a:t>
            </a:r>
            <a:endParaRPr lang="vi-VN"/>
          </a:p>
        </p:txBody>
      </p:sp>
      <p:sp>
        <p:nvSpPr>
          <p:cNvPr id="3" name="Content Placeholder 2"/>
          <p:cNvSpPr>
            <a:spLocks noGrp="1"/>
          </p:cNvSpPr>
          <p:nvPr>
            <p:ph idx="1"/>
          </p:nvPr>
        </p:nvSpPr>
        <p:spPr>
          <a:xfrm>
            <a:off x="860612" y="1371600"/>
            <a:ext cx="9189241" cy="4876799"/>
          </a:xfrm>
        </p:spPr>
        <p:txBody>
          <a:bodyPr/>
          <a:lstStyle/>
          <a:p>
            <a:pPr marL="0" indent="0">
              <a:buNone/>
            </a:pPr>
            <a:r>
              <a:rPr lang="vi-VN" b="1"/>
              <a:t>3.1. </a:t>
            </a:r>
            <a:r>
              <a:rPr lang="vi-VN" b="1"/>
              <a:t>Supervised </a:t>
            </a:r>
            <a:r>
              <a:rPr lang="vi-VN" b="1" smtClean="0"/>
              <a:t>learning</a:t>
            </a:r>
          </a:p>
          <a:p>
            <a:pPr marL="0" indent="0">
              <a:buNone/>
            </a:pPr>
            <a:r>
              <a:rPr lang="vi-VN" b="1"/>
              <a:t>3.1.2</a:t>
            </a:r>
            <a:r>
              <a:rPr lang="vi-VN" b="1"/>
              <a:t>. </a:t>
            </a:r>
            <a:r>
              <a:rPr lang="vi-VN" b="1" smtClean="0"/>
              <a:t>Feature</a:t>
            </a:r>
          </a:p>
          <a:p>
            <a:pPr marL="0" indent="0" fontAlgn="base">
              <a:buNone/>
            </a:pPr>
            <a:r>
              <a:rPr lang="vi-VN" smtClean="0"/>
              <a:t>- Feature (tính năng): là biến </a:t>
            </a:r>
            <a:r>
              <a:rPr lang="vi-VN"/>
              <a:t>đầu vào</a:t>
            </a:r>
            <a:r>
              <a:rPr lang="vi-VN"/>
              <a:t>, </a:t>
            </a:r>
            <a:r>
              <a:rPr lang="vi-VN" smtClean="0"/>
              <a:t>là biến </a:t>
            </a:r>
            <a:r>
              <a:rPr lang="vi-VN"/>
              <a:t>x </a:t>
            </a:r>
            <a:r>
              <a:rPr lang="vi-VN"/>
              <a:t>trong </a:t>
            </a:r>
            <a:r>
              <a:rPr lang="vi-VN" smtClean="0"/>
              <a:t>bài toán hồi quy tuyến tính. </a:t>
            </a:r>
            <a:r>
              <a:rPr lang="vi-VN"/>
              <a:t>Một dự án máy học đơn giản có thể sử dụng </a:t>
            </a:r>
            <a:r>
              <a:rPr lang="vi-VN"/>
              <a:t>một </a:t>
            </a:r>
            <a:r>
              <a:rPr lang="vi-VN"/>
              <a:t>F</a:t>
            </a:r>
            <a:r>
              <a:rPr lang="vi-VN" smtClean="0"/>
              <a:t>eature duy </a:t>
            </a:r>
            <a:r>
              <a:rPr lang="vi-VN"/>
              <a:t>nhất, trong khi dự án máy học tinh vi hơn có thể sử dụng hàng </a:t>
            </a:r>
            <a:r>
              <a:rPr lang="vi-VN"/>
              <a:t>triệu </a:t>
            </a:r>
            <a:r>
              <a:rPr lang="vi-VN" smtClean="0"/>
              <a:t>Feature.</a:t>
            </a:r>
          </a:p>
          <a:p>
            <a:pPr marL="0" indent="0" fontAlgn="base">
              <a:buNone/>
            </a:pPr>
            <a:r>
              <a:rPr lang="vi-VN" smtClean="0"/>
              <a:t>- Trong </a:t>
            </a:r>
            <a:r>
              <a:rPr lang="vi-VN"/>
              <a:t>ví dụ về trình phát hiện thư rác, </a:t>
            </a:r>
            <a:r>
              <a:rPr lang="vi-VN"/>
              <a:t>các </a:t>
            </a:r>
            <a:r>
              <a:rPr lang="vi-VN"/>
              <a:t>Feature</a:t>
            </a:r>
            <a:r>
              <a:rPr lang="vi-VN" smtClean="0"/>
              <a:t> </a:t>
            </a:r>
            <a:r>
              <a:rPr lang="vi-VN"/>
              <a:t>có thể </a:t>
            </a:r>
            <a:r>
              <a:rPr lang="vi-VN"/>
              <a:t>bao </a:t>
            </a:r>
            <a:r>
              <a:rPr lang="vi-VN" smtClean="0"/>
              <a:t>gồm:</a:t>
            </a:r>
          </a:p>
          <a:p>
            <a:pPr marL="0" indent="0" fontAlgn="base">
              <a:buNone/>
            </a:pPr>
            <a:r>
              <a:rPr lang="vi-VN" smtClean="0"/>
              <a:t>+ Từ </a:t>
            </a:r>
            <a:r>
              <a:rPr lang="vi-VN"/>
              <a:t>trong văn bản email</a:t>
            </a:r>
          </a:p>
          <a:p>
            <a:pPr marL="0" indent="0" fontAlgn="base">
              <a:buNone/>
            </a:pPr>
            <a:r>
              <a:rPr lang="vi-VN" smtClean="0"/>
              <a:t>+ Địa </a:t>
            </a:r>
            <a:r>
              <a:rPr lang="vi-VN"/>
              <a:t>chỉ của người gửi</a:t>
            </a:r>
          </a:p>
          <a:p>
            <a:pPr marL="0" indent="0" fontAlgn="base">
              <a:buNone/>
            </a:pPr>
            <a:r>
              <a:rPr lang="vi-VN" smtClean="0"/>
              <a:t>+ Thời </a:t>
            </a:r>
            <a:r>
              <a:rPr lang="vi-VN"/>
              <a:t>gian trong ngày email được gửi</a:t>
            </a:r>
          </a:p>
          <a:p>
            <a:pPr marL="0" indent="0" fontAlgn="base">
              <a:buNone/>
            </a:pPr>
            <a:r>
              <a:rPr lang="vi-VN" smtClean="0"/>
              <a:t>+ Email </a:t>
            </a:r>
            <a:r>
              <a:rPr lang="vi-VN"/>
              <a:t>chứa cụm </a:t>
            </a:r>
            <a:r>
              <a:rPr lang="vi-VN"/>
              <a:t>từ </a:t>
            </a:r>
            <a:r>
              <a:rPr lang="vi-VN" smtClean="0"/>
              <a:t>"</a:t>
            </a:r>
            <a:r>
              <a:rPr lang="vi-VN"/>
              <a:t> one </a:t>
            </a:r>
            <a:r>
              <a:rPr lang="vi-VN"/>
              <a:t>weird </a:t>
            </a:r>
            <a:r>
              <a:rPr lang="vi-VN" smtClean="0"/>
              <a:t>trick"</a:t>
            </a:r>
            <a:endParaRPr lang="vi-VN"/>
          </a:p>
          <a:p>
            <a:pPr marL="0" indent="0" fontAlgn="base">
              <a:buNone/>
            </a:pPr>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10</a:t>
            </a:fld>
            <a:endParaRPr lang="vi-VN"/>
          </a:p>
        </p:txBody>
      </p:sp>
    </p:spTree>
    <p:extLst>
      <p:ext uri="{BB962C8B-B14F-4D97-AF65-F5344CB8AC3E}">
        <p14:creationId xmlns:p14="http://schemas.microsoft.com/office/powerpoint/2010/main" val="3787252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13242" cy="1400530"/>
          </a:xfrm>
        </p:spPr>
        <p:txBody>
          <a:bodyPr/>
          <a:lstStyle/>
          <a:p>
            <a:r>
              <a:rPr lang="vi-VN"/>
              <a:t>III. </a:t>
            </a:r>
            <a:r>
              <a:rPr lang="vi-VN" b="1"/>
              <a:t>Phân loại thuật toán Machine Learning</a:t>
            </a:r>
            <a:endParaRPr lang="vi-VN"/>
          </a:p>
        </p:txBody>
      </p:sp>
      <p:sp>
        <p:nvSpPr>
          <p:cNvPr id="3" name="Content Placeholder 2"/>
          <p:cNvSpPr>
            <a:spLocks noGrp="1"/>
          </p:cNvSpPr>
          <p:nvPr>
            <p:ph idx="1"/>
          </p:nvPr>
        </p:nvSpPr>
        <p:spPr>
          <a:xfrm>
            <a:off x="860612" y="1371600"/>
            <a:ext cx="9189241" cy="4876799"/>
          </a:xfrm>
        </p:spPr>
        <p:txBody>
          <a:bodyPr/>
          <a:lstStyle/>
          <a:p>
            <a:pPr marL="0" indent="0">
              <a:buNone/>
            </a:pPr>
            <a:r>
              <a:rPr lang="vi-VN" b="1"/>
              <a:t>3.1. </a:t>
            </a:r>
            <a:r>
              <a:rPr lang="vi-VN" b="1"/>
              <a:t>Supervised </a:t>
            </a:r>
            <a:r>
              <a:rPr lang="vi-VN" b="1" smtClean="0"/>
              <a:t>learning</a:t>
            </a:r>
          </a:p>
          <a:p>
            <a:pPr marL="0" indent="0">
              <a:buNone/>
            </a:pPr>
            <a:r>
              <a:rPr lang="vi-VN" b="1" smtClean="0"/>
              <a:t>3.1.3. Label</a:t>
            </a:r>
          </a:p>
          <a:p>
            <a:pPr marL="0" indent="0" fontAlgn="base">
              <a:buNone/>
            </a:pPr>
            <a:r>
              <a:rPr lang="vi-VN"/>
              <a:t>- </a:t>
            </a:r>
            <a:r>
              <a:rPr lang="vi-VN" smtClean="0"/>
              <a:t>Label (nhãn): </a:t>
            </a:r>
            <a:r>
              <a:rPr lang="vi-VN"/>
              <a:t>là thứ chúng ta dự </a:t>
            </a:r>
            <a:r>
              <a:rPr lang="vi-VN"/>
              <a:t>đoán </a:t>
            </a:r>
            <a:r>
              <a:rPr lang="vi-VN" smtClean="0"/>
              <a:t>(là </a:t>
            </a:r>
            <a:r>
              <a:rPr lang="vi-VN"/>
              <a:t>biến </a:t>
            </a:r>
            <a:r>
              <a:rPr lang="vi-VN" smtClean="0"/>
              <a:t>y) trong bài toán </a:t>
            </a:r>
            <a:r>
              <a:rPr lang="vi-VN"/>
              <a:t>hồi quy </a:t>
            </a:r>
            <a:r>
              <a:rPr lang="vi-VN"/>
              <a:t>tuyến </a:t>
            </a:r>
            <a:r>
              <a:rPr lang="vi-VN" smtClean="0"/>
              <a:t>tính. </a:t>
            </a:r>
            <a:r>
              <a:rPr lang="vi-VN"/>
              <a:t>Nhãn có thể là giá lúa mì trong tương lai, loại động vật thể hiện trong một bức tranh, ý nghĩa của một clip âm thanh, hoặc bất cứ thứ gì.</a:t>
            </a:r>
            <a:endParaRPr lang="vi-VN"/>
          </a:p>
        </p:txBody>
      </p:sp>
      <p:pic>
        <p:nvPicPr>
          <p:cNvPr id="4" name="Picture 3"/>
          <p:cNvPicPr>
            <a:picLocks noChangeAspect="1"/>
          </p:cNvPicPr>
          <p:nvPr/>
        </p:nvPicPr>
        <p:blipFill>
          <a:blip r:embed="rId2"/>
          <a:stretch>
            <a:fillRect/>
          </a:stretch>
        </p:blipFill>
        <p:spPr>
          <a:xfrm>
            <a:off x="2736930" y="3301077"/>
            <a:ext cx="6783588" cy="3082388"/>
          </a:xfrm>
          <a:prstGeom prst="rect">
            <a:avLst/>
          </a:prstGeom>
        </p:spPr>
      </p:pic>
      <p:sp>
        <p:nvSpPr>
          <p:cNvPr id="5" name="Slide Number Placeholder 4"/>
          <p:cNvSpPr>
            <a:spLocks noGrp="1"/>
          </p:cNvSpPr>
          <p:nvPr>
            <p:ph type="sldNum" sz="quarter" idx="12"/>
          </p:nvPr>
        </p:nvSpPr>
        <p:spPr/>
        <p:txBody>
          <a:bodyPr/>
          <a:lstStyle/>
          <a:p>
            <a:fld id="{916893F0-173F-4E68-B4BD-808CB330F6C4}" type="slidenum">
              <a:rPr lang="vi-VN" smtClean="0"/>
              <a:t>11</a:t>
            </a:fld>
            <a:endParaRPr lang="vi-VN"/>
          </a:p>
        </p:txBody>
      </p:sp>
    </p:spTree>
    <p:extLst>
      <p:ext uri="{BB962C8B-B14F-4D97-AF65-F5344CB8AC3E}">
        <p14:creationId xmlns:p14="http://schemas.microsoft.com/office/powerpoint/2010/main" val="812625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13242" cy="1400530"/>
          </a:xfrm>
        </p:spPr>
        <p:txBody>
          <a:bodyPr/>
          <a:lstStyle/>
          <a:p>
            <a:r>
              <a:rPr lang="vi-VN"/>
              <a:t>III. </a:t>
            </a:r>
            <a:r>
              <a:rPr lang="vi-VN" b="1"/>
              <a:t>Phân loại thuật toán Machine Learning</a:t>
            </a:r>
            <a:endParaRPr lang="vi-VN"/>
          </a:p>
        </p:txBody>
      </p:sp>
      <p:sp>
        <p:nvSpPr>
          <p:cNvPr id="3" name="Content Placeholder 2"/>
          <p:cNvSpPr>
            <a:spLocks noGrp="1"/>
          </p:cNvSpPr>
          <p:nvPr>
            <p:ph idx="1"/>
          </p:nvPr>
        </p:nvSpPr>
        <p:spPr>
          <a:xfrm>
            <a:off x="860612" y="1371600"/>
            <a:ext cx="9189241" cy="4876799"/>
          </a:xfrm>
        </p:spPr>
        <p:txBody>
          <a:bodyPr/>
          <a:lstStyle/>
          <a:p>
            <a:pPr marL="0" indent="0">
              <a:buNone/>
            </a:pPr>
            <a:r>
              <a:rPr lang="vi-VN" b="1"/>
              <a:t>3.1. </a:t>
            </a:r>
            <a:r>
              <a:rPr lang="vi-VN" b="1"/>
              <a:t>Supervised </a:t>
            </a:r>
            <a:r>
              <a:rPr lang="vi-VN" b="1" smtClean="0"/>
              <a:t>learning</a:t>
            </a:r>
          </a:p>
          <a:p>
            <a:pPr marL="0" indent="0">
              <a:buNone/>
            </a:pPr>
            <a:r>
              <a:rPr lang="vi-VN" b="1" smtClean="0"/>
              <a:t>3.1.4. Loss function</a:t>
            </a:r>
            <a:endParaRPr lang="vi-VN"/>
          </a:p>
          <a:p>
            <a:pPr>
              <a:buFontTx/>
              <a:buChar char="-"/>
            </a:pPr>
            <a:r>
              <a:rPr lang="vi-VN" smtClean="0"/>
              <a:t>Mất mát (loss) </a:t>
            </a:r>
            <a:r>
              <a:rPr lang="vi-VN"/>
              <a:t>là hình phạt cho một dự </a:t>
            </a:r>
            <a:r>
              <a:rPr lang="vi-VN"/>
              <a:t>đoán </a:t>
            </a:r>
            <a:r>
              <a:rPr lang="vi-VN" smtClean="0"/>
              <a:t>dở. Mất </a:t>
            </a:r>
            <a:r>
              <a:rPr lang="vi-VN"/>
              <a:t>mát là một con số cho thấy mức độ dự đoán của </a:t>
            </a:r>
            <a:r>
              <a:rPr lang="vi-VN"/>
              <a:t>mô </a:t>
            </a:r>
            <a:r>
              <a:rPr lang="vi-VN" smtClean="0"/>
              <a:t>hình </a:t>
            </a:r>
            <a:r>
              <a:rPr lang="vi-VN"/>
              <a:t>tệ như thế nào trên một </a:t>
            </a:r>
            <a:r>
              <a:rPr lang="vi-VN"/>
              <a:t>ví </a:t>
            </a:r>
            <a:r>
              <a:rPr lang="vi-VN" smtClean="0"/>
              <a:t>dụ. </a:t>
            </a:r>
            <a:r>
              <a:rPr lang="vi-VN"/>
              <a:t>Nếu dự đoán của mô hình là hoàn hảo, thì tổn thất </a:t>
            </a:r>
            <a:r>
              <a:rPr lang="vi-VN"/>
              <a:t>bằng </a:t>
            </a:r>
            <a:r>
              <a:rPr lang="vi-VN" smtClean="0"/>
              <a:t>không và ngược lại. Mục </a:t>
            </a:r>
            <a:r>
              <a:rPr lang="vi-VN"/>
              <a:t>tiêu của việc đào tạo một mô hình là tìm ra một tập hợp các trọng số và độ lệch có tổn thất thấp, trung bình, trên tất cả các ví </a:t>
            </a:r>
            <a:r>
              <a:rPr lang="vi-VN"/>
              <a:t>dụ</a:t>
            </a:r>
            <a:r>
              <a:rPr lang="vi-VN" smtClean="0"/>
              <a:t>.</a:t>
            </a:r>
          </a:p>
          <a:p>
            <a:pPr>
              <a:buFontTx/>
              <a:buChar char="-"/>
            </a:pPr>
            <a:r>
              <a:rPr lang="vi-VN"/>
              <a:t>Các mô hình hồi quy tuyến </a:t>
            </a:r>
            <a:r>
              <a:rPr lang="vi-VN"/>
              <a:t>tính </a:t>
            </a:r>
            <a:r>
              <a:rPr lang="vi-VN" smtClean="0"/>
              <a:t>sử </a:t>
            </a:r>
            <a:r>
              <a:rPr lang="vi-VN"/>
              <a:t>dụng </a:t>
            </a:r>
            <a:r>
              <a:rPr lang="vi-VN"/>
              <a:t>hàm </a:t>
            </a:r>
            <a:r>
              <a:rPr lang="vi-VN" smtClean="0"/>
              <a:t>mất phổ biến là </a:t>
            </a:r>
            <a:r>
              <a:rPr lang="vi-VN"/>
              <a:t>mất </a:t>
            </a:r>
            <a:r>
              <a:rPr lang="vi-VN"/>
              <a:t>bình </a:t>
            </a:r>
            <a:r>
              <a:rPr lang="vi-VN" smtClean="0"/>
              <a:t>phương (</a:t>
            </a:r>
            <a:r>
              <a:rPr lang="vi-VN"/>
              <a:t>Squared </a:t>
            </a:r>
            <a:r>
              <a:rPr lang="vi-VN" smtClean="0"/>
              <a:t>loss)</a:t>
            </a:r>
            <a:endParaRPr lang="vi-VN"/>
          </a:p>
        </p:txBody>
      </p:sp>
      <p:pic>
        <p:nvPicPr>
          <p:cNvPr id="5" name="Picture 4"/>
          <p:cNvPicPr>
            <a:picLocks noChangeAspect="1"/>
          </p:cNvPicPr>
          <p:nvPr/>
        </p:nvPicPr>
        <p:blipFill>
          <a:blip r:embed="rId2"/>
          <a:stretch>
            <a:fillRect/>
          </a:stretch>
        </p:blipFill>
        <p:spPr>
          <a:xfrm>
            <a:off x="969201" y="4581462"/>
            <a:ext cx="9295153" cy="1402479"/>
          </a:xfrm>
          <a:prstGeom prst="rect">
            <a:avLst/>
          </a:prstGeom>
        </p:spPr>
      </p:pic>
      <p:sp>
        <p:nvSpPr>
          <p:cNvPr id="6" name="Slide Number Placeholder 5"/>
          <p:cNvSpPr>
            <a:spLocks noGrp="1"/>
          </p:cNvSpPr>
          <p:nvPr>
            <p:ph type="sldNum" sz="quarter" idx="12"/>
          </p:nvPr>
        </p:nvSpPr>
        <p:spPr/>
        <p:txBody>
          <a:bodyPr/>
          <a:lstStyle/>
          <a:p>
            <a:fld id="{916893F0-173F-4E68-B4BD-808CB330F6C4}" type="slidenum">
              <a:rPr lang="vi-VN" smtClean="0"/>
              <a:t>12</a:t>
            </a:fld>
            <a:endParaRPr lang="vi-VN"/>
          </a:p>
        </p:txBody>
      </p:sp>
    </p:spTree>
    <p:extLst>
      <p:ext uri="{BB962C8B-B14F-4D97-AF65-F5344CB8AC3E}">
        <p14:creationId xmlns:p14="http://schemas.microsoft.com/office/powerpoint/2010/main" val="960830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13242" cy="1400530"/>
          </a:xfrm>
        </p:spPr>
        <p:txBody>
          <a:bodyPr/>
          <a:lstStyle/>
          <a:p>
            <a:r>
              <a:rPr lang="vi-VN"/>
              <a:t>III. </a:t>
            </a:r>
            <a:r>
              <a:rPr lang="vi-VN" b="1"/>
              <a:t>Phân loại thuật toán Machine Learning</a:t>
            </a:r>
            <a:endParaRPr lang="vi-VN"/>
          </a:p>
        </p:txBody>
      </p:sp>
      <p:sp>
        <p:nvSpPr>
          <p:cNvPr id="3" name="Content Placeholder 2"/>
          <p:cNvSpPr>
            <a:spLocks noGrp="1"/>
          </p:cNvSpPr>
          <p:nvPr>
            <p:ph idx="1"/>
          </p:nvPr>
        </p:nvSpPr>
        <p:spPr>
          <a:xfrm>
            <a:off x="860612" y="1371600"/>
            <a:ext cx="9189241" cy="4876799"/>
          </a:xfrm>
        </p:spPr>
        <p:txBody>
          <a:bodyPr/>
          <a:lstStyle/>
          <a:p>
            <a:pPr marL="0" indent="0">
              <a:buNone/>
            </a:pPr>
            <a:r>
              <a:rPr lang="vi-VN" b="1"/>
              <a:t>3.1. </a:t>
            </a:r>
            <a:r>
              <a:rPr lang="vi-VN" b="1"/>
              <a:t>Supervised </a:t>
            </a:r>
            <a:r>
              <a:rPr lang="vi-VN" b="1" smtClean="0"/>
              <a:t>learning</a:t>
            </a:r>
          </a:p>
          <a:p>
            <a:pPr marL="0" indent="0">
              <a:buNone/>
            </a:pPr>
            <a:r>
              <a:rPr lang="vi-VN" b="1" smtClean="0"/>
              <a:t>3.1.5. Loss function</a:t>
            </a:r>
          </a:p>
          <a:p>
            <a:pPr marL="0" indent="0">
              <a:buNone/>
            </a:pPr>
            <a:r>
              <a:rPr lang="vi-VN" b="1" smtClean="0"/>
              <a:t>- Mean </a:t>
            </a:r>
            <a:r>
              <a:rPr lang="vi-VN" b="1"/>
              <a:t>square error</a:t>
            </a:r>
            <a:r>
              <a:rPr lang="vi-VN"/>
              <a:t> </a:t>
            </a:r>
            <a:r>
              <a:rPr lang="vi-VN"/>
              <a:t>(</a:t>
            </a:r>
            <a:r>
              <a:rPr lang="vi-VN" b="1" smtClean="0"/>
              <a:t>MSE): </a:t>
            </a:r>
            <a:r>
              <a:rPr lang="vi-VN"/>
              <a:t>là </a:t>
            </a:r>
            <a:r>
              <a:rPr lang="vi-VN" smtClean="0"/>
              <a:t>mất mát bình </a:t>
            </a:r>
            <a:r>
              <a:rPr lang="vi-VN"/>
              <a:t>phương trung bình trên mỗi ví </a:t>
            </a:r>
            <a:r>
              <a:rPr lang="vi-VN"/>
              <a:t>dụ </a:t>
            </a:r>
            <a:r>
              <a:rPr lang="vi-VN" smtClean="0"/>
              <a:t>của </a:t>
            </a:r>
            <a:r>
              <a:rPr lang="vi-VN"/>
              <a:t>toàn bộ dữ liệu. Để tính toán MSE, tổng hợp tất cả </a:t>
            </a:r>
            <a:r>
              <a:rPr lang="vi-VN"/>
              <a:t>các </a:t>
            </a:r>
            <a:r>
              <a:rPr lang="vi-VN" smtClean="0"/>
              <a:t>mất mát </a:t>
            </a:r>
            <a:r>
              <a:rPr lang="vi-VN"/>
              <a:t>bình phương cho các ví dụ riêng lẻ và sau đó chia cho số lượng ví </a:t>
            </a:r>
            <a:r>
              <a:rPr lang="vi-VN"/>
              <a:t>dụ</a:t>
            </a:r>
            <a:r>
              <a:rPr lang="vi-VN" smtClean="0"/>
              <a:t>:</a:t>
            </a:r>
          </a:p>
          <a:p>
            <a:pPr>
              <a:buFontTx/>
              <a:buChar char="-"/>
            </a:pPr>
            <a:endParaRPr lang="vi-VN" smtClean="0"/>
          </a:p>
          <a:p>
            <a:pPr>
              <a:buFontTx/>
              <a:buChar char="-"/>
            </a:pPr>
            <a:endParaRPr lang="vi-VN"/>
          </a:p>
          <a:p>
            <a:pPr>
              <a:buFontTx/>
              <a:buChar char="-"/>
            </a:pPr>
            <a:r>
              <a:rPr lang="vi-VN" smtClean="0"/>
              <a:t>x là tập các features, y là nhãn của các ví dụ</a:t>
            </a:r>
          </a:p>
          <a:p>
            <a:pPr>
              <a:buFontTx/>
              <a:buChar char="-"/>
            </a:pPr>
            <a:r>
              <a:rPr lang="vi-VN" smtClean="0"/>
              <a:t>Prediction(x) là hàm dự đoán của các features</a:t>
            </a:r>
          </a:p>
          <a:p>
            <a:pPr>
              <a:buFontTx/>
              <a:buChar char="-"/>
            </a:pPr>
            <a:r>
              <a:rPr lang="vi-VN" smtClean="0"/>
              <a:t>D là tập chứa các cặp (x,y)</a:t>
            </a:r>
          </a:p>
          <a:p>
            <a:pPr>
              <a:buFontTx/>
              <a:buChar char="-"/>
            </a:pPr>
            <a:r>
              <a:rPr lang="vi-VN" smtClean="0"/>
              <a:t>N Là số các cặp (x,y) có trong D</a:t>
            </a:r>
            <a:endParaRPr lang="vi-VN"/>
          </a:p>
          <a:p>
            <a:pPr>
              <a:buFontTx/>
              <a:buChar char="-"/>
            </a:pPr>
            <a:endParaRPr lang="vi-VN"/>
          </a:p>
        </p:txBody>
      </p:sp>
      <p:pic>
        <p:nvPicPr>
          <p:cNvPr id="4" name="Picture 3"/>
          <p:cNvPicPr>
            <a:picLocks noChangeAspect="1"/>
          </p:cNvPicPr>
          <p:nvPr/>
        </p:nvPicPr>
        <p:blipFill>
          <a:blip r:embed="rId2"/>
          <a:stretch>
            <a:fillRect/>
          </a:stretch>
        </p:blipFill>
        <p:spPr>
          <a:xfrm>
            <a:off x="3387570" y="3231558"/>
            <a:ext cx="3779711" cy="876159"/>
          </a:xfrm>
          <a:prstGeom prst="rect">
            <a:avLst/>
          </a:prstGeom>
        </p:spPr>
      </p:pic>
      <p:sp>
        <p:nvSpPr>
          <p:cNvPr id="6" name="Slide Number Placeholder 5"/>
          <p:cNvSpPr>
            <a:spLocks noGrp="1"/>
          </p:cNvSpPr>
          <p:nvPr>
            <p:ph type="sldNum" sz="quarter" idx="12"/>
          </p:nvPr>
        </p:nvSpPr>
        <p:spPr/>
        <p:txBody>
          <a:bodyPr/>
          <a:lstStyle/>
          <a:p>
            <a:fld id="{916893F0-173F-4E68-B4BD-808CB330F6C4}" type="slidenum">
              <a:rPr lang="vi-VN" smtClean="0"/>
              <a:t>13</a:t>
            </a:fld>
            <a:endParaRPr lang="vi-VN"/>
          </a:p>
        </p:txBody>
      </p:sp>
    </p:spTree>
    <p:extLst>
      <p:ext uri="{BB962C8B-B14F-4D97-AF65-F5344CB8AC3E}">
        <p14:creationId xmlns:p14="http://schemas.microsoft.com/office/powerpoint/2010/main" val="3941876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13242" cy="1400530"/>
          </a:xfrm>
        </p:spPr>
        <p:txBody>
          <a:bodyPr/>
          <a:lstStyle/>
          <a:p>
            <a:r>
              <a:rPr lang="vi-VN"/>
              <a:t>III. </a:t>
            </a:r>
            <a:r>
              <a:rPr lang="vi-VN" b="1"/>
              <a:t>Phân loại thuật toán Machine Learning</a:t>
            </a:r>
            <a:endParaRPr lang="vi-VN"/>
          </a:p>
        </p:txBody>
      </p:sp>
      <p:sp>
        <p:nvSpPr>
          <p:cNvPr id="3" name="Content Placeholder 2"/>
          <p:cNvSpPr>
            <a:spLocks noGrp="1"/>
          </p:cNvSpPr>
          <p:nvPr>
            <p:ph idx="1"/>
          </p:nvPr>
        </p:nvSpPr>
        <p:spPr>
          <a:xfrm>
            <a:off x="238813" y="1331259"/>
            <a:ext cx="4491317" cy="4876799"/>
          </a:xfrm>
        </p:spPr>
        <p:txBody>
          <a:bodyPr>
            <a:normAutofit/>
          </a:bodyPr>
          <a:lstStyle/>
          <a:p>
            <a:pPr marL="0" indent="0">
              <a:buNone/>
            </a:pPr>
            <a:r>
              <a:rPr lang="vi-VN" b="1"/>
              <a:t>3.1. </a:t>
            </a:r>
            <a:r>
              <a:rPr lang="vi-VN" b="1"/>
              <a:t>Supervised </a:t>
            </a:r>
            <a:r>
              <a:rPr lang="vi-VN" b="1" smtClean="0"/>
              <a:t>learning</a:t>
            </a:r>
          </a:p>
          <a:p>
            <a:pPr marL="0" indent="0">
              <a:buNone/>
            </a:pPr>
            <a:r>
              <a:rPr lang="vi-VN" b="1" smtClean="0"/>
              <a:t>3.1.6. Reducing loss</a:t>
            </a:r>
            <a:endParaRPr lang="vi-VN" smtClean="0"/>
          </a:p>
          <a:p>
            <a:pPr>
              <a:buFontTx/>
              <a:buChar char="-"/>
            </a:pPr>
            <a:r>
              <a:rPr lang="vi-VN" smtClean="0"/>
              <a:t>Để giảm thiểu sự mất mát, chúng ta sử dụng cách cho các mô hình học máy học đi học lại để tìm ra được model tốt nhất.</a:t>
            </a:r>
          </a:p>
          <a:p>
            <a:pPr>
              <a:buFontTx/>
              <a:buChar char="-"/>
            </a:pPr>
            <a:r>
              <a:rPr lang="vi-VN" smtClean="0"/>
              <a:t>Ta sẽ bắt đầu với một giá trị, sau đó xem mất mát của hệ thống. Và </a:t>
            </a:r>
            <a:r>
              <a:rPr lang="vi-VN"/>
              <a:t>việc học tiếp tục lặp đi lặp lại cho đến khi thuật toán phát hiện ra các </a:t>
            </a:r>
            <a:r>
              <a:rPr lang="vi-VN"/>
              <a:t>tham </a:t>
            </a:r>
            <a:r>
              <a:rPr lang="vi-VN" smtClean="0"/>
              <a:t>số </a:t>
            </a:r>
            <a:r>
              <a:rPr lang="vi-VN"/>
              <a:t>với </a:t>
            </a:r>
            <a:r>
              <a:rPr lang="vi-VN" smtClean="0"/>
              <a:t>mức mất mát </a:t>
            </a:r>
            <a:r>
              <a:rPr lang="vi-VN"/>
              <a:t>thấp nhất có thể.</a:t>
            </a:r>
            <a:endParaRPr lang="vi-VN" smtClean="0"/>
          </a:p>
          <a:p>
            <a:pPr>
              <a:buFontTx/>
              <a:buChar char="-"/>
            </a:pPr>
            <a:r>
              <a:rPr lang="vi-VN"/>
              <a:t>Hình dưới đây cho thấy quy trình thử và sai lặp đi lặp lại mà các thuật toán học máy sử dụng để huấn luyện</a:t>
            </a:r>
            <a:endParaRPr lang="vi-VN"/>
          </a:p>
          <a:p>
            <a:pPr>
              <a:buFontTx/>
              <a:buChar char="-"/>
            </a:pPr>
            <a:endParaRPr lang="vi-VN"/>
          </a:p>
        </p:txBody>
      </p:sp>
      <p:sp>
        <p:nvSpPr>
          <p:cNvPr id="5" name="Slide Number Placeholder 4"/>
          <p:cNvSpPr>
            <a:spLocks noGrp="1"/>
          </p:cNvSpPr>
          <p:nvPr>
            <p:ph type="sldNum" sz="quarter" idx="12"/>
          </p:nvPr>
        </p:nvSpPr>
        <p:spPr/>
        <p:txBody>
          <a:bodyPr/>
          <a:lstStyle/>
          <a:p>
            <a:fld id="{916893F0-173F-4E68-B4BD-808CB330F6C4}" type="slidenum">
              <a:rPr lang="vi-VN" smtClean="0"/>
              <a:t>14</a:t>
            </a:fld>
            <a:endParaRPr lang="vi-VN"/>
          </a:p>
        </p:txBody>
      </p:sp>
      <p:pic>
        <p:nvPicPr>
          <p:cNvPr id="6" name="Picture 5"/>
          <p:cNvPicPr>
            <a:picLocks noChangeAspect="1"/>
          </p:cNvPicPr>
          <p:nvPr/>
        </p:nvPicPr>
        <p:blipFill>
          <a:blip r:embed="rId2"/>
          <a:stretch>
            <a:fillRect/>
          </a:stretch>
        </p:blipFill>
        <p:spPr>
          <a:xfrm>
            <a:off x="4730130" y="2516775"/>
            <a:ext cx="7389283" cy="3027756"/>
          </a:xfrm>
          <a:prstGeom prst="rect">
            <a:avLst/>
          </a:prstGeom>
        </p:spPr>
      </p:pic>
    </p:spTree>
    <p:extLst>
      <p:ext uri="{BB962C8B-B14F-4D97-AF65-F5344CB8AC3E}">
        <p14:creationId xmlns:p14="http://schemas.microsoft.com/office/powerpoint/2010/main" val="729685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13242" cy="1400530"/>
          </a:xfrm>
        </p:spPr>
        <p:txBody>
          <a:bodyPr/>
          <a:lstStyle/>
          <a:p>
            <a:r>
              <a:rPr lang="vi-VN"/>
              <a:t>III. </a:t>
            </a:r>
            <a:r>
              <a:rPr lang="vi-VN" b="1"/>
              <a:t>Phân loại thuật toán Machine Learning</a:t>
            </a:r>
            <a:endParaRPr lang="vi-VN"/>
          </a:p>
        </p:txBody>
      </p:sp>
      <p:sp>
        <p:nvSpPr>
          <p:cNvPr id="3" name="Content Placeholder 2"/>
          <p:cNvSpPr>
            <a:spLocks noGrp="1"/>
          </p:cNvSpPr>
          <p:nvPr>
            <p:ph idx="1"/>
          </p:nvPr>
        </p:nvSpPr>
        <p:spPr>
          <a:xfrm>
            <a:off x="349625" y="1358153"/>
            <a:ext cx="5284694" cy="4876799"/>
          </a:xfrm>
        </p:spPr>
        <p:txBody>
          <a:bodyPr/>
          <a:lstStyle/>
          <a:p>
            <a:pPr marL="0" indent="0">
              <a:buNone/>
            </a:pPr>
            <a:r>
              <a:rPr lang="vi-VN" b="1"/>
              <a:t>3.1. </a:t>
            </a:r>
            <a:r>
              <a:rPr lang="vi-VN" b="1"/>
              <a:t>Supervised </a:t>
            </a:r>
            <a:r>
              <a:rPr lang="vi-VN" b="1" smtClean="0"/>
              <a:t>learning</a:t>
            </a:r>
          </a:p>
          <a:p>
            <a:pPr marL="0" indent="0">
              <a:buNone/>
            </a:pPr>
            <a:r>
              <a:rPr lang="vi-VN" b="1" smtClean="0"/>
              <a:t>3.1.7. </a:t>
            </a:r>
            <a:r>
              <a:rPr lang="vi-VN" b="1"/>
              <a:t>Training and Test Sets</a:t>
            </a:r>
          </a:p>
          <a:p>
            <a:pPr>
              <a:buFontTx/>
              <a:buChar char="-"/>
            </a:pPr>
            <a:r>
              <a:rPr lang="vi-VN" smtClean="0"/>
              <a:t>Training set: Là tập dữ liệu dùng để huấn luyện cho mô hình. Mô hình có thể thấy cả nhãn và dữ liệu</a:t>
            </a:r>
          </a:p>
          <a:p>
            <a:pPr>
              <a:buFontTx/>
              <a:buChar char="-"/>
            </a:pPr>
            <a:r>
              <a:rPr lang="vi-VN" smtClean="0"/>
              <a:t>Test set: Là tập dữ liệu để kiểm tra độ chính xác của của mô hình được huấn luyện. Mô hình không thấy được nhãn</a:t>
            </a:r>
          </a:p>
          <a:p>
            <a:pPr>
              <a:buFontTx/>
              <a:buChar char="-"/>
            </a:pPr>
            <a:r>
              <a:rPr lang="vi-VN"/>
              <a:t>Thông thường chúng ta cần tách tập dữ liệu mà chúng ta có được ra thành các tập dữ liệu con (dùng để huấn luyện và kiểm tra).</a:t>
            </a:r>
            <a:endParaRPr lang="vi-VN"/>
          </a:p>
          <a:p>
            <a:pPr>
              <a:buFontTx/>
              <a:buChar char="-"/>
            </a:pPr>
            <a:r>
              <a:rPr lang="vi-VN" smtClean="0"/>
              <a:t>Quá trình train và test phải độc lập với nhau. Dữ liệu ở test set không được dùng để train</a:t>
            </a:r>
            <a:endParaRPr lang="vi-VN"/>
          </a:p>
        </p:txBody>
      </p:sp>
      <p:pic>
        <p:nvPicPr>
          <p:cNvPr id="5" name="Picture 4"/>
          <p:cNvPicPr>
            <a:picLocks noChangeAspect="1"/>
          </p:cNvPicPr>
          <p:nvPr/>
        </p:nvPicPr>
        <p:blipFill>
          <a:blip r:embed="rId2"/>
          <a:stretch>
            <a:fillRect/>
          </a:stretch>
        </p:blipFill>
        <p:spPr>
          <a:xfrm>
            <a:off x="5634319" y="1990164"/>
            <a:ext cx="6253173" cy="3267635"/>
          </a:xfrm>
          <a:prstGeom prst="rect">
            <a:avLst/>
          </a:prstGeom>
        </p:spPr>
      </p:pic>
      <p:sp>
        <p:nvSpPr>
          <p:cNvPr id="6" name="Slide Number Placeholder 5"/>
          <p:cNvSpPr>
            <a:spLocks noGrp="1"/>
          </p:cNvSpPr>
          <p:nvPr>
            <p:ph type="sldNum" sz="quarter" idx="12"/>
          </p:nvPr>
        </p:nvSpPr>
        <p:spPr/>
        <p:txBody>
          <a:bodyPr/>
          <a:lstStyle/>
          <a:p>
            <a:fld id="{916893F0-173F-4E68-B4BD-808CB330F6C4}" type="slidenum">
              <a:rPr lang="vi-VN" smtClean="0"/>
              <a:t>15</a:t>
            </a:fld>
            <a:endParaRPr lang="vi-VN"/>
          </a:p>
        </p:txBody>
      </p:sp>
    </p:spTree>
    <p:extLst>
      <p:ext uri="{BB962C8B-B14F-4D97-AF65-F5344CB8AC3E}">
        <p14:creationId xmlns:p14="http://schemas.microsoft.com/office/powerpoint/2010/main" val="3391496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13242" cy="1400530"/>
          </a:xfrm>
        </p:spPr>
        <p:txBody>
          <a:bodyPr/>
          <a:lstStyle/>
          <a:p>
            <a:r>
              <a:rPr lang="vi-VN"/>
              <a:t>III. </a:t>
            </a:r>
            <a:r>
              <a:rPr lang="vi-VN" b="1"/>
              <a:t>Phân loại thuật toán Machine Learning</a:t>
            </a:r>
            <a:endParaRPr lang="vi-VN"/>
          </a:p>
        </p:txBody>
      </p:sp>
      <p:sp>
        <p:nvSpPr>
          <p:cNvPr id="3" name="Content Placeholder 2"/>
          <p:cNvSpPr>
            <a:spLocks noGrp="1"/>
          </p:cNvSpPr>
          <p:nvPr>
            <p:ph idx="1"/>
          </p:nvPr>
        </p:nvSpPr>
        <p:spPr>
          <a:xfrm>
            <a:off x="309282" y="1331260"/>
            <a:ext cx="5607423" cy="5163670"/>
          </a:xfrm>
        </p:spPr>
        <p:txBody>
          <a:bodyPr>
            <a:normAutofit fontScale="92500"/>
          </a:bodyPr>
          <a:lstStyle/>
          <a:p>
            <a:pPr marL="0" indent="0">
              <a:buNone/>
            </a:pPr>
            <a:r>
              <a:rPr lang="vi-VN" b="1"/>
              <a:t>3.1. </a:t>
            </a:r>
            <a:r>
              <a:rPr lang="vi-VN" b="1"/>
              <a:t>Supervised </a:t>
            </a:r>
            <a:r>
              <a:rPr lang="vi-VN" b="1" smtClean="0"/>
              <a:t>learning</a:t>
            </a:r>
          </a:p>
          <a:p>
            <a:pPr marL="0" indent="0">
              <a:buNone/>
            </a:pPr>
            <a:r>
              <a:rPr lang="vi-VN" b="1" smtClean="0"/>
              <a:t>3.1.8. Validation sets</a:t>
            </a:r>
          </a:p>
          <a:p>
            <a:pPr marL="0" indent="0">
              <a:buNone/>
            </a:pPr>
            <a:r>
              <a:rPr lang="vi-VN" b="1" smtClean="0"/>
              <a:t>- </a:t>
            </a:r>
            <a:r>
              <a:rPr lang="vi-VN" smtClean="0"/>
              <a:t>Chúng </a:t>
            </a:r>
            <a:r>
              <a:rPr lang="vi-VN"/>
              <a:t>ta vẫn quen với việc chia tập dữ liệu ra thành hai tập nhỏ: training data và </a:t>
            </a:r>
            <a:r>
              <a:rPr lang="vi-VN"/>
              <a:t>test </a:t>
            </a:r>
            <a:r>
              <a:rPr lang="vi-VN" smtClean="0"/>
              <a:t>data. Vậy sau khi train </a:t>
            </a:r>
            <a:r>
              <a:rPr lang="vi-VN"/>
              <a:t>làm cách nào để biết được chất lượng của mô hình với </a:t>
            </a:r>
            <a:r>
              <a:rPr lang="vi-VN" i="1"/>
              <a:t>unseen data</a:t>
            </a:r>
            <a:r>
              <a:rPr lang="vi-VN"/>
              <a:t> (tức dữ liệu chưa nhìn thấy bao </a:t>
            </a:r>
            <a:r>
              <a:rPr lang="vi-VN"/>
              <a:t>giờ</a:t>
            </a:r>
            <a:r>
              <a:rPr lang="vi-VN" smtClean="0"/>
              <a:t>)?</a:t>
            </a:r>
          </a:p>
          <a:p>
            <a:pPr marL="0" indent="0">
              <a:buNone/>
            </a:pPr>
            <a:r>
              <a:rPr lang="vi-VN" b="1" smtClean="0"/>
              <a:t>- </a:t>
            </a:r>
            <a:r>
              <a:rPr lang="vi-VN" smtClean="0"/>
              <a:t>Phương </a:t>
            </a:r>
            <a:r>
              <a:rPr lang="vi-VN"/>
              <a:t>pháp đơn giản nhất là </a:t>
            </a:r>
            <a:r>
              <a:rPr lang="vi-VN" i="1"/>
              <a:t>trích</a:t>
            </a:r>
            <a:r>
              <a:rPr lang="vi-VN"/>
              <a:t> từ tập training data ra một tập con nhỏ và thực hiện việc đánh giá mô hình trên tập con nhỏ này. Tập con nhỏ </a:t>
            </a:r>
            <a:r>
              <a:rPr lang="vi-VN" b="1"/>
              <a:t>được trích ra từ training set</a:t>
            </a:r>
            <a:r>
              <a:rPr lang="vi-VN"/>
              <a:t> này được gọi là </a:t>
            </a:r>
            <a:r>
              <a:rPr lang="vi-VN" i="1"/>
              <a:t>validation set</a:t>
            </a:r>
            <a:r>
              <a:rPr lang="vi-VN"/>
              <a:t>. Lúc này, </a:t>
            </a:r>
            <a:r>
              <a:rPr lang="vi-VN" b="1"/>
              <a:t>training set là phần còn lại của training set </a:t>
            </a:r>
            <a:r>
              <a:rPr lang="vi-VN" b="1"/>
              <a:t>ban </a:t>
            </a:r>
            <a:r>
              <a:rPr lang="vi-VN" b="1" smtClean="0"/>
              <a:t>đầu</a:t>
            </a:r>
          </a:p>
          <a:p>
            <a:pPr marL="0" indent="0">
              <a:buNone/>
            </a:pPr>
            <a:r>
              <a:rPr lang="vi-VN" b="1" smtClean="0"/>
              <a:t>- </a:t>
            </a:r>
            <a:r>
              <a:rPr lang="vi-VN"/>
              <a:t>Sử dụng bộ xác nhận để đánh giá kết quả từ tập huấn luyện. Sau đó, sử dụng bộ kiểm tra để kiểm tra lại đánh giá của bạn sau khi mô hình đã "vượt qua" bộ xác thực</a:t>
            </a:r>
            <a:endParaRPr lang="vi-VN" b="1"/>
          </a:p>
          <a:p>
            <a:pPr>
              <a:buFontTx/>
              <a:buChar char="-"/>
            </a:pPr>
            <a:endParaRPr lang="vi-VN"/>
          </a:p>
        </p:txBody>
      </p:sp>
      <p:pic>
        <p:nvPicPr>
          <p:cNvPr id="4" name="Picture 3"/>
          <p:cNvPicPr>
            <a:picLocks noChangeAspect="1"/>
          </p:cNvPicPr>
          <p:nvPr/>
        </p:nvPicPr>
        <p:blipFill>
          <a:blip r:embed="rId2"/>
          <a:stretch>
            <a:fillRect/>
          </a:stretch>
        </p:blipFill>
        <p:spPr>
          <a:xfrm>
            <a:off x="5916705" y="1559859"/>
            <a:ext cx="6204842" cy="4061012"/>
          </a:xfrm>
          <a:prstGeom prst="rect">
            <a:avLst/>
          </a:prstGeom>
        </p:spPr>
      </p:pic>
      <p:sp>
        <p:nvSpPr>
          <p:cNvPr id="5" name="Slide Number Placeholder 4"/>
          <p:cNvSpPr>
            <a:spLocks noGrp="1"/>
          </p:cNvSpPr>
          <p:nvPr>
            <p:ph type="sldNum" sz="quarter" idx="12"/>
          </p:nvPr>
        </p:nvSpPr>
        <p:spPr/>
        <p:txBody>
          <a:bodyPr/>
          <a:lstStyle/>
          <a:p>
            <a:fld id="{916893F0-173F-4E68-B4BD-808CB330F6C4}" type="slidenum">
              <a:rPr lang="vi-VN" smtClean="0"/>
              <a:t>16</a:t>
            </a:fld>
            <a:endParaRPr lang="vi-VN"/>
          </a:p>
        </p:txBody>
      </p:sp>
    </p:spTree>
    <p:extLst>
      <p:ext uri="{BB962C8B-B14F-4D97-AF65-F5344CB8AC3E}">
        <p14:creationId xmlns:p14="http://schemas.microsoft.com/office/powerpoint/2010/main" val="2592757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420818" cy="1400530"/>
          </a:xfrm>
        </p:spPr>
        <p:txBody>
          <a:bodyPr/>
          <a:lstStyle/>
          <a:p>
            <a:r>
              <a:rPr lang="vi-VN"/>
              <a:t>III. </a:t>
            </a:r>
            <a:r>
              <a:rPr lang="vi-VN" b="1"/>
              <a:t>Phân loại thuật toán Machine Learning</a:t>
            </a:r>
            <a:endParaRPr lang="vi-VN"/>
          </a:p>
        </p:txBody>
      </p:sp>
      <p:sp>
        <p:nvSpPr>
          <p:cNvPr id="3" name="Content Placeholder 2"/>
          <p:cNvSpPr>
            <a:spLocks noGrp="1"/>
          </p:cNvSpPr>
          <p:nvPr>
            <p:ph idx="1"/>
          </p:nvPr>
        </p:nvSpPr>
        <p:spPr>
          <a:xfrm>
            <a:off x="646111" y="1223682"/>
            <a:ext cx="6548065" cy="5378824"/>
          </a:xfrm>
        </p:spPr>
        <p:txBody>
          <a:bodyPr>
            <a:normAutofit/>
          </a:bodyPr>
          <a:lstStyle/>
          <a:p>
            <a:pPr marL="0" indent="0">
              <a:buNone/>
            </a:pPr>
            <a:r>
              <a:rPr lang="vi-VN" sz="2400" b="1" smtClean="0"/>
              <a:t>3.2. </a:t>
            </a:r>
            <a:r>
              <a:rPr lang="vi-VN" sz="2400" b="1"/>
              <a:t>Unsupervised </a:t>
            </a:r>
            <a:r>
              <a:rPr lang="vi-VN" sz="2400" b="1" smtClean="0"/>
              <a:t>learning</a:t>
            </a:r>
          </a:p>
          <a:p>
            <a:pPr>
              <a:buFontTx/>
              <a:buChar char="-"/>
            </a:pPr>
            <a:r>
              <a:rPr lang="vi-VN" b="1" smtClean="0"/>
              <a:t>Unsupervised learning(UL) </a:t>
            </a:r>
            <a:r>
              <a:rPr lang="vi-VN"/>
              <a:t>là một kĩ thuật của máy học nhằm tìm ra một mô hình hay cấu trúc bị ẩn bơi tập dữ liệu KHÔNG được gán nhãn cho trước. UL khác với SL là không thể xác định trước output từ tập dữ liệu huấn luyện được. Tùy thuộc vào tập huấn luyện kết quả output sẽ khác nhau. Trái ngược với SL, tập dữ liệu huấn luyện của UL không do con người gán nhãn, máy tính sẽ phải tự học hoàn toàn</a:t>
            </a:r>
            <a:r>
              <a:rPr lang="vi-VN" smtClean="0"/>
              <a:t>.</a:t>
            </a:r>
          </a:p>
          <a:p>
            <a:pPr>
              <a:buFontTx/>
              <a:buChar char="-"/>
            </a:pPr>
            <a:r>
              <a:rPr lang="vi-VN"/>
              <a:t>Ứng dụng: Ứng dụng phổ biến nhất của học không giám sát là gom cụm (</a:t>
            </a:r>
            <a:r>
              <a:rPr lang="vi-VN" smtClean="0"/>
              <a:t>cluster). </a:t>
            </a:r>
            <a:r>
              <a:rPr lang="vi-VN"/>
              <a:t>Ứng dụng này dễ nhận ra nhất là Google và Facebook. Google có thể gom nhóm các bài báo có nội dung gần nhau, hoặc Facebook có thể gợi ý kết bạn có nhiều bạn chung cho bạn.</a:t>
            </a:r>
            <a:endParaRPr lang="vi-VN" b="1" smtClean="0"/>
          </a:p>
          <a:p>
            <a:pPr marL="0" indent="0">
              <a:buNone/>
            </a:pPr>
            <a:endParaRPr lang="vi-VN" b="1" smtClean="0"/>
          </a:p>
          <a:p>
            <a:pPr marL="0" indent="0">
              <a:buNone/>
            </a:pPr>
            <a:endParaRPr lang="vi-VN" b="1"/>
          </a:p>
        </p:txBody>
      </p:sp>
      <p:pic>
        <p:nvPicPr>
          <p:cNvPr id="4" name="Picture 3"/>
          <p:cNvPicPr>
            <a:picLocks noChangeAspect="1"/>
          </p:cNvPicPr>
          <p:nvPr/>
        </p:nvPicPr>
        <p:blipFill>
          <a:blip r:embed="rId2"/>
          <a:stretch>
            <a:fillRect/>
          </a:stretch>
        </p:blipFill>
        <p:spPr>
          <a:xfrm>
            <a:off x="7436223" y="1366231"/>
            <a:ext cx="4450977" cy="4744259"/>
          </a:xfrm>
          <a:prstGeom prst="rect">
            <a:avLst/>
          </a:prstGeom>
        </p:spPr>
      </p:pic>
      <p:sp>
        <p:nvSpPr>
          <p:cNvPr id="5" name="Slide Number Placeholder 4"/>
          <p:cNvSpPr>
            <a:spLocks noGrp="1"/>
          </p:cNvSpPr>
          <p:nvPr>
            <p:ph type="sldNum" sz="quarter" idx="12"/>
          </p:nvPr>
        </p:nvSpPr>
        <p:spPr/>
        <p:txBody>
          <a:bodyPr/>
          <a:lstStyle/>
          <a:p>
            <a:fld id="{916893F0-173F-4E68-B4BD-808CB330F6C4}" type="slidenum">
              <a:rPr lang="vi-VN" smtClean="0"/>
              <a:t>17</a:t>
            </a:fld>
            <a:endParaRPr lang="vi-VN"/>
          </a:p>
        </p:txBody>
      </p:sp>
    </p:spTree>
    <p:extLst>
      <p:ext uri="{BB962C8B-B14F-4D97-AF65-F5344CB8AC3E}">
        <p14:creationId xmlns:p14="http://schemas.microsoft.com/office/powerpoint/2010/main" val="3081428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IV. </a:t>
            </a:r>
            <a:r>
              <a:rPr lang="en-US" b="1">
                <a:latin typeface="Times New Roman" panose="02020603050405020304" pitchFamily="18" charset="0"/>
                <a:cs typeface="Times New Roman" panose="02020603050405020304" pitchFamily="18" charset="0"/>
              </a:rPr>
              <a:t>Một số thuật toán Machine learning</a:t>
            </a:r>
            <a:br>
              <a:rPr lang="en-US" b="1">
                <a:latin typeface="Times New Roman" panose="02020603050405020304" pitchFamily="18" charset="0"/>
                <a:cs typeface="Times New Roman" panose="02020603050405020304" pitchFamily="18" charset="0"/>
              </a:rPr>
            </a:br>
            <a:endParaRPr lang="vi-VN"/>
          </a:p>
        </p:txBody>
      </p:sp>
      <p:sp>
        <p:nvSpPr>
          <p:cNvPr id="3" name="Content Placeholder 2"/>
          <p:cNvSpPr>
            <a:spLocks noGrp="1"/>
          </p:cNvSpPr>
          <p:nvPr>
            <p:ph idx="1"/>
          </p:nvPr>
        </p:nvSpPr>
        <p:spPr>
          <a:xfrm>
            <a:off x="646111" y="1223682"/>
            <a:ext cx="6332913" cy="5378824"/>
          </a:xfrm>
        </p:spPr>
        <p:txBody>
          <a:bodyPr>
            <a:normAutofit/>
          </a:bodyPr>
          <a:lstStyle/>
          <a:p>
            <a:pPr marL="0" indent="0">
              <a:buNone/>
            </a:pPr>
            <a:r>
              <a:rPr lang="vi-VN" sz="2400" b="1" smtClean="0">
                <a:cs typeface="Times New Roman" panose="02020603050405020304" pitchFamily="18" charset="0"/>
              </a:rPr>
              <a:t>4.1. Support </a:t>
            </a:r>
            <a:r>
              <a:rPr lang="vi-VN" sz="2400" b="1">
                <a:cs typeface="Times New Roman" panose="02020603050405020304" pitchFamily="18" charset="0"/>
              </a:rPr>
              <a:t>Vector Machines</a:t>
            </a:r>
            <a:r>
              <a:rPr lang="vi-VN" sz="2400">
                <a:cs typeface="Times New Roman" panose="02020603050405020304" pitchFamily="18" charset="0"/>
              </a:rPr>
              <a:t>: </a:t>
            </a:r>
            <a:endParaRPr lang="vi-VN" sz="2400" smtClean="0">
              <a:cs typeface="Times New Roman" panose="02020603050405020304" pitchFamily="18" charset="0"/>
            </a:endParaRPr>
          </a:p>
          <a:p>
            <a:pPr>
              <a:buFontTx/>
              <a:buChar char="-"/>
            </a:pPr>
            <a:r>
              <a:rPr lang="vi-VN" sz="2400" smtClean="0">
                <a:cs typeface="Times New Roman" panose="02020603050405020304" pitchFamily="18" charset="0"/>
              </a:rPr>
              <a:t>Một </a:t>
            </a:r>
            <a:r>
              <a:rPr lang="vi-VN" sz="2400">
                <a:cs typeface="Times New Roman" panose="02020603050405020304" pitchFamily="18" charset="0"/>
              </a:rPr>
              <a:t>thuật toán cố gắng xây dựng một siêu mặt phẳng trong không gian nhiều chiều để phân biệt các đối tượng ở các lớp khác </a:t>
            </a:r>
            <a:r>
              <a:rPr lang="vi-VN" sz="2400" smtClean="0">
                <a:cs typeface="Times New Roman" panose="02020603050405020304" pitchFamily="18" charset="0"/>
              </a:rPr>
              <a:t>nhau. Làm </a:t>
            </a:r>
            <a:r>
              <a:rPr lang="vi-VN" sz="2400">
                <a:cs typeface="Times New Roman" panose="02020603050405020304" pitchFamily="18" charset="0"/>
              </a:rPr>
              <a:t>sao cho khoảng cách giữa 2 đối tượng khác label gần nhau nhất có khoảng cách cực đại. </a:t>
            </a:r>
            <a:endParaRPr lang="vi-VN" sz="2400" smtClean="0">
              <a:cs typeface="Times New Roman" panose="02020603050405020304" pitchFamily="18" charset="0"/>
            </a:endParaRPr>
          </a:p>
          <a:p>
            <a:pPr>
              <a:buFontTx/>
              <a:buChar char="-"/>
            </a:pPr>
            <a:r>
              <a:rPr lang="vi-VN" sz="2400" smtClean="0">
                <a:cs typeface="Times New Roman" panose="02020603050405020304" pitchFamily="18" charset="0"/>
              </a:rPr>
              <a:t>Ý </a:t>
            </a:r>
            <a:r>
              <a:rPr lang="vi-VN" sz="2400">
                <a:cs typeface="Times New Roman" panose="02020603050405020304" pitchFamily="18" charset="0"/>
              </a:rPr>
              <a:t>tưởng của thuật toán cực kỳ đơn giản, nhưng mô hình này lại rất phức tạp và có hiệu quả. Thực tế, ở một số bài toán, SVM là một mô hình machine learning cho hiệu quả tốt nhất.</a:t>
            </a:r>
          </a:p>
          <a:p>
            <a:pPr marL="0" indent="0">
              <a:buNone/>
            </a:pPr>
            <a:endParaRPr lang="vi-VN" b="1" smtClean="0"/>
          </a:p>
          <a:p>
            <a:pPr marL="0" indent="0">
              <a:buNone/>
            </a:pPr>
            <a:endParaRPr lang="vi-VN" b="1"/>
          </a:p>
        </p:txBody>
      </p:sp>
      <p:pic>
        <p:nvPicPr>
          <p:cNvPr id="4" name="Picture 3"/>
          <p:cNvPicPr>
            <a:picLocks noChangeAspect="1"/>
          </p:cNvPicPr>
          <p:nvPr/>
        </p:nvPicPr>
        <p:blipFill>
          <a:blip r:embed="rId2"/>
          <a:stretch>
            <a:fillRect/>
          </a:stretch>
        </p:blipFill>
        <p:spPr>
          <a:xfrm>
            <a:off x="7099838" y="1531512"/>
            <a:ext cx="4933560" cy="3927994"/>
          </a:xfrm>
          <a:prstGeom prst="rect">
            <a:avLst/>
          </a:prstGeom>
        </p:spPr>
      </p:pic>
      <p:sp>
        <p:nvSpPr>
          <p:cNvPr id="5" name="Slide Number Placeholder 4"/>
          <p:cNvSpPr>
            <a:spLocks noGrp="1"/>
          </p:cNvSpPr>
          <p:nvPr>
            <p:ph type="sldNum" sz="quarter" idx="12"/>
          </p:nvPr>
        </p:nvSpPr>
        <p:spPr/>
        <p:txBody>
          <a:bodyPr/>
          <a:lstStyle/>
          <a:p>
            <a:fld id="{916893F0-173F-4E68-B4BD-808CB330F6C4}" type="slidenum">
              <a:rPr lang="vi-VN" smtClean="0"/>
              <a:t>18</a:t>
            </a:fld>
            <a:endParaRPr lang="vi-VN"/>
          </a:p>
        </p:txBody>
      </p:sp>
    </p:spTree>
    <p:extLst>
      <p:ext uri="{BB962C8B-B14F-4D97-AF65-F5344CB8AC3E}">
        <p14:creationId xmlns:p14="http://schemas.microsoft.com/office/powerpoint/2010/main" val="2762780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IV. </a:t>
            </a:r>
            <a:r>
              <a:rPr lang="en-US" b="1">
                <a:latin typeface="Times New Roman" panose="02020603050405020304" pitchFamily="18" charset="0"/>
                <a:cs typeface="Times New Roman" panose="02020603050405020304" pitchFamily="18" charset="0"/>
              </a:rPr>
              <a:t>Một số thuật toán Machine learning</a:t>
            </a:r>
            <a:endParaRPr lang="vi-VN"/>
          </a:p>
        </p:txBody>
      </p:sp>
      <p:sp>
        <p:nvSpPr>
          <p:cNvPr id="3" name="Content Placeholder 2"/>
          <p:cNvSpPr>
            <a:spLocks noGrp="1"/>
          </p:cNvSpPr>
          <p:nvPr>
            <p:ph idx="1"/>
          </p:nvPr>
        </p:nvSpPr>
        <p:spPr>
          <a:xfrm>
            <a:off x="646112" y="1223682"/>
            <a:ext cx="6346360" cy="5378824"/>
          </a:xfrm>
        </p:spPr>
        <p:txBody>
          <a:bodyPr>
            <a:normAutofit/>
          </a:bodyPr>
          <a:lstStyle/>
          <a:p>
            <a:pPr marL="0" indent="0">
              <a:buNone/>
            </a:pPr>
            <a:r>
              <a:rPr lang="vi-VN" sz="2400" b="1" smtClean="0">
                <a:cs typeface="Times New Roman" panose="02020603050405020304" pitchFamily="18" charset="0"/>
              </a:rPr>
              <a:t>4.2. Mô </a:t>
            </a:r>
            <a:r>
              <a:rPr lang="vi-VN" sz="2400" b="1">
                <a:cs typeface="Times New Roman" panose="02020603050405020304" pitchFamily="18" charset="0"/>
              </a:rPr>
              <a:t>hình xác suất(Probabilistic Models): </a:t>
            </a:r>
            <a:endParaRPr lang="vi-VN" sz="2400" b="1" smtClean="0">
              <a:cs typeface="Times New Roman" panose="02020603050405020304" pitchFamily="18" charset="0"/>
            </a:endParaRPr>
          </a:p>
          <a:p>
            <a:pPr>
              <a:buFontTx/>
              <a:buChar char="-"/>
            </a:pPr>
            <a:r>
              <a:rPr lang="vi-VN" sz="2400" smtClean="0">
                <a:cs typeface="Times New Roman" panose="02020603050405020304" pitchFamily="18" charset="0"/>
              </a:rPr>
              <a:t>Các </a:t>
            </a:r>
            <a:r>
              <a:rPr lang="vi-VN" sz="2400">
                <a:cs typeface="Times New Roman" panose="02020603050405020304" pitchFamily="18" charset="0"/>
              </a:rPr>
              <a:t>mô hình này cố gắng giải quyết bài toán bằng phân bố xác suất. Một thuật toán phổ biến nhất là phân loại Naive </a:t>
            </a:r>
            <a:r>
              <a:rPr lang="vi-VN" sz="2400" smtClean="0">
                <a:cs typeface="Times New Roman" panose="02020603050405020304" pitchFamily="18" charset="0"/>
              </a:rPr>
              <a:t>Bayes. </a:t>
            </a:r>
          </a:p>
          <a:p>
            <a:pPr>
              <a:buFontTx/>
              <a:buChar char="-"/>
            </a:pPr>
            <a:r>
              <a:rPr lang="vi-VN" sz="2400" smtClean="0">
                <a:cs typeface="Times New Roman" panose="02020603050405020304" pitchFamily="18" charset="0"/>
              </a:rPr>
              <a:t>Nó </a:t>
            </a:r>
            <a:r>
              <a:rPr lang="vi-VN" sz="2400">
                <a:cs typeface="Times New Roman" panose="02020603050405020304" pitchFamily="18" charset="0"/>
              </a:rPr>
              <a:t>sử dụng lý thuyết Bayes và giả thiết các đặc trưng là độc lập. Điểm mạnh của mô hình xác suất là đơn giản nhưng hiệu quả. Đầu ra của nó không chỉ là label mà còn đi kèm xác suất thể hiện độ chính xác cho kết quả đó.</a:t>
            </a:r>
          </a:p>
          <a:p>
            <a:pPr marL="0" indent="0">
              <a:buNone/>
            </a:pPr>
            <a:endParaRPr lang="vi-VN" b="1" smtClean="0"/>
          </a:p>
          <a:p>
            <a:pPr marL="0" indent="0">
              <a:buNone/>
            </a:pPr>
            <a:endParaRPr lang="vi-VN" b="1"/>
          </a:p>
        </p:txBody>
      </p:sp>
      <p:pic>
        <p:nvPicPr>
          <p:cNvPr id="4" name="Picture 3"/>
          <p:cNvPicPr>
            <a:picLocks noChangeAspect="1"/>
          </p:cNvPicPr>
          <p:nvPr/>
        </p:nvPicPr>
        <p:blipFill>
          <a:blip r:embed="rId2"/>
          <a:stretch>
            <a:fillRect/>
          </a:stretch>
        </p:blipFill>
        <p:spPr>
          <a:xfrm>
            <a:off x="6992472" y="1363503"/>
            <a:ext cx="5164541" cy="4351497"/>
          </a:xfrm>
          <a:prstGeom prst="rect">
            <a:avLst/>
          </a:prstGeom>
        </p:spPr>
      </p:pic>
      <p:sp>
        <p:nvSpPr>
          <p:cNvPr id="5" name="Slide Number Placeholder 4"/>
          <p:cNvSpPr>
            <a:spLocks noGrp="1"/>
          </p:cNvSpPr>
          <p:nvPr>
            <p:ph type="sldNum" sz="quarter" idx="12"/>
          </p:nvPr>
        </p:nvSpPr>
        <p:spPr/>
        <p:txBody>
          <a:bodyPr/>
          <a:lstStyle/>
          <a:p>
            <a:fld id="{916893F0-173F-4E68-B4BD-808CB330F6C4}" type="slidenum">
              <a:rPr lang="vi-VN" smtClean="0"/>
              <a:t>19</a:t>
            </a:fld>
            <a:endParaRPr lang="vi-VN"/>
          </a:p>
        </p:txBody>
      </p:sp>
    </p:spTree>
    <p:extLst>
      <p:ext uri="{BB962C8B-B14F-4D97-AF65-F5344CB8AC3E}">
        <p14:creationId xmlns:p14="http://schemas.microsoft.com/office/powerpoint/2010/main" val="1773353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smtClean="0">
                <a:solidFill>
                  <a:srgbClr val="FF0000"/>
                </a:solidFill>
              </a:rPr>
              <a:t>MỤC LỤC</a:t>
            </a:r>
            <a:endParaRPr lang="vi-VN">
              <a:solidFill>
                <a:srgbClr val="FF0000"/>
              </a:solidFill>
            </a:endParaRPr>
          </a:p>
        </p:txBody>
      </p:sp>
      <p:sp>
        <p:nvSpPr>
          <p:cNvPr id="3" name="Content Placeholder 2"/>
          <p:cNvSpPr>
            <a:spLocks noGrp="1"/>
          </p:cNvSpPr>
          <p:nvPr>
            <p:ph idx="1"/>
          </p:nvPr>
        </p:nvSpPr>
        <p:spPr>
          <a:xfrm>
            <a:off x="780910" y="1075766"/>
            <a:ext cx="9269924" cy="5172634"/>
          </a:xfrm>
        </p:spPr>
        <p:txBody>
          <a:bodyPr>
            <a:normAutofit/>
          </a:bodyPr>
          <a:lstStyle/>
          <a:p>
            <a:pPr marL="514350" indent="-514350">
              <a:buAutoNum type="romanUcPeriod"/>
            </a:pPr>
            <a:r>
              <a:rPr lang="vi-VN" sz="3200" smtClean="0"/>
              <a:t>Khái niệm</a:t>
            </a:r>
          </a:p>
          <a:p>
            <a:pPr marL="514350" indent="-514350">
              <a:buAutoNum type="romanUcPeriod"/>
            </a:pPr>
            <a:r>
              <a:rPr lang="vi-VN" sz="3200" smtClean="0"/>
              <a:t>Các ứng dụng của Machine Learning</a:t>
            </a:r>
          </a:p>
          <a:p>
            <a:pPr marL="514350" indent="-514350">
              <a:buAutoNum type="romanUcPeriod"/>
            </a:pPr>
            <a:r>
              <a:rPr lang="vi-VN" sz="3200" smtClean="0"/>
              <a:t>Phân loại Machine Learning</a:t>
            </a:r>
          </a:p>
          <a:p>
            <a:pPr marL="514350" indent="-514350">
              <a:buAutoNum type="romanUcPeriod"/>
            </a:pPr>
            <a:r>
              <a:rPr lang="vi-VN" sz="3200" smtClean="0"/>
              <a:t>Một số thuật toán Machine Learning</a:t>
            </a:r>
          </a:p>
          <a:p>
            <a:pPr marL="514350" indent="-514350">
              <a:buAutoNum type="romanUcPeriod"/>
            </a:pPr>
            <a:r>
              <a:rPr lang="vi-VN" sz="3200"/>
              <a:t>Feature engineering</a:t>
            </a:r>
          </a:p>
        </p:txBody>
      </p:sp>
      <p:sp>
        <p:nvSpPr>
          <p:cNvPr id="4" name="Slide Number Placeholder 3"/>
          <p:cNvSpPr>
            <a:spLocks noGrp="1"/>
          </p:cNvSpPr>
          <p:nvPr>
            <p:ph type="sldNum" sz="quarter" idx="12"/>
          </p:nvPr>
        </p:nvSpPr>
        <p:spPr/>
        <p:txBody>
          <a:bodyPr/>
          <a:lstStyle/>
          <a:p>
            <a:fld id="{916893F0-173F-4E68-B4BD-808CB330F6C4}" type="slidenum">
              <a:rPr lang="vi-VN" smtClean="0"/>
              <a:t>2</a:t>
            </a:fld>
            <a:endParaRPr lang="vi-VN"/>
          </a:p>
        </p:txBody>
      </p:sp>
    </p:spTree>
    <p:extLst>
      <p:ext uri="{BB962C8B-B14F-4D97-AF65-F5344CB8AC3E}">
        <p14:creationId xmlns:p14="http://schemas.microsoft.com/office/powerpoint/2010/main" val="357596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IV. </a:t>
            </a:r>
            <a:r>
              <a:rPr lang="en-US" b="1">
                <a:latin typeface="Times New Roman" panose="02020603050405020304" pitchFamily="18" charset="0"/>
                <a:cs typeface="Times New Roman" panose="02020603050405020304" pitchFamily="18" charset="0"/>
              </a:rPr>
              <a:t>Một số thuật toán Machine learning</a:t>
            </a:r>
            <a:endParaRPr lang="vi-VN"/>
          </a:p>
        </p:txBody>
      </p:sp>
      <p:sp>
        <p:nvSpPr>
          <p:cNvPr id="3" name="Content Placeholder 2"/>
          <p:cNvSpPr>
            <a:spLocks noGrp="1"/>
          </p:cNvSpPr>
          <p:nvPr>
            <p:ph idx="1"/>
          </p:nvPr>
        </p:nvSpPr>
        <p:spPr>
          <a:xfrm>
            <a:off x="646111" y="1223682"/>
            <a:ext cx="11160407" cy="3751730"/>
          </a:xfrm>
        </p:spPr>
        <p:txBody>
          <a:bodyPr>
            <a:normAutofit lnSpcReduction="10000"/>
          </a:bodyPr>
          <a:lstStyle/>
          <a:p>
            <a:pPr marL="0" indent="0">
              <a:buNone/>
            </a:pPr>
            <a:r>
              <a:rPr lang="vi-VN" sz="2400" b="1" smtClean="0">
                <a:cs typeface="Times New Roman" panose="02020603050405020304" pitchFamily="18" charset="0"/>
              </a:rPr>
              <a:t>4.3. Học </a:t>
            </a:r>
            <a:r>
              <a:rPr lang="vi-VN" sz="2400" b="1">
                <a:cs typeface="Times New Roman" panose="02020603050405020304" pitchFamily="18" charset="0"/>
              </a:rPr>
              <a:t>sâu(Deep learning): </a:t>
            </a:r>
            <a:endParaRPr lang="vi-VN" sz="2400" b="1" smtClean="0">
              <a:cs typeface="Times New Roman" panose="02020603050405020304" pitchFamily="18" charset="0"/>
            </a:endParaRPr>
          </a:p>
          <a:p>
            <a:pPr>
              <a:buFontTx/>
              <a:buChar char="-"/>
            </a:pPr>
            <a:r>
              <a:rPr lang="vi-VN" sz="2400" smtClean="0">
                <a:cs typeface="Times New Roman" panose="02020603050405020304" pitchFamily="18" charset="0"/>
              </a:rPr>
              <a:t>Deep </a:t>
            </a:r>
            <a:r>
              <a:rPr lang="vi-VN" sz="2400">
                <a:cs typeface="Times New Roman" panose="02020603050405020304" pitchFamily="18" charset="0"/>
              </a:rPr>
              <a:t>Learning là tập hợp con của Machine Learning. Mô </a:t>
            </a:r>
            <a:r>
              <a:rPr lang="vi-VN" sz="2400">
                <a:cs typeface="Times New Roman" panose="02020603050405020304" pitchFamily="18" charset="0"/>
              </a:rPr>
              <a:t>hình </a:t>
            </a:r>
            <a:r>
              <a:rPr lang="vi-VN" sz="2400" smtClean="0">
                <a:cs typeface="Times New Roman" panose="02020603050405020304" pitchFamily="18" charset="0"/>
              </a:rPr>
              <a:t>học </a:t>
            </a:r>
            <a:r>
              <a:rPr lang="vi-VN" sz="2400">
                <a:cs typeface="Times New Roman" panose="02020603050405020304" pitchFamily="18" charset="0"/>
              </a:rPr>
              <a:t>sâu liên quan đến việc cung cấp cho hệ thống máy tính nhiều dữ liệu, nó có thể sử dụng để đưa ra quyết định về các dữ liệu khác. Học sâu hoạt động theo cách tương tự như bộ não con người đưa ra kết luận đối với bất kỳ kịch bản </a:t>
            </a:r>
            <a:r>
              <a:rPr lang="vi-VN" sz="2400">
                <a:cs typeface="Times New Roman" panose="02020603050405020304" pitchFamily="18" charset="0"/>
              </a:rPr>
              <a:t>nào</a:t>
            </a:r>
            <a:r>
              <a:rPr lang="vi-VN" sz="2400" smtClean="0">
                <a:cs typeface="Times New Roman" panose="02020603050405020304" pitchFamily="18" charset="0"/>
              </a:rPr>
              <a:t>.</a:t>
            </a:r>
          </a:p>
          <a:p>
            <a:pPr>
              <a:buFontTx/>
              <a:buChar char="-"/>
            </a:pPr>
            <a:r>
              <a:rPr lang="vi-VN" sz="2400">
                <a:cs typeface="Times New Roman" panose="02020603050405020304" pitchFamily="18" charset="0"/>
              </a:rPr>
              <a:t>Deep </a:t>
            </a:r>
            <a:r>
              <a:rPr lang="vi-VN" sz="2400" smtClean="0">
                <a:cs typeface="Times New Roman" panose="02020603050405020304" pitchFamily="18" charset="0"/>
              </a:rPr>
              <a:t>Learning </a:t>
            </a:r>
            <a:r>
              <a:rPr lang="vi-VN" sz="2400">
                <a:cs typeface="Times New Roman" panose="02020603050405020304" pitchFamily="18" charset="0"/>
              </a:rPr>
              <a:t>dựa trên các mô hình mạng nơ ron </a:t>
            </a:r>
            <a:r>
              <a:rPr lang="vi-VN" sz="2400">
                <a:cs typeface="Times New Roman" panose="02020603050405020304" pitchFamily="18" charset="0"/>
              </a:rPr>
              <a:t>nhân </a:t>
            </a:r>
            <a:r>
              <a:rPr lang="vi-VN" sz="2400" smtClean="0">
                <a:cs typeface="Times New Roman" panose="02020603050405020304" pitchFamily="18" charset="0"/>
              </a:rPr>
              <a:t>tạo (</a:t>
            </a:r>
            <a:r>
              <a:rPr lang="vi-VN" sz="2400">
                <a:cs typeface="Times New Roman" panose="02020603050405020304" pitchFamily="18" charset="0"/>
              </a:rPr>
              <a:t>Artificial Neural </a:t>
            </a:r>
            <a:r>
              <a:rPr lang="vi-VN" sz="2400">
                <a:cs typeface="Times New Roman" panose="02020603050405020304" pitchFamily="18" charset="0"/>
              </a:rPr>
              <a:t>Networks</a:t>
            </a:r>
            <a:r>
              <a:rPr lang="vi-VN" sz="2400">
                <a:cs typeface="Times New Roman" panose="02020603050405020304" pitchFamily="18" charset="0"/>
              </a:rPr>
              <a:t>). Artificial </a:t>
            </a:r>
            <a:r>
              <a:rPr lang="vi-VN" sz="2400">
                <a:cs typeface="Times New Roman" panose="02020603050405020304" pitchFamily="18" charset="0"/>
              </a:rPr>
              <a:t>Neural </a:t>
            </a:r>
            <a:r>
              <a:rPr lang="vi-VN" sz="2400" smtClean="0">
                <a:cs typeface="Times New Roman" panose="02020603050405020304" pitchFamily="18" charset="0"/>
              </a:rPr>
              <a:t>Networks là </a:t>
            </a:r>
            <a:r>
              <a:rPr lang="vi-VN" sz="2400">
                <a:cs typeface="Times New Roman" panose="02020603050405020304" pitchFamily="18" charset="0"/>
              </a:rPr>
              <a:t>một tập hợp các thuật toán đã thiết lập các bản </a:t>
            </a:r>
            <a:r>
              <a:rPr lang="vi-VN" sz="2400">
                <a:cs typeface="Times New Roman" panose="02020603050405020304" pitchFamily="18" charset="0"/>
              </a:rPr>
              <a:t>ghi </a:t>
            </a:r>
            <a:r>
              <a:rPr lang="vi-VN" sz="2400" smtClean="0">
                <a:cs typeface="Times New Roman" panose="02020603050405020304" pitchFamily="18" charset="0"/>
              </a:rPr>
              <a:t>chính </a:t>
            </a:r>
            <a:r>
              <a:rPr lang="vi-VN" sz="2400">
                <a:cs typeface="Times New Roman" panose="02020603050405020304" pitchFamily="18" charset="0"/>
              </a:rPr>
              <a:t>xác cho nhiều vấn đề </a:t>
            </a:r>
            <a:r>
              <a:rPr lang="vi-VN" sz="2400">
                <a:cs typeface="Times New Roman" panose="02020603050405020304" pitchFamily="18" charset="0"/>
              </a:rPr>
              <a:t>quan </a:t>
            </a:r>
            <a:r>
              <a:rPr lang="vi-VN" sz="2400" smtClean="0">
                <a:cs typeface="Times New Roman" panose="02020603050405020304" pitchFamily="18" charset="0"/>
              </a:rPr>
              <a:t>trọng như </a:t>
            </a:r>
            <a:r>
              <a:rPr lang="vi-VN" sz="2400">
                <a:cs typeface="Times New Roman" panose="02020603050405020304" pitchFamily="18" charset="0"/>
              </a:rPr>
              <a:t>nhận dạng hình ảnh, nhận dạng âm thanh, hệ thống được đề xuất và nhiều hơn nữa. </a:t>
            </a:r>
            <a:r>
              <a:rPr lang="vi-VN" sz="2400">
                <a:cs typeface="Times New Roman" panose="02020603050405020304" pitchFamily="18" charset="0"/>
              </a:rPr>
              <a:t>Một </a:t>
            </a:r>
            <a:r>
              <a:rPr lang="vi-VN" sz="2400" smtClean="0">
                <a:cs typeface="Times New Roman" panose="02020603050405020304" pitchFamily="18" charset="0"/>
              </a:rPr>
              <a:t>thành công </a:t>
            </a:r>
            <a:r>
              <a:rPr lang="vi-VN" sz="2400">
                <a:cs typeface="Times New Roman" panose="02020603050405020304" pitchFamily="18" charset="0"/>
              </a:rPr>
              <a:t>nổi tiếng bằng thuật toán học sâu </a:t>
            </a:r>
            <a:r>
              <a:rPr lang="vi-VN" sz="2400">
                <a:cs typeface="Times New Roman" panose="02020603050405020304" pitchFamily="18" charset="0"/>
              </a:rPr>
              <a:t>là </a:t>
            </a:r>
            <a:r>
              <a:rPr lang="vi-VN" sz="2400" smtClean="0">
                <a:cs typeface="Times New Roman" panose="02020603050405020304" pitchFamily="18" charset="0"/>
              </a:rPr>
              <a:t>AlphaGo, đã đánh </a:t>
            </a:r>
            <a:r>
              <a:rPr lang="vi-VN" sz="2400">
                <a:cs typeface="Times New Roman" panose="02020603050405020304" pitchFamily="18" charset="0"/>
              </a:rPr>
              <a:t>bại cựu vô địch </a:t>
            </a:r>
            <a:r>
              <a:rPr lang="vi-VN" sz="2400">
                <a:cs typeface="Times New Roman" panose="02020603050405020304" pitchFamily="18" charset="0"/>
              </a:rPr>
              <a:t>thế </a:t>
            </a:r>
            <a:r>
              <a:rPr lang="vi-VN" sz="2400" smtClean="0">
                <a:cs typeface="Times New Roman" panose="02020603050405020304" pitchFamily="18" charset="0"/>
              </a:rPr>
              <a:t>giới cờ vây </a:t>
            </a:r>
            <a:r>
              <a:rPr lang="vi-VN" sz="2400">
                <a:cs typeface="Times New Roman" panose="02020603050405020304" pitchFamily="18" charset="0"/>
              </a:rPr>
              <a:t>năm 2016 và </a:t>
            </a:r>
            <a:r>
              <a:rPr lang="vi-VN" sz="2400">
                <a:cs typeface="Times New Roman" panose="02020603050405020304" pitchFamily="18" charset="0"/>
              </a:rPr>
              <a:t>2017</a:t>
            </a:r>
            <a:r>
              <a:rPr lang="vi-VN" sz="2400" smtClean="0">
                <a:cs typeface="Times New Roman" panose="02020603050405020304" pitchFamily="18" charset="0"/>
              </a:rPr>
              <a:t>.</a:t>
            </a:r>
          </a:p>
          <a:p>
            <a:pPr>
              <a:buFontTx/>
              <a:buChar char="-"/>
            </a:pPr>
            <a:endParaRPr lang="vi-VN" sz="2400">
              <a:cs typeface="Times New Roman" panose="02020603050405020304" pitchFamily="18" charset="0"/>
            </a:endParaRPr>
          </a:p>
          <a:p>
            <a:pPr marL="0" indent="0">
              <a:buNone/>
            </a:pPr>
            <a:endParaRPr lang="vi-VN" b="1" smtClean="0"/>
          </a:p>
          <a:p>
            <a:pPr marL="0" indent="0">
              <a:buNone/>
            </a:pPr>
            <a:endParaRPr lang="vi-VN" b="1"/>
          </a:p>
        </p:txBody>
      </p:sp>
      <p:pic>
        <p:nvPicPr>
          <p:cNvPr id="4" name="Picture 3"/>
          <p:cNvPicPr>
            <a:picLocks noChangeAspect="1"/>
          </p:cNvPicPr>
          <p:nvPr/>
        </p:nvPicPr>
        <p:blipFill>
          <a:blip r:embed="rId2"/>
          <a:stretch>
            <a:fillRect/>
          </a:stretch>
        </p:blipFill>
        <p:spPr>
          <a:xfrm>
            <a:off x="1767253" y="4946164"/>
            <a:ext cx="7591900" cy="1786329"/>
          </a:xfrm>
          <a:prstGeom prst="rect">
            <a:avLst/>
          </a:prstGeom>
        </p:spPr>
      </p:pic>
      <p:sp>
        <p:nvSpPr>
          <p:cNvPr id="5" name="Slide Number Placeholder 4"/>
          <p:cNvSpPr>
            <a:spLocks noGrp="1"/>
          </p:cNvSpPr>
          <p:nvPr>
            <p:ph type="sldNum" sz="quarter" idx="12"/>
          </p:nvPr>
        </p:nvSpPr>
        <p:spPr/>
        <p:txBody>
          <a:bodyPr/>
          <a:lstStyle/>
          <a:p>
            <a:fld id="{916893F0-173F-4E68-B4BD-808CB330F6C4}" type="slidenum">
              <a:rPr lang="vi-VN" smtClean="0"/>
              <a:t>20</a:t>
            </a:fld>
            <a:endParaRPr lang="vi-VN"/>
          </a:p>
        </p:txBody>
      </p:sp>
    </p:spTree>
    <p:extLst>
      <p:ext uri="{BB962C8B-B14F-4D97-AF65-F5344CB8AC3E}">
        <p14:creationId xmlns:p14="http://schemas.microsoft.com/office/powerpoint/2010/main" val="3408223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smtClean="0"/>
              <a:t>V. </a:t>
            </a:r>
            <a:r>
              <a:rPr lang="vi-VN" b="1"/>
              <a:t>Feature engineering</a:t>
            </a:r>
            <a:r>
              <a:rPr lang="vi-VN"/>
              <a:t/>
            </a:r>
            <a:br>
              <a:rPr lang="vi-VN"/>
            </a:br>
            <a:endParaRPr lang="vi-VN"/>
          </a:p>
        </p:txBody>
      </p:sp>
      <p:sp>
        <p:nvSpPr>
          <p:cNvPr id="3" name="Content Placeholder 2"/>
          <p:cNvSpPr>
            <a:spLocks noGrp="1"/>
          </p:cNvSpPr>
          <p:nvPr>
            <p:ph idx="1"/>
          </p:nvPr>
        </p:nvSpPr>
        <p:spPr>
          <a:xfrm>
            <a:off x="646111" y="1223682"/>
            <a:ext cx="11025935" cy="5378824"/>
          </a:xfrm>
        </p:spPr>
        <p:txBody>
          <a:bodyPr>
            <a:normAutofit/>
          </a:bodyPr>
          <a:lstStyle/>
          <a:p>
            <a:pPr marL="0" indent="0">
              <a:buNone/>
            </a:pPr>
            <a:r>
              <a:rPr lang="vi-VN" sz="2400">
                <a:cs typeface="Times New Roman" panose="02020603050405020304" pitchFamily="18" charset="0"/>
              </a:rPr>
              <a:t>- Feature engineering là quá trình chúng ta thực hiện trích xuất và trích chọn các đặc trưng(thuộc tính) quan trọng từ dữ liệu thô để sử dụng làm đại diện cho các mẫu dữ liệu huấn luyện.</a:t>
            </a:r>
          </a:p>
          <a:p>
            <a:pPr marL="0" indent="0">
              <a:buNone/>
            </a:pPr>
            <a:r>
              <a:rPr lang="vi-VN" sz="2400" b="1" smtClean="0"/>
              <a:t>- </a:t>
            </a:r>
            <a:r>
              <a:rPr lang="vi-VN" sz="2400"/>
              <a:t>Một tập dữ liệu huấn luyện có thể có rất nhiều thuộc tính, nhưng không phải cái nào cũng cần thiết và quan trọng. Feature engineering là kỹ thuật giúp loại bỏ các thuộc tính dư </a:t>
            </a:r>
            <a:r>
              <a:rPr lang="vi-VN" sz="2400" smtClean="0"/>
              <a:t>thừa, </a:t>
            </a:r>
            <a:r>
              <a:rPr lang="vi-VN" sz="2400"/>
              <a:t>làm đơn giản hóa quá trình biểu diễn dữ liệu nhưng không làm ảnh hưởng tới kết quả cuối cùng.</a:t>
            </a:r>
            <a:endParaRPr lang="vi-VN" sz="2400" b="1" smtClean="0"/>
          </a:p>
          <a:p>
            <a:pPr marL="0" indent="0">
              <a:buNone/>
            </a:pPr>
            <a:endParaRPr lang="vi-VN" b="1"/>
          </a:p>
        </p:txBody>
      </p:sp>
      <p:sp>
        <p:nvSpPr>
          <p:cNvPr id="4" name="Slide Number Placeholder 3"/>
          <p:cNvSpPr>
            <a:spLocks noGrp="1"/>
          </p:cNvSpPr>
          <p:nvPr>
            <p:ph type="sldNum" sz="quarter" idx="12"/>
          </p:nvPr>
        </p:nvSpPr>
        <p:spPr/>
        <p:txBody>
          <a:bodyPr/>
          <a:lstStyle/>
          <a:p>
            <a:fld id="{916893F0-173F-4E68-B4BD-808CB330F6C4}" type="slidenum">
              <a:rPr lang="vi-VN" smtClean="0"/>
              <a:t>21</a:t>
            </a:fld>
            <a:endParaRPr lang="vi-VN"/>
          </a:p>
        </p:txBody>
      </p:sp>
    </p:spTree>
    <p:extLst>
      <p:ext uri="{BB962C8B-B14F-4D97-AF65-F5344CB8AC3E}">
        <p14:creationId xmlns:p14="http://schemas.microsoft.com/office/powerpoint/2010/main" val="10272559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V. </a:t>
            </a:r>
            <a:r>
              <a:rPr lang="vi-VN"/>
              <a:t>Feature engineering</a:t>
            </a:r>
            <a:br>
              <a:rPr lang="vi-VN"/>
            </a:br>
            <a:endParaRPr lang="vi-VN"/>
          </a:p>
        </p:txBody>
      </p:sp>
      <p:sp>
        <p:nvSpPr>
          <p:cNvPr id="3" name="Content Placeholder 2"/>
          <p:cNvSpPr>
            <a:spLocks noGrp="1"/>
          </p:cNvSpPr>
          <p:nvPr>
            <p:ph idx="1"/>
          </p:nvPr>
        </p:nvSpPr>
        <p:spPr>
          <a:xfrm>
            <a:off x="646111" y="1223682"/>
            <a:ext cx="11025935" cy="5378824"/>
          </a:xfrm>
        </p:spPr>
        <p:txBody>
          <a:bodyPr>
            <a:normAutofit/>
          </a:bodyPr>
          <a:lstStyle/>
          <a:p>
            <a:pPr marL="0" indent="0">
              <a:buNone/>
            </a:pPr>
            <a:r>
              <a:rPr lang="vi-VN" sz="2400" b="1" smtClean="0">
                <a:latin typeface="Times New Roman" panose="02020603050405020304" pitchFamily="18" charset="0"/>
                <a:cs typeface="Times New Roman" panose="02020603050405020304" pitchFamily="18" charset="0"/>
              </a:rPr>
              <a:t>5.1. </a:t>
            </a:r>
            <a:r>
              <a:rPr lang="en-US" sz="2400" b="1">
                <a:latin typeface="Times New Roman" panose="02020603050405020304" pitchFamily="18" charset="0"/>
                <a:cs typeface="Times New Roman" panose="02020603050405020304" pitchFamily="18" charset="0"/>
              </a:rPr>
              <a:t>Trích xuất </a:t>
            </a:r>
            <a:r>
              <a:rPr lang="en-US" sz="2400" b="1" smtClean="0">
                <a:latin typeface="Times New Roman" panose="02020603050405020304" pitchFamily="18" charset="0"/>
                <a:cs typeface="Times New Roman" panose="02020603050405020304" pitchFamily="18" charset="0"/>
              </a:rPr>
              <a:t>đặc trưng (Feature extraction)</a:t>
            </a:r>
            <a:endParaRPr lang="vi-VN" sz="2400" b="1" smtClean="0">
              <a:latin typeface="Times New Roman" panose="02020603050405020304" pitchFamily="18" charset="0"/>
              <a:cs typeface="Times New Roman" panose="02020603050405020304" pitchFamily="18" charset="0"/>
            </a:endParaRPr>
          </a:p>
          <a:p>
            <a:pPr marL="0" indent="0">
              <a:buNone/>
            </a:pPr>
            <a:r>
              <a:rPr lang="en-US" sz="2400" b="1" smtClean="0"/>
              <a:t>- </a:t>
            </a:r>
            <a:r>
              <a:rPr lang="vi-VN" sz="2400"/>
              <a:t>Để nạp dữ liệu huấn luyện vào mô hình học </a:t>
            </a:r>
            <a:r>
              <a:rPr lang="vi-VN" sz="2400" smtClean="0"/>
              <a:t>máy</a:t>
            </a:r>
            <a:r>
              <a:rPr lang="vi-VN" sz="2400"/>
              <a:t>, bạn cần phải đưa dữ liệu thô về cấu trúc nào đó mà thuật toán có thể “hiểu”. Công việc này được gọi là trích xuất đặc trưng. Thông dụng nhất, chúng ta sẽ chuyển dữ liệu thô về dữ liệu số là vector của các đặc trưng.</a:t>
            </a:r>
            <a:endParaRPr lang="vi-VN" sz="2400" b="1" smtClean="0"/>
          </a:p>
          <a:p>
            <a:pPr marL="0" indent="0">
              <a:buNone/>
            </a:pPr>
            <a:r>
              <a:rPr lang="vi-VN" sz="2400" b="1" smtClean="0"/>
              <a:t>- </a:t>
            </a:r>
            <a:r>
              <a:rPr lang="vi-VN" sz="2400"/>
              <a:t>Các đặc trưng này có thể là kết quả của một thuật toán machine learning khác. Cung cấp các đặc trưng mức cao hơn giúp mô hình học máy của ta học tập và đưa ra dự đoán chính xác hơn.</a:t>
            </a:r>
            <a:endParaRPr lang="vi-VN" sz="2400" b="1"/>
          </a:p>
        </p:txBody>
      </p:sp>
      <p:sp>
        <p:nvSpPr>
          <p:cNvPr id="4" name="Slide Number Placeholder 3"/>
          <p:cNvSpPr>
            <a:spLocks noGrp="1"/>
          </p:cNvSpPr>
          <p:nvPr>
            <p:ph type="sldNum" sz="quarter" idx="12"/>
          </p:nvPr>
        </p:nvSpPr>
        <p:spPr/>
        <p:txBody>
          <a:bodyPr/>
          <a:lstStyle/>
          <a:p>
            <a:fld id="{916893F0-173F-4E68-B4BD-808CB330F6C4}" type="slidenum">
              <a:rPr lang="vi-VN" smtClean="0"/>
              <a:t>22</a:t>
            </a:fld>
            <a:endParaRPr lang="vi-VN"/>
          </a:p>
        </p:txBody>
      </p:sp>
    </p:spTree>
    <p:extLst>
      <p:ext uri="{BB962C8B-B14F-4D97-AF65-F5344CB8AC3E}">
        <p14:creationId xmlns:p14="http://schemas.microsoft.com/office/powerpoint/2010/main" val="717449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V. </a:t>
            </a:r>
            <a:r>
              <a:rPr lang="vi-VN"/>
              <a:t>Feature engineering</a:t>
            </a:r>
            <a:br>
              <a:rPr lang="vi-VN"/>
            </a:br>
            <a:endParaRPr lang="vi-VN"/>
          </a:p>
        </p:txBody>
      </p:sp>
      <p:sp>
        <p:nvSpPr>
          <p:cNvPr id="3" name="Content Placeholder 2"/>
          <p:cNvSpPr>
            <a:spLocks noGrp="1"/>
          </p:cNvSpPr>
          <p:nvPr>
            <p:ph idx="1"/>
          </p:nvPr>
        </p:nvSpPr>
        <p:spPr>
          <a:xfrm>
            <a:off x="646111" y="1223682"/>
            <a:ext cx="11025935" cy="5378824"/>
          </a:xfrm>
        </p:spPr>
        <p:txBody>
          <a:bodyPr>
            <a:normAutofit/>
          </a:bodyPr>
          <a:lstStyle/>
          <a:p>
            <a:pPr marL="0" indent="0">
              <a:buNone/>
            </a:pPr>
            <a:r>
              <a:rPr lang="vi-VN" sz="2400" b="1" smtClean="0">
                <a:latin typeface="Times New Roman" panose="02020603050405020304" pitchFamily="18" charset="0"/>
                <a:cs typeface="Times New Roman" panose="02020603050405020304" pitchFamily="18" charset="0"/>
              </a:rPr>
              <a:t>5.2 </a:t>
            </a:r>
            <a:r>
              <a:rPr lang="en-US" sz="2400" b="1">
                <a:latin typeface="Times New Roman" panose="02020603050405020304" pitchFamily="18" charset="0"/>
                <a:cs typeface="Times New Roman" panose="02020603050405020304" pitchFamily="18" charset="0"/>
              </a:rPr>
              <a:t>Trích chọn đặc </a:t>
            </a:r>
            <a:r>
              <a:rPr lang="en-US" sz="2400" b="1" smtClean="0">
                <a:latin typeface="Times New Roman" panose="02020603050405020304" pitchFamily="18" charset="0"/>
                <a:cs typeface="Times New Roman" panose="02020603050405020304" pitchFamily="18" charset="0"/>
              </a:rPr>
              <a:t>trưng (</a:t>
            </a:r>
            <a:r>
              <a:rPr lang="en-US" sz="2400" b="1">
                <a:latin typeface="Times New Roman" panose="02020603050405020304" pitchFamily="18" charset="0"/>
                <a:cs typeface="Times New Roman" panose="02020603050405020304" pitchFamily="18" charset="0"/>
              </a:rPr>
              <a:t>Feature selection)</a:t>
            </a:r>
            <a:endParaRPr lang="vi-VN" sz="2400" b="1" smtClean="0">
              <a:latin typeface="Times New Roman" panose="02020603050405020304" pitchFamily="18" charset="0"/>
              <a:cs typeface="Times New Roman" panose="02020603050405020304" pitchFamily="18" charset="0"/>
            </a:endParaRPr>
          </a:p>
          <a:p>
            <a:pPr marL="0" indent="0">
              <a:buNone/>
            </a:pPr>
            <a:r>
              <a:rPr lang="vi-VN" sz="2400" smtClean="0"/>
              <a:t>- Đôi </a:t>
            </a:r>
            <a:r>
              <a:rPr lang="vi-VN" sz="2400"/>
              <a:t>khi, các đặc trưng chúng ta cung cấp cho thuật toán machine learning có thể vô dụng. Chẳng hạn, với bài toán phân loại review, chúng ta cung cấp chiều dài của review, ngày tạo và người tạo review đó,… chúng có thể hữu ích hoặc không. </a:t>
            </a:r>
            <a:endParaRPr lang="vi-VN" sz="2400" smtClean="0"/>
          </a:p>
          <a:p>
            <a:pPr marL="0" indent="0">
              <a:buNone/>
            </a:pPr>
            <a:r>
              <a:rPr lang="vi-VN" sz="2400" smtClean="0"/>
              <a:t>- Sẽ </a:t>
            </a:r>
            <a:r>
              <a:rPr lang="vi-VN" sz="2400"/>
              <a:t>rất hữu ích nếu có phương pháp tự động phát hiện điều này. Đó là trích chọn đặc trưng, thuật toán này sử dụng kỹ thuật đánh trọng số cho từng đặc </a:t>
            </a:r>
            <a:r>
              <a:rPr lang="vi-VN" sz="2400" smtClean="0"/>
              <a:t>trưng. </a:t>
            </a:r>
            <a:r>
              <a:rPr lang="vi-VN" sz="2400"/>
              <a:t>Và chỉ lựa chọn các đặc trưng có trọng số cao.</a:t>
            </a:r>
            <a:endParaRPr lang="vi-VN" sz="2400" b="1" smtClean="0"/>
          </a:p>
          <a:p>
            <a:pPr marL="0" indent="0">
              <a:buNone/>
            </a:pPr>
            <a:endParaRPr lang="vi-VN" b="1"/>
          </a:p>
        </p:txBody>
      </p:sp>
      <p:sp>
        <p:nvSpPr>
          <p:cNvPr id="4" name="Slide Number Placeholder 3"/>
          <p:cNvSpPr>
            <a:spLocks noGrp="1"/>
          </p:cNvSpPr>
          <p:nvPr>
            <p:ph type="sldNum" sz="quarter" idx="12"/>
          </p:nvPr>
        </p:nvSpPr>
        <p:spPr/>
        <p:txBody>
          <a:bodyPr/>
          <a:lstStyle/>
          <a:p>
            <a:fld id="{916893F0-173F-4E68-B4BD-808CB330F6C4}" type="slidenum">
              <a:rPr lang="vi-VN" smtClean="0"/>
              <a:t>23</a:t>
            </a:fld>
            <a:endParaRPr lang="vi-VN"/>
          </a:p>
        </p:txBody>
      </p:sp>
    </p:spTree>
    <p:extLst>
      <p:ext uri="{BB962C8B-B14F-4D97-AF65-F5344CB8AC3E}">
        <p14:creationId xmlns:p14="http://schemas.microsoft.com/office/powerpoint/2010/main" val="312487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Tài liệu tham khảo</a:t>
            </a:r>
            <a:endParaRPr lang="vi-VN"/>
          </a:p>
        </p:txBody>
      </p:sp>
      <p:sp>
        <p:nvSpPr>
          <p:cNvPr id="3" name="Content Placeholder 2"/>
          <p:cNvSpPr>
            <a:spLocks noGrp="1"/>
          </p:cNvSpPr>
          <p:nvPr>
            <p:ph idx="1"/>
          </p:nvPr>
        </p:nvSpPr>
        <p:spPr/>
        <p:txBody>
          <a:bodyPr/>
          <a:lstStyle/>
          <a:p>
            <a:pPr marL="0" indent="0">
              <a:buNone/>
            </a:pPr>
            <a:r>
              <a:rPr lang="vi-VN" smtClean="0"/>
              <a:t>1. </a:t>
            </a:r>
            <a:r>
              <a:rPr lang="vi-VN">
                <a:hlinkClick r:id="rId2"/>
              </a:rPr>
              <a:t>https</a:t>
            </a:r>
            <a:r>
              <a:rPr lang="vi-VN">
                <a:hlinkClick r:id="rId2"/>
              </a:rPr>
              <a:t>://</a:t>
            </a:r>
            <a:r>
              <a:rPr lang="vi-VN" smtClean="0">
                <a:hlinkClick r:id="rId2"/>
              </a:rPr>
              <a:t>developers.google.com/machine-learning/crash-course</a:t>
            </a:r>
            <a:endParaRPr lang="vi-VN" smtClean="0"/>
          </a:p>
          <a:p>
            <a:pPr marL="0" indent="0">
              <a:buNone/>
            </a:pPr>
            <a:r>
              <a:rPr lang="vi-VN" smtClean="0"/>
              <a:t>2. </a:t>
            </a:r>
            <a:r>
              <a:rPr lang="vi-VN">
                <a:hlinkClick r:id="rId3"/>
              </a:rPr>
              <a:t>https://medium.com</a:t>
            </a:r>
            <a:r>
              <a:rPr lang="vi-VN">
                <a:hlinkClick r:id="rId3"/>
              </a:rPr>
              <a:t>/@</a:t>
            </a:r>
            <a:r>
              <a:rPr lang="vi-VN" smtClean="0">
                <a:hlinkClick r:id="rId3"/>
              </a:rPr>
              <a:t>mail2princeyadav/machine-learning-vs-deep-learning-b5c5a4fc5c</a:t>
            </a:r>
            <a:endParaRPr lang="vi-VN" smtClean="0"/>
          </a:p>
          <a:p>
            <a:pPr marL="0" indent="0">
              <a:buNone/>
            </a:pPr>
            <a:r>
              <a:rPr lang="vi-VN" smtClean="0"/>
              <a:t>3. </a:t>
            </a:r>
            <a:r>
              <a:rPr lang="vi-VN">
                <a:hlinkClick r:id="rId4"/>
              </a:rPr>
              <a:t>https://medium.com/@kien.vu/l%C3%A0m-th%E1%BA%BF-n%C3%A0o-%C4%91%E1%BB%83-ch%E1%BB%8Dn-t%E1%BA%ADp-ki%E1%BB%83m-</a:t>
            </a:r>
            <a:r>
              <a:rPr lang="vi-VN">
                <a:hlinkClick r:id="rId4"/>
              </a:rPr>
              <a:t>%</a:t>
            </a:r>
            <a:r>
              <a:rPr lang="vi-VN" smtClean="0">
                <a:hlinkClick r:id="rId4"/>
              </a:rPr>
              <a:t>C4%91%E1%BB%8Bnh-validation-set-t%E1%BB%91t-d6b7a8dbaaf5</a:t>
            </a:r>
            <a:endParaRPr lang="vi-VN" smtClean="0"/>
          </a:p>
          <a:p>
            <a:pPr marL="0" indent="0">
              <a:buNone/>
            </a:pPr>
            <a:r>
              <a:rPr lang="vi-VN" smtClean="0"/>
              <a:t>4. </a:t>
            </a:r>
            <a:r>
              <a:rPr lang="vi-VN">
                <a:hlinkClick r:id="rId5"/>
              </a:rPr>
              <a:t>https://machinelearningcoban.com/2017/03/04/overfitting/</a:t>
            </a:r>
            <a:endParaRPr lang="vi-VN"/>
          </a:p>
        </p:txBody>
      </p:sp>
      <p:sp>
        <p:nvSpPr>
          <p:cNvPr id="6" name="Slide Number Placeholder 5"/>
          <p:cNvSpPr>
            <a:spLocks noGrp="1"/>
          </p:cNvSpPr>
          <p:nvPr>
            <p:ph type="sldNum" sz="quarter" idx="12"/>
          </p:nvPr>
        </p:nvSpPr>
        <p:spPr/>
        <p:txBody>
          <a:bodyPr/>
          <a:lstStyle/>
          <a:p>
            <a:fld id="{916893F0-173F-4E68-B4BD-808CB330F6C4}" type="slidenum">
              <a:rPr lang="vi-VN" smtClean="0"/>
              <a:t>24</a:t>
            </a:fld>
            <a:endParaRPr lang="vi-VN"/>
          </a:p>
        </p:txBody>
      </p:sp>
    </p:spTree>
    <p:extLst>
      <p:ext uri="{BB962C8B-B14F-4D97-AF65-F5344CB8AC3E}">
        <p14:creationId xmlns:p14="http://schemas.microsoft.com/office/powerpoint/2010/main" val="2630923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5758" y="2765612"/>
            <a:ext cx="3011489" cy="1400530"/>
          </a:xfrm>
        </p:spPr>
        <p:txBody>
          <a:bodyPr/>
          <a:lstStyle/>
          <a:p>
            <a:r>
              <a:rPr lang="vi-VN" smtClean="0"/>
              <a:t>KẾT THÚC</a:t>
            </a:r>
            <a:endParaRPr lang="vi-VN"/>
          </a:p>
        </p:txBody>
      </p:sp>
      <p:sp>
        <p:nvSpPr>
          <p:cNvPr id="3" name="Slide Number Placeholder 2"/>
          <p:cNvSpPr>
            <a:spLocks noGrp="1"/>
          </p:cNvSpPr>
          <p:nvPr>
            <p:ph type="sldNum" sz="quarter" idx="12"/>
          </p:nvPr>
        </p:nvSpPr>
        <p:spPr/>
        <p:txBody>
          <a:bodyPr/>
          <a:lstStyle/>
          <a:p>
            <a:fld id="{916893F0-173F-4E68-B4BD-808CB330F6C4}" type="slidenum">
              <a:rPr lang="vi-VN" smtClean="0"/>
              <a:t>25</a:t>
            </a:fld>
            <a:endParaRPr lang="vi-VN"/>
          </a:p>
        </p:txBody>
      </p:sp>
    </p:spTree>
    <p:extLst>
      <p:ext uri="{BB962C8B-B14F-4D97-AF65-F5344CB8AC3E}">
        <p14:creationId xmlns:p14="http://schemas.microsoft.com/office/powerpoint/2010/main" val="1628841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I. Khái </a:t>
            </a:r>
            <a:r>
              <a:rPr lang="vi-VN"/>
              <a:t>niệm:</a:t>
            </a:r>
            <a:br>
              <a:rPr lang="vi-VN"/>
            </a:br>
            <a:endParaRPr lang="vi-VN"/>
          </a:p>
        </p:txBody>
      </p:sp>
      <p:sp>
        <p:nvSpPr>
          <p:cNvPr id="3" name="Content Placeholder 2"/>
          <p:cNvSpPr>
            <a:spLocks noGrp="1"/>
          </p:cNvSpPr>
          <p:nvPr>
            <p:ph idx="1"/>
          </p:nvPr>
        </p:nvSpPr>
        <p:spPr>
          <a:xfrm>
            <a:off x="753036" y="1250576"/>
            <a:ext cx="5714999" cy="4598895"/>
          </a:xfrm>
        </p:spPr>
        <p:txBody>
          <a:bodyPr>
            <a:normAutofit fontScale="92500"/>
          </a:bodyPr>
          <a:lstStyle/>
          <a:p>
            <a:pPr>
              <a:buFontTx/>
              <a:buChar char="-"/>
            </a:pPr>
            <a:r>
              <a:rPr lang="vi-VN" sz="2400" smtClean="0"/>
              <a:t>Machine </a:t>
            </a:r>
            <a:r>
              <a:rPr lang="vi-VN" sz="2400"/>
              <a:t>learning là một lĩnh vực con của Trí tuệ nhân tạo(Artificial Intelligence) sử dụng các thuật toán cho phép máy tính có thể học từ dữ liệu để thực hiện các công việc thay vì được lập trình một cách rõ ràng</a:t>
            </a:r>
            <a:r>
              <a:rPr lang="vi-VN" sz="2400" smtClean="0"/>
              <a:t>.</a:t>
            </a:r>
          </a:p>
          <a:p>
            <a:pPr>
              <a:buFontTx/>
              <a:buChar char="-"/>
            </a:pPr>
            <a:r>
              <a:rPr lang="vi-VN" sz="2400" smtClean="0"/>
              <a:t>Machine </a:t>
            </a:r>
            <a:r>
              <a:rPr lang="vi-VN" sz="2400"/>
              <a:t>Learning </a:t>
            </a:r>
            <a:r>
              <a:rPr lang="vi-VN" sz="2400" smtClean="0"/>
              <a:t>sử </a:t>
            </a:r>
            <a:r>
              <a:rPr lang="vi-VN" sz="2400"/>
              <a:t>dụng thuật toán để chia nhỏ dữ liệu, học từ chúng và sau đó sử dụng cách học này để đưa ra một số dự đoán về những điều nhất định</a:t>
            </a:r>
            <a:r>
              <a:rPr lang="vi-VN" sz="2400"/>
              <a:t>. </a:t>
            </a:r>
            <a:endParaRPr lang="vi-VN" sz="2400" smtClean="0"/>
          </a:p>
          <a:p>
            <a:pPr>
              <a:buFontTx/>
              <a:buChar char="-"/>
            </a:pPr>
            <a:r>
              <a:rPr lang="vi-VN" sz="2400"/>
              <a:t>Machine Learning </a:t>
            </a:r>
            <a:r>
              <a:rPr lang="vi-VN" sz="2400" smtClean="0"/>
              <a:t>có </a:t>
            </a:r>
            <a:r>
              <a:rPr lang="vi-VN" sz="2400"/>
              <a:t>liên quan chặt chẽ </a:t>
            </a:r>
            <a:r>
              <a:rPr lang="vi-VN" sz="2400"/>
              <a:t>với </a:t>
            </a:r>
            <a:r>
              <a:rPr lang="vi-VN" sz="2400" smtClean="0"/>
              <a:t>thống </a:t>
            </a:r>
            <a:r>
              <a:rPr lang="vi-VN" sz="2400"/>
              <a:t>kê tính </a:t>
            </a:r>
            <a:r>
              <a:rPr lang="vi-VN" sz="2400"/>
              <a:t>toán</a:t>
            </a:r>
            <a:r>
              <a:rPr lang="vi-VN" sz="2400" smtClean="0"/>
              <a:t>, </a:t>
            </a:r>
            <a:r>
              <a:rPr lang="vi-VN" sz="2400"/>
              <a:t>tập trung vào việc dự đoán thông qua việc sử dụng máy tính</a:t>
            </a:r>
            <a:r>
              <a:rPr lang="vi-VN" sz="2400"/>
              <a:t>. </a:t>
            </a:r>
            <a:endParaRPr lang="vi-VN" sz="2400"/>
          </a:p>
        </p:txBody>
      </p:sp>
      <p:pic>
        <p:nvPicPr>
          <p:cNvPr id="4" name="Picture 3"/>
          <p:cNvPicPr>
            <a:picLocks noChangeAspect="1"/>
          </p:cNvPicPr>
          <p:nvPr/>
        </p:nvPicPr>
        <p:blipFill>
          <a:blip r:embed="rId2"/>
          <a:stretch>
            <a:fillRect/>
          </a:stretch>
        </p:blipFill>
        <p:spPr>
          <a:xfrm>
            <a:off x="6823288" y="1667435"/>
            <a:ext cx="5266225" cy="3657600"/>
          </a:xfrm>
          <a:prstGeom prst="rect">
            <a:avLst/>
          </a:prstGeom>
        </p:spPr>
      </p:pic>
      <p:sp>
        <p:nvSpPr>
          <p:cNvPr id="5" name="Slide Number Placeholder 4"/>
          <p:cNvSpPr>
            <a:spLocks noGrp="1"/>
          </p:cNvSpPr>
          <p:nvPr>
            <p:ph type="sldNum" sz="quarter" idx="12"/>
          </p:nvPr>
        </p:nvSpPr>
        <p:spPr/>
        <p:txBody>
          <a:bodyPr/>
          <a:lstStyle/>
          <a:p>
            <a:fld id="{916893F0-173F-4E68-B4BD-808CB330F6C4}" type="slidenum">
              <a:rPr lang="vi-VN" smtClean="0"/>
              <a:t>3</a:t>
            </a:fld>
            <a:endParaRPr lang="vi-VN"/>
          </a:p>
        </p:txBody>
      </p:sp>
    </p:spTree>
    <p:extLst>
      <p:ext uri="{BB962C8B-B14F-4D97-AF65-F5344CB8AC3E}">
        <p14:creationId xmlns:p14="http://schemas.microsoft.com/office/powerpoint/2010/main" val="2904070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II. </a:t>
            </a:r>
            <a:r>
              <a:rPr lang="vi-VN" b="1"/>
              <a:t>Các ứng dụng của Machine Learning</a:t>
            </a:r>
            <a:br>
              <a:rPr lang="vi-VN" b="1"/>
            </a:br>
            <a:endParaRPr lang="vi-VN"/>
          </a:p>
        </p:txBody>
      </p:sp>
      <p:sp>
        <p:nvSpPr>
          <p:cNvPr id="3" name="Content Placeholder 2"/>
          <p:cNvSpPr>
            <a:spLocks noGrp="1"/>
          </p:cNvSpPr>
          <p:nvPr>
            <p:ph idx="1"/>
          </p:nvPr>
        </p:nvSpPr>
        <p:spPr>
          <a:xfrm>
            <a:off x="1103312" y="1196788"/>
            <a:ext cx="7233864" cy="5472953"/>
          </a:xfrm>
        </p:spPr>
        <p:txBody>
          <a:bodyPr>
            <a:normAutofit/>
          </a:bodyPr>
          <a:lstStyle/>
          <a:p>
            <a:pPr marL="0" indent="0">
              <a:buNone/>
            </a:pPr>
            <a:r>
              <a:rPr lang="vi-VN" sz="2400" b="1" smtClean="0"/>
              <a:t> 2.1 </a:t>
            </a:r>
            <a:r>
              <a:rPr lang="vi-VN" sz="2400" b="1"/>
              <a:t>Xử lý </a:t>
            </a:r>
            <a:r>
              <a:rPr lang="vi-VN" sz="2400" b="1" smtClean="0"/>
              <a:t>ảnh</a:t>
            </a:r>
          </a:p>
          <a:p>
            <a:pPr marL="0" indent="0">
              <a:buNone/>
            </a:pPr>
            <a:r>
              <a:rPr lang="vi-VN" smtClean="0"/>
              <a:t>- </a:t>
            </a:r>
            <a:r>
              <a:rPr lang="vi-VN" b="1" smtClean="0"/>
              <a:t>Bài </a:t>
            </a:r>
            <a:r>
              <a:rPr lang="vi-VN" b="1"/>
              <a:t>toán xử lý ảnh(Image Processing) </a:t>
            </a:r>
            <a:r>
              <a:rPr lang="vi-VN"/>
              <a:t>giải quyết các vấn đề phân tích thông tin từ hình ảnh hay thực hiện một số phép biến đổi. Một số ví dụ là</a:t>
            </a:r>
            <a:r>
              <a:rPr lang="vi-VN" smtClean="0"/>
              <a:t>:</a:t>
            </a:r>
            <a:endParaRPr lang="vi-VN"/>
          </a:p>
          <a:p>
            <a:pPr marL="0" indent="0">
              <a:buNone/>
            </a:pPr>
            <a:r>
              <a:rPr lang="vi-VN" smtClean="0"/>
              <a:t>- </a:t>
            </a:r>
            <a:r>
              <a:rPr lang="vi-VN" b="1" smtClean="0"/>
              <a:t>Gắn </a:t>
            </a:r>
            <a:r>
              <a:rPr lang="vi-VN" b="1"/>
              <a:t>thẻ hình ảnh(Image Tagging), </a:t>
            </a:r>
            <a:r>
              <a:rPr lang="vi-VN"/>
              <a:t>giống như Facebook, một thuật toán tự động phát hiện khuôn mặt của bạn và bạn bè trên những bức ảnh. Về cơ bản, thuật toán này học từ những bức ảnh mà bạn tự gắn thẻ cho mình trước đó.</a:t>
            </a:r>
          </a:p>
          <a:p>
            <a:pPr marL="0" indent="0">
              <a:buNone/>
            </a:pPr>
            <a:r>
              <a:rPr lang="vi-VN" smtClean="0"/>
              <a:t>- </a:t>
            </a:r>
            <a:r>
              <a:rPr lang="vi-VN" b="1" smtClean="0"/>
              <a:t>Nhận </a:t>
            </a:r>
            <a:r>
              <a:rPr lang="vi-VN" b="1"/>
              <a:t>dạng ký tự(Optical Character Recognition), </a:t>
            </a:r>
            <a:r>
              <a:rPr lang="vi-VN"/>
              <a:t>là một thuật toán chuyển dữ liệu trên giấy tờ, văn bản thành dữ liệu số hóa. Thuật toán phải học cách nhận biết ảnh chụp của một ký tự là ký tự nào.</a:t>
            </a:r>
          </a:p>
          <a:p>
            <a:pPr marL="0" indent="0">
              <a:buNone/>
            </a:pPr>
            <a:r>
              <a:rPr lang="vi-VN" smtClean="0"/>
              <a:t>- </a:t>
            </a:r>
            <a:r>
              <a:rPr lang="vi-VN" b="1" smtClean="0"/>
              <a:t>Ô </a:t>
            </a:r>
            <a:r>
              <a:rPr lang="vi-VN" b="1"/>
              <a:t>tô tự lái(Self-driving cars), </a:t>
            </a:r>
            <a:r>
              <a:rPr lang="vi-VN"/>
              <a:t>một phần cơ chế sử dụng ở đây là xử lý ảnh. Một thuật toán machine learning giúp phát hiện các mép đường, biển báo hay các chướng ngại vật bằng cách xem xét từng khung hình video từ camera.</a:t>
            </a:r>
          </a:p>
        </p:txBody>
      </p:sp>
      <p:pic>
        <p:nvPicPr>
          <p:cNvPr id="4" name="Picture 3"/>
          <p:cNvPicPr>
            <a:picLocks noChangeAspect="1"/>
          </p:cNvPicPr>
          <p:nvPr/>
        </p:nvPicPr>
        <p:blipFill>
          <a:blip r:embed="rId2"/>
          <a:stretch>
            <a:fillRect/>
          </a:stretch>
        </p:blipFill>
        <p:spPr>
          <a:xfrm>
            <a:off x="8337176" y="1541116"/>
            <a:ext cx="3740242" cy="4079755"/>
          </a:xfrm>
          <a:prstGeom prst="rect">
            <a:avLst/>
          </a:prstGeom>
        </p:spPr>
      </p:pic>
      <p:sp>
        <p:nvSpPr>
          <p:cNvPr id="5" name="Slide Number Placeholder 4"/>
          <p:cNvSpPr>
            <a:spLocks noGrp="1"/>
          </p:cNvSpPr>
          <p:nvPr>
            <p:ph type="sldNum" sz="quarter" idx="12"/>
          </p:nvPr>
        </p:nvSpPr>
        <p:spPr/>
        <p:txBody>
          <a:bodyPr/>
          <a:lstStyle/>
          <a:p>
            <a:fld id="{916893F0-173F-4E68-B4BD-808CB330F6C4}" type="slidenum">
              <a:rPr lang="vi-VN" smtClean="0"/>
              <a:t>4</a:t>
            </a:fld>
            <a:endParaRPr lang="vi-VN"/>
          </a:p>
        </p:txBody>
      </p:sp>
    </p:spTree>
    <p:extLst>
      <p:ext uri="{BB962C8B-B14F-4D97-AF65-F5344CB8AC3E}">
        <p14:creationId xmlns:p14="http://schemas.microsoft.com/office/powerpoint/2010/main" val="1186390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II. </a:t>
            </a:r>
            <a:r>
              <a:rPr lang="vi-VN" b="1"/>
              <a:t>Các ứng dụng của Machine Learning</a:t>
            </a:r>
            <a:endParaRPr lang="vi-VN"/>
          </a:p>
        </p:txBody>
      </p:sp>
      <p:sp>
        <p:nvSpPr>
          <p:cNvPr id="3" name="Content Placeholder 2"/>
          <p:cNvSpPr>
            <a:spLocks noGrp="1"/>
          </p:cNvSpPr>
          <p:nvPr>
            <p:ph idx="1"/>
          </p:nvPr>
        </p:nvSpPr>
        <p:spPr>
          <a:xfrm>
            <a:off x="646112" y="1183341"/>
            <a:ext cx="6440488" cy="5405717"/>
          </a:xfrm>
        </p:spPr>
        <p:txBody>
          <a:bodyPr/>
          <a:lstStyle/>
          <a:p>
            <a:pPr marL="0" indent="0">
              <a:buNone/>
            </a:pPr>
            <a:r>
              <a:rPr lang="vi-VN" sz="2400" b="1" smtClean="0"/>
              <a:t>2.2</a:t>
            </a:r>
            <a:r>
              <a:rPr lang="vi-VN" sz="2400" b="1"/>
              <a:t>. Phân tích văn bản</a:t>
            </a:r>
          </a:p>
          <a:p>
            <a:pPr marL="0" indent="0">
              <a:buNone/>
            </a:pPr>
            <a:r>
              <a:rPr lang="vi-VN"/>
              <a:t>Phân tích văn bản(Text analysis) là công việc trích xuất hoặc phân </a:t>
            </a:r>
            <a:r>
              <a:rPr lang="vi-VN" smtClean="0"/>
              <a:t>loại </a:t>
            </a:r>
            <a:r>
              <a:rPr lang="vi-VN"/>
              <a:t>thông tin từ văn bản. Các văn bản ở đây có thể là các facebook posts, emails, các đoạn chats, tài liệu,… </a:t>
            </a:r>
            <a:endParaRPr lang="vi-VN" smtClean="0"/>
          </a:p>
          <a:p>
            <a:pPr marL="0" indent="0">
              <a:buNone/>
            </a:pPr>
            <a:r>
              <a:rPr lang="vi-VN" b="1" smtClean="0"/>
              <a:t>- Lọc </a:t>
            </a:r>
            <a:r>
              <a:rPr lang="vi-VN" b="1"/>
              <a:t>spam</a:t>
            </a:r>
            <a:r>
              <a:rPr lang="vi-VN"/>
              <a:t>(Spam filtering), là một trong những ứng dụng phân loại văn bản được biết và sử dụng nhiều nhất. Ở đây, phân loại văn bản là xác định chủ đề cho một văn bản. Bộ lọc spam sẽ học cách phân loại một email có phải spam không dựa trên nội dung và tiêu đề của email.</a:t>
            </a:r>
          </a:p>
          <a:p>
            <a:pPr marL="0" indent="0">
              <a:buNone/>
            </a:pPr>
            <a:r>
              <a:rPr lang="vi-VN" b="1" smtClean="0"/>
              <a:t>- Phân </a:t>
            </a:r>
            <a:r>
              <a:rPr lang="vi-VN" b="1"/>
              <a:t>tích ngữ nghĩa</a:t>
            </a:r>
            <a:r>
              <a:rPr lang="vi-VN"/>
              <a:t>(Sentiment Analysis), học cách phân loại một ý kiến là tích cực, trung tính hay tiêu cực dựa trên nội dung văn bản của người viết.</a:t>
            </a:r>
          </a:p>
          <a:p>
            <a:pPr marL="0" indent="0">
              <a:buNone/>
            </a:pPr>
            <a:r>
              <a:rPr lang="vi-VN" b="1" smtClean="0"/>
              <a:t>- Khai </a:t>
            </a:r>
            <a:r>
              <a:rPr lang="vi-VN" b="1"/>
              <a:t>thác thông tin</a:t>
            </a:r>
            <a:r>
              <a:rPr lang="vi-VN"/>
              <a:t>(Information Extraction), từ một văn bản, học cách để trích xuất các thông tin hữu ích. Chẳng hạn như trích xuất địa chỉ, tên người, từ khóa,…</a:t>
            </a:r>
          </a:p>
          <a:p>
            <a:pPr marL="0" indent="0">
              <a:buNone/>
            </a:pPr>
            <a:endParaRPr lang="vi-VN" b="1"/>
          </a:p>
          <a:p>
            <a:endParaRPr lang="vi-VN"/>
          </a:p>
        </p:txBody>
      </p:sp>
      <p:pic>
        <p:nvPicPr>
          <p:cNvPr id="4" name="Picture 3"/>
          <p:cNvPicPr>
            <a:picLocks noChangeAspect="1"/>
          </p:cNvPicPr>
          <p:nvPr/>
        </p:nvPicPr>
        <p:blipFill>
          <a:blip r:embed="rId2"/>
          <a:stretch>
            <a:fillRect/>
          </a:stretch>
        </p:blipFill>
        <p:spPr>
          <a:xfrm>
            <a:off x="7027108" y="1853247"/>
            <a:ext cx="5164892" cy="3417999"/>
          </a:xfrm>
          <a:prstGeom prst="rect">
            <a:avLst/>
          </a:prstGeom>
        </p:spPr>
      </p:pic>
      <p:sp>
        <p:nvSpPr>
          <p:cNvPr id="5" name="Slide Number Placeholder 4"/>
          <p:cNvSpPr>
            <a:spLocks noGrp="1"/>
          </p:cNvSpPr>
          <p:nvPr>
            <p:ph type="sldNum" sz="quarter" idx="12"/>
          </p:nvPr>
        </p:nvSpPr>
        <p:spPr/>
        <p:txBody>
          <a:bodyPr/>
          <a:lstStyle/>
          <a:p>
            <a:fld id="{916893F0-173F-4E68-B4BD-808CB330F6C4}" type="slidenum">
              <a:rPr lang="vi-VN" smtClean="0"/>
              <a:t>5</a:t>
            </a:fld>
            <a:endParaRPr lang="vi-VN"/>
          </a:p>
        </p:txBody>
      </p:sp>
    </p:spTree>
    <p:extLst>
      <p:ext uri="{BB962C8B-B14F-4D97-AF65-F5344CB8AC3E}">
        <p14:creationId xmlns:p14="http://schemas.microsoft.com/office/powerpoint/2010/main" val="2310603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II. </a:t>
            </a:r>
            <a:r>
              <a:rPr lang="vi-VN" b="1"/>
              <a:t>Các ứng dụng của Machine Learning</a:t>
            </a:r>
            <a:endParaRPr lang="vi-VN"/>
          </a:p>
        </p:txBody>
      </p:sp>
      <p:sp>
        <p:nvSpPr>
          <p:cNvPr id="3" name="Content Placeholder 2"/>
          <p:cNvSpPr>
            <a:spLocks noGrp="1"/>
          </p:cNvSpPr>
          <p:nvPr>
            <p:ph idx="1"/>
          </p:nvPr>
        </p:nvSpPr>
        <p:spPr>
          <a:xfrm>
            <a:off x="646111" y="1223682"/>
            <a:ext cx="11025935" cy="5378824"/>
          </a:xfrm>
        </p:spPr>
        <p:txBody>
          <a:bodyPr>
            <a:normAutofit/>
          </a:bodyPr>
          <a:lstStyle/>
          <a:p>
            <a:pPr marL="0" indent="0">
              <a:buNone/>
            </a:pPr>
            <a:r>
              <a:rPr lang="vi-VN" sz="2400" b="1" smtClean="0"/>
              <a:t>2.3</a:t>
            </a:r>
            <a:r>
              <a:rPr lang="vi-VN" sz="2400" b="1"/>
              <a:t>. Khai phá dữ liệu</a:t>
            </a:r>
          </a:p>
          <a:p>
            <a:pPr marL="0" indent="0">
              <a:buNone/>
            </a:pPr>
            <a:r>
              <a:rPr lang="vi-VN"/>
              <a:t>Khai phá dữ liệu(Data mining) là quá trình khám phá ra các thông tin có giá trị hoặc đưa ra các dự đoán </a:t>
            </a:r>
            <a:r>
              <a:rPr lang="vi-VN" smtClean="0"/>
              <a:t>từ dữ liệu:</a:t>
            </a:r>
          </a:p>
          <a:p>
            <a:pPr marL="0" indent="0">
              <a:buNone/>
            </a:pPr>
            <a:r>
              <a:rPr lang="vi-VN" b="1" smtClean="0"/>
              <a:t>- Phát </a:t>
            </a:r>
            <a:r>
              <a:rPr lang="vi-VN" b="1"/>
              <a:t>hiện bất thường</a:t>
            </a:r>
            <a:r>
              <a:rPr lang="vi-VN"/>
              <a:t>(Anomaly detection), phát hiện các ngoại lệ, ví dụ như phát hiện gian lận thẻ tín dụng. </a:t>
            </a:r>
            <a:endParaRPr lang="vi-VN" smtClean="0"/>
          </a:p>
          <a:p>
            <a:pPr marL="0" indent="0">
              <a:buNone/>
            </a:pPr>
            <a:r>
              <a:rPr lang="vi-VN" b="1" smtClean="0"/>
              <a:t>- Phát </a:t>
            </a:r>
            <a:r>
              <a:rPr lang="vi-VN" b="1"/>
              <a:t>hiện các quy luật</a:t>
            </a:r>
            <a:r>
              <a:rPr lang="vi-VN"/>
              <a:t>(Association rules), ví dụ, trong một siêu thị hay một trang thương mại điện tử. Bạn có thể khám phá ra khách hàng thường mua các món hàng nào cùng nhau. </a:t>
            </a:r>
            <a:endParaRPr lang="vi-VN" smtClean="0"/>
          </a:p>
          <a:p>
            <a:pPr marL="0" indent="0">
              <a:buNone/>
            </a:pPr>
            <a:r>
              <a:rPr lang="vi-VN" b="1" smtClean="0"/>
              <a:t>- Gom </a:t>
            </a:r>
            <a:r>
              <a:rPr lang="vi-VN" b="1"/>
              <a:t>nhóm</a:t>
            </a:r>
            <a:r>
              <a:rPr lang="vi-VN"/>
              <a:t>(Grouping</a:t>
            </a:r>
            <a:r>
              <a:rPr lang="vi-VN" smtClean="0"/>
              <a:t>)</a:t>
            </a:r>
            <a:endParaRPr lang="vi-VN"/>
          </a:p>
          <a:p>
            <a:pPr marL="0" indent="0">
              <a:buNone/>
            </a:pPr>
            <a:r>
              <a:rPr lang="vi-VN" b="1" smtClean="0"/>
              <a:t>- Dự </a:t>
            </a:r>
            <a:r>
              <a:rPr lang="vi-VN" b="1"/>
              <a:t>đoán</a:t>
            </a:r>
            <a:r>
              <a:rPr lang="vi-VN"/>
              <a:t>(Predictions</a:t>
            </a:r>
            <a:r>
              <a:rPr lang="vi-VN" smtClean="0"/>
              <a:t>)</a:t>
            </a:r>
            <a:endParaRPr lang="vi-VN"/>
          </a:p>
        </p:txBody>
      </p:sp>
      <p:sp>
        <p:nvSpPr>
          <p:cNvPr id="4" name="Slide Number Placeholder 3"/>
          <p:cNvSpPr>
            <a:spLocks noGrp="1"/>
          </p:cNvSpPr>
          <p:nvPr>
            <p:ph type="sldNum" sz="quarter" idx="12"/>
          </p:nvPr>
        </p:nvSpPr>
        <p:spPr/>
        <p:txBody>
          <a:bodyPr/>
          <a:lstStyle/>
          <a:p>
            <a:fld id="{916893F0-173F-4E68-B4BD-808CB330F6C4}" type="slidenum">
              <a:rPr lang="vi-VN" smtClean="0"/>
              <a:t>6</a:t>
            </a:fld>
            <a:endParaRPr lang="vi-VN"/>
          </a:p>
        </p:txBody>
      </p:sp>
    </p:spTree>
    <p:extLst>
      <p:ext uri="{BB962C8B-B14F-4D97-AF65-F5344CB8AC3E}">
        <p14:creationId xmlns:p14="http://schemas.microsoft.com/office/powerpoint/2010/main" val="908541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II. </a:t>
            </a:r>
            <a:r>
              <a:rPr lang="vi-VN" b="1"/>
              <a:t>Các ứng dụng của Machine Learning</a:t>
            </a:r>
            <a:endParaRPr lang="vi-VN"/>
          </a:p>
        </p:txBody>
      </p:sp>
      <p:sp>
        <p:nvSpPr>
          <p:cNvPr id="3" name="Content Placeholder 2"/>
          <p:cNvSpPr>
            <a:spLocks noGrp="1"/>
          </p:cNvSpPr>
          <p:nvPr>
            <p:ph idx="1"/>
          </p:nvPr>
        </p:nvSpPr>
        <p:spPr>
          <a:xfrm>
            <a:off x="646111" y="1223682"/>
            <a:ext cx="11025935" cy="5378824"/>
          </a:xfrm>
        </p:spPr>
        <p:txBody>
          <a:bodyPr>
            <a:normAutofit/>
          </a:bodyPr>
          <a:lstStyle/>
          <a:p>
            <a:pPr marL="0" indent="0">
              <a:buNone/>
            </a:pPr>
            <a:r>
              <a:rPr lang="vi-VN" sz="2400" b="1" smtClean="0"/>
              <a:t>2.4</a:t>
            </a:r>
            <a:r>
              <a:rPr lang="vi-VN" sz="2400" b="1"/>
              <a:t>. Trò chơi điện tử &amp; Robot</a:t>
            </a:r>
          </a:p>
          <a:p>
            <a:pPr marL="0" indent="0">
              <a:buNone/>
            </a:pPr>
            <a:r>
              <a:rPr lang="vi-VN" smtClean="0"/>
              <a:t>- Trò </a:t>
            </a:r>
            <a:r>
              <a:rPr lang="vi-VN"/>
              <a:t>chơi điện tử(Video games) và robot(Robotics) là lĩnh vực lớn có sự góp mặt của machine learning.</a:t>
            </a:r>
          </a:p>
          <a:p>
            <a:endParaRPr lang="vi-VN" b="1"/>
          </a:p>
        </p:txBody>
      </p:sp>
      <p:pic>
        <p:nvPicPr>
          <p:cNvPr id="4" name="Picture 3"/>
          <p:cNvPicPr>
            <a:picLocks noChangeAspect="1"/>
          </p:cNvPicPr>
          <p:nvPr/>
        </p:nvPicPr>
        <p:blipFill>
          <a:blip r:embed="rId2"/>
          <a:stretch>
            <a:fillRect/>
          </a:stretch>
        </p:blipFill>
        <p:spPr>
          <a:xfrm>
            <a:off x="1551353" y="2329228"/>
            <a:ext cx="7848142" cy="4013099"/>
          </a:xfrm>
          <a:prstGeom prst="rect">
            <a:avLst/>
          </a:prstGeom>
        </p:spPr>
      </p:pic>
      <p:sp>
        <p:nvSpPr>
          <p:cNvPr id="5" name="Slide Number Placeholder 4"/>
          <p:cNvSpPr>
            <a:spLocks noGrp="1"/>
          </p:cNvSpPr>
          <p:nvPr>
            <p:ph type="sldNum" sz="quarter" idx="12"/>
          </p:nvPr>
        </p:nvSpPr>
        <p:spPr/>
        <p:txBody>
          <a:bodyPr/>
          <a:lstStyle/>
          <a:p>
            <a:fld id="{916893F0-173F-4E68-B4BD-808CB330F6C4}" type="slidenum">
              <a:rPr lang="vi-VN" smtClean="0"/>
              <a:t>7</a:t>
            </a:fld>
            <a:endParaRPr lang="vi-VN"/>
          </a:p>
        </p:txBody>
      </p:sp>
    </p:spTree>
    <p:extLst>
      <p:ext uri="{BB962C8B-B14F-4D97-AF65-F5344CB8AC3E}">
        <p14:creationId xmlns:p14="http://schemas.microsoft.com/office/powerpoint/2010/main" val="2474042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95630" cy="1400530"/>
          </a:xfrm>
        </p:spPr>
        <p:txBody>
          <a:bodyPr/>
          <a:lstStyle/>
          <a:p>
            <a:r>
              <a:rPr lang="vi-VN" smtClean="0"/>
              <a:t>III. </a:t>
            </a:r>
            <a:r>
              <a:rPr lang="vi-VN" b="1"/>
              <a:t>Phân loại thuật toán Machine Learning</a:t>
            </a:r>
          </a:p>
        </p:txBody>
      </p:sp>
      <p:sp>
        <p:nvSpPr>
          <p:cNvPr id="3" name="Content Placeholder 2"/>
          <p:cNvSpPr>
            <a:spLocks noGrp="1"/>
          </p:cNvSpPr>
          <p:nvPr>
            <p:ph idx="1"/>
          </p:nvPr>
        </p:nvSpPr>
        <p:spPr>
          <a:xfrm>
            <a:off x="228601" y="1223681"/>
            <a:ext cx="6293223" cy="5392271"/>
          </a:xfrm>
        </p:spPr>
        <p:txBody>
          <a:bodyPr>
            <a:normAutofit/>
          </a:bodyPr>
          <a:lstStyle/>
          <a:p>
            <a:pPr marL="0" indent="0">
              <a:buNone/>
            </a:pPr>
            <a:r>
              <a:rPr lang="vi-VN" sz="2400" b="1" smtClean="0"/>
              <a:t>3.1</a:t>
            </a:r>
            <a:r>
              <a:rPr lang="vi-VN" sz="2400" b="1"/>
              <a:t>. Supervised </a:t>
            </a:r>
            <a:r>
              <a:rPr lang="vi-VN" sz="2400" b="1" smtClean="0"/>
              <a:t>learning</a:t>
            </a:r>
          </a:p>
          <a:p>
            <a:pPr>
              <a:buFontTx/>
              <a:buChar char="-"/>
            </a:pPr>
            <a:r>
              <a:rPr lang="vi-VN" b="1" smtClean="0"/>
              <a:t>Supervised </a:t>
            </a:r>
            <a:r>
              <a:rPr lang="vi-VN" b="1"/>
              <a:t>Learning (SL)</a:t>
            </a:r>
            <a:r>
              <a:rPr lang="vi-VN"/>
              <a:t> là một kĩ thuật học máy để học tập từ tập dữ liệu được gán nhãn cho trước. Tập dữ liệu cho trước sẽ chứa nhiều bộ dữ liệu. Mỗi bộ dữ liệu có cấu trúc theo cặp {x, y} với x được xem là dữ liệu thô (raw data) và y là nhãn của dữ liệu đó. Nhiệm vụ của SL là dự đoán đầu ra mong muốn dựa vào giá trị đầu vào</a:t>
            </a:r>
            <a:r>
              <a:rPr lang="vi-VN" smtClean="0"/>
              <a:t>.</a:t>
            </a:r>
          </a:p>
          <a:p>
            <a:pPr>
              <a:buFontTx/>
              <a:buChar char="-"/>
            </a:pPr>
            <a:r>
              <a:rPr lang="vi-VN" b="1"/>
              <a:t>Supervised Learning</a:t>
            </a:r>
            <a:r>
              <a:rPr lang="vi-VN" smtClean="0"/>
              <a:t> </a:t>
            </a:r>
            <a:r>
              <a:rPr lang="vi-VN"/>
              <a:t>cũng được áp dụng cho 2 nhóm bài toán chính là bài toán dự đoán (regression problem) và bài toán phân lớp (classification problem</a:t>
            </a:r>
            <a:r>
              <a:rPr lang="vi-VN" smtClean="0"/>
              <a:t>).</a:t>
            </a:r>
          </a:p>
          <a:p>
            <a:pPr>
              <a:buFontTx/>
              <a:buChar char="-"/>
            </a:pPr>
            <a:r>
              <a:rPr lang="vi-VN"/>
              <a:t>Hạn chế khi sử dụng thuật toán này là chúng ta cần cung cấp dữ liệu có gán nhãn. Trong nhiều trường hợp, để có được dữ liệu gán nhãn này rất tốn rất nhiều chi phí.</a:t>
            </a:r>
            <a:endParaRPr lang="vi-VN" b="1"/>
          </a:p>
        </p:txBody>
      </p:sp>
      <p:pic>
        <p:nvPicPr>
          <p:cNvPr id="5" name="Picture 4"/>
          <p:cNvPicPr>
            <a:picLocks noChangeAspect="1"/>
          </p:cNvPicPr>
          <p:nvPr/>
        </p:nvPicPr>
        <p:blipFill>
          <a:blip r:embed="rId2"/>
          <a:stretch>
            <a:fillRect/>
          </a:stretch>
        </p:blipFill>
        <p:spPr>
          <a:xfrm>
            <a:off x="6651450" y="1223682"/>
            <a:ext cx="4913021" cy="5216530"/>
          </a:xfrm>
          <a:prstGeom prst="rect">
            <a:avLst/>
          </a:prstGeom>
        </p:spPr>
      </p:pic>
      <p:sp>
        <p:nvSpPr>
          <p:cNvPr id="6" name="Slide Number Placeholder 5"/>
          <p:cNvSpPr>
            <a:spLocks noGrp="1"/>
          </p:cNvSpPr>
          <p:nvPr>
            <p:ph type="sldNum" sz="quarter" idx="12"/>
          </p:nvPr>
        </p:nvSpPr>
        <p:spPr/>
        <p:txBody>
          <a:bodyPr/>
          <a:lstStyle/>
          <a:p>
            <a:fld id="{916893F0-173F-4E68-B4BD-808CB330F6C4}" type="slidenum">
              <a:rPr lang="vi-VN" smtClean="0"/>
              <a:t>8</a:t>
            </a:fld>
            <a:endParaRPr lang="vi-VN"/>
          </a:p>
        </p:txBody>
      </p:sp>
    </p:spTree>
    <p:extLst>
      <p:ext uri="{BB962C8B-B14F-4D97-AF65-F5344CB8AC3E}">
        <p14:creationId xmlns:p14="http://schemas.microsoft.com/office/powerpoint/2010/main" val="832016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13242" cy="1400530"/>
          </a:xfrm>
        </p:spPr>
        <p:txBody>
          <a:bodyPr/>
          <a:lstStyle/>
          <a:p>
            <a:r>
              <a:rPr lang="vi-VN"/>
              <a:t>III. </a:t>
            </a:r>
            <a:r>
              <a:rPr lang="vi-VN" b="1"/>
              <a:t>Phân loại thuật toán Machine Learning</a:t>
            </a:r>
            <a:endParaRPr lang="vi-VN"/>
          </a:p>
        </p:txBody>
      </p:sp>
      <p:sp>
        <p:nvSpPr>
          <p:cNvPr id="3" name="Content Placeholder 2"/>
          <p:cNvSpPr>
            <a:spLocks noGrp="1"/>
          </p:cNvSpPr>
          <p:nvPr>
            <p:ph idx="1"/>
          </p:nvPr>
        </p:nvSpPr>
        <p:spPr>
          <a:xfrm>
            <a:off x="860612" y="1371600"/>
            <a:ext cx="9189241" cy="4876799"/>
          </a:xfrm>
        </p:spPr>
        <p:txBody>
          <a:bodyPr/>
          <a:lstStyle/>
          <a:p>
            <a:pPr marL="0" indent="0">
              <a:buNone/>
            </a:pPr>
            <a:r>
              <a:rPr lang="vi-VN" b="1"/>
              <a:t>3.1. </a:t>
            </a:r>
            <a:r>
              <a:rPr lang="vi-VN" b="1"/>
              <a:t>Supervised </a:t>
            </a:r>
            <a:r>
              <a:rPr lang="vi-VN" b="1" smtClean="0"/>
              <a:t>learning</a:t>
            </a:r>
          </a:p>
          <a:p>
            <a:pPr marL="0" indent="0">
              <a:buNone/>
            </a:pPr>
            <a:r>
              <a:rPr lang="vi-VN" b="1"/>
              <a:t>3.1.1</a:t>
            </a:r>
            <a:r>
              <a:rPr lang="vi-VN" b="1"/>
              <a:t>. </a:t>
            </a:r>
            <a:r>
              <a:rPr lang="vi-VN" b="1" smtClean="0"/>
              <a:t>Model</a:t>
            </a:r>
          </a:p>
          <a:p>
            <a:pPr>
              <a:buFontTx/>
              <a:buChar char="-"/>
            </a:pPr>
            <a:r>
              <a:rPr lang="vi-VN" smtClean="0"/>
              <a:t>Model là một </a:t>
            </a:r>
            <a:r>
              <a:rPr lang="vi-VN"/>
              <a:t>mô hình xác định mối quan hệ giữa các </a:t>
            </a:r>
            <a:r>
              <a:rPr lang="vi-VN"/>
              <a:t>tính </a:t>
            </a:r>
            <a:r>
              <a:rPr lang="vi-VN"/>
              <a:t>năng </a:t>
            </a:r>
            <a:r>
              <a:rPr lang="vi-VN"/>
              <a:t>(</a:t>
            </a:r>
            <a:r>
              <a:rPr lang="vi-VN" smtClean="0"/>
              <a:t>features) </a:t>
            </a:r>
            <a:r>
              <a:rPr lang="vi-VN"/>
              <a:t>và </a:t>
            </a:r>
            <a:r>
              <a:rPr lang="vi-VN"/>
              <a:t>nhãn </a:t>
            </a:r>
            <a:r>
              <a:rPr lang="vi-VN"/>
              <a:t>(</a:t>
            </a:r>
            <a:r>
              <a:rPr lang="vi-VN"/>
              <a:t>label). </a:t>
            </a:r>
            <a:r>
              <a:rPr lang="vi-VN"/>
              <a:t>Ví </a:t>
            </a:r>
            <a:r>
              <a:rPr lang="vi-VN" smtClean="0"/>
              <a:t>dụ model là  </a:t>
            </a:r>
            <a:r>
              <a:rPr lang="vi-VN"/>
              <a:t>một hàm </a:t>
            </a:r>
            <a:r>
              <a:rPr lang="vi-VN"/>
              <a:t>số </a:t>
            </a:r>
            <a:r>
              <a:rPr lang="vi-VN" smtClean="0"/>
              <a:t>f(x), </a:t>
            </a:r>
            <a:r>
              <a:rPr lang="vi-VN"/>
              <a:t>nhận vào </a:t>
            </a:r>
            <a:r>
              <a:rPr lang="vi-VN"/>
              <a:t>một </a:t>
            </a:r>
            <a:r>
              <a:rPr lang="vi-VN"/>
              <a:t>feature</a:t>
            </a:r>
            <a:r>
              <a:rPr lang="vi-VN" smtClean="0"/>
              <a:t> x </a:t>
            </a:r>
            <a:r>
              <a:rPr lang="vi-VN"/>
              <a:t>và trả về một </a:t>
            </a:r>
            <a:r>
              <a:rPr lang="vi-VN"/>
              <a:t>label </a:t>
            </a:r>
            <a:r>
              <a:rPr lang="vi-VN" smtClean="0"/>
              <a:t>y=f(x).</a:t>
            </a:r>
            <a:endParaRPr lang="vi-VN"/>
          </a:p>
          <a:p>
            <a:pPr>
              <a:buFontTx/>
              <a:buChar char="-"/>
            </a:pPr>
            <a:r>
              <a:rPr lang="vi-VN" smtClean="0"/>
              <a:t>Hai giai đoạn của vòng đời model:</a:t>
            </a:r>
          </a:p>
          <a:p>
            <a:pPr marL="0" indent="0">
              <a:buNone/>
            </a:pPr>
            <a:r>
              <a:rPr lang="vi-VN" smtClean="0"/>
              <a:t>+ </a:t>
            </a:r>
            <a:r>
              <a:rPr lang="vi-VN" b="1"/>
              <a:t>Đào </a:t>
            </a:r>
            <a:r>
              <a:rPr lang="vi-VN" b="1" smtClean="0"/>
              <a:t>tạo: </a:t>
            </a:r>
            <a:r>
              <a:rPr lang="vi-VN"/>
              <a:t>có nghĩa là tạo hoặc học mô hình. Nghĩa là, bạn hiển thị mô hình được gắn </a:t>
            </a:r>
            <a:r>
              <a:rPr lang="vi-VN"/>
              <a:t>nhãn </a:t>
            </a:r>
            <a:r>
              <a:rPr lang="vi-VN" smtClean="0"/>
              <a:t>và </a:t>
            </a:r>
            <a:r>
              <a:rPr lang="vi-VN"/>
              <a:t>cho phép mô hình dần dần tìm hiểu mối quan hệ giữa các tính năng và </a:t>
            </a:r>
            <a:r>
              <a:rPr lang="vi-VN"/>
              <a:t>nhãn</a:t>
            </a:r>
            <a:r>
              <a:rPr lang="vi-VN" smtClean="0"/>
              <a:t>.</a:t>
            </a:r>
          </a:p>
          <a:p>
            <a:pPr marL="0" indent="0">
              <a:buNone/>
            </a:pPr>
            <a:r>
              <a:rPr lang="vi-VN"/>
              <a:t>+ </a:t>
            </a:r>
            <a:r>
              <a:rPr lang="vi-VN" b="1"/>
              <a:t>Suy </a:t>
            </a:r>
            <a:r>
              <a:rPr lang="vi-VN" b="1" smtClean="0"/>
              <a:t>luận: </a:t>
            </a:r>
            <a:r>
              <a:rPr lang="vi-VN"/>
              <a:t>có nghĩa là áp dụng mô hình được đào tạo cho các ví dụ không </a:t>
            </a:r>
            <a:r>
              <a:rPr lang="vi-VN"/>
              <a:t>nhãn</a:t>
            </a:r>
            <a:r>
              <a:rPr lang="vi-VN" smtClean="0"/>
              <a:t>. Bạn </a:t>
            </a:r>
            <a:r>
              <a:rPr lang="vi-VN"/>
              <a:t>sử dụng mô hình được đào tạo để đưa ra dự đoán </a:t>
            </a:r>
            <a:r>
              <a:rPr lang="vi-VN"/>
              <a:t>hữu </a:t>
            </a:r>
            <a:r>
              <a:rPr lang="vi-VN" smtClean="0"/>
              <a:t>ích. </a:t>
            </a:r>
            <a:endParaRPr lang="vi-VN"/>
          </a:p>
        </p:txBody>
      </p:sp>
      <p:sp>
        <p:nvSpPr>
          <p:cNvPr id="4" name="Slide Number Placeholder 3"/>
          <p:cNvSpPr>
            <a:spLocks noGrp="1"/>
          </p:cNvSpPr>
          <p:nvPr>
            <p:ph type="sldNum" sz="quarter" idx="12"/>
          </p:nvPr>
        </p:nvSpPr>
        <p:spPr/>
        <p:txBody>
          <a:bodyPr/>
          <a:lstStyle/>
          <a:p>
            <a:fld id="{916893F0-173F-4E68-B4BD-808CB330F6C4}" type="slidenum">
              <a:rPr lang="vi-VN" smtClean="0"/>
              <a:t>9</a:t>
            </a:fld>
            <a:endParaRPr lang="vi-VN"/>
          </a:p>
        </p:txBody>
      </p:sp>
    </p:spTree>
    <p:extLst>
      <p:ext uri="{BB962C8B-B14F-4D97-AF65-F5344CB8AC3E}">
        <p14:creationId xmlns:p14="http://schemas.microsoft.com/office/powerpoint/2010/main" val="3027047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346</TotalTime>
  <Words>2431</Words>
  <Application>Microsoft Office PowerPoint</Application>
  <PresentationFormat>Widescreen</PresentationFormat>
  <Paragraphs>153</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Times New Roman</vt:lpstr>
      <vt:lpstr>Wingdings 3</vt:lpstr>
      <vt:lpstr>Ion</vt:lpstr>
      <vt:lpstr>TÌM HIỂU VỀ MACHINE LEARNING</vt:lpstr>
      <vt:lpstr>MỤC LỤC</vt:lpstr>
      <vt:lpstr>I. Khái niệm: </vt:lpstr>
      <vt:lpstr>II. Các ứng dụng của Machine Learning </vt:lpstr>
      <vt:lpstr>II. Các ứng dụng của Machine Learning</vt:lpstr>
      <vt:lpstr>II. Các ứng dụng của Machine Learning</vt:lpstr>
      <vt:lpstr>II. Các ứng dụng của Machine Learning</vt:lpstr>
      <vt:lpstr>III. Phân loại thuật toán Machine Learning</vt:lpstr>
      <vt:lpstr>III. Phân loại thuật toán Machine Learning</vt:lpstr>
      <vt:lpstr>III. Phân loại thuật toán Machine Learning</vt:lpstr>
      <vt:lpstr>III. Phân loại thuật toán Machine Learning</vt:lpstr>
      <vt:lpstr>III. Phân loại thuật toán Machine Learning</vt:lpstr>
      <vt:lpstr>III. Phân loại thuật toán Machine Learning</vt:lpstr>
      <vt:lpstr>III. Phân loại thuật toán Machine Learning</vt:lpstr>
      <vt:lpstr>III. Phân loại thuật toán Machine Learning</vt:lpstr>
      <vt:lpstr>III. Phân loại thuật toán Machine Learning</vt:lpstr>
      <vt:lpstr>III. Phân loại thuật toán Machine Learning</vt:lpstr>
      <vt:lpstr>IV. Một số thuật toán Machine learning </vt:lpstr>
      <vt:lpstr>IV. Một số thuật toán Machine learning</vt:lpstr>
      <vt:lpstr>IV. Một số thuật toán Machine learning</vt:lpstr>
      <vt:lpstr>V. Feature engineering </vt:lpstr>
      <vt:lpstr>V. Feature engineering </vt:lpstr>
      <vt:lpstr>V. Feature engineering </vt:lpstr>
      <vt:lpstr>Tài liệu tham khảo</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MACHINE LEARNING</dc:title>
  <dc:creator>huy pham</dc:creator>
  <cp:lastModifiedBy>huy pham</cp:lastModifiedBy>
  <cp:revision>34</cp:revision>
  <dcterms:created xsi:type="dcterms:W3CDTF">2020-01-20T12:44:28Z</dcterms:created>
  <dcterms:modified xsi:type="dcterms:W3CDTF">2020-02-06T07:18:05Z</dcterms:modified>
</cp:coreProperties>
</file>