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C1D15F-0C03-4325-B629-7E5AD752462D}" type="datetimeFigureOut">
              <a:rPr lang="vi-VN" smtClean="0"/>
              <a:t>3/20/2020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2F15741-717B-407B-B75B-F0F98F7F088C}"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98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C1D15F-0C03-4325-B629-7E5AD752462D}" type="datetimeFigureOut">
              <a:rPr lang="vi-VN" smtClean="0"/>
              <a:t>3/20/2020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146706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C1D15F-0C03-4325-B629-7E5AD752462D}" type="datetimeFigureOut">
              <a:rPr lang="vi-VN" smtClean="0"/>
              <a:t>3/20/2020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414120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C1D15F-0C03-4325-B629-7E5AD752462D}" type="datetimeFigureOut">
              <a:rPr lang="vi-VN" smtClean="0"/>
              <a:t>3/20/2020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182979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C1D15F-0C03-4325-B629-7E5AD752462D}" type="datetimeFigureOut">
              <a:rPr lang="vi-VN" smtClean="0"/>
              <a:t>3/20/2020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2F15741-717B-407B-B75B-F0F98F7F088C}"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43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C1D15F-0C03-4325-B629-7E5AD752462D}" type="datetimeFigureOut">
              <a:rPr lang="vi-VN" smtClean="0"/>
              <a:t>3/20/2020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314059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C1D15F-0C03-4325-B629-7E5AD752462D}" type="datetimeFigureOut">
              <a:rPr lang="vi-VN" smtClean="0"/>
              <a:t>3/20/2020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106900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C1D15F-0C03-4325-B629-7E5AD752462D}" type="datetimeFigureOut">
              <a:rPr lang="vi-VN" smtClean="0"/>
              <a:t>3/20/2020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33245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C1D15F-0C03-4325-B629-7E5AD752462D}" type="datetimeFigureOut">
              <a:rPr lang="vi-VN" smtClean="0"/>
              <a:t>3/20/2020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46729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C1D15F-0C03-4325-B629-7E5AD752462D}" type="datetimeFigureOut">
              <a:rPr lang="vi-VN" smtClean="0"/>
              <a:t>3/20/2020</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F15741-717B-407B-B75B-F0F98F7F088C}" type="slidenum">
              <a:rPr lang="vi-VN" smtClean="0"/>
              <a:t>‹#›</a:t>
            </a:fld>
            <a:endParaRPr lang="vi-VN"/>
          </a:p>
        </p:txBody>
      </p:sp>
    </p:spTree>
    <p:extLst>
      <p:ext uri="{BB962C8B-B14F-4D97-AF65-F5344CB8AC3E}">
        <p14:creationId xmlns:p14="http://schemas.microsoft.com/office/powerpoint/2010/main" val="281946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C1D15F-0C03-4325-B629-7E5AD752462D}" type="datetimeFigureOut">
              <a:rPr lang="vi-VN" smtClean="0"/>
              <a:t>3/20/2020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2F15741-717B-407B-B75B-F0F98F7F088C}" type="slidenum">
              <a:rPr lang="vi-VN" smtClean="0"/>
              <a:t>‹#›</a:t>
            </a:fld>
            <a:endParaRPr lang="vi-VN"/>
          </a:p>
        </p:txBody>
      </p:sp>
    </p:spTree>
    <p:extLst>
      <p:ext uri="{BB962C8B-B14F-4D97-AF65-F5344CB8AC3E}">
        <p14:creationId xmlns:p14="http://schemas.microsoft.com/office/powerpoint/2010/main" val="60255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C1D15F-0C03-4325-B629-7E5AD752462D}" type="datetimeFigureOut">
              <a:rPr lang="vi-VN" smtClean="0"/>
              <a:t>3/20/2020</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F15741-717B-407B-B75B-F0F98F7F088C}"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495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Convolutional Neural Network</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smtClean="0"/>
              <a:t>Phạm Quang huy</a:t>
            </a:r>
            <a:endParaRPr lang="vi-VN"/>
          </a:p>
        </p:txBody>
      </p:sp>
    </p:spTree>
    <p:extLst>
      <p:ext uri="{BB962C8B-B14F-4D97-AF65-F5344CB8AC3E}">
        <p14:creationId xmlns:p14="http://schemas.microsoft.com/office/powerpoint/2010/main" val="357367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6656" y="2370896"/>
            <a:ext cx="3622638" cy="1450757"/>
          </a:xfrm>
        </p:spPr>
        <p:txBody>
          <a:bodyPr/>
          <a:lstStyle/>
          <a:p>
            <a:r>
              <a:rPr lang="vi-VN" smtClean="0">
                <a:latin typeface="Times New Roman" panose="02020603050405020304" pitchFamily="18" charset="0"/>
                <a:cs typeface="Times New Roman" panose="02020603050405020304" pitchFamily="18" charset="0"/>
              </a:rPr>
              <a:t>KẾT THÚC</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9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35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 Input image</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 Ảnh </a:t>
            </a:r>
            <a:r>
              <a:rPr lang="vi-VN">
                <a:latin typeface="Times New Roman" panose="02020603050405020304" pitchFamily="18" charset="0"/>
                <a:cs typeface="Times New Roman" panose="02020603050405020304" pitchFamily="18" charset="0"/>
              </a:rPr>
              <a:t>màu 64*64 được biểu diễn dưới dạng 1 tensor 64*64*3. Nên để biểu thị hết nội dung của bức ảnh thì cần truyền vào input layer tất cả các pixel (64*64*3 = 12288). Nghĩa là input layer giờ có 12288 nodes.</a:t>
            </a:r>
          </a:p>
          <a:p>
            <a:r>
              <a:rPr lang="vi-VN" smtClean="0">
                <a:latin typeface="Times New Roman" panose="02020603050405020304" pitchFamily="18" charset="0"/>
                <a:cs typeface="Times New Roman" panose="02020603050405020304" pitchFamily="18" charset="0"/>
              </a:rPr>
              <a:t>- Giả </a:t>
            </a:r>
            <a:r>
              <a:rPr lang="vi-VN">
                <a:latin typeface="Times New Roman" panose="02020603050405020304" pitchFamily="18" charset="0"/>
                <a:cs typeface="Times New Roman" panose="02020603050405020304" pitchFamily="18" charset="0"/>
              </a:rPr>
              <a:t>sử số lượng node trong hidden layer 1 là 1000</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Số </a:t>
            </a:r>
            <a:r>
              <a:rPr lang="vi-VN">
                <a:latin typeface="Times New Roman" panose="02020603050405020304" pitchFamily="18" charset="0"/>
                <a:cs typeface="Times New Roman" panose="02020603050405020304" pitchFamily="18" charset="0"/>
              </a:rPr>
              <a:t>lượng weight W giữa input layer và hidden layer 1 là 12288*1000 = 12288000, số lượng bias là 1000 =&gt; tổng số parameter là: 12289000. Đấy mới chỉ là số parameter giữa input layer và hidden layer 1, trong model còn nhiều layer nữa, và nếu kích thước ảnh tăng, ví dụ 512*512 thì số lượng parameter tăng cực kì nhanh</a:t>
            </a:r>
          </a:p>
          <a:p>
            <a:r>
              <a:rPr lang="vi-VN"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Áp dụng phép tính convolution vào layer trong neural network ta có thể giải quyết được vấn đề lượng lớn parameter mà vẫn lấy ra được các đặc trưng của ảnh.</a:t>
            </a:r>
          </a:p>
        </p:txBody>
      </p:sp>
    </p:spTree>
    <p:extLst>
      <p:ext uri="{BB962C8B-B14F-4D97-AF65-F5344CB8AC3E}">
        <p14:creationId xmlns:p14="http://schemas.microsoft.com/office/powerpoint/2010/main" val="207649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73658" y="299852"/>
            <a:ext cx="5309730" cy="5575821"/>
          </a:xfrm>
          <a:prstGeom prst="rect">
            <a:avLst/>
          </a:prstGeom>
        </p:spPr>
      </p:pic>
    </p:spTree>
    <p:extLst>
      <p:ext uri="{BB962C8B-B14F-4D97-AF65-F5344CB8AC3E}">
        <p14:creationId xmlns:p14="http://schemas.microsoft.com/office/powerpoint/2010/main" val="91388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II. Convolution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a:latin typeface="Times New Roman" panose="02020603050405020304" pitchFamily="18" charset="0"/>
                <a:cs typeface="Times New Roman" panose="02020603050405020304" pitchFamily="18" charset="0"/>
              </a:rPr>
              <a:t>2.1 Convolutional Layer</a:t>
            </a:r>
          </a:p>
          <a:p>
            <a:r>
              <a:rPr lang="vi-VN" smtClean="0">
                <a:latin typeface="Times New Roman" panose="02020603050405020304" pitchFamily="18" charset="0"/>
                <a:cs typeface="Times New Roman" panose="02020603050405020304" pitchFamily="18" charset="0"/>
              </a:rPr>
              <a:t>- Mục </a:t>
            </a:r>
            <a:r>
              <a:rPr lang="vi-VN">
                <a:latin typeface="Times New Roman" panose="02020603050405020304" pitchFamily="18" charset="0"/>
                <a:cs typeface="Times New Roman" panose="02020603050405020304" pitchFamily="18" charset="0"/>
              </a:rPr>
              <a:t>đích của phép tính convolution trên ảnh là làm mở, làm nét ảnh; xác định các đường;… Mỗi kernel khác nhau thì sẽ phép tính convolution sẽ có ý nghĩa khác nhau</a:t>
            </a:r>
          </a:p>
          <a:p>
            <a:r>
              <a:rPr lang="vi-VN" smtClean="0">
                <a:latin typeface="Times New Roman" panose="02020603050405020304" pitchFamily="18" charset="0"/>
                <a:cs typeface="Times New Roman" panose="02020603050405020304" pitchFamily="18" charset="0"/>
              </a:rPr>
              <a:t>- Convolutional </a:t>
            </a:r>
            <a:r>
              <a:rPr lang="vi-VN">
                <a:latin typeface="Times New Roman" panose="02020603050405020304" pitchFamily="18" charset="0"/>
                <a:cs typeface="Times New Roman" panose="02020603050405020304" pitchFamily="18" charset="0"/>
              </a:rPr>
              <a:t>Layer là một tập các feature map và mỗi feature map này là một bản scan của input ban đầu, nhưng được trích xuất ra các feature/đặc tính </a:t>
            </a:r>
            <a:r>
              <a:rPr lang="vi-VN">
                <a:latin typeface="Times New Roman" panose="02020603050405020304" pitchFamily="18" charset="0"/>
                <a:cs typeface="Times New Roman" panose="02020603050405020304" pitchFamily="18" charset="0"/>
              </a:rPr>
              <a:t>cụ </a:t>
            </a:r>
            <a:r>
              <a:rPr lang="vi-VN" smtClean="0">
                <a:latin typeface="Times New Roman" panose="02020603050405020304" pitchFamily="18" charset="0"/>
                <a:cs typeface="Times New Roman" panose="02020603050405020304" pitchFamily="18" charset="0"/>
              </a:rPr>
              <a:t>thể</a:t>
            </a:r>
          </a:p>
          <a:p>
            <a:endParaRPr lang="vi-VN">
              <a:latin typeface="Times New Roman" panose="02020603050405020304" pitchFamily="18" charset="0"/>
              <a:cs typeface="Times New Roman" panose="02020603050405020304" pitchFamily="18" charset="0"/>
            </a:endParaRPr>
          </a:p>
          <a:p>
            <a:endParaRPr lang="vi-VN"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58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II. Convolution Neural Network</a:t>
            </a:r>
            <a:endParaRPr lang="vi-VN"/>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 Scan như thế nào thì lại dựa vào Convolution Filter hay kernel. Đây là một ma trận sẽ quét qua ma trận dữ liệu đầu vào, từ trái qua phải, trên xuống dưới, và nhân tương ứng từng giá trị của ma trận đầu vào mà ma trận kernel rồi cộng tổng lại, đưa qua activation funciton (sigmoid, relu, elu, ... ), kết quả sẽ là một con số cụ thể, tập hợp các con số này lại là 1 ma trận nữa, chính là feature map</a:t>
            </a:r>
          </a:p>
          <a:p>
            <a:endParaRPr lang="vi-VN"/>
          </a:p>
        </p:txBody>
      </p:sp>
      <p:pic>
        <p:nvPicPr>
          <p:cNvPr id="4" name="Picture 3"/>
          <p:cNvPicPr>
            <a:picLocks noChangeAspect="1"/>
          </p:cNvPicPr>
          <p:nvPr/>
        </p:nvPicPr>
        <p:blipFill>
          <a:blip r:embed="rId2"/>
          <a:stretch>
            <a:fillRect/>
          </a:stretch>
        </p:blipFill>
        <p:spPr>
          <a:xfrm>
            <a:off x="3829050" y="3155590"/>
            <a:ext cx="3566833" cy="2600191"/>
          </a:xfrm>
          <a:prstGeom prst="rect">
            <a:avLst/>
          </a:prstGeom>
        </p:spPr>
      </p:pic>
    </p:spTree>
    <p:extLst>
      <p:ext uri="{BB962C8B-B14F-4D97-AF65-F5344CB8AC3E}">
        <p14:creationId xmlns:p14="http://schemas.microsoft.com/office/powerpoint/2010/main" val="403829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II. Convolution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2.2 Stride and Padding</a:t>
            </a:r>
          </a:p>
          <a:p>
            <a:r>
              <a:rPr lang="vi-VN" smtClean="0">
                <a:latin typeface="Times New Roman" panose="02020603050405020304" pitchFamily="18" charset="0"/>
                <a:cs typeface="Times New Roman" panose="02020603050405020304" pitchFamily="18" charset="0"/>
              </a:rPr>
              <a:t>- Stride </a:t>
            </a:r>
            <a:r>
              <a:rPr lang="vi-VN">
                <a:latin typeface="Times New Roman" panose="02020603050405020304" pitchFamily="18" charset="0"/>
                <a:cs typeface="Times New Roman" panose="02020603050405020304" pitchFamily="18" charset="0"/>
              </a:rPr>
              <a:t>là khoảng cách giữa 2 kernel khi quét. Với stride = 1, kernel sẽ quét 2 ô ngay cạnh nhau, nhưng với stride = 2, kernel sẽ quét ô số 1 và ô số 3. Bỏ qua ô ở giữa. Điều này nhằm tránh việc lặp lại giá trị ở các ô bị quét</a:t>
            </a:r>
          </a:p>
          <a:p>
            <a:r>
              <a:rPr lang="vi-VN" smtClean="0">
                <a:latin typeface="Times New Roman" panose="02020603050405020304" pitchFamily="18" charset="0"/>
                <a:cs typeface="Times New Roman" panose="02020603050405020304" pitchFamily="18" charset="0"/>
              </a:rPr>
              <a:t>- Chúng </a:t>
            </a:r>
            <a:r>
              <a:rPr lang="vi-VN">
                <a:latin typeface="Times New Roman" panose="02020603050405020304" pitchFamily="18" charset="0"/>
                <a:cs typeface="Times New Roman" panose="02020603050405020304" pitchFamily="18" charset="0"/>
              </a:rPr>
              <a:t>ta chọn stride và size của kernel càng lớn thì size của feature map càng nhỏ, một phần lý do đó là bởi kernel phải nằm hoàn toàn trong input. Có một cách để giữ nguyên kích cỡ của feature map so với ban đầu. Đấy là Padding. Khi ta điều chỉnh padding = 1, tức là ta đã thêm 1 ô bọc xung quanh các cạnh của input, muốn phần bọc này càng dày thì ta cần phải tăng padding lên</a:t>
            </a:r>
          </a:p>
        </p:txBody>
      </p:sp>
    </p:spTree>
    <p:extLst>
      <p:ext uri="{BB962C8B-B14F-4D97-AF65-F5344CB8AC3E}">
        <p14:creationId xmlns:p14="http://schemas.microsoft.com/office/powerpoint/2010/main" val="278238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II. Convolution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2.3 Pooling</a:t>
            </a:r>
          </a:p>
          <a:p>
            <a:r>
              <a:rPr lang="vi-VN" smtClean="0">
                <a:latin typeface="Times New Roman" panose="02020603050405020304" pitchFamily="18" charset="0"/>
                <a:cs typeface="Times New Roman" panose="02020603050405020304" pitchFamily="18" charset="0"/>
              </a:rPr>
              <a:t>- Mục </a:t>
            </a:r>
            <a:r>
              <a:rPr lang="vi-VN">
                <a:latin typeface="Times New Roman" panose="02020603050405020304" pitchFamily="18" charset="0"/>
                <a:cs typeface="Times New Roman" panose="02020603050405020304" pitchFamily="18" charset="0"/>
              </a:rPr>
              <a:t>đích của pooling rất đơn giản, nó làm giảm số hyperparameter mà ta cần phải tính toán, từ đó giảm thời gian tính toán, tránh overfitting. Loại pooling ta thường gặp nhất là max pooling, lấy giá trị lớn nhất trong một pooling window.</a:t>
            </a:r>
          </a:p>
          <a:p>
            <a:r>
              <a:rPr lang="vi-VN" smtClean="0">
                <a:latin typeface="Times New Roman" panose="02020603050405020304" pitchFamily="18" charset="0"/>
                <a:cs typeface="Times New Roman" panose="02020603050405020304" pitchFamily="18" charset="0"/>
              </a:rPr>
              <a:t>- Pooling </a:t>
            </a:r>
            <a:r>
              <a:rPr lang="vi-VN">
                <a:latin typeface="Times New Roman" panose="02020603050405020304" pitchFamily="18" charset="0"/>
                <a:cs typeface="Times New Roman" panose="02020603050405020304" pitchFamily="18" charset="0"/>
              </a:rPr>
              <a:t>hoạt động gần giống với convolution, nó cũng có 1 cửa sổ trượt gọi là pooling window, cửa sổ này trượt qua từng giá trị của ma trận dữ liệu đầu vào (thường là các feature map trong convolutional layer), chọn ra một giá trị từ các gía trị nằm trong cửa sổ trượt (với max pooling ta sẽ lấy giá trị lớn nhất)</a:t>
            </a:r>
          </a:p>
        </p:txBody>
      </p:sp>
      <p:pic>
        <p:nvPicPr>
          <p:cNvPr id="4" name="Picture 3"/>
          <p:cNvPicPr>
            <a:picLocks noChangeAspect="1"/>
          </p:cNvPicPr>
          <p:nvPr/>
        </p:nvPicPr>
        <p:blipFill>
          <a:blip r:embed="rId2"/>
          <a:stretch>
            <a:fillRect/>
          </a:stretch>
        </p:blipFill>
        <p:spPr>
          <a:xfrm>
            <a:off x="3583361" y="4251202"/>
            <a:ext cx="5762345" cy="2111571"/>
          </a:xfrm>
          <a:prstGeom prst="rect">
            <a:avLst/>
          </a:prstGeom>
        </p:spPr>
      </p:pic>
    </p:spTree>
    <p:extLst>
      <p:ext uri="{BB962C8B-B14F-4D97-AF65-F5344CB8AC3E}">
        <p14:creationId xmlns:p14="http://schemas.microsoft.com/office/powerpoint/2010/main" val="358349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II. Convolution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2.4 Fully Connected Layer</a:t>
            </a:r>
          </a:p>
          <a:p>
            <a:r>
              <a:rPr lang="vi-VN" smtClean="0">
                <a:latin typeface="Times New Roman" panose="02020603050405020304" pitchFamily="18" charset="0"/>
                <a:cs typeface="Times New Roman" panose="02020603050405020304" pitchFamily="18" charset="0"/>
              </a:rPr>
              <a:t>- Sau </a:t>
            </a:r>
            <a:r>
              <a:rPr lang="vi-VN">
                <a:latin typeface="Times New Roman" panose="02020603050405020304" pitchFamily="18" charset="0"/>
                <a:cs typeface="Times New Roman" panose="02020603050405020304" pitchFamily="18" charset="0"/>
              </a:rPr>
              <a:t>khi ảnh được truyền qua nhiều convolutional layer và pooling layer thì model đã học được tương đối các đặc điểm của ảnh (ví dụ mắt, mũi, khung mặt,…) thì tensor của output của layer cuối cùng, kích thước H*W*D, sẽ được chuyển về 1 vector 1 chiều kích thước (</a:t>
            </a:r>
            <a:r>
              <a:rPr lang="vi-VN">
                <a:latin typeface="Times New Roman" panose="02020603050405020304" pitchFamily="18" charset="0"/>
                <a:cs typeface="Times New Roman" panose="02020603050405020304" pitchFamily="18" charset="0"/>
              </a:rPr>
              <a:t>H*W*D</a:t>
            </a:r>
            <a:r>
              <a:rPr lang="vi-VN" smtClean="0">
                <a:latin typeface="Times New Roman" panose="02020603050405020304" pitchFamily="18" charset="0"/>
                <a:cs typeface="Times New Roman" panose="02020603050405020304" pitchFamily="18" charset="0"/>
              </a:rPr>
              <a:t>).</a:t>
            </a:r>
          </a:p>
          <a:p>
            <a:r>
              <a:rPr lang="vi-VN">
                <a:latin typeface="Times New Roman" panose="02020603050405020304" pitchFamily="18" charset="0"/>
                <a:cs typeface="Times New Roman" panose="02020603050405020304" pitchFamily="18" charset="0"/>
              </a:rPr>
              <a:t>- Sau đó ta dùng các fully connected layer để kết hợp các đặc điểm của ảnh để ra được output của model.</a:t>
            </a:r>
          </a:p>
        </p:txBody>
      </p:sp>
      <p:pic>
        <p:nvPicPr>
          <p:cNvPr id="5" name="Picture 4"/>
          <p:cNvPicPr>
            <a:picLocks noChangeAspect="1"/>
          </p:cNvPicPr>
          <p:nvPr/>
        </p:nvPicPr>
        <p:blipFill>
          <a:blip r:embed="rId2"/>
          <a:stretch>
            <a:fillRect/>
          </a:stretch>
        </p:blipFill>
        <p:spPr>
          <a:xfrm>
            <a:off x="3270437" y="3716431"/>
            <a:ext cx="4596093" cy="2553385"/>
          </a:xfrm>
          <a:prstGeom prst="rect">
            <a:avLst/>
          </a:prstGeom>
        </p:spPr>
      </p:pic>
    </p:spTree>
    <p:extLst>
      <p:ext uri="{BB962C8B-B14F-4D97-AF65-F5344CB8AC3E}">
        <p14:creationId xmlns:p14="http://schemas.microsoft.com/office/powerpoint/2010/main" val="151716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cs typeface="Times New Roman" panose="02020603050405020304" pitchFamily="18" charset="0"/>
              </a:rPr>
              <a:t>II. Convolution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2.5 Output</a:t>
            </a:r>
          </a:p>
          <a:p>
            <a:r>
              <a:rPr lang="vi-VN">
                <a:latin typeface="Times New Roman" panose="02020603050405020304" pitchFamily="18" charset="0"/>
                <a:cs typeface="Times New Roman" panose="02020603050405020304" pitchFamily="18" charset="0"/>
              </a:rPr>
              <a:t>- Số neuron của layer này phụ thuộc vào số output mà ta muốn tìm ra. Giả sử với tập dữ liêu MNIST chẳng hạn, ta có tập các số viết tay từ 0 -&gt; 9. Vậy output sẽ có số neuron là 10.</a:t>
            </a:r>
          </a:p>
        </p:txBody>
      </p:sp>
    </p:spTree>
    <p:extLst>
      <p:ext uri="{BB962C8B-B14F-4D97-AF65-F5344CB8AC3E}">
        <p14:creationId xmlns:p14="http://schemas.microsoft.com/office/powerpoint/2010/main" val="38175966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TotalTime>
  <Words>796</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Retrospect</vt:lpstr>
      <vt:lpstr>Convolutional Neural Network</vt:lpstr>
      <vt:lpstr>I. Input image</vt:lpstr>
      <vt:lpstr>PowerPoint Presentation</vt:lpstr>
      <vt:lpstr>II. Convolution Neural Network</vt:lpstr>
      <vt:lpstr>II. Convolution Neural Network</vt:lpstr>
      <vt:lpstr>II. Convolution Neural Network</vt:lpstr>
      <vt:lpstr>II. Convolution Neural Network</vt:lpstr>
      <vt:lpstr>II. Convolution Neural Network</vt:lpstr>
      <vt:lpstr>II. Convolution Neural Network</vt:lpstr>
      <vt:lpstr>KẾT THÚC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dc:title>
  <dc:creator>huy pham</dc:creator>
  <cp:lastModifiedBy>huy pham</cp:lastModifiedBy>
  <cp:revision>9</cp:revision>
  <dcterms:created xsi:type="dcterms:W3CDTF">2020-03-20T12:38:47Z</dcterms:created>
  <dcterms:modified xsi:type="dcterms:W3CDTF">2020-03-20T12:48:45Z</dcterms:modified>
</cp:coreProperties>
</file>