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6622A-0809-4681-9206-8B1127F69A08}" type="datetimeFigureOut">
              <a:rPr lang="vi-VN" smtClean="0"/>
              <a:t>2/26/2020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E39ED-A42F-4340-8150-DEBB01120700}" type="slidenum">
              <a:rPr lang="vi-VN" smtClean="0"/>
              <a:t>‹#›</a:t>
            </a:fld>
            <a:endParaRPr lang="vi-VN"/>
          </a:p>
        </p:txBody>
      </p:sp>
    </p:spTree>
    <p:extLst>
      <p:ext uri="{BB962C8B-B14F-4D97-AF65-F5344CB8AC3E}">
        <p14:creationId xmlns:p14="http://schemas.microsoft.com/office/powerpoint/2010/main" val="84577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2BE3CF-4DB0-4CC0-A989-C5AA79155393}"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276297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4FD40C-68E3-4A65-9EFB-3ED1B2AB84A2}"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329585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BE7FA0-2F9F-4102-91C9-9E515F7344C3}"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F9694C-3DEC-4F9D-A878-2DF579F94E9F}"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4066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CF64E0-5908-41A7-9B6F-DE7410AEA8AD}"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19239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9F3E038-7CA0-4B18-AD1A-9167F9AA76C6}"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F9694C-3DEC-4F9D-A878-2DF579F94E9F}"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1308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41CA8C9-EFDD-4F64-BEA9-EA60C2648AED}"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3788153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A31365-73A5-4AA5-BFC1-1ED4CCEAA64B}"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514061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F531E-4F20-4921-A42E-38DF02627931}"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1446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63500A-A17E-435E-B395-5045C053FCE1}"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264042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824A22-CCE9-4B85-89DC-0AF61D6BAE77}" type="datetime1">
              <a:rPr lang="vi-VN" smtClean="0"/>
              <a:t>2/26/2020</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80125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8B0A74-0467-46B2-8189-1492263EFDE0}"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5419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9C73B0-4DF3-413E-B156-DA83341A9286}" type="datetime1">
              <a:rPr lang="vi-VN" smtClean="0"/>
              <a:t>2/26/2020</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155379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349C24-1992-4CC1-AA17-8D9132D95B67}" type="datetime1">
              <a:rPr lang="vi-VN" smtClean="0"/>
              <a:t>2/26/2020</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98939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7329D-F1C6-4949-A714-B421BD24CD40}" type="datetime1">
              <a:rPr lang="vi-VN" smtClean="0"/>
              <a:t>2/26/2020</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393441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37AB60-5E67-428A-989E-0B484D93F9B7}"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300286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64BAF4-0C3F-40F1-B0B1-12C8E3FF3036}" type="datetime1">
              <a:rPr lang="vi-VN" smtClean="0"/>
              <a:t>2/26/2020</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F9694C-3DEC-4F9D-A878-2DF579F94E9F}" type="slidenum">
              <a:rPr lang="vi-VN" smtClean="0"/>
              <a:t>‹#›</a:t>
            </a:fld>
            <a:endParaRPr lang="vi-VN"/>
          </a:p>
        </p:txBody>
      </p:sp>
    </p:spTree>
    <p:extLst>
      <p:ext uri="{BB962C8B-B14F-4D97-AF65-F5344CB8AC3E}">
        <p14:creationId xmlns:p14="http://schemas.microsoft.com/office/powerpoint/2010/main" val="130406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4D2D8B-FF35-4FED-9B3E-1C1CF8E11388}" type="datetime1">
              <a:rPr lang="vi-VN" smtClean="0"/>
              <a:t>2/26/2020</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9F9694C-3DEC-4F9D-A878-2DF579F94E9F}" type="slidenum">
              <a:rPr lang="vi-VN" smtClean="0"/>
              <a:t>‹#›</a:t>
            </a:fld>
            <a:endParaRPr lang="vi-VN"/>
          </a:p>
        </p:txBody>
      </p:sp>
    </p:spTree>
    <p:extLst>
      <p:ext uri="{BB962C8B-B14F-4D97-AF65-F5344CB8AC3E}">
        <p14:creationId xmlns:p14="http://schemas.microsoft.com/office/powerpoint/2010/main" val="1482883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6790" y="403412"/>
            <a:ext cx="8915399" cy="2262781"/>
          </a:xfrm>
        </p:spPr>
        <p:txBody>
          <a:bodyPr/>
          <a:lstStyle/>
          <a:p>
            <a:r>
              <a:rPr lang="vi-VN">
                <a:latin typeface="Times New Roman" panose="02020603050405020304" pitchFamily="18" charset="0"/>
                <a:cs typeface="Times New Roman" panose="02020603050405020304" pitchFamily="18" charset="0"/>
              </a:rPr>
              <a:t>Epoch, batch size, iterations</a:t>
            </a:r>
          </a:p>
        </p:txBody>
      </p:sp>
      <p:sp>
        <p:nvSpPr>
          <p:cNvPr id="3" name="Subtitle 2"/>
          <p:cNvSpPr>
            <a:spLocks noGrp="1"/>
          </p:cNvSpPr>
          <p:nvPr>
            <p:ph type="subTitle" idx="1"/>
          </p:nvPr>
        </p:nvSpPr>
        <p:spPr/>
        <p:txBody>
          <a:bodyPr>
            <a:normAutofit/>
          </a:bodyPr>
          <a:lstStyle/>
          <a:p>
            <a:r>
              <a:rPr lang="vi-VN" sz="2800" smtClean="0">
                <a:latin typeface="Times New Roman" panose="02020603050405020304" pitchFamily="18" charset="0"/>
                <a:cs typeface="Times New Roman" panose="02020603050405020304" pitchFamily="18" charset="0"/>
              </a:rPr>
              <a:t>Phạm Quang Huy</a:t>
            </a:r>
            <a:endParaRPr lang="vi-VN"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F9694C-3DEC-4F9D-A878-2DF579F94E9F}" type="slidenum">
              <a:rPr lang="vi-VN" smtClean="0"/>
              <a:t>1</a:t>
            </a:fld>
            <a:endParaRPr lang="vi-VN"/>
          </a:p>
        </p:txBody>
      </p:sp>
    </p:spTree>
    <p:extLst>
      <p:ext uri="{BB962C8B-B14F-4D97-AF65-F5344CB8AC3E}">
        <p14:creationId xmlns:p14="http://schemas.microsoft.com/office/powerpoint/2010/main" val="239270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Mục lục</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I. Epoch</a:t>
            </a:r>
          </a:p>
          <a:p>
            <a:r>
              <a:rPr lang="en-US" smtClean="0">
                <a:latin typeface="Times New Roman" panose="02020603050405020304" pitchFamily="18" charset="0"/>
                <a:cs typeface="Times New Roman" panose="02020603050405020304" pitchFamily="18" charset="0"/>
              </a:rPr>
              <a:t>II. Batch size</a:t>
            </a:r>
          </a:p>
          <a:p>
            <a:r>
              <a:rPr lang="en-US" smtClean="0">
                <a:latin typeface="Times New Roman" panose="02020603050405020304" pitchFamily="18" charset="0"/>
                <a:cs typeface="Times New Roman" panose="02020603050405020304" pitchFamily="18" charset="0"/>
              </a:rPr>
              <a:t>III. Interations</a:t>
            </a:r>
            <a:endParaRPr lang="vi-V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F9694C-3DEC-4F9D-A878-2DF579F94E9F}" type="slidenum">
              <a:rPr lang="vi-VN" smtClean="0"/>
              <a:t>2</a:t>
            </a:fld>
            <a:endParaRPr lang="vi-VN"/>
          </a:p>
        </p:txBody>
      </p:sp>
    </p:spTree>
    <p:extLst>
      <p:ext uri="{BB962C8B-B14F-4D97-AF65-F5344CB8AC3E}">
        <p14:creationId xmlns:p14="http://schemas.microsoft.com/office/powerpoint/2010/main" val="220150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anose="02020603050405020304" pitchFamily="18" charset="0"/>
                <a:cs typeface="Times New Roman" panose="02020603050405020304" pitchFamily="18" charset="0"/>
              </a:rPr>
              <a:t>I. Epoch</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vi-VN" sz="2000" smtClean="0">
                <a:latin typeface="Times New Roman" panose="02020603050405020304" pitchFamily="18" charset="0"/>
                <a:cs typeface="Times New Roman" panose="02020603050405020304" pitchFamily="18" charset="0"/>
              </a:rPr>
              <a:t>- Epoch </a:t>
            </a:r>
            <a:r>
              <a:rPr lang="vi-VN" sz="2000">
                <a:latin typeface="Times New Roman" panose="02020603050405020304" pitchFamily="18" charset="0"/>
                <a:cs typeface="Times New Roman" panose="02020603050405020304" pitchFamily="18" charset="0"/>
              </a:rPr>
              <a:t>được dùng để định nghĩa số lần learning algorithm hoạt động trên model, một epoch hoàn thành là khi tất cả dữ liệu training được đưa vào mạng neural network một </a:t>
            </a:r>
            <a:r>
              <a:rPr lang="vi-VN" sz="2000" smtClean="0">
                <a:latin typeface="Times New Roman" panose="02020603050405020304" pitchFamily="18" charset="0"/>
                <a:cs typeface="Times New Roman" panose="02020603050405020304" pitchFamily="18" charset="0"/>
              </a:rPr>
              <a:t>lần.</a:t>
            </a:r>
          </a:p>
          <a:p>
            <a:pPr marL="0" indent="0">
              <a:buNone/>
            </a:pP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Trường </a:t>
            </a:r>
            <a:r>
              <a:rPr lang="vi-VN" sz="2000">
                <a:latin typeface="Times New Roman" panose="02020603050405020304" pitchFamily="18" charset="0"/>
                <a:cs typeface="Times New Roman" panose="02020603050405020304" pitchFamily="18" charset="0"/>
              </a:rPr>
              <a:t>hợp số epoch nhỏ thì dễ dẫn đến underfitting vì model không “học” được nhiều từ </a:t>
            </a:r>
            <a:r>
              <a:rPr lang="vi-VN" sz="2000" smtClean="0">
                <a:latin typeface="Times New Roman" panose="02020603050405020304" pitchFamily="18" charset="0"/>
                <a:cs typeface="Times New Roman" panose="02020603050405020304" pitchFamily="18" charset="0"/>
              </a:rPr>
              <a:t>Gradient descent </a:t>
            </a:r>
            <a:r>
              <a:rPr lang="vi-VN" sz="2000">
                <a:latin typeface="Times New Roman" panose="02020603050405020304" pitchFamily="18" charset="0"/>
                <a:cs typeface="Times New Roman" panose="02020603050405020304" pitchFamily="18" charset="0"/>
              </a:rPr>
              <a:t>để cập </a:t>
            </a:r>
            <a:r>
              <a:rPr lang="vi-VN" sz="2000" smtClean="0">
                <a:latin typeface="Times New Roman" panose="02020603050405020304" pitchFamily="18" charset="0"/>
                <a:cs typeface="Times New Roman" panose="02020603050405020304" pitchFamily="18" charset="0"/>
              </a:rPr>
              <a:t>nhật.</a:t>
            </a:r>
            <a:endParaRPr lang="vi-VN" sz="2000">
              <a:latin typeface="Times New Roman" panose="02020603050405020304" pitchFamily="18" charset="0"/>
              <a:cs typeface="Times New Roman" panose="02020603050405020304" pitchFamily="18" charset="0"/>
            </a:endParaRPr>
          </a:p>
          <a:p>
            <a:pPr marL="0" indent="0">
              <a:buNone/>
            </a:pPr>
            <a:r>
              <a:rPr lang="vi-VN" sz="2000">
                <a:latin typeface="Times New Roman" panose="02020603050405020304" pitchFamily="18" charset="0"/>
                <a:cs typeface="Times New Roman" panose="02020603050405020304" pitchFamily="18" charset="0"/>
              </a:rPr>
              <a:t>- Tuy nhiên khi dữ liệu training là quá </a:t>
            </a:r>
            <a:r>
              <a:rPr lang="vi-VN" sz="2000" smtClean="0">
                <a:latin typeface="Times New Roman" panose="02020603050405020304" pitchFamily="18" charset="0"/>
                <a:cs typeface="Times New Roman" panose="02020603050405020304" pitchFamily="18" charset="0"/>
              </a:rPr>
              <a:t>lớn, việc </a:t>
            </a:r>
            <a:r>
              <a:rPr lang="vi-VN" sz="2000">
                <a:latin typeface="Times New Roman" panose="02020603050405020304" pitchFamily="18" charset="0"/>
                <a:cs typeface="Times New Roman" panose="02020603050405020304" pitchFamily="18" charset="0"/>
              </a:rPr>
              <a:t>đưa tất cả training data vào trong 1 epoch là không khả thi và không hiệu quả. </a:t>
            </a:r>
            <a:r>
              <a:rPr lang="vi-VN" sz="2000" smtClean="0">
                <a:latin typeface="Times New Roman" panose="02020603050405020304" pitchFamily="18" charset="0"/>
                <a:cs typeface="Times New Roman" panose="02020603050405020304" pitchFamily="18" charset="0"/>
              </a:rPr>
              <a:t>Giải </a:t>
            </a:r>
            <a:r>
              <a:rPr lang="vi-VN" sz="2000">
                <a:latin typeface="Times New Roman" panose="02020603050405020304" pitchFamily="18" charset="0"/>
                <a:cs typeface="Times New Roman" panose="02020603050405020304" pitchFamily="18" charset="0"/>
              </a:rPr>
              <a:t>pháp là chia nhỏ training dataset ra thành các batches cho mỗi epoch thì cơ hội model học được từ </a:t>
            </a:r>
            <a:r>
              <a:rPr lang="vi-VN" sz="2000" smtClean="0">
                <a:latin typeface="Times New Roman" panose="02020603050405020304" pitchFamily="18" charset="0"/>
                <a:cs typeface="Times New Roman" panose="02020603050405020304" pitchFamily="18" charset="0"/>
              </a:rPr>
              <a:t>Gradient descent </a:t>
            </a:r>
            <a:r>
              <a:rPr lang="vi-VN" sz="2000">
                <a:latin typeface="Times New Roman" panose="02020603050405020304" pitchFamily="18" charset="0"/>
                <a:cs typeface="Times New Roman" panose="02020603050405020304" pitchFamily="18" charset="0"/>
              </a:rPr>
              <a:t>sẽ nhiều hơn và tốc độ tính toán sẽ tối ưu hơn</a:t>
            </a:r>
          </a:p>
        </p:txBody>
      </p:sp>
      <p:sp>
        <p:nvSpPr>
          <p:cNvPr id="4" name="Slide Number Placeholder 3"/>
          <p:cNvSpPr>
            <a:spLocks noGrp="1"/>
          </p:cNvSpPr>
          <p:nvPr>
            <p:ph type="sldNum" sz="quarter" idx="12"/>
          </p:nvPr>
        </p:nvSpPr>
        <p:spPr/>
        <p:txBody>
          <a:bodyPr/>
          <a:lstStyle/>
          <a:p>
            <a:fld id="{E9F9694C-3DEC-4F9D-A878-2DF579F94E9F}" type="slidenum">
              <a:rPr lang="vi-VN" smtClean="0"/>
              <a:t>3</a:t>
            </a:fld>
            <a:endParaRPr lang="vi-VN"/>
          </a:p>
        </p:txBody>
      </p:sp>
    </p:spTree>
    <p:extLst>
      <p:ext uri="{BB962C8B-B14F-4D97-AF65-F5344CB8AC3E}">
        <p14:creationId xmlns:p14="http://schemas.microsoft.com/office/powerpoint/2010/main" val="33619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Times New Roman" panose="02020603050405020304" pitchFamily="18" charset="0"/>
                <a:cs typeface="Times New Roman" panose="02020603050405020304" pitchFamily="18" charset="0"/>
              </a:rPr>
              <a:t>II. Batch Size</a:t>
            </a:r>
          </a:p>
        </p:txBody>
      </p:sp>
      <p:sp>
        <p:nvSpPr>
          <p:cNvPr id="3" name="Content Placeholder 2"/>
          <p:cNvSpPr>
            <a:spLocks noGrp="1"/>
          </p:cNvSpPr>
          <p:nvPr>
            <p:ph idx="1"/>
          </p:nvPr>
        </p:nvSpPr>
        <p:spPr/>
        <p:txBody>
          <a:bodyPr>
            <a:normAutofit/>
          </a:bodyPr>
          <a:lstStyle/>
          <a:p>
            <a:pPr marL="0" indent="0">
              <a:buNone/>
            </a:pPr>
            <a:r>
              <a:rPr lang="vi-VN" sz="2000">
                <a:latin typeface="Times New Roman" panose="02020603050405020304" pitchFamily="18" charset="0"/>
                <a:cs typeface="Times New Roman" panose="02020603050405020304" pitchFamily="18" charset="0"/>
              </a:rPr>
              <a:t>- M</a:t>
            </a:r>
            <a:r>
              <a:rPr lang="vi-VN" sz="2000" smtClean="0">
                <a:latin typeface="Times New Roman" panose="02020603050405020304" pitchFamily="18" charset="0"/>
                <a:cs typeface="Times New Roman" panose="02020603050405020304" pitchFamily="18" charset="0"/>
              </a:rPr>
              <a:t>ột </a:t>
            </a:r>
            <a:r>
              <a:rPr lang="vi-VN" sz="2000">
                <a:latin typeface="Times New Roman" panose="02020603050405020304" pitchFamily="18" charset="0"/>
                <a:cs typeface="Times New Roman" panose="02020603050405020304" pitchFamily="18" charset="0"/>
              </a:rPr>
              <a:t>tập training dataset có thể được chia nhỏ thành các </a:t>
            </a:r>
            <a:r>
              <a:rPr lang="vi-VN" sz="2000" smtClean="0">
                <a:latin typeface="Times New Roman" panose="02020603050405020304" pitchFamily="18" charset="0"/>
                <a:cs typeface="Times New Roman" panose="02020603050405020304" pitchFamily="18" charset="0"/>
              </a:rPr>
              <a:t>batches. Một </a:t>
            </a:r>
            <a:r>
              <a:rPr lang="vi-VN" sz="2000">
                <a:latin typeface="Times New Roman" panose="02020603050405020304" pitchFamily="18" charset="0"/>
                <a:cs typeface="Times New Roman" panose="02020603050405020304" pitchFamily="18" charset="0"/>
              </a:rPr>
              <a:t>batch sẽ chứa các training samples, và số lượng các samples này được gọi là batch </a:t>
            </a:r>
            <a:r>
              <a:rPr lang="vi-VN" sz="2000" smtClean="0">
                <a:latin typeface="Times New Roman" panose="02020603050405020304" pitchFamily="18" charset="0"/>
                <a:cs typeface="Times New Roman" panose="02020603050405020304" pitchFamily="18" charset="0"/>
              </a:rPr>
              <a:t>size.</a:t>
            </a:r>
          </a:p>
          <a:p>
            <a:pPr marL="0" indent="0">
              <a:buNone/>
            </a:pPr>
            <a:r>
              <a:rPr lang="vi-VN" sz="2000">
                <a:latin typeface="Times New Roman" panose="02020603050405020304" pitchFamily="18" charset="0"/>
                <a:cs typeface="Times New Roman" panose="02020603050405020304" pitchFamily="18" charset="0"/>
              </a:rPr>
              <a:t>- Tùy thuộc vào batch size mà </a:t>
            </a:r>
            <a:r>
              <a:rPr lang="vi-VN" sz="2000" smtClean="0">
                <a:latin typeface="Times New Roman" panose="02020603050405020304" pitchFamily="18" charset="0"/>
                <a:cs typeface="Times New Roman" panose="02020603050405020304" pitchFamily="18" charset="0"/>
              </a:rPr>
              <a:t>Gradient Descent </a:t>
            </a:r>
            <a:r>
              <a:rPr lang="vi-VN" sz="2000">
                <a:latin typeface="Times New Roman" panose="02020603050405020304" pitchFamily="18" charset="0"/>
                <a:cs typeface="Times New Roman" panose="02020603050405020304" pitchFamily="18" charset="0"/>
              </a:rPr>
              <a:t>sẽ có các biến thể khác nhau:</a:t>
            </a:r>
          </a:p>
          <a:p>
            <a:pPr marL="0" indent="0">
              <a:buNone/>
            </a:pPr>
            <a:r>
              <a:rPr lang="vi-VN" sz="2000">
                <a:latin typeface="Times New Roman" panose="02020603050405020304" pitchFamily="18" charset="0"/>
                <a:cs typeface="Times New Roman" panose="02020603050405020304" pitchFamily="18" charset="0"/>
              </a:rPr>
              <a:t>● Batch Gradient Descent: Batch Size = Size of Training Dataset</a:t>
            </a:r>
          </a:p>
          <a:p>
            <a:pPr marL="0" indent="0">
              <a:buNone/>
            </a:pPr>
            <a:r>
              <a:rPr lang="vi-VN" sz="2000">
                <a:latin typeface="Times New Roman" panose="02020603050405020304" pitchFamily="18" charset="0"/>
                <a:cs typeface="Times New Roman" panose="02020603050405020304" pitchFamily="18" charset="0"/>
              </a:rPr>
              <a:t>● Stochastic Gradient Descent: Batch Size = 1</a:t>
            </a:r>
          </a:p>
          <a:p>
            <a:pPr marL="0" indent="0">
              <a:buNone/>
            </a:pPr>
            <a:r>
              <a:rPr lang="vi-VN" sz="2000">
                <a:latin typeface="Times New Roman" panose="02020603050405020304" pitchFamily="18" charset="0"/>
                <a:cs typeface="Times New Roman" panose="02020603050405020304" pitchFamily="18" charset="0"/>
              </a:rPr>
              <a:t>● Mini-Batch Gradient Descent: 1 &lt; Batch Size &lt; Size of Training Set</a:t>
            </a:r>
          </a:p>
        </p:txBody>
      </p:sp>
      <p:sp>
        <p:nvSpPr>
          <p:cNvPr id="4" name="Slide Number Placeholder 3"/>
          <p:cNvSpPr>
            <a:spLocks noGrp="1"/>
          </p:cNvSpPr>
          <p:nvPr>
            <p:ph type="sldNum" sz="quarter" idx="12"/>
          </p:nvPr>
        </p:nvSpPr>
        <p:spPr/>
        <p:txBody>
          <a:bodyPr/>
          <a:lstStyle/>
          <a:p>
            <a:fld id="{E9F9694C-3DEC-4F9D-A878-2DF579F94E9F}" type="slidenum">
              <a:rPr lang="vi-VN" smtClean="0"/>
              <a:t>4</a:t>
            </a:fld>
            <a:endParaRPr lang="vi-VN"/>
          </a:p>
        </p:txBody>
      </p:sp>
    </p:spTree>
    <p:extLst>
      <p:ext uri="{BB962C8B-B14F-4D97-AF65-F5344CB8AC3E}">
        <p14:creationId xmlns:p14="http://schemas.microsoft.com/office/powerpoint/2010/main" val="47318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Times New Roman" panose="02020603050405020304" pitchFamily="18" charset="0"/>
                <a:cs typeface="Times New Roman" panose="02020603050405020304" pitchFamily="18" charset="0"/>
              </a:rPr>
              <a:t>III. Iterations</a:t>
            </a:r>
          </a:p>
        </p:txBody>
      </p:sp>
      <p:sp>
        <p:nvSpPr>
          <p:cNvPr id="3" name="Content Placeholder 2"/>
          <p:cNvSpPr>
            <a:spLocks noGrp="1"/>
          </p:cNvSpPr>
          <p:nvPr>
            <p:ph idx="1"/>
          </p:nvPr>
        </p:nvSpPr>
        <p:spPr/>
        <p:txBody>
          <a:bodyPr>
            <a:normAutofit/>
          </a:bodyPr>
          <a:lstStyle/>
          <a:p>
            <a:pPr>
              <a:buFontTx/>
              <a:buChar char="-"/>
            </a:pPr>
            <a:r>
              <a:rPr lang="vi-VN" sz="2000" smtClean="0">
                <a:latin typeface="Times New Roman" panose="02020603050405020304" pitchFamily="18" charset="0"/>
                <a:cs typeface="Times New Roman" panose="02020603050405020304" pitchFamily="18" charset="0"/>
              </a:rPr>
              <a:t>Iteration </a:t>
            </a:r>
            <a:r>
              <a:rPr lang="vi-VN" sz="2000">
                <a:latin typeface="Times New Roman" panose="02020603050405020304" pitchFamily="18" charset="0"/>
                <a:cs typeface="Times New Roman" panose="02020603050405020304" pitchFamily="18" charset="0"/>
              </a:rPr>
              <a:t>là số lượng batches (number of batches) cần thiết để hoàn thành một </a:t>
            </a:r>
            <a:r>
              <a:rPr lang="vi-VN" sz="2000" smtClean="0">
                <a:latin typeface="Times New Roman" panose="02020603050405020304" pitchFamily="18" charset="0"/>
                <a:cs typeface="Times New Roman" panose="02020603050405020304" pitchFamily="18" charset="0"/>
              </a:rPr>
              <a:t>epoch.</a:t>
            </a:r>
          </a:p>
          <a:p>
            <a:pPr>
              <a:buFontTx/>
              <a:buChar char="-"/>
            </a:pPr>
            <a:r>
              <a:rPr lang="en-US" sz="2000">
                <a:latin typeface="Times New Roman" panose="02020603050405020304" pitchFamily="18" charset="0"/>
                <a:cs typeface="Times New Roman" panose="02020603050405020304" pitchFamily="18" charset="0"/>
              </a:rPr>
              <a:t>Công thức tính là </a:t>
            </a:r>
            <a:r>
              <a:rPr lang="en-US" sz="2000" b="1">
                <a:latin typeface="Times New Roman" panose="02020603050405020304" pitchFamily="18" charset="0"/>
                <a:cs typeface="Times New Roman" panose="02020603050405020304" pitchFamily="18" charset="0"/>
              </a:rPr>
              <a:t>iterations</a:t>
            </a:r>
            <a:r>
              <a:rPr lang="en-US" sz="2000">
                <a:latin typeface="Times New Roman" panose="02020603050405020304" pitchFamily="18" charset="0"/>
                <a:cs typeface="Times New Roman" panose="02020603050405020304" pitchFamily="18" charset="0"/>
              </a:rPr>
              <a:t> = training </a:t>
            </a:r>
            <a:r>
              <a:rPr lang="en-US" sz="2000" smtClean="0">
                <a:latin typeface="Times New Roman" panose="02020603050405020304" pitchFamily="18" charset="0"/>
                <a:cs typeface="Times New Roman" panose="02020603050405020304" pitchFamily="18" charset="0"/>
              </a:rPr>
              <a:t>samples / batch </a:t>
            </a:r>
            <a:r>
              <a:rPr lang="en-US" sz="2000">
                <a:latin typeface="Times New Roman" panose="02020603050405020304" pitchFamily="18" charset="0"/>
                <a:cs typeface="Times New Roman" panose="02020603050405020304" pitchFamily="18" charset="0"/>
              </a:rPr>
              <a:t>size</a:t>
            </a:r>
            <a:endParaRPr lang="vi-VN"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F9694C-3DEC-4F9D-A878-2DF579F94E9F}" type="slidenum">
              <a:rPr lang="vi-VN" smtClean="0"/>
              <a:t>5</a:t>
            </a:fld>
            <a:endParaRPr lang="vi-VN"/>
          </a:p>
        </p:txBody>
      </p:sp>
    </p:spTree>
    <p:extLst>
      <p:ext uri="{BB962C8B-B14F-4D97-AF65-F5344CB8AC3E}">
        <p14:creationId xmlns:p14="http://schemas.microsoft.com/office/powerpoint/2010/main" val="341589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702" y="2573934"/>
            <a:ext cx="8911687" cy="1280890"/>
          </a:xfrm>
        </p:spPr>
        <p:txBody>
          <a:bodyPr>
            <a:noAutofit/>
          </a:bodyPr>
          <a:lstStyle/>
          <a:p>
            <a:r>
              <a:rPr lang="en-US" sz="8000" smtClean="0">
                <a:latin typeface="Times New Roman" panose="02020603050405020304" pitchFamily="18" charset="0"/>
                <a:cs typeface="Times New Roman" panose="02020603050405020304" pitchFamily="18" charset="0"/>
              </a:rPr>
              <a:t>KẾT THÚC</a:t>
            </a:r>
            <a:endParaRPr lang="vi-VN" sz="8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9F9694C-3DEC-4F9D-A878-2DF579F94E9F}" type="slidenum">
              <a:rPr lang="vi-VN" smtClean="0"/>
              <a:t>6</a:t>
            </a:fld>
            <a:endParaRPr lang="vi-VN"/>
          </a:p>
        </p:txBody>
      </p:sp>
    </p:spTree>
    <p:extLst>
      <p:ext uri="{BB962C8B-B14F-4D97-AF65-F5344CB8AC3E}">
        <p14:creationId xmlns:p14="http://schemas.microsoft.com/office/powerpoint/2010/main" val="17613537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TotalTime>
  <Words>281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Tahoma</vt:lpstr>
      <vt:lpstr>Times New Roman</vt:lpstr>
      <vt:lpstr>Wingdings 3</vt:lpstr>
      <vt:lpstr>Wisp</vt:lpstr>
      <vt:lpstr>Epoch, batch size, iterations</vt:lpstr>
      <vt:lpstr>Mục lục</vt:lpstr>
      <vt:lpstr>I. Epoch</vt:lpstr>
      <vt:lpstr>II. Batch Size</vt:lpstr>
      <vt:lpstr>III. Iterations</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Epoch, batch size, iterations</dc:title>
  <dc:creator>huy pham</dc:creator>
  <cp:lastModifiedBy>huy pham</cp:lastModifiedBy>
  <cp:revision>5</cp:revision>
  <dcterms:created xsi:type="dcterms:W3CDTF">2020-02-26T14:49:57Z</dcterms:created>
  <dcterms:modified xsi:type="dcterms:W3CDTF">2020-02-26T15:46:20Z</dcterms:modified>
</cp:coreProperties>
</file>