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B21869-A944-49D8-827F-B6C88CF67E07}" type="datetimeFigureOut">
              <a:rPr lang="vi-VN" smtClean="0"/>
              <a:t>2/26/2020</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CAD1FC-DF60-4234-A87D-75F4FF8C77C9}" type="slidenum">
              <a:rPr lang="vi-VN" smtClean="0"/>
              <a:t>‹#›</a:t>
            </a:fld>
            <a:endParaRPr lang="vi-VN"/>
          </a:p>
        </p:txBody>
      </p:sp>
    </p:spTree>
    <p:extLst>
      <p:ext uri="{BB962C8B-B14F-4D97-AF65-F5344CB8AC3E}">
        <p14:creationId xmlns:p14="http://schemas.microsoft.com/office/powerpoint/2010/main" val="3325544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4040BC8-79B9-4043-BBE9-BDAF849A4746}" type="datetime1">
              <a:rPr lang="vi-VN" smtClean="0"/>
              <a:t>2/26/2020</a:t>
            </a:fld>
            <a:endParaRPr lang="vi-VN"/>
          </a:p>
        </p:txBody>
      </p:sp>
      <p:sp>
        <p:nvSpPr>
          <p:cNvPr id="5" name="Footer Placeholder 4"/>
          <p:cNvSpPr>
            <a:spLocks noGrp="1"/>
          </p:cNvSpPr>
          <p:nvPr>
            <p:ph type="ftr" sz="quarter" idx="11"/>
          </p:nvPr>
        </p:nvSpPr>
        <p:spPr/>
        <p:txBody>
          <a:bodyPr/>
          <a:lstStyle/>
          <a:p>
            <a:endParaRPr lang="vi-V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89F35F6-21BC-4639-B52D-A2A6DCCD40CA}" type="slidenum">
              <a:rPr lang="vi-VN" smtClean="0"/>
              <a:t>‹#›</a:t>
            </a:fld>
            <a:endParaRPr lang="vi-VN"/>
          </a:p>
        </p:txBody>
      </p:sp>
    </p:spTree>
    <p:extLst>
      <p:ext uri="{BB962C8B-B14F-4D97-AF65-F5344CB8AC3E}">
        <p14:creationId xmlns:p14="http://schemas.microsoft.com/office/powerpoint/2010/main" val="816106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25B397-ABE9-4688-8E4A-0FC030B5F474}" type="datetime1">
              <a:rPr lang="vi-VN" smtClean="0"/>
              <a:t>2/26/2020</a:t>
            </a:fld>
            <a:endParaRPr lang="vi-VN"/>
          </a:p>
        </p:txBody>
      </p:sp>
      <p:sp>
        <p:nvSpPr>
          <p:cNvPr id="5" name="Footer Placeholder 4"/>
          <p:cNvSpPr>
            <a:spLocks noGrp="1"/>
          </p:cNvSpPr>
          <p:nvPr>
            <p:ph type="ftr" sz="quarter" idx="11"/>
          </p:nvPr>
        </p:nvSpPr>
        <p:spPr/>
        <p:txBody>
          <a:bodyPr/>
          <a:lstStyle/>
          <a:p>
            <a:endParaRPr lang="vi-V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89F35F6-21BC-4639-B52D-A2A6DCCD40CA}" type="slidenum">
              <a:rPr lang="vi-VN" smtClean="0"/>
              <a:t>‹#›</a:t>
            </a:fld>
            <a:endParaRPr lang="vi-VN"/>
          </a:p>
        </p:txBody>
      </p:sp>
    </p:spTree>
    <p:extLst>
      <p:ext uri="{BB962C8B-B14F-4D97-AF65-F5344CB8AC3E}">
        <p14:creationId xmlns:p14="http://schemas.microsoft.com/office/powerpoint/2010/main" val="2246704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8E381B-E321-47CC-8199-A050B4E2B7DC}" type="datetime1">
              <a:rPr lang="vi-VN" smtClean="0"/>
              <a:t>2/26/2020</a:t>
            </a:fld>
            <a:endParaRPr lang="vi-VN"/>
          </a:p>
        </p:txBody>
      </p:sp>
      <p:sp>
        <p:nvSpPr>
          <p:cNvPr id="5" name="Footer Placeholder 4"/>
          <p:cNvSpPr>
            <a:spLocks noGrp="1"/>
          </p:cNvSpPr>
          <p:nvPr>
            <p:ph type="ftr" sz="quarter" idx="11"/>
          </p:nvPr>
        </p:nvSpPr>
        <p:spPr/>
        <p:txBody>
          <a:bodyPr/>
          <a:lstStyle/>
          <a:p>
            <a:endParaRPr lang="vi-V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89F35F6-21BC-4639-B52D-A2A6DCCD40CA}" type="slidenum">
              <a:rPr lang="vi-VN" smtClean="0"/>
              <a:t>‹#›</a:t>
            </a:fld>
            <a:endParaRPr lang="vi-V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50839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88317E1-6F8B-4A45-A1B1-98B970D17C6B}" type="datetime1">
              <a:rPr lang="vi-VN" smtClean="0"/>
              <a:t>2/26/2020</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89F35F6-21BC-4639-B52D-A2A6DCCD40CA}" type="slidenum">
              <a:rPr lang="vi-VN" smtClean="0"/>
              <a:t>‹#›</a:t>
            </a:fld>
            <a:endParaRPr lang="vi-VN"/>
          </a:p>
        </p:txBody>
      </p:sp>
    </p:spTree>
    <p:extLst>
      <p:ext uri="{BB962C8B-B14F-4D97-AF65-F5344CB8AC3E}">
        <p14:creationId xmlns:p14="http://schemas.microsoft.com/office/powerpoint/2010/main" val="1165389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3F6888E-0370-4DDE-9C75-3D29163FBC03}" type="datetime1">
              <a:rPr lang="vi-VN" smtClean="0"/>
              <a:t>2/26/2020</a:t>
            </a:fld>
            <a:endParaRPr lang="vi-VN"/>
          </a:p>
        </p:txBody>
      </p:sp>
      <p:sp>
        <p:nvSpPr>
          <p:cNvPr id="6" name="Footer Placeholder 5"/>
          <p:cNvSpPr>
            <a:spLocks noGrp="1"/>
          </p:cNvSpPr>
          <p:nvPr>
            <p:ph type="ftr" sz="quarter" idx="11"/>
          </p:nvPr>
        </p:nvSpPr>
        <p:spPr/>
        <p:txBody>
          <a:bodyPr/>
          <a:lstStyle/>
          <a:p>
            <a:endParaRPr lang="vi-V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89F35F6-21BC-4639-B52D-A2A6DCCD40CA}" type="slidenum">
              <a:rPr lang="vi-VN" smtClean="0"/>
              <a:t>‹#›</a:t>
            </a:fld>
            <a:endParaRPr lang="vi-V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97678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DED3AC3-0538-4C91-A7FA-A3F5949CEDBB}" type="datetime1">
              <a:rPr lang="vi-VN" smtClean="0"/>
              <a:t>2/26/2020</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89F35F6-21BC-4639-B52D-A2A6DCCD40CA}" type="slidenum">
              <a:rPr lang="vi-VN" smtClean="0"/>
              <a:t>‹#›</a:t>
            </a:fld>
            <a:endParaRPr lang="vi-VN"/>
          </a:p>
        </p:txBody>
      </p:sp>
    </p:spTree>
    <p:extLst>
      <p:ext uri="{BB962C8B-B14F-4D97-AF65-F5344CB8AC3E}">
        <p14:creationId xmlns:p14="http://schemas.microsoft.com/office/powerpoint/2010/main" val="3130183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41B347-B82C-4EEB-B8CE-D74E0E85AD03}" type="datetime1">
              <a:rPr lang="vi-VN" smtClean="0"/>
              <a:t>2/26/2020</a:t>
            </a:fld>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89F35F6-21BC-4639-B52D-A2A6DCCD40CA}" type="slidenum">
              <a:rPr lang="vi-VN" smtClean="0"/>
              <a:t>‹#›</a:t>
            </a:fld>
            <a:endParaRPr lang="vi-VN"/>
          </a:p>
        </p:txBody>
      </p:sp>
    </p:spTree>
    <p:extLst>
      <p:ext uri="{BB962C8B-B14F-4D97-AF65-F5344CB8AC3E}">
        <p14:creationId xmlns:p14="http://schemas.microsoft.com/office/powerpoint/2010/main" val="1118222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936DF1-4D68-4553-8828-1A3A98A1CDE7}" type="datetime1">
              <a:rPr lang="vi-VN" smtClean="0"/>
              <a:t>2/26/2020</a:t>
            </a:fld>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89F35F6-21BC-4639-B52D-A2A6DCCD40CA}" type="slidenum">
              <a:rPr lang="vi-VN" smtClean="0"/>
              <a:t>‹#›</a:t>
            </a:fld>
            <a:endParaRPr lang="vi-VN"/>
          </a:p>
        </p:txBody>
      </p:sp>
    </p:spTree>
    <p:extLst>
      <p:ext uri="{BB962C8B-B14F-4D97-AF65-F5344CB8AC3E}">
        <p14:creationId xmlns:p14="http://schemas.microsoft.com/office/powerpoint/2010/main" val="3089063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212552-B40E-4121-AAB5-33E825948280}" type="datetime1">
              <a:rPr lang="vi-VN" smtClean="0"/>
              <a:t>2/26/2020</a:t>
            </a:fld>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89F35F6-21BC-4639-B52D-A2A6DCCD40CA}" type="slidenum">
              <a:rPr lang="vi-VN" smtClean="0"/>
              <a:t>‹#›</a:t>
            </a:fld>
            <a:endParaRPr lang="vi-VN"/>
          </a:p>
        </p:txBody>
      </p:sp>
    </p:spTree>
    <p:extLst>
      <p:ext uri="{BB962C8B-B14F-4D97-AF65-F5344CB8AC3E}">
        <p14:creationId xmlns:p14="http://schemas.microsoft.com/office/powerpoint/2010/main" val="1612339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2EFCE9-FC0F-421B-A87E-674A76FECA95}" type="datetime1">
              <a:rPr lang="vi-VN" smtClean="0"/>
              <a:t>2/26/2020</a:t>
            </a:fld>
            <a:endParaRPr lang="vi-VN"/>
          </a:p>
        </p:txBody>
      </p:sp>
      <p:sp>
        <p:nvSpPr>
          <p:cNvPr id="5" name="Footer Placeholder 4"/>
          <p:cNvSpPr>
            <a:spLocks noGrp="1"/>
          </p:cNvSpPr>
          <p:nvPr>
            <p:ph type="ftr" sz="quarter" idx="11"/>
          </p:nvPr>
        </p:nvSpPr>
        <p:spPr/>
        <p:txBody>
          <a:bodyPr/>
          <a:lstStyle/>
          <a:p>
            <a:endParaRPr lang="vi-V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89F35F6-21BC-4639-B52D-A2A6DCCD40CA}" type="slidenum">
              <a:rPr lang="vi-VN" smtClean="0"/>
              <a:t>‹#›</a:t>
            </a:fld>
            <a:endParaRPr lang="vi-VN"/>
          </a:p>
        </p:txBody>
      </p:sp>
    </p:spTree>
    <p:extLst>
      <p:ext uri="{BB962C8B-B14F-4D97-AF65-F5344CB8AC3E}">
        <p14:creationId xmlns:p14="http://schemas.microsoft.com/office/powerpoint/2010/main" val="4125450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D4A1A61-E9F6-4CF4-8DF4-C395B393D59C}" type="datetime1">
              <a:rPr lang="vi-VN" smtClean="0"/>
              <a:t>2/26/2020</a:t>
            </a:fld>
            <a:endParaRPr lang="vi-VN"/>
          </a:p>
        </p:txBody>
      </p:sp>
      <p:sp>
        <p:nvSpPr>
          <p:cNvPr id="6" name="Footer Placeholder 5"/>
          <p:cNvSpPr>
            <a:spLocks noGrp="1"/>
          </p:cNvSpPr>
          <p:nvPr>
            <p:ph type="ftr" sz="quarter" idx="11"/>
          </p:nvPr>
        </p:nvSpPr>
        <p:spPr/>
        <p:txBody>
          <a:bodyPr/>
          <a:lstStyle/>
          <a:p>
            <a:endParaRPr lang="vi-V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89F35F6-21BC-4639-B52D-A2A6DCCD40CA}" type="slidenum">
              <a:rPr lang="vi-VN" smtClean="0"/>
              <a:t>‹#›</a:t>
            </a:fld>
            <a:endParaRPr lang="vi-VN"/>
          </a:p>
        </p:txBody>
      </p:sp>
    </p:spTree>
    <p:extLst>
      <p:ext uri="{BB962C8B-B14F-4D97-AF65-F5344CB8AC3E}">
        <p14:creationId xmlns:p14="http://schemas.microsoft.com/office/powerpoint/2010/main" val="2679267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AD2E186-5B54-4B8A-822B-DEBF1355AA43}" type="datetime1">
              <a:rPr lang="vi-VN" smtClean="0"/>
              <a:t>2/26/2020</a:t>
            </a:fld>
            <a:endParaRPr lang="vi-VN"/>
          </a:p>
        </p:txBody>
      </p:sp>
      <p:sp>
        <p:nvSpPr>
          <p:cNvPr id="8" name="Footer Placeholder 7"/>
          <p:cNvSpPr>
            <a:spLocks noGrp="1"/>
          </p:cNvSpPr>
          <p:nvPr>
            <p:ph type="ftr" sz="quarter" idx="11"/>
          </p:nvPr>
        </p:nvSpPr>
        <p:spPr/>
        <p:txBody>
          <a:bodyPr/>
          <a:lstStyle/>
          <a:p>
            <a:endParaRPr lang="vi-V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89F35F6-21BC-4639-B52D-A2A6DCCD40CA}" type="slidenum">
              <a:rPr lang="vi-VN" smtClean="0"/>
              <a:t>‹#›</a:t>
            </a:fld>
            <a:endParaRPr lang="vi-VN"/>
          </a:p>
        </p:txBody>
      </p:sp>
    </p:spTree>
    <p:extLst>
      <p:ext uri="{BB962C8B-B14F-4D97-AF65-F5344CB8AC3E}">
        <p14:creationId xmlns:p14="http://schemas.microsoft.com/office/powerpoint/2010/main" val="964129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52C76A5-C1D9-4A7F-9A93-5D3131B88777}" type="datetime1">
              <a:rPr lang="vi-VN" smtClean="0"/>
              <a:t>2/26/2020</a:t>
            </a:fld>
            <a:endParaRPr lang="vi-VN"/>
          </a:p>
        </p:txBody>
      </p:sp>
      <p:sp>
        <p:nvSpPr>
          <p:cNvPr id="4" name="Footer Placeholder 3"/>
          <p:cNvSpPr>
            <a:spLocks noGrp="1"/>
          </p:cNvSpPr>
          <p:nvPr>
            <p:ph type="ftr" sz="quarter" idx="11"/>
          </p:nvPr>
        </p:nvSpPr>
        <p:spPr/>
        <p:txBody>
          <a:bodyPr/>
          <a:lstStyle/>
          <a:p>
            <a:endParaRPr lang="vi-V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89F35F6-21BC-4639-B52D-A2A6DCCD40CA}" type="slidenum">
              <a:rPr lang="vi-VN" smtClean="0"/>
              <a:t>‹#›</a:t>
            </a:fld>
            <a:endParaRPr lang="vi-VN"/>
          </a:p>
        </p:txBody>
      </p:sp>
    </p:spTree>
    <p:extLst>
      <p:ext uri="{BB962C8B-B14F-4D97-AF65-F5344CB8AC3E}">
        <p14:creationId xmlns:p14="http://schemas.microsoft.com/office/powerpoint/2010/main" val="1106550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E59D84-F4F0-4DEB-9F2C-B22054F00F3F}" type="datetime1">
              <a:rPr lang="vi-VN" smtClean="0"/>
              <a:t>2/26/2020</a:t>
            </a:fld>
            <a:endParaRPr lang="vi-VN"/>
          </a:p>
        </p:txBody>
      </p:sp>
      <p:sp>
        <p:nvSpPr>
          <p:cNvPr id="3" name="Footer Placeholder 2"/>
          <p:cNvSpPr>
            <a:spLocks noGrp="1"/>
          </p:cNvSpPr>
          <p:nvPr>
            <p:ph type="ftr" sz="quarter" idx="11"/>
          </p:nvPr>
        </p:nvSpPr>
        <p:spPr/>
        <p:txBody>
          <a:bodyPr/>
          <a:lstStyle/>
          <a:p>
            <a:endParaRPr lang="vi-V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89F35F6-21BC-4639-B52D-A2A6DCCD40CA}" type="slidenum">
              <a:rPr lang="vi-VN" smtClean="0"/>
              <a:t>‹#›</a:t>
            </a:fld>
            <a:endParaRPr lang="vi-VN"/>
          </a:p>
        </p:txBody>
      </p:sp>
    </p:spTree>
    <p:extLst>
      <p:ext uri="{BB962C8B-B14F-4D97-AF65-F5344CB8AC3E}">
        <p14:creationId xmlns:p14="http://schemas.microsoft.com/office/powerpoint/2010/main" val="3316210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2E15D38-FC98-4416-9401-04C223B08801}" type="datetime1">
              <a:rPr lang="vi-VN" smtClean="0"/>
              <a:t>2/26/2020</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89F35F6-21BC-4639-B52D-A2A6DCCD40CA}" type="slidenum">
              <a:rPr lang="vi-VN" smtClean="0"/>
              <a:t>‹#›</a:t>
            </a:fld>
            <a:endParaRPr lang="vi-VN"/>
          </a:p>
        </p:txBody>
      </p:sp>
    </p:spTree>
    <p:extLst>
      <p:ext uri="{BB962C8B-B14F-4D97-AF65-F5344CB8AC3E}">
        <p14:creationId xmlns:p14="http://schemas.microsoft.com/office/powerpoint/2010/main" val="418687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00DE49-C4E1-41B2-8AFA-27D97FA0B875}" type="datetime1">
              <a:rPr lang="vi-VN" smtClean="0"/>
              <a:t>2/26/2020</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89F35F6-21BC-4639-B52D-A2A6DCCD40CA}" type="slidenum">
              <a:rPr lang="vi-VN" smtClean="0"/>
              <a:t>‹#›</a:t>
            </a:fld>
            <a:endParaRPr lang="vi-VN"/>
          </a:p>
        </p:txBody>
      </p:sp>
    </p:spTree>
    <p:extLst>
      <p:ext uri="{BB962C8B-B14F-4D97-AF65-F5344CB8AC3E}">
        <p14:creationId xmlns:p14="http://schemas.microsoft.com/office/powerpoint/2010/main" val="162157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3C34BA3-4593-429D-8817-068172B64EB9}" type="datetime1">
              <a:rPr lang="vi-VN" smtClean="0"/>
              <a:t>2/26/2020</a:t>
            </a:fld>
            <a:endParaRPr lang="vi-V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89F35F6-21BC-4639-B52D-A2A6DCCD40CA}" type="slidenum">
              <a:rPr lang="vi-VN" smtClean="0"/>
              <a:t>‹#›</a:t>
            </a:fld>
            <a:endParaRPr lang="vi-VN"/>
          </a:p>
        </p:txBody>
      </p:sp>
    </p:spTree>
    <p:extLst>
      <p:ext uri="{BB962C8B-B14F-4D97-AF65-F5344CB8AC3E}">
        <p14:creationId xmlns:p14="http://schemas.microsoft.com/office/powerpoint/2010/main" val="2045630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64025" y="1331259"/>
            <a:ext cx="8915399" cy="2262781"/>
          </a:xfrm>
        </p:spPr>
        <p:txBody>
          <a:bodyPr/>
          <a:lstStyle/>
          <a:p>
            <a:r>
              <a:rPr lang="vi-VN" sz="6600">
                <a:latin typeface="Times New Roman" panose="02020603050405020304" pitchFamily="18" charset="0"/>
                <a:cs typeface="Times New Roman" panose="02020603050405020304" pitchFamily="18" charset="0"/>
              </a:rPr>
              <a:t>Optimizer</a:t>
            </a:r>
            <a:r>
              <a:rPr lang="vi-VN"/>
              <a:t/>
            </a:r>
            <a:br>
              <a:rPr lang="vi-VN"/>
            </a:br>
            <a:endParaRPr lang="vi-VN"/>
          </a:p>
        </p:txBody>
      </p:sp>
      <p:sp>
        <p:nvSpPr>
          <p:cNvPr id="3" name="Subtitle 2"/>
          <p:cNvSpPr>
            <a:spLocks noGrp="1"/>
          </p:cNvSpPr>
          <p:nvPr>
            <p:ph type="subTitle" idx="1"/>
          </p:nvPr>
        </p:nvSpPr>
        <p:spPr/>
        <p:txBody>
          <a:bodyPr>
            <a:normAutofit/>
          </a:bodyPr>
          <a:lstStyle/>
          <a:p>
            <a:r>
              <a:rPr lang="en-US" sz="2800" smtClean="0">
                <a:latin typeface="Times New Roman" panose="02020603050405020304" pitchFamily="18" charset="0"/>
                <a:cs typeface="Times New Roman" panose="02020603050405020304" pitchFamily="18" charset="0"/>
              </a:rPr>
              <a:t>Phạm Quang Huy</a:t>
            </a:r>
            <a:endParaRPr lang="vi-VN" sz="28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89F35F6-21BC-4639-B52D-A2A6DCCD40CA}" type="slidenum">
              <a:rPr lang="vi-VN" smtClean="0"/>
              <a:t>1</a:t>
            </a:fld>
            <a:endParaRPr lang="vi-VN"/>
          </a:p>
        </p:txBody>
      </p:sp>
    </p:spTree>
    <p:extLst>
      <p:ext uri="{BB962C8B-B14F-4D97-AF65-F5344CB8AC3E}">
        <p14:creationId xmlns:p14="http://schemas.microsoft.com/office/powerpoint/2010/main" val="2229283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II. Phân loại Optimizer</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54741" y="1501588"/>
            <a:ext cx="8915400" cy="3777622"/>
          </a:xfrm>
        </p:spPr>
        <p:txBody>
          <a:bodyPr/>
          <a:lstStyle/>
          <a:p>
            <a:r>
              <a:rPr lang="en-US">
                <a:latin typeface="Times New Roman" panose="02020603050405020304" pitchFamily="18" charset="0"/>
                <a:cs typeface="Times New Roman" panose="02020603050405020304" pitchFamily="18" charset="0"/>
              </a:rPr>
              <a:t>2.7 </a:t>
            </a:r>
            <a:r>
              <a:rPr lang="en-US" smtClean="0">
                <a:latin typeface="Times New Roman" panose="02020603050405020304" pitchFamily="18" charset="0"/>
                <a:cs typeface="Times New Roman" panose="02020603050405020304" pitchFamily="18" charset="0"/>
              </a:rPr>
              <a:t>Nadam</a:t>
            </a:r>
          </a:p>
          <a:p>
            <a:pPr>
              <a:buFontTx/>
              <a:buChar char="-"/>
            </a:pPr>
            <a:r>
              <a:rPr lang="en-US" smtClean="0">
                <a:latin typeface="Times New Roman" panose="02020603050405020304" pitchFamily="18" charset="0"/>
                <a:cs typeface="Times New Roman" panose="02020603050405020304" pitchFamily="18" charset="0"/>
              </a:rPr>
              <a:t>Nadam </a:t>
            </a:r>
            <a:r>
              <a:rPr lang="en-US">
                <a:latin typeface="Times New Roman" panose="02020603050405020304" pitchFamily="18" charset="0"/>
                <a:cs typeface="Times New Roman" panose="02020603050405020304" pitchFamily="18" charset="0"/>
              </a:rPr>
              <a:t>kết hợp NAG </a:t>
            </a:r>
            <a:r>
              <a:rPr lang="en-US">
                <a:latin typeface="Times New Roman" panose="02020603050405020304" pitchFamily="18" charset="0"/>
                <a:cs typeface="Times New Roman" panose="02020603050405020304" pitchFamily="18" charset="0"/>
              </a:rPr>
              <a:t>và </a:t>
            </a:r>
            <a:r>
              <a:rPr lang="en-US" smtClean="0">
                <a:latin typeface="Times New Roman" panose="02020603050405020304" pitchFamily="18" charset="0"/>
                <a:cs typeface="Times New Roman" panose="02020603050405020304" pitchFamily="18" charset="0"/>
              </a:rPr>
              <a:t>Adam</a:t>
            </a:r>
          </a:p>
          <a:p>
            <a:pPr>
              <a:buFontTx/>
              <a:buChar char="-"/>
            </a:pPr>
            <a:r>
              <a:rPr lang="vi-VN">
                <a:latin typeface="Times New Roman" panose="02020603050405020304" pitchFamily="18" charset="0"/>
                <a:cs typeface="Times New Roman" panose="02020603050405020304" pitchFamily="18" charset="0"/>
              </a:rPr>
              <a:t>Nadam được sử dụng cho độ </a:t>
            </a:r>
            <a:r>
              <a:rPr lang="vi-VN">
                <a:latin typeface="Times New Roman" panose="02020603050405020304" pitchFamily="18" charset="0"/>
                <a:cs typeface="Times New Roman" panose="02020603050405020304" pitchFamily="18" charset="0"/>
              </a:rPr>
              <a:t>dốc </a:t>
            </a:r>
            <a:r>
              <a:rPr lang="vi-VN" smtClean="0">
                <a:latin typeface="Times New Roman" panose="02020603050405020304" pitchFamily="18" charset="0"/>
                <a:cs typeface="Times New Roman" panose="02020603050405020304" pitchFamily="18" charset="0"/>
              </a:rPr>
              <a:t>nhấp nho hoặc </a:t>
            </a:r>
            <a:r>
              <a:rPr lang="vi-VN">
                <a:latin typeface="Times New Roman" panose="02020603050405020304" pitchFamily="18" charset="0"/>
                <a:cs typeface="Times New Roman" panose="02020603050405020304" pitchFamily="18" charset="0"/>
              </a:rPr>
              <a:t>độ dốc có độ </a:t>
            </a:r>
            <a:r>
              <a:rPr lang="vi-VN">
                <a:latin typeface="Times New Roman" panose="02020603050405020304" pitchFamily="18" charset="0"/>
                <a:cs typeface="Times New Roman" panose="02020603050405020304" pitchFamily="18" charset="0"/>
              </a:rPr>
              <a:t>cong </a:t>
            </a:r>
            <a:r>
              <a:rPr lang="vi-VN" smtClean="0">
                <a:latin typeface="Times New Roman" panose="02020603050405020304" pitchFamily="18" charset="0"/>
                <a:cs typeface="Times New Roman" panose="02020603050405020304" pitchFamily="18" charset="0"/>
              </a:rPr>
              <a:t>cao</a:t>
            </a:r>
          </a:p>
          <a:p>
            <a:pPr>
              <a:buFontTx/>
              <a:buChar char="-"/>
            </a:pPr>
            <a:r>
              <a:rPr lang="vi-VN">
                <a:latin typeface="Times New Roman" panose="02020603050405020304" pitchFamily="18" charset="0"/>
                <a:cs typeface="Times New Roman" panose="02020603050405020304" pitchFamily="18" charset="0"/>
              </a:rPr>
              <a:t>Quá trình học tập được tăng tốc bằng cách tổng hợp sự phân rã theo cấp số nhân của các đường trung bình di động cho gradient trước và hiện tại</a:t>
            </a: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89F35F6-21BC-4639-B52D-A2A6DCCD40CA}" type="slidenum">
              <a:rPr lang="vi-VN" smtClean="0"/>
              <a:t>10</a:t>
            </a:fld>
            <a:endParaRPr lang="vi-VN"/>
          </a:p>
        </p:txBody>
      </p:sp>
    </p:spTree>
    <p:extLst>
      <p:ext uri="{BB962C8B-B14F-4D97-AF65-F5344CB8AC3E}">
        <p14:creationId xmlns:p14="http://schemas.microsoft.com/office/powerpoint/2010/main" val="3956849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2137" y="2762193"/>
            <a:ext cx="8911687" cy="1280890"/>
          </a:xfrm>
        </p:spPr>
        <p:txBody>
          <a:bodyPr>
            <a:normAutofit/>
          </a:bodyPr>
          <a:lstStyle/>
          <a:p>
            <a:r>
              <a:rPr lang="vi-VN" sz="6600" smtClean="0">
                <a:latin typeface="Times New Roman" panose="02020603050405020304" pitchFamily="18" charset="0"/>
                <a:cs typeface="Times New Roman" panose="02020603050405020304" pitchFamily="18" charset="0"/>
              </a:rPr>
              <a:t>KẾT THÚC</a:t>
            </a:r>
            <a:endParaRPr lang="vi-VN" sz="66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89F35F6-21BC-4639-B52D-A2A6DCCD40CA}" type="slidenum">
              <a:rPr lang="vi-VN" smtClean="0"/>
              <a:t>11</a:t>
            </a:fld>
            <a:endParaRPr lang="vi-VN"/>
          </a:p>
        </p:txBody>
      </p:sp>
    </p:spTree>
    <p:extLst>
      <p:ext uri="{BB962C8B-B14F-4D97-AF65-F5344CB8AC3E}">
        <p14:creationId xmlns:p14="http://schemas.microsoft.com/office/powerpoint/2010/main" val="3777071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MỤC LỤC</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79930" y="1407459"/>
            <a:ext cx="8915400" cy="3777622"/>
          </a:xfrm>
        </p:spPr>
        <p:txBody>
          <a:bodyPr>
            <a:normAutofit lnSpcReduction="10000"/>
          </a:bodyPr>
          <a:lstStyle/>
          <a:p>
            <a:pPr marL="0" indent="0">
              <a:buNone/>
            </a:pPr>
            <a:r>
              <a:rPr lang="vi-VN" smtClean="0">
                <a:latin typeface="Times New Roman" panose="02020603050405020304" pitchFamily="18" charset="0"/>
                <a:cs typeface="Times New Roman" panose="02020603050405020304" pitchFamily="18" charset="0"/>
              </a:rPr>
              <a:t>I. Optimizer</a:t>
            </a:r>
          </a:p>
          <a:p>
            <a:pPr marL="0" indent="0">
              <a:buNone/>
            </a:pPr>
            <a:r>
              <a:rPr lang="vi-VN" smtClean="0">
                <a:latin typeface="Times New Roman" panose="02020603050405020304" pitchFamily="18" charset="0"/>
                <a:cs typeface="Times New Roman" panose="02020603050405020304" pitchFamily="18" charset="0"/>
              </a:rPr>
              <a:t>	1.1 Khái niệm </a:t>
            </a:r>
          </a:p>
          <a:p>
            <a:pPr marL="0" indent="0">
              <a:buNone/>
            </a:pPr>
            <a:r>
              <a:rPr lang="vi-VN" smtClean="0">
                <a:latin typeface="Times New Roman" panose="02020603050405020304" pitchFamily="18" charset="0"/>
                <a:cs typeface="Times New Roman" panose="02020603050405020304" pitchFamily="18" charset="0"/>
              </a:rPr>
              <a:t>II. Phân loại Optimizer</a:t>
            </a:r>
          </a:p>
          <a:p>
            <a:pPr marL="0" indent="0">
              <a:buNone/>
            </a:pPr>
            <a:r>
              <a:rPr lang="vi-VN" smtClean="0">
                <a:latin typeface="Times New Roman" panose="02020603050405020304" pitchFamily="18" charset="0"/>
                <a:cs typeface="Times New Roman" panose="02020603050405020304" pitchFamily="18" charset="0"/>
              </a:rPr>
              <a:t>	2.1 </a:t>
            </a:r>
            <a:r>
              <a:rPr lang="en-US" smtClean="0">
                <a:latin typeface="Times New Roman" panose="02020603050405020304" pitchFamily="18" charset="0"/>
                <a:cs typeface="Times New Roman" panose="02020603050405020304" pitchFamily="18" charset="0"/>
              </a:rPr>
              <a:t>Momentum</a:t>
            </a:r>
          </a:p>
          <a:p>
            <a:pPr marL="0" indent="0">
              <a:buNone/>
            </a:pPr>
            <a:r>
              <a:rPr lang="en-US" smtClean="0">
                <a:latin typeface="Times New Roman" panose="02020603050405020304" pitchFamily="18" charset="0"/>
                <a:cs typeface="Times New Roman" panose="02020603050405020304" pitchFamily="18" charset="0"/>
              </a:rPr>
              <a:t>	2.2 </a:t>
            </a:r>
            <a:r>
              <a:rPr lang="en-US">
                <a:latin typeface="Times New Roman" panose="02020603050405020304" pitchFamily="18" charset="0"/>
                <a:cs typeface="Times New Roman" panose="02020603050405020304" pitchFamily="18" charset="0"/>
              </a:rPr>
              <a:t>Nesterov</a:t>
            </a:r>
            <a:endParaRPr lang="en-US" smtClean="0">
              <a:latin typeface="Times New Roman" panose="02020603050405020304" pitchFamily="18" charset="0"/>
              <a:cs typeface="Times New Roman" panose="02020603050405020304" pitchFamily="18" charset="0"/>
            </a:endParaRPr>
          </a:p>
          <a:p>
            <a:pPr marL="0" indent="0">
              <a:buNone/>
            </a:pPr>
            <a:r>
              <a:rPr lang="en-US" smtClean="0">
                <a:latin typeface="Times New Roman" panose="02020603050405020304" pitchFamily="18" charset="0"/>
                <a:cs typeface="Times New Roman" panose="02020603050405020304" pitchFamily="18" charset="0"/>
              </a:rPr>
              <a:t>	2.3 </a:t>
            </a:r>
            <a:r>
              <a:rPr lang="en-US">
                <a:latin typeface="Times New Roman" panose="02020603050405020304" pitchFamily="18" charset="0"/>
                <a:cs typeface="Times New Roman" panose="02020603050405020304" pitchFamily="18" charset="0"/>
              </a:rPr>
              <a:t>Adagrad</a:t>
            </a:r>
            <a:endParaRPr lang="en-US" smtClean="0">
              <a:latin typeface="Times New Roman" panose="02020603050405020304" pitchFamily="18" charset="0"/>
              <a:cs typeface="Times New Roman" panose="02020603050405020304" pitchFamily="18" charset="0"/>
            </a:endParaRPr>
          </a:p>
          <a:p>
            <a:pPr marL="0" indent="0">
              <a:buNone/>
            </a:pPr>
            <a:r>
              <a:rPr lang="en-US" smtClean="0">
                <a:latin typeface="Times New Roman" panose="02020603050405020304" pitchFamily="18" charset="0"/>
                <a:cs typeface="Times New Roman" panose="02020603050405020304" pitchFamily="18" charset="0"/>
              </a:rPr>
              <a:t>	2.4 </a:t>
            </a:r>
            <a:r>
              <a:rPr lang="en-US">
                <a:latin typeface="Times New Roman" panose="02020603050405020304" pitchFamily="18" charset="0"/>
                <a:cs typeface="Times New Roman" panose="02020603050405020304" pitchFamily="18" charset="0"/>
              </a:rPr>
              <a:t>Adadelta</a:t>
            </a:r>
            <a:endParaRPr lang="en-US" smtClean="0">
              <a:latin typeface="Times New Roman" panose="02020603050405020304" pitchFamily="18" charset="0"/>
              <a:cs typeface="Times New Roman" panose="02020603050405020304" pitchFamily="18" charset="0"/>
            </a:endParaRPr>
          </a:p>
          <a:p>
            <a:pPr marL="0" indent="0">
              <a:buNone/>
            </a:pPr>
            <a:r>
              <a:rPr lang="en-US" smtClean="0">
                <a:latin typeface="Times New Roman" panose="02020603050405020304" pitchFamily="18" charset="0"/>
                <a:cs typeface="Times New Roman" panose="02020603050405020304" pitchFamily="18" charset="0"/>
              </a:rPr>
              <a:t>	2.5 </a:t>
            </a:r>
            <a:r>
              <a:rPr lang="en-US">
                <a:latin typeface="Times New Roman" panose="02020603050405020304" pitchFamily="18" charset="0"/>
                <a:cs typeface="Times New Roman" panose="02020603050405020304" pitchFamily="18" charset="0"/>
              </a:rPr>
              <a:t>RMSProp</a:t>
            </a:r>
            <a:endParaRPr lang="en-US" smtClean="0">
              <a:latin typeface="Times New Roman" panose="02020603050405020304" pitchFamily="18" charset="0"/>
              <a:cs typeface="Times New Roman" panose="02020603050405020304" pitchFamily="18" charset="0"/>
            </a:endParaRPr>
          </a:p>
          <a:p>
            <a:pPr marL="0" indent="0">
              <a:buNone/>
            </a:pPr>
            <a:r>
              <a:rPr lang="en-US" smtClean="0">
                <a:latin typeface="Times New Roman" panose="02020603050405020304" pitchFamily="18" charset="0"/>
                <a:cs typeface="Times New Roman" panose="02020603050405020304" pitchFamily="18" charset="0"/>
              </a:rPr>
              <a:t>	2.6 Adam</a:t>
            </a:r>
          </a:p>
          <a:p>
            <a:pPr marL="0" indent="0">
              <a:buNone/>
            </a:pPr>
            <a:r>
              <a:rPr lang="en-US" smtClean="0">
                <a:latin typeface="Times New Roman" panose="02020603050405020304" pitchFamily="18" charset="0"/>
                <a:cs typeface="Times New Roman" panose="02020603050405020304" pitchFamily="18" charset="0"/>
              </a:rPr>
              <a:t>	2.7 </a:t>
            </a:r>
            <a:r>
              <a:rPr lang="en-US">
                <a:latin typeface="Times New Roman" panose="02020603050405020304" pitchFamily="18" charset="0"/>
                <a:cs typeface="Times New Roman" panose="02020603050405020304" pitchFamily="18" charset="0"/>
              </a:rPr>
              <a:t>Nadam</a:t>
            </a:r>
          </a:p>
          <a:p>
            <a:pPr marL="0" indent="0">
              <a:buNone/>
            </a:pPr>
            <a:endParaRPr lang="vi-VN">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89F35F6-21BC-4639-B52D-A2A6DCCD40CA}" type="slidenum">
              <a:rPr lang="vi-VN" smtClean="0"/>
              <a:t>2</a:t>
            </a:fld>
            <a:endParaRPr lang="vi-VN"/>
          </a:p>
        </p:txBody>
      </p:sp>
    </p:spTree>
    <p:extLst>
      <p:ext uri="{BB962C8B-B14F-4D97-AF65-F5344CB8AC3E}">
        <p14:creationId xmlns:p14="http://schemas.microsoft.com/office/powerpoint/2010/main" val="2334310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I. Optimizer</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mtClean="0">
                <a:latin typeface="Times New Roman" panose="02020603050405020304" pitchFamily="18" charset="0"/>
                <a:cs typeface="Times New Roman" panose="02020603050405020304" pitchFamily="18" charset="0"/>
              </a:rPr>
              <a:t>1.1 Khái niệm</a:t>
            </a:r>
          </a:p>
          <a:p>
            <a:pPr marL="0" indent="0">
              <a:buNone/>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Optimizer là trình tối ưu hoá</a:t>
            </a:r>
          </a:p>
          <a:p>
            <a:pPr marL="0" indent="0">
              <a:buNone/>
            </a:pPr>
            <a:r>
              <a:rPr lang="vi-VN" smtClean="0">
                <a:latin typeface="Times New Roman" panose="02020603050405020304" pitchFamily="18" charset="0"/>
                <a:cs typeface="Times New Roman" panose="02020603050405020304" pitchFamily="18" charset="0"/>
              </a:rPr>
              <a:t> - Mục </a:t>
            </a:r>
            <a:r>
              <a:rPr lang="vi-VN">
                <a:latin typeface="Times New Roman" panose="02020603050405020304" pitchFamily="18" charset="0"/>
                <a:cs typeface="Times New Roman" panose="02020603050405020304" pitchFamily="18" charset="0"/>
              </a:rPr>
              <a:t>tiêu của học máy và học sâu là giảm sự khác biệt giữa đầu ra dự đoán và đầu ra thực tế. Đây cũng được gọi là hàm Chi phí (C) hoặc hàm </a:t>
            </a:r>
            <a:r>
              <a:rPr lang="vi-VN">
                <a:latin typeface="Times New Roman" panose="02020603050405020304" pitchFamily="18" charset="0"/>
                <a:cs typeface="Times New Roman" panose="02020603050405020304" pitchFamily="18" charset="0"/>
              </a:rPr>
              <a:t>Mất </a:t>
            </a:r>
            <a:r>
              <a:rPr lang="vi-VN" smtClean="0">
                <a:latin typeface="Times New Roman" panose="02020603050405020304" pitchFamily="18" charset="0"/>
                <a:cs typeface="Times New Roman" panose="02020603050405020304" pitchFamily="18" charset="0"/>
              </a:rPr>
              <a:t>mát</a:t>
            </a:r>
            <a:endParaRPr lang="en-US" smtClean="0">
              <a:latin typeface="Times New Roman" panose="02020603050405020304" pitchFamily="18" charset="0"/>
              <a:cs typeface="Times New Roman" panose="02020603050405020304" pitchFamily="18" charset="0"/>
            </a:endParaRPr>
          </a:p>
          <a:p>
            <a:pPr marL="0" indent="0">
              <a:buNone/>
            </a:pPr>
            <a:r>
              <a:rPr lang="vi-VN" smtClean="0">
                <a:latin typeface="Times New Roman" panose="02020603050405020304" pitchFamily="18" charset="0"/>
                <a:cs typeface="Times New Roman" panose="02020603050405020304" pitchFamily="18" charset="0"/>
              </a:rPr>
              <a:t>- Chúng ta giảm </a:t>
            </a:r>
            <a:r>
              <a:rPr lang="vi-VN">
                <a:latin typeface="Times New Roman" panose="02020603050405020304" pitchFamily="18" charset="0"/>
                <a:cs typeface="Times New Roman" panose="02020603050405020304" pitchFamily="18" charset="0"/>
              </a:rPr>
              <a:t>thiểu hàm chi phí bằng cách tìm giá trị tối ưu cho trọng số.</a:t>
            </a:r>
          </a:p>
        </p:txBody>
      </p:sp>
      <p:sp>
        <p:nvSpPr>
          <p:cNvPr id="4" name="Slide Number Placeholder 3"/>
          <p:cNvSpPr>
            <a:spLocks noGrp="1"/>
          </p:cNvSpPr>
          <p:nvPr>
            <p:ph type="sldNum" sz="quarter" idx="12"/>
          </p:nvPr>
        </p:nvSpPr>
        <p:spPr/>
        <p:txBody>
          <a:bodyPr/>
          <a:lstStyle/>
          <a:p>
            <a:fld id="{689F35F6-21BC-4639-B52D-A2A6DCCD40CA}" type="slidenum">
              <a:rPr lang="vi-VN" smtClean="0"/>
              <a:t>3</a:t>
            </a:fld>
            <a:endParaRPr lang="vi-VN"/>
          </a:p>
        </p:txBody>
      </p:sp>
    </p:spTree>
    <p:extLst>
      <p:ext uri="{BB962C8B-B14F-4D97-AF65-F5344CB8AC3E}">
        <p14:creationId xmlns:p14="http://schemas.microsoft.com/office/powerpoint/2010/main" val="2306284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II. Phân loại Optimizer</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mtClean="0">
                <a:latin typeface="Times New Roman" panose="02020603050405020304" pitchFamily="18" charset="0"/>
                <a:cs typeface="Times New Roman" panose="02020603050405020304" pitchFamily="18" charset="0"/>
              </a:rPr>
              <a:t>2.1 Momentum</a:t>
            </a:r>
          </a:p>
          <a:p>
            <a:pPr>
              <a:buFontTx/>
              <a:buChar char="-"/>
            </a:pPr>
            <a:r>
              <a:rPr lang="en-US" smtClean="0">
                <a:latin typeface="Times New Roman" panose="02020603050405020304" pitchFamily="18" charset="0"/>
                <a:cs typeface="Times New Roman" panose="02020603050405020304" pitchFamily="18" charset="0"/>
              </a:rPr>
              <a:t>Momentum</a:t>
            </a:r>
            <a:r>
              <a:rPr lang="vi-VN" smtClean="0">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giống như một quả bóng lăn xuống dốc. Quả bóng sẽ đạt </a:t>
            </a:r>
            <a:r>
              <a:rPr lang="vi-VN">
                <a:latin typeface="Times New Roman" panose="02020603050405020304" pitchFamily="18" charset="0"/>
                <a:cs typeface="Times New Roman" panose="02020603050405020304" pitchFamily="18" charset="0"/>
              </a:rPr>
              <a:t>được </a:t>
            </a:r>
            <a:r>
              <a:rPr lang="vi-VN" smtClean="0">
                <a:latin typeface="Times New Roman" panose="02020603050405020304" pitchFamily="18" charset="0"/>
                <a:cs typeface="Times New Roman" panose="02020603050405020304" pitchFamily="18" charset="0"/>
              </a:rPr>
              <a:t>quán tính </a:t>
            </a:r>
            <a:r>
              <a:rPr lang="vi-VN">
                <a:latin typeface="Times New Roman" panose="02020603050405020304" pitchFamily="18" charset="0"/>
                <a:cs typeface="Times New Roman" panose="02020603050405020304" pitchFamily="18" charset="0"/>
              </a:rPr>
              <a:t>khi nó lăn xuống </a:t>
            </a:r>
            <a:r>
              <a:rPr lang="vi-VN">
                <a:latin typeface="Times New Roman" panose="02020603050405020304" pitchFamily="18" charset="0"/>
                <a:cs typeface="Times New Roman" panose="02020603050405020304" pitchFamily="18" charset="0"/>
              </a:rPr>
              <a:t>đồi</a:t>
            </a:r>
            <a:r>
              <a:rPr lang="vi-VN" smtClean="0">
                <a:latin typeface="Times New Roman" panose="02020603050405020304" pitchFamily="18" charset="0"/>
                <a:cs typeface="Times New Roman" panose="02020603050405020304" pitchFamily="18" charset="0"/>
              </a:rPr>
              <a:t>.</a:t>
            </a:r>
          </a:p>
          <a:p>
            <a:pPr>
              <a:buFontTx/>
              <a:buChar char="-"/>
            </a:pPr>
            <a:r>
              <a:rPr lang="en-US">
                <a:latin typeface="Times New Roman" panose="02020603050405020304" pitchFamily="18" charset="0"/>
                <a:cs typeface="Times New Roman" panose="02020603050405020304" pitchFamily="18" charset="0"/>
              </a:rPr>
              <a:t>Momentum</a:t>
            </a:r>
            <a:r>
              <a:rPr lang="vi-VN" smtClean="0">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giúp tăng tốc độ dốc Gradient (GD) khi chúng ta có các bề mặt </a:t>
            </a:r>
            <a:r>
              <a:rPr lang="vi-VN">
                <a:latin typeface="Times New Roman" panose="02020603050405020304" pitchFamily="18" charset="0"/>
                <a:cs typeface="Times New Roman" panose="02020603050405020304" pitchFamily="18" charset="0"/>
              </a:rPr>
              <a:t>cong </a:t>
            </a:r>
            <a:r>
              <a:rPr lang="vi-VN" smtClean="0">
                <a:latin typeface="Times New Roman" panose="02020603050405020304" pitchFamily="18" charset="0"/>
                <a:cs typeface="Times New Roman" panose="02020603050405020304" pitchFamily="18" charset="0"/>
              </a:rPr>
              <a:t>hơn</a:t>
            </a:r>
          </a:p>
          <a:p>
            <a:pPr>
              <a:buFontTx/>
              <a:buChar char="-"/>
            </a:pPr>
            <a:r>
              <a:rPr lang="vi-VN">
                <a:latin typeface="Times New Roman" panose="02020603050405020304" pitchFamily="18" charset="0"/>
                <a:cs typeface="Times New Roman" panose="02020603050405020304" pitchFamily="18" charset="0"/>
              </a:rPr>
              <a:t>Để cập nhật các trọng số, cần có độ dốc của bước hiện tại cũng như độ dốc của các bước thời gian trước đó. Điều này giúp chúng ta di chuyển nhanh hơn để </a:t>
            </a:r>
            <a:r>
              <a:rPr lang="vi-VN">
                <a:latin typeface="Times New Roman" panose="02020603050405020304" pitchFamily="18" charset="0"/>
                <a:cs typeface="Times New Roman" panose="02020603050405020304" pitchFamily="18" charset="0"/>
              </a:rPr>
              <a:t>hội </a:t>
            </a:r>
            <a:r>
              <a:rPr lang="vi-VN" smtClean="0">
                <a:latin typeface="Times New Roman" panose="02020603050405020304" pitchFamily="18" charset="0"/>
                <a:cs typeface="Times New Roman" panose="02020603050405020304" pitchFamily="18" charset="0"/>
              </a:rPr>
              <a:t>tụ</a:t>
            </a:r>
          </a:p>
          <a:p>
            <a:pPr>
              <a:buFontTx/>
              <a:buChar char="-"/>
            </a:pPr>
            <a:r>
              <a:rPr lang="vi-VN">
                <a:latin typeface="Times New Roman" panose="02020603050405020304" pitchFamily="18" charset="0"/>
                <a:cs typeface="Times New Roman" panose="02020603050405020304" pitchFamily="18" charset="0"/>
              </a:rPr>
              <a:t>Sự hội tụ xảy ra nhanh hơn khi chúng ta áp dụng tối ưu hóa động lượng cho các bề mặt có đường cong</a:t>
            </a:r>
          </a:p>
        </p:txBody>
      </p:sp>
      <p:sp>
        <p:nvSpPr>
          <p:cNvPr id="4" name="Slide Number Placeholder 3"/>
          <p:cNvSpPr>
            <a:spLocks noGrp="1"/>
          </p:cNvSpPr>
          <p:nvPr>
            <p:ph type="sldNum" sz="quarter" idx="12"/>
          </p:nvPr>
        </p:nvSpPr>
        <p:spPr/>
        <p:txBody>
          <a:bodyPr/>
          <a:lstStyle/>
          <a:p>
            <a:fld id="{689F35F6-21BC-4639-B52D-A2A6DCCD40CA}" type="slidenum">
              <a:rPr lang="vi-VN" smtClean="0"/>
              <a:t>4</a:t>
            </a:fld>
            <a:endParaRPr lang="vi-VN"/>
          </a:p>
        </p:txBody>
      </p:sp>
    </p:spTree>
    <p:extLst>
      <p:ext uri="{BB962C8B-B14F-4D97-AF65-F5344CB8AC3E}">
        <p14:creationId xmlns:p14="http://schemas.microsoft.com/office/powerpoint/2010/main" val="5313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II. Phân loại Optimizer</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mtClean="0">
                <a:latin typeface="Times New Roman" panose="02020603050405020304" pitchFamily="18" charset="0"/>
                <a:cs typeface="Times New Roman" panose="02020603050405020304" pitchFamily="18" charset="0"/>
              </a:rPr>
              <a:t>2.2 </a:t>
            </a:r>
            <a:r>
              <a:rPr lang="en-US">
                <a:latin typeface="Times New Roman" panose="02020603050405020304" pitchFamily="18" charset="0"/>
                <a:cs typeface="Times New Roman" panose="02020603050405020304" pitchFamily="18" charset="0"/>
              </a:rPr>
              <a:t>Nesterov </a:t>
            </a:r>
            <a:endParaRPr lang="en-US" smtClean="0">
              <a:latin typeface="Times New Roman" panose="02020603050405020304" pitchFamily="18" charset="0"/>
              <a:cs typeface="Times New Roman" panose="02020603050405020304" pitchFamily="18" charset="0"/>
            </a:endParaRPr>
          </a:p>
          <a:p>
            <a:pPr>
              <a:buFontTx/>
              <a:buChar char="-"/>
            </a:pPr>
            <a:r>
              <a:rPr lang="vi-VN" smtClean="0">
                <a:latin typeface="Times New Roman" panose="02020603050405020304" pitchFamily="18" charset="0"/>
                <a:cs typeface="Times New Roman" panose="02020603050405020304" pitchFamily="18" charset="0"/>
              </a:rPr>
              <a:t>Nesterov </a:t>
            </a:r>
            <a:r>
              <a:rPr lang="vi-VN">
                <a:latin typeface="Times New Roman" panose="02020603050405020304" pitchFamily="18" charset="0"/>
                <a:cs typeface="Times New Roman" panose="02020603050405020304" pitchFamily="18" charset="0"/>
              </a:rPr>
              <a:t>giống như một quả bóng lăn xuống đồi nhưng biết chính xác khi nào nên giảm tốc độ trước khi độ dốc của ngọn đồi tăng trở </a:t>
            </a:r>
            <a:r>
              <a:rPr lang="vi-VN">
                <a:latin typeface="Times New Roman" panose="02020603050405020304" pitchFamily="18" charset="0"/>
                <a:cs typeface="Times New Roman" panose="02020603050405020304" pitchFamily="18" charset="0"/>
              </a:rPr>
              <a:t>lại</a:t>
            </a:r>
            <a:r>
              <a:rPr lang="vi-VN" smtClean="0">
                <a:latin typeface="Times New Roman" panose="02020603050405020304" pitchFamily="18" charset="0"/>
                <a:cs typeface="Times New Roman" panose="02020603050405020304" pitchFamily="18" charset="0"/>
              </a:rPr>
              <a:t>.</a:t>
            </a:r>
          </a:p>
          <a:p>
            <a:pPr>
              <a:buFontTx/>
              <a:buChar char="-"/>
            </a:pPr>
            <a:r>
              <a:rPr lang="vi-VN">
                <a:latin typeface="Times New Roman" panose="02020603050405020304" pitchFamily="18" charset="0"/>
                <a:cs typeface="Times New Roman" panose="02020603050405020304" pitchFamily="18" charset="0"/>
              </a:rPr>
              <a:t>Chúng </a:t>
            </a:r>
            <a:r>
              <a:rPr lang="vi-VN" smtClean="0">
                <a:latin typeface="Times New Roman" panose="02020603050405020304" pitchFamily="18" charset="0"/>
                <a:cs typeface="Times New Roman" panose="02020603050405020304" pitchFamily="18" charset="0"/>
              </a:rPr>
              <a:t>ta tính </a:t>
            </a:r>
            <a:r>
              <a:rPr lang="vi-VN">
                <a:latin typeface="Times New Roman" panose="02020603050405020304" pitchFamily="18" charset="0"/>
                <a:cs typeface="Times New Roman" panose="02020603050405020304" pitchFamily="18" charset="0"/>
              </a:rPr>
              <a:t>toán độ dốc không liên quan đến bước hiện tại mà liên quan </a:t>
            </a:r>
            <a:r>
              <a:rPr lang="vi-VN">
                <a:latin typeface="Times New Roman" panose="02020603050405020304" pitchFamily="18" charset="0"/>
                <a:cs typeface="Times New Roman" panose="02020603050405020304" pitchFamily="18" charset="0"/>
              </a:rPr>
              <a:t>đến </a:t>
            </a:r>
            <a:r>
              <a:rPr lang="vi-VN" smtClean="0">
                <a:latin typeface="Times New Roman" panose="02020603050405020304" pitchFamily="18" charset="0"/>
                <a:cs typeface="Times New Roman" panose="02020603050405020304" pitchFamily="18" charset="0"/>
              </a:rPr>
              <a:t>bước tiếp theo sau đó cập nhật các trọng số</a:t>
            </a:r>
            <a:endParaRPr lang="en-US"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89F35F6-21BC-4639-B52D-A2A6DCCD40CA}" type="slidenum">
              <a:rPr lang="vi-VN" smtClean="0"/>
              <a:t>5</a:t>
            </a:fld>
            <a:endParaRPr lang="vi-VN"/>
          </a:p>
        </p:txBody>
      </p:sp>
    </p:spTree>
    <p:extLst>
      <p:ext uri="{BB962C8B-B14F-4D97-AF65-F5344CB8AC3E}">
        <p14:creationId xmlns:p14="http://schemas.microsoft.com/office/powerpoint/2010/main" val="2845231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II. Phân loại Optimizer</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2.3 </a:t>
            </a:r>
            <a:r>
              <a:rPr lang="en-US" smtClean="0">
                <a:latin typeface="Times New Roman" panose="02020603050405020304" pitchFamily="18" charset="0"/>
                <a:cs typeface="Times New Roman" panose="02020603050405020304" pitchFamily="18" charset="0"/>
              </a:rPr>
              <a:t>Adagrad</a:t>
            </a:r>
          </a:p>
          <a:p>
            <a:pPr>
              <a:buFontTx/>
              <a:buChar char="-"/>
            </a:pPr>
            <a:r>
              <a:rPr lang="vi-VN" smtClean="0">
                <a:latin typeface="Times New Roman" panose="02020603050405020304" pitchFamily="18" charset="0"/>
                <a:cs typeface="Times New Roman" panose="02020603050405020304" pitchFamily="18" charset="0"/>
              </a:rPr>
              <a:t>Adagrad </a:t>
            </a:r>
            <a:r>
              <a:rPr lang="vi-VN">
                <a:latin typeface="Times New Roman" panose="02020603050405020304" pitchFamily="18" charset="0"/>
                <a:cs typeface="Times New Roman" panose="02020603050405020304" pitchFamily="18" charset="0"/>
              </a:rPr>
              <a:t>là một phương </a:t>
            </a:r>
            <a:r>
              <a:rPr lang="vi-VN">
                <a:latin typeface="Times New Roman" panose="02020603050405020304" pitchFamily="18" charset="0"/>
                <a:cs typeface="Times New Roman" panose="02020603050405020304" pitchFamily="18" charset="0"/>
              </a:rPr>
              <a:t>pháp </a:t>
            </a:r>
            <a:r>
              <a:rPr lang="vi-VN" smtClean="0">
                <a:latin typeface="Times New Roman" panose="02020603050405020304" pitchFamily="18" charset="0"/>
                <a:cs typeface="Times New Roman" panose="02020603050405020304" pitchFamily="18" charset="0"/>
              </a:rPr>
              <a:t>học </a:t>
            </a:r>
            <a:r>
              <a:rPr lang="vi-VN">
                <a:latin typeface="Times New Roman" panose="02020603050405020304" pitchFamily="18" charset="0"/>
                <a:cs typeface="Times New Roman" panose="02020603050405020304" pitchFamily="18" charset="0"/>
              </a:rPr>
              <a:t>tập thích ứng. Trong Adagrad, </a:t>
            </a:r>
            <a:r>
              <a:rPr lang="vi-VN">
                <a:latin typeface="Times New Roman" panose="02020603050405020304" pitchFamily="18" charset="0"/>
                <a:cs typeface="Times New Roman" panose="02020603050405020304" pitchFamily="18" charset="0"/>
              </a:rPr>
              <a:t>chúng </a:t>
            </a:r>
            <a:r>
              <a:rPr lang="vi-VN" smtClean="0">
                <a:latin typeface="Times New Roman" panose="02020603050405020304" pitchFamily="18" charset="0"/>
                <a:cs typeface="Times New Roman" panose="02020603050405020304" pitchFamily="18" charset="0"/>
              </a:rPr>
              <a:t>ta </a:t>
            </a:r>
            <a:r>
              <a:rPr lang="vi-VN">
                <a:latin typeface="Times New Roman" panose="02020603050405020304" pitchFamily="18" charset="0"/>
                <a:cs typeface="Times New Roman" panose="02020603050405020304" pitchFamily="18" charset="0"/>
              </a:rPr>
              <a:t>áp dụng tỷ lệ học tập cho các tham số. </a:t>
            </a:r>
            <a:r>
              <a:rPr lang="vi-VN">
                <a:latin typeface="Times New Roman" panose="02020603050405020304" pitchFamily="18" charset="0"/>
                <a:cs typeface="Times New Roman" panose="02020603050405020304" pitchFamily="18" charset="0"/>
              </a:rPr>
              <a:t>Chúng </a:t>
            </a:r>
            <a:r>
              <a:rPr lang="vi-VN" smtClean="0">
                <a:latin typeface="Times New Roman" panose="02020603050405020304" pitchFamily="18" charset="0"/>
                <a:cs typeface="Times New Roman" panose="02020603050405020304" pitchFamily="18" charset="0"/>
              </a:rPr>
              <a:t>ta </a:t>
            </a:r>
            <a:r>
              <a:rPr lang="vi-VN">
                <a:latin typeface="Times New Roman" panose="02020603050405020304" pitchFamily="18" charset="0"/>
                <a:cs typeface="Times New Roman" panose="02020603050405020304" pitchFamily="18" charset="0"/>
              </a:rPr>
              <a:t>thực hiện cập nhật lớn hơn cho các tham số không thường xuyên và cập nhật nhỏ hơn cho các tham số thường </a:t>
            </a:r>
            <a:r>
              <a:rPr lang="vi-VN">
                <a:latin typeface="Times New Roman" panose="02020603050405020304" pitchFamily="18" charset="0"/>
                <a:cs typeface="Times New Roman" panose="02020603050405020304" pitchFamily="18" charset="0"/>
              </a:rPr>
              <a:t>xuyên</a:t>
            </a:r>
            <a:r>
              <a:rPr lang="vi-VN" smtClean="0">
                <a:latin typeface="Times New Roman" panose="02020603050405020304" pitchFamily="18" charset="0"/>
                <a:cs typeface="Times New Roman" panose="02020603050405020304" pitchFamily="18" charset="0"/>
              </a:rPr>
              <a:t>.</a:t>
            </a:r>
          </a:p>
          <a:p>
            <a:pPr>
              <a:buFontTx/>
              <a:buChar char="-"/>
            </a:pPr>
            <a:r>
              <a:rPr lang="en-US">
                <a:latin typeface="Times New Roman" panose="02020603050405020304" pitchFamily="18" charset="0"/>
                <a:cs typeface="Times New Roman" panose="02020603050405020304" pitchFamily="18" charset="0"/>
              </a:rPr>
              <a:t>Trong Adagrad, </a:t>
            </a:r>
            <a:r>
              <a:rPr lang="en-US">
                <a:latin typeface="Times New Roman" panose="02020603050405020304" pitchFamily="18" charset="0"/>
                <a:cs typeface="Times New Roman" panose="02020603050405020304" pitchFamily="18" charset="0"/>
              </a:rPr>
              <a:t>chúng </a:t>
            </a:r>
            <a:r>
              <a:rPr lang="en-US" smtClean="0">
                <a:latin typeface="Times New Roman" panose="02020603050405020304" pitchFamily="18" charset="0"/>
                <a:cs typeface="Times New Roman" panose="02020603050405020304" pitchFamily="18" charset="0"/>
              </a:rPr>
              <a:t>ta </a:t>
            </a:r>
            <a:r>
              <a:rPr lang="en-US">
                <a:latin typeface="Times New Roman" panose="02020603050405020304" pitchFamily="18" charset="0"/>
                <a:cs typeface="Times New Roman" panose="02020603050405020304" pitchFamily="18" charset="0"/>
              </a:rPr>
              <a:t>sử dụng tỷ lệ học tập khác nhau cho mỗi tham số cho mỗi lần t</a:t>
            </a:r>
          </a:p>
        </p:txBody>
      </p:sp>
      <p:pic>
        <p:nvPicPr>
          <p:cNvPr id="4" name="Picture 3"/>
          <p:cNvPicPr>
            <a:picLocks noChangeAspect="1"/>
          </p:cNvPicPr>
          <p:nvPr/>
        </p:nvPicPr>
        <p:blipFill>
          <a:blip r:embed="rId2"/>
          <a:stretch>
            <a:fillRect/>
          </a:stretch>
        </p:blipFill>
        <p:spPr>
          <a:xfrm>
            <a:off x="3025027" y="3846418"/>
            <a:ext cx="6710643" cy="1651529"/>
          </a:xfrm>
          <a:prstGeom prst="rect">
            <a:avLst/>
          </a:prstGeom>
        </p:spPr>
      </p:pic>
      <p:sp>
        <p:nvSpPr>
          <p:cNvPr id="5" name="Slide Number Placeholder 4"/>
          <p:cNvSpPr>
            <a:spLocks noGrp="1"/>
          </p:cNvSpPr>
          <p:nvPr>
            <p:ph type="sldNum" sz="quarter" idx="12"/>
          </p:nvPr>
        </p:nvSpPr>
        <p:spPr/>
        <p:txBody>
          <a:bodyPr/>
          <a:lstStyle/>
          <a:p>
            <a:fld id="{689F35F6-21BC-4639-B52D-A2A6DCCD40CA}" type="slidenum">
              <a:rPr lang="vi-VN" smtClean="0"/>
              <a:t>6</a:t>
            </a:fld>
            <a:endParaRPr lang="vi-VN"/>
          </a:p>
        </p:txBody>
      </p:sp>
    </p:spTree>
    <p:extLst>
      <p:ext uri="{BB962C8B-B14F-4D97-AF65-F5344CB8AC3E}">
        <p14:creationId xmlns:p14="http://schemas.microsoft.com/office/powerpoint/2010/main" val="1729654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II. Phân loại Optimizer</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2.4 </a:t>
            </a:r>
            <a:r>
              <a:rPr lang="en-US" smtClean="0">
                <a:latin typeface="Times New Roman" panose="02020603050405020304" pitchFamily="18" charset="0"/>
                <a:cs typeface="Times New Roman" panose="02020603050405020304" pitchFamily="18" charset="0"/>
              </a:rPr>
              <a:t>Adadelta</a:t>
            </a:r>
          </a:p>
          <a:p>
            <a:pPr>
              <a:buFontTx/>
              <a:buChar char="-"/>
            </a:pPr>
            <a:r>
              <a:rPr lang="vi-VN" smtClean="0">
                <a:latin typeface="Times New Roman" panose="02020603050405020304" pitchFamily="18" charset="0"/>
                <a:cs typeface="Times New Roman" panose="02020603050405020304" pitchFamily="18" charset="0"/>
              </a:rPr>
              <a:t>Adadelta </a:t>
            </a:r>
            <a:r>
              <a:rPr lang="vi-VN">
                <a:latin typeface="Times New Roman" panose="02020603050405020304" pitchFamily="18" charset="0"/>
                <a:cs typeface="Times New Roman" panose="02020603050405020304" pitchFamily="18" charset="0"/>
              </a:rPr>
              <a:t>là một phần mở rộng của Adagrad và nó cũng cố gắng </a:t>
            </a:r>
            <a:r>
              <a:rPr lang="vi-VN">
                <a:latin typeface="Times New Roman" panose="02020603050405020304" pitchFamily="18" charset="0"/>
                <a:cs typeface="Times New Roman" panose="02020603050405020304" pitchFamily="18" charset="0"/>
              </a:rPr>
              <a:t>giảm </a:t>
            </a:r>
            <a:r>
              <a:rPr lang="vi-VN" smtClean="0">
                <a:latin typeface="Times New Roman" panose="02020603050405020304" pitchFamily="18" charset="0"/>
                <a:cs typeface="Times New Roman" panose="02020603050405020304" pitchFamily="18" charset="0"/>
              </a:rPr>
              <a:t>Adagrad một </a:t>
            </a:r>
            <a:r>
              <a:rPr lang="vi-VN">
                <a:latin typeface="Times New Roman" panose="02020603050405020304" pitchFamily="18" charset="0"/>
                <a:cs typeface="Times New Roman" panose="02020603050405020304" pitchFamily="18" charset="0"/>
              </a:rPr>
              <a:t>cách đơn giản, giảm tốc độ </a:t>
            </a:r>
            <a:r>
              <a:rPr lang="vi-VN">
                <a:latin typeface="Times New Roman" panose="02020603050405020304" pitchFamily="18" charset="0"/>
                <a:cs typeface="Times New Roman" panose="02020603050405020304" pitchFamily="18" charset="0"/>
              </a:rPr>
              <a:t>học </a:t>
            </a:r>
            <a:r>
              <a:rPr lang="vi-VN" smtClean="0">
                <a:latin typeface="Times New Roman" panose="02020603050405020304" pitchFamily="18" charset="0"/>
                <a:cs typeface="Times New Roman" panose="02020603050405020304" pitchFamily="18" charset="0"/>
              </a:rPr>
              <a:t>tập</a:t>
            </a:r>
          </a:p>
          <a:p>
            <a:pPr>
              <a:buFontTx/>
              <a:buChar char="-"/>
            </a:pPr>
            <a:r>
              <a:rPr lang="vi-VN">
                <a:latin typeface="Times New Roman" panose="02020603050405020304" pitchFamily="18" charset="0"/>
                <a:cs typeface="Times New Roman" panose="02020603050405020304" pitchFamily="18" charset="0"/>
              </a:rPr>
              <a:t>Nó thực hiện điều này bằng cách giới hạn cửa sổ của gradient tích lũy trong quá khứ ở một số kích thước cố định của w. Chạy trung bình tại thời điểm t sau đó phụ thuộc vào mức trung bình trước đó và độ dốc hiện tại</a:t>
            </a:r>
            <a:endParaRPr lang="en-US">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067735" y="4290851"/>
            <a:ext cx="4914900" cy="2010641"/>
          </a:xfrm>
          <a:prstGeom prst="rect">
            <a:avLst/>
          </a:prstGeom>
        </p:spPr>
      </p:pic>
      <p:sp>
        <p:nvSpPr>
          <p:cNvPr id="6" name="Slide Number Placeholder 5"/>
          <p:cNvSpPr>
            <a:spLocks noGrp="1"/>
          </p:cNvSpPr>
          <p:nvPr>
            <p:ph type="sldNum" sz="quarter" idx="12"/>
          </p:nvPr>
        </p:nvSpPr>
        <p:spPr/>
        <p:txBody>
          <a:bodyPr/>
          <a:lstStyle/>
          <a:p>
            <a:fld id="{689F35F6-21BC-4639-B52D-A2A6DCCD40CA}" type="slidenum">
              <a:rPr lang="vi-VN" smtClean="0"/>
              <a:t>7</a:t>
            </a:fld>
            <a:endParaRPr lang="vi-VN"/>
          </a:p>
        </p:txBody>
      </p:sp>
    </p:spTree>
    <p:extLst>
      <p:ext uri="{BB962C8B-B14F-4D97-AF65-F5344CB8AC3E}">
        <p14:creationId xmlns:p14="http://schemas.microsoft.com/office/powerpoint/2010/main" val="3849775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II. Phân loại Optimizer</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54741" y="1501588"/>
            <a:ext cx="8915400" cy="3777622"/>
          </a:xfrm>
        </p:spPr>
        <p:txBody>
          <a:bodyPr/>
          <a:lstStyle/>
          <a:p>
            <a:r>
              <a:rPr lang="en-US">
                <a:latin typeface="Times New Roman" panose="02020603050405020304" pitchFamily="18" charset="0"/>
                <a:cs typeface="Times New Roman" panose="02020603050405020304" pitchFamily="18" charset="0"/>
              </a:rPr>
              <a:t>2.5 </a:t>
            </a:r>
            <a:r>
              <a:rPr lang="en-US" smtClean="0">
                <a:latin typeface="Times New Roman" panose="02020603050405020304" pitchFamily="18" charset="0"/>
                <a:cs typeface="Times New Roman" panose="02020603050405020304" pitchFamily="18" charset="0"/>
              </a:rPr>
              <a:t>RMSProp</a:t>
            </a:r>
          </a:p>
          <a:p>
            <a:pPr>
              <a:buFontTx/>
              <a:buChar char="-"/>
            </a:pPr>
            <a:r>
              <a:rPr lang="vi-VN" smtClean="0">
                <a:latin typeface="Times New Roman" panose="02020603050405020304" pitchFamily="18" charset="0"/>
                <a:cs typeface="Times New Roman" panose="02020603050405020304" pitchFamily="18" charset="0"/>
              </a:rPr>
              <a:t>RMSProp </a:t>
            </a:r>
            <a:r>
              <a:rPr lang="vi-VN">
                <a:latin typeface="Times New Roman" panose="02020603050405020304" pitchFamily="18" charset="0"/>
                <a:cs typeface="Times New Roman" panose="02020603050405020304" pitchFamily="18" charset="0"/>
              </a:rPr>
              <a:t>là </a:t>
            </a:r>
            <a:r>
              <a:rPr lang="vi-VN" smtClean="0">
                <a:latin typeface="Times New Roman" panose="02020603050405020304" pitchFamily="18" charset="0"/>
                <a:cs typeface="Times New Roman" panose="02020603050405020304" pitchFamily="18" charset="0"/>
              </a:rPr>
              <a:t>lan </a:t>
            </a:r>
            <a:r>
              <a:rPr lang="vi-VN">
                <a:latin typeface="Times New Roman" panose="02020603050405020304" pitchFamily="18" charset="0"/>
                <a:cs typeface="Times New Roman" panose="02020603050405020304" pitchFamily="18" charset="0"/>
              </a:rPr>
              <a:t>truyền bình phương gốc. Nó đã được nghĩ ra bởi Geoffrey </a:t>
            </a:r>
            <a:r>
              <a:rPr lang="vi-VN">
                <a:latin typeface="Times New Roman" panose="02020603050405020304" pitchFamily="18" charset="0"/>
                <a:cs typeface="Times New Roman" panose="02020603050405020304" pitchFamily="18" charset="0"/>
              </a:rPr>
              <a:t>Hinton</a:t>
            </a:r>
            <a:r>
              <a:rPr lang="vi-VN" smtClean="0">
                <a:latin typeface="Times New Roman" panose="02020603050405020304" pitchFamily="18" charset="0"/>
                <a:cs typeface="Times New Roman" panose="02020603050405020304" pitchFamily="18" charset="0"/>
              </a:rPr>
              <a:t>.</a:t>
            </a:r>
          </a:p>
          <a:p>
            <a:pPr>
              <a:buFontTx/>
              <a:buChar char="-"/>
            </a:pPr>
            <a:r>
              <a:rPr lang="vi-VN">
                <a:latin typeface="Times New Roman" panose="02020603050405020304" pitchFamily="18" charset="0"/>
                <a:cs typeface="Times New Roman" panose="02020603050405020304" pitchFamily="18" charset="0"/>
              </a:rPr>
              <a:t>RMSProp cố gắng giải quyết triệt để tốc độ học tập của Adagrad bằng cách sử dụng mức trung bình di chuyển của độ dốc bình phương. Nó sử dụng cường độ của các độ dốc gradient gần đây để chuẩn hóa độ </a:t>
            </a:r>
            <a:r>
              <a:rPr lang="vi-VN">
                <a:latin typeface="Times New Roman" panose="02020603050405020304" pitchFamily="18" charset="0"/>
                <a:cs typeface="Times New Roman" panose="02020603050405020304" pitchFamily="18" charset="0"/>
              </a:rPr>
              <a:t>dốc</a:t>
            </a:r>
            <a:r>
              <a:rPr lang="vi-VN" smtClean="0">
                <a:latin typeface="Times New Roman" panose="02020603050405020304" pitchFamily="18" charset="0"/>
                <a:cs typeface="Times New Roman" panose="02020603050405020304" pitchFamily="18" charset="0"/>
              </a:rPr>
              <a:t>.</a:t>
            </a:r>
          </a:p>
          <a:p>
            <a:pPr>
              <a:buFontTx/>
              <a:buChar char="-"/>
            </a:pPr>
            <a:r>
              <a:rPr lang="vi-VN">
                <a:latin typeface="Times New Roman" panose="02020603050405020304" pitchFamily="18" charset="0"/>
                <a:cs typeface="Times New Roman" panose="02020603050405020304" pitchFamily="18" charset="0"/>
              </a:rPr>
              <a:t>Trong RMSProp tốc độ học tập được điều chỉnh tự động và nó chọn một tốc độ học tập khác nhau cho mỗi tham </a:t>
            </a:r>
            <a:r>
              <a:rPr lang="vi-VN">
                <a:latin typeface="Times New Roman" panose="02020603050405020304" pitchFamily="18" charset="0"/>
                <a:cs typeface="Times New Roman" panose="02020603050405020304" pitchFamily="18" charset="0"/>
              </a:rPr>
              <a:t>số</a:t>
            </a:r>
            <a:r>
              <a:rPr lang="vi-VN" smtClean="0">
                <a:latin typeface="Times New Roman" panose="02020603050405020304" pitchFamily="18" charset="0"/>
                <a:cs typeface="Times New Roman" panose="02020603050405020304" pitchFamily="18" charset="0"/>
              </a:rPr>
              <a:t>.</a:t>
            </a:r>
          </a:p>
          <a:p>
            <a:pPr>
              <a:buFontTx/>
              <a:buChar char="-"/>
            </a:pPr>
            <a:r>
              <a:rPr lang="vi-VN">
                <a:latin typeface="Times New Roman" panose="02020603050405020304" pitchFamily="18" charset="0"/>
                <a:cs typeface="Times New Roman" panose="02020603050405020304" pitchFamily="18" charset="0"/>
              </a:rPr>
              <a:t>RMSProp chia tỷ lệ học tập cho trung bình của sự phân rã theo cấp số nhân của độ dốc bình phương</a:t>
            </a:r>
            <a:endParaRPr lang="en-US"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672728" y="4746988"/>
            <a:ext cx="6191250" cy="1409700"/>
          </a:xfrm>
          <a:prstGeom prst="rect">
            <a:avLst/>
          </a:prstGeom>
        </p:spPr>
      </p:pic>
      <p:sp>
        <p:nvSpPr>
          <p:cNvPr id="5" name="Slide Number Placeholder 4"/>
          <p:cNvSpPr>
            <a:spLocks noGrp="1"/>
          </p:cNvSpPr>
          <p:nvPr>
            <p:ph type="sldNum" sz="quarter" idx="12"/>
          </p:nvPr>
        </p:nvSpPr>
        <p:spPr/>
        <p:txBody>
          <a:bodyPr/>
          <a:lstStyle/>
          <a:p>
            <a:fld id="{689F35F6-21BC-4639-B52D-A2A6DCCD40CA}" type="slidenum">
              <a:rPr lang="vi-VN" smtClean="0"/>
              <a:t>8</a:t>
            </a:fld>
            <a:endParaRPr lang="vi-VN"/>
          </a:p>
        </p:txBody>
      </p:sp>
    </p:spTree>
    <p:extLst>
      <p:ext uri="{BB962C8B-B14F-4D97-AF65-F5344CB8AC3E}">
        <p14:creationId xmlns:p14="http://schemas.microsoft.com/office/powerpoint/2010/main" val="3009726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II. Phân loại Optimizer</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54741" y="1501588"/>
            <a:ext cx="8915400" cy="3777622"/>
          </a:xfrm>
        </p:spPr>
        <p:txBody>
          <a:bodyPr/>
          <a:lstStyle/>
          <a:p>
            <a:r>
              <a:rPr lang="en-US">
                <a:latin typeface="Times New Roman" panose="02020603050405020304" pitchFamily="18" charset="0"/>
                <a:cs typeface="Times New Roman" panose="02020603050405020304" pitchFamily="18" charset="0"/>
              </a:rPr>
              <a:t>2.6 </a:t>
            </a:r>
            <a:r>
              <a:rPr lang="en-US" smtClean="0">
                <a:latin typeface="Times New Roman" panose="02020603050405020304" pitchFamily="18" charset="0"/>
                <a:cs typeface="Times New Roman" panose="02020603050405020304" pitchFamily="18" charset="0"/>
              </a:rPr>
              <a:t>Adam</a:t>
            </a:r>
          </a:p>
          <a:p>
            <a:pPr>
              <a:buFontTx/>
              <a:buChar char="-"/>
            </a:pPr>
            <a:r>
              <a:rPr lang="vi-VN" smtClean="0">
                <a:latin typeface="Times New Roman" panose="02020603050405020304" pitchFamily="18" charset="0"/>
                <a:cs typeface="Times New Roman" panose="02020603050405020304" pitchFamily="18" charset="0"/>
              </a:rPr>
              <a:t>Một </a:t>
            </a:r>
            <a:r>
              <a:rPr lang="vi-VN">
                <a:latin typeface="Times New Roman" panose="02020603050405020304" pitchFamily="18" charset="0"/>
                <a:cs typeface="Times New Roman" panose="02020603050405020304" pitchFamily="18" charset="0"/>
              </a:rPr>
              <a:t>phương pháp khác tính toán tốc độ học thích ứng riêng cho từng tham số từ ước tính khoảnh khắc thứ nhất và thứ hai của độ </a:t>
            </a:r>
            <a:r>
              <a:rPr lang="vi-VN">
                <a:latin typeface="Times New Roman" panose="02020603050405020304" pitchFamily="18" charset="0"/>
                <a:cs typeface="Times New Roman" panose="02020603050405020304" pitchFamily="18" charset="0"/>
              </a:rPr>
              <a:t>dốc</a:t>
            </a:r>
            <a:r>
              <a:rPr lang="vi-VN" smtClean="0">
                <a:latin typeface="Times New Roman" panose="02020603050405020304" pitchFamily="18" charset="0"/>
                <a:cs typeface="Times New Roman" panose="02020603050405020304" pitchFamily="18" charset="0"/>
              </a:rPr>
              <a:t>.</a:t>
            </a:r>
            <a:endParaRPr lang="en-US" smtClean="0">
              <a:latin typeface="Times New Roman" panose="02020603050405020304" pitchFamily="18" charset="0"/>
              <a:cs typeface="Times New Roman" panose="02020603050405020304" pitchFamily="18" charset="0"/>
            </a:endParaRPr>
          </a:p>
          <a:p>
            <a:pPr>
              <a:buFontTx/>
              <a:buChar char="-"/>
            </a:pPr>
            <a:r>
              <a:rPr lang="en-US">
                <a:latin typeface="Times New Roman" panose="02020603050405020304" pitchFamily="18" charset="0"/>
                <a:cs typeface="Times New Roman" panose="02020603050405020304" pitchFamily="18" charset="0"/>
              </a:rPr>
              <a:t>Nó cũng làm giảm tỷ lệ học tập giảm dần </a:t>
            </a:r>
            <a:r>
              <a:rPr lang="en-US">
                <a:latin typeface="Times New Roman" panose="02020603050405020304" pitchFamily="18" charset="0"/>
                <a:cs typeface="Times New Roman" panose="02020603050405020304" pitchFamily="18" charset="0"/>
              </a:rPr>
              <a:t>của </a:t>
            </a:r>
            <a:r>
              <a:rPr lang="en-US" smtClean="0">
                <a:latin typeface="Times New Roman" panose="02020603050405020304" pitchFamily="18" charset="0"/>
                <a:cs typeface="Times New Roman" panose="02020603050405020304" pitchFamily="18" charset="0"/>
              </a:rPr>
              <a:t>Adagrad</a:t>
            </a:r>
          </a:p>
          <a:p>
            <a:pPr>
              <a:buFontTx/>
              <a:buChar char="-"/>
            </a:pPr>
            <a:r>
              <a:rPr lang="vi-VN">
                <a:latin typeface="Times New Roman" panose="02020603050405020304" pitchFamily="18" charset="0"/>
                <a:cs typeface="Times New Roman" panose="02020603050405020304" pitchFamily="18" charset="0"/>
              </a:rPr>
              <a:t>Adam thực hiện trung bình di chuyển theo cấp số nhân của độ dốc để chia tỷ lệ học tập thay vì trung bình đơn giản như trong Adagrad. Nó giữ mức trung bình phân rã theo cấp số nhân của các gradient </a:t>
            </a:r>
            <a:r>
              <a:rPr lang="vi-VN">
                <a:latin typeface="Times New Roman" panose="02020603050405020304" pitchFamily="18" charset="0"/>
                <a:cs typeface="Times New Roman" panose="02020603050405020304" pitchFamily="18" charset="0"/>
              </a:rPr>
              <a:t>quá </a:t>
            </a:r>
            <a:r>
              <a:rPr lang="vi-VN" smtClean="0">
                <a:latin typeface="Times New Roman" panose="02020603050405020304" pitchFamily="18" charset="0"/>
                <a:cs typeface="Times New Roman" panose="02020603050405020304" pitchFamily="18" charset="0"/>
              </a:rPr>
              <a:t>khứ</a:t>
            </a:r>
            <a:endParaRPr lang="en-US" smtClean="0">
              <a:latin typeface="Times New Roman" panose="02020603050405020304" pitchFamily="18" charset="0"/>
              <a:cs typeface="Times New Roman" panose="02020603050405020304" pitchFamily="18" charset="0"/>
            </a:endParaRPr>
          </a:p>
          <a:p>
            <a:pPr>
              <a:buFontTx/>
              <a:buChar char="-"/>
            </a:pPr>
            <a:r>
              <a:rPr lang="vi-VN">
                <a:latin typeface="Times New Roman" panose="02020603050405020304" pitchFamily="18" charset="0"/>
                <a:cs typeface="Times New Roman" panose="02020603050405020304" pitchFamily="18" charset="0"/>
              </a:rPr>
              <a:t>Trình tối ưu hóa Adam là một trong những thuật toán tối ưu hóa độ dốc phổ biến nhất</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89F35F6-21BC-4639-B52D-A2A6DCCD40CA}" type="slidenum">
              <a:rPr lang="vi-VN" smtClean="0"/>
              <a:t>9</a:t>
            </a:fld>
            <a:endParaRPr lang="vi-VN"/>
          </a:p>
        </p:txBody>
      </p:sp>
    </p:spTree>
    <p:extLst>
      <p:ext uri="{BB962C8B-B14F-4D97-AF65-F5344CB8AC3E}">
        <p14:creationId xmlns:p14="http://schemas.microsoft.com/office/powerpoint/2010/main" val="266246767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30</TotalTime>
  <Words>727</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Tahoma</vt:lpstr>
      <vt:lpstr>Times New Roman</vt:lpstr>
      <vt:lpstr>Wingdings 3</vt:lpstr>
      <vt:lpstr>Wisp</vt:lpstr>
      <vt:lpstr>Optimizer </vt:lpstr>
      <vt:lpstr>MỤC LỤC</vt:lpstr>
      <vt:lpstr>I. Optimizer</vt:lpstr>
      <vt:lpstr>II. Phân loại Optimizer</vt:lpstr>
      <vt:lpstr>II. Phân loại Optimizer</vt:lpstr>
      <vt:lpstr>II. Phân loại Optimizer</vt:lpstr>
      <vt:lpstr>II. Phân loại Optimizer</vt:lpstr>
      <vt:lpstr>II. Phân loại Optimizer</vt:lpstr>
      <vt:lpstr>II. Phân loại Optimizer</vt:lpstr>
      <vt:lpstr>II. Phân loại Optimizer</vt:lpstr>
      <vt:lpstr>KẾT THÚC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Optimizer </dc:title>
  <dc:creator>huy pham</dc:creator>
  <cp:lastModifiedBy>huy pham</cp:lastModifiedBy>
  <cp:revision>6</cp:revision>
  <dcterms:created xsi:type="dcterms:W3CDTF">2020-02-26T15:15:41Z</dcterms:created>
  <dcterms:modified xsi:type="dcterms:W3CDTF">2020-02-26T15:46:06Z</dcterms:modified>
</cp:coreProperties>
</file>