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12"/>
  </p:notesMasterIdLst>
  <p:sldIdLst>
    <p:sldId id="256" r:id="rId2"/>
    <p:sldId id="265"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299701-183F-4A48-BF78-269525164613}" type="datetimeFigureOut">
              <a:rPr lang="vi-VN" smtClean="0"/>
              <a:t>2/28/2020</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6EE01-7A39-4BFC-8874-F669EBB9709C}" type="slidenum">
              <a:rPr lang="vi-VN" smtClean="0"/>
              <a:t>‹#›</a:t>
            </a:fld>
            <a:endParaRPr lang="vi-VN"/>
          </a:p>
        </p:txBody>
      </p:sp>
    </p:spTree>
    <p:extLst>
      <p:ext uri="{BB962C8B-B14F-4D97-AF65-F5344CB8AC3E}">
        <p14:creationId xmlns:p14="http://schemas.microsoft.com/office/powerpoint/2010/main" val="1093367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DC50E4-6733-43AD-881D-BA49786B2EFE}" type="datetimeFigureOut">
              <a:rPr lang="vi-VN" smtClean="0"/>
              <a:t>2/28/2020</a:t>
            </a:fld>
            <a:endParaRPr lang="vi-VN"/>
          </a:p>
        </p:txBody>
      </p:sp>
      <p:sp>
        <p:nvSpPr>
          <p:cNvPr id="5" name="Footer Placeholder 4"/>
          <p:cNvSpPr>
            <a:spLocks noGrp="1"/>
          </p:cNvSpPr>
          <p:nvPr>
            <p:ph type="ftr" sz="quarter" idx="11"/>
          </p:nvPr>
        </p:nvSpPr>
        <p:spPr/>
        <p:txBody>
          <a:bodyPr/>
          <a:lstStyle/>
          <a:p>
            <a:endParaRPr lang="vi-V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5F3F2E-4121-4896-83A5-B412E5B00DC8}" type="slidenum">
              <a:rPr lang="vi-VN" smtClean="0"/>
              <a:t>‹#›</a:t>
            </a:fld>
            <a:endParaRPr lang="vi-VN"/>
          </a:p>
        </p:txBody>
      </p:sp>
    </p:spTree>
    <p:extLst>
      <p:ext uri="{BB962C8B-B14F-4D97-AF65-F5344CB8AC3E}">
        <p14:creationId xmlns:p14="http://schemas.microsoft.com/office/powerpoint/2010/main" val="708082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DC50E4-6733-43AD-881D-BA49786B2EFE}" type="datetimeFigureOut">
              <a:rPr lang="vi-VN" smtClean="0"/>
              <a:t>2/28/2020</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5F3F2E-4121-4896-83A5-B412E5B00DC8}" type="slidenum">
              <a:rPr lang="vi-VN" smtClean="0"/>
              <a:t>‹#›</a:t>
            </a:fld>
            <a:endParaRPr lang="vi-VN"/>
          </a:p>
        </p:txBody>
      </p:sp>
    </p:spTree>
    <p:extLst>
      <p:ext uri="{BB962C8B-B14F-4D97-AF65-F5344CB8AC3E}">
        <p14:creationId xmlns:p14="http://schemas.microsoft.com/office/powerpoint/2010/main" val="449576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DC50E4-6733-43AD-881D-BA49786B2EFE}" type="datetimeFigureOut">
              <a:rPr lang="vi-VN" smtClean="0"/>
              <a:t>2/28/2020</a:t>
            </a:fld>
            <a:endParaRPr lang="vi-VN"/>
          </a:p>
        </p:txBody>
      </p:sp>
      <p:sp>
        <p:nvSpPr>
          <p:cNvPr id="5" name="Footer Placeholder 4"/>
          <p:cNvSpPr>
            <a:spLocks noGrp="1"/>
          </p:cNvSpPr>
          <p:nvPr>
            <p:ph type="ftr" sz="quarter" idx="11"/>
          </p:nvPr>
        </p:nvSpPr>
        <p:spPr/>
        <p:txBody>
          <a:bodyPr/>
          <a:lstStyle/>
          <a:p>
            <a:endParaRPr lang="vi-V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5F3F2E-4121-4896-83A5-B412E5B00DC8}" type="slidenum">
              <a:rPr lang="vi-VN" smtClean="0"/>
              <a:t>‹#›</a:t>
            </a:fld>
            <a:endParaRPr lang="vi-V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71405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DDC50E4-6733-43AD-881D-BA49786B2EFE}" type="datetimeFigureOut">
              <a:rPr lang="vi-VN" smtClean="0"/>
              <a:t>2/28/2020</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5F3F2E-4121-4896-83A5-B412E5B00DC8}" type="slidenum">
              <a:rPr lang="vi-VN" smtClean="0"/>
              <a:t>‹#›</a:t>
            </a:fld>
            <a:endParaRPr lang="vi-VN"/>
          </a:p>
        </p:txBody>
      </p:sp>
    </p:spTree>
    <p:extLst>
      <p:ext uri="{BB962C8B-B14F-4D97-AF65-F5344CB8AC3E}">
        <p14:creationId xmlns:p14="http://schemas.microsoft.com/office/powerpoint/2010/main" val="4112385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DDC50E4-6733-43AD-881D-BA49786B2EFE}" type="datetimeFigureOut">
              <a:rPr lang="vi-VN" smtClean="0"/>
              <a:t>2/28/2020</a:t>
            </a:fld>
            <a:endParaRPr lang="vi-VN"/>
          </a:p>
        </p:txBody>
      </p:sp>
      <p:sp>
        <p:nvSpPr>
          <p:cNvPr id="6" name="Footer Placeholder 5"/>
          <p:cNvSpPr>
            <a:spLocks noGrp="1"/>
          </p:cNvSpPr>
          <p:nvPr>
            <p:ph type="ftr" sz="quarter" idx="11"/>
          </p:nvPr>
        </p:nvSpPr>
        <p:spPr/>
        <p:txBody>
          <a:bodyPr/>
          <a:lstStyle/>
          <a:p>
            <a:endParaRPr lang="vi-V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5F3F2E-4121-4896-83A5-B412E5B00DC8}" type="slidenum">
              <a:rPr lang="vi-VN" smtClean="0"/>
              <a:t>‹#›</a:t>
            </a:fld>
            <a:endParaRPr lang="vi-V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04085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DDC50E4-6733-43AD-881D-BA49786B2EFE}" type="datetimeFigureOut">
              <a:rPr lang="vi-VN" smtClean="0"/>
              <a:t>2/28/2020</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5F3F2E-4121-4896-83A5-B412E5B00DC8}" type="slidenum">
              <a:rPr lang="vi-VN" smtClean="0"/>
              <a:t>‹#›</a:t>
            </a:fld>
            <a:endParaRPr lang="vi-VN"/>
          </a:p>
        </p:txBody>
      </p:sp>
    </p:spTree>
    <p:extLst>
      <p:ext uri="{BB962C8B-B14F-4D97-AF65-F5344CB8AC3E}">
        <p14:creationId xmlns:p14="http://schemas.microsoft.com/office/powerpoint/2010/main" val="2108685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DC50E4-6733-43AD-881D-BA49786B2EFE}" type="datetimeFigureOut">
              <a:rPr lang="vi-VN" smtClean="0"/>
              <a:t>2/28/2020</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5F3F2E-4121-4896-83A5-B412E5B00DC8}" type="slidenum">
              <a:rPr lang="vi-VN" smtClean="0"/>
              <a:t>‹#›</a:t>
            </a:fld>
            <a:endParaRPr lang="vi-VN"/>
          </a:p>
        </p:txBody>
      </p:sp>
    </p:spTree>
    <p:extLst>
      <p:ext uri="{BB962C8B-B14F-4D97-AF65-F5344CB8AC3E}">
        <p14:creationId xmlns:p14="http://schemas.microsoft.com/office/powerpoint/2010/main" val="2216511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DC50E4-6733-43AD-881D-BA49786B2EFE}" type="datetimeFigureOut">
              <a:rPr lang="vi-VN" smtClean="0"/>
              <a:t>2/28/2020</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5F3F2E-4121-4896-83A5-B412E5B00DC8}" type="slidenum">
              <a:rPr lang="vi-VN" smtClean="0"/>
              <a:t>‹#›</a:t>
            </a:fld>
            <a:endParaRPr lang="vi-VN"/>
          </a:p>
        </p:txBody>
      </p:sp>
    </p:spTree>
    <p:extLst>
      <p:ext uri="{BB962C8B-B14F-4D97-AF65-F5344CB8AC3E}">
        <p14:creationId xmlns:p14="http://schemas.microsoft.com/office/powerpoint/2010/main" val="2338256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DC50E4-6733-43AD-881D-BA49786B2EFE}" type="datetimeFigureOut">
              <a:rPr lang="vi-VN" smtClean="0"/>
              <a:t>2/28/2020</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5F3F2E-4121-4896-83A5-B412E5B00DC8}" type="slidenum">
              <a:rPr lang="vi-VN" smtClean="0"/>
              <a:t>‹#›</a:t>
            </a:fld>
            <a:endParaRPr lang="vi-VN"/>
          </a:p>
        </p:txBody>
      </p:sp>
    </p:spTree>
    <p:extLst>
      <p:ext uri="{BB962C8B-B14F-4D97-AF65-F5344CB8AC3E}">
        <p14:creationId xmlns:p14="http://schemas.microsoft.com/office/powerpoint/2010/main" val="3693986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DC50E4-6733-43AD-881D-BA49786B2EFE}" type="datetimeFigureOut">
              <a:rPr lang="vi-VN" smtClean="0"/>
              <a:t>2/28/2020</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5F3F2E-4121-4896-83A5-B412E5B00DC8}" type="slidenum">
              <a:rPr lang="vi-VN" smtClean="0"/>
              <a:t>‹#›</a:t>
            </a:fld>
            <a:endParaRPr lang="vi-VN"/>
          </a:p>
        </p:txBody>
      </p:sp>
    </p:spTree>
    <p:extLst>
      <p:ext uri="{BB962C8B-B14F-4D97-AF65-F5344CB8AC3E}">
        <p14:creationId xmlns:p14="http://schemas.microsoft.com/office/powerpoint/2010/main" val="3871378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DC50E4-6733-43AD-881D-BA49786B2EFE}" type="datetimeFigureOut">
              <a:rPr lang="vi-VN" smtClean="0"/>
              <a:t>2/28/2020</a:t>
            </a:fld>
            <a:endParaRPr lang="vi-VN"/>
          </a:p>
        </p:txBody>
      </p:sp>
      <p:sp>
        <p:nvSpPr>
          <p:cNvPr id="6" name="Footer Placeholder 5"/>
          <p:cNvSpPr>
            <a:spLocks noGrp="1"/>
          </p:cNvSpPr>
          <p:nvPr>
            <p:ph type="ftr" sz="quarter" idx="11"/>
          </p:nvPr>
        </p:nvSpPr>
        <p:spPr/>
        <p:txBody>
          <a:bodyPr/>
          <a:lstStyle/>
          <a:p>
            <a:endParaRPr lang="vi-V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85F3F2E-4121-4896-83A5-B412E5B00DC8}" type="slidenum">
              <a:rPr lang="vi-VN" smtClean="0"/>
              <a:t>‹#›</a:t>
            </a:fld>
            <a:endParaRPr lang="vi-VN"/>
          </a:p>
        </p:txBody>
      </p:sp>
    </p:spTree>
    <p:extLst>
      <p:ext uri="{BB962C8B-B14F-4D97-AF65-F5344CB8AC3E}">
        <p14:creationId xmlns:p14="http://schemas.microsoft.com/office/powerpoint/2010/main" val="505926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DDC50E4-6733-43AD-881D-BA49786B2EFE}" type="datetimeFigureOut">
              <a:rPr lang="vi-VN" smtClean="0"/>
              <a:t>2/28/2020</a:t>
            </a:fld>
            <a:endParaRPr lang="vi-VN"/>
          </a:p>
        </p:txBody>
      </p:sp>
      <p:sp>
        <p:nvSpPr>
          <p:cNvPr id="8" name="Footer Placeholder 7"/>
          <p:cNvSpPr>
            <a:spLocks noGrp="1"/>
          </p:cNvSpPr>
          <p:nvPr>
            <p:ph type="ftr" sz="quarter" idx="11"/>
          </p:nvPr>
        </p:nvSpPr>
        <p:spPr/>
        <p:txBody>
          <a:bodyPr/>
          <a:lstStyle/>
          <a:p>
            <a:endParaRPr lang="vi-V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5F3F2E-4121-4896-83A5-B412E5B00DC8}" type="slidenum">
              <a:rPr lang="vi-VN" smtClean="0"/>
              <a:t>‹#›</a:t>
            </a:fld>
            <a:endParaRPr lang="vi-VN"/>
          </a:p>
        </p:txBody>
      </p:sp>
    </p:spTree>
    <p:extLst>
      <p:ext uri="{BB962C8B-B14F-4D97-AF65-F5344CB8AC3E}">
        <p14:creationId xmlns:p14="http://schemas.microsoft.com/office/powerpoint/2010/main" val="2305103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DDC50E4-6733-43AD-881D-BA49786B2EFE}" type="datetimeFigureOut">
              <a:rPr lang="vi-VN" smtClean="0"/>
              <a:t>2/28/2020</a:t>
            </a:fld>
            <a:endParaRPr lang="vi-VN"/>
          </a:p>
        </p:txBody>
      </p:sp>
      <p:sp>
        <p:nvSpPr>
          <p:cNvPr id="4" name="Footer Placeholder 3"/>
          <p:cNvSpPr>
            <a:spLocks noGrp="1"/>
          </p:cNvSpPr>
          <p:nvPr>
            <p:ph type="ftr" sz="quarter" idx="11"/>
          </p:nvPr>
        </p:nvSpPr>
        <p:spPr/>
        <p:txBody>
          <a:bodyPr/>
          <a:lstStyle/>
          <a:p>
            <a:endParaRPr lang="vi-V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5F3F2E-4121-4896-83A5-B412E5B00DC8}" type="slidenum">
              <a:rPr lang="vi-VN" smtClean="0"/>
              <a:t>‹#›</a:t>
            </a:fld>
            <a:endParaRPr lang="vi-VN"/>
          </a:p>
        </p:txBody>
      </p:sp>
    </p:spTree>
    <p:extLst>
      <p:ext uri="{BB962C8B-B14F-4D97-AF65-F5344CB8AC3E}">
        <p14:creationId xmlns:p14="http://schemas.microsoft.com/office/powerpoint/2010/main" val="660969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DC50E4-6733-43AD-881D-BA49786B2EFE}" type="datetimeFigureOut">
              <a:rPr lang="vi-VN" smtClean="0"/>
              <a:t>2/28/2020</a:t>
            </a:fld>
            <a:endParaRPr lang="vi-VN"/>
          </a:p>
        </p:txBody>
      </p:sp>
      <p:sp>
        <p:nvSpPr>
          <p:cNvPr id="3" name="Footer Placeholder 2"/>
          <p:cNvSpPr>
            <a:spLocks noGrp="1"/>
          </p:cNvSpPr>
          <p:nvPr>
            <p:ph type="ftr" sz="quarter" idx="11"/>
          </p:nvPr>
        </p:nvSpPr>
        <p:spPr/>
        <p:txBody>
          <a:bodyPr/>
          <a:lstStyle/>
          <a:p>
            <a:endParaRPr lang="vi-V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5F3F2E-4121-4896-83A5-B412E5B00DC8}" type="slidenum">
              <a:rPr lang="vi-VN" smtClean="0"/>
              <a:t>‹#›</a:t>
            </a:fld>
            <a:endParaRPr lang="vi-VN"/>
          </a:p>
        </p:txBody>
      </p:sp>
    </p:spTree>
    <p:extLst>
      <p:ext uri="{BB962C8B-B14F-4D97-AF65-F5344CB8AC3E}">
        <p14:creationId xmlns:p14="http://schemas.microsoft.com/office/powerpoint/2010/main" val="1986844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DDC50E4-6733-43AD-881D-BA49786B2EFE}" type="datetimeFigureOut">
              <a:rPr lang="vi-VN" smtClean="0"/>
              <a:t>2/28/2020</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5F3F2E-4121-4896-83A5-B412E5B00DC8}" type="slidenum">
              <a:rPr lang="vi-VN" smtClean="0"/>
              <a:t>‹#›</a:t>
            </a:fld>
            <a:endParaRPr lang="vi-VN"/>
          </a:p>
        </p:txBody>
      </p:sp>
    </p:spTree>
    <p:extLst>
      <p:ext uri="{BB962C8B-B14F-4D97-AF65-F5344CB8AC3E}">
        <p14:creationId xmlns:p14="http://schemas.microsoft.com/office/powerpoint/2010/main" val="2994464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DDC50E4-6733-43AD-881D-BA49786B2EFE}" type="datetimeFigureOut">
              <a:rPr lang="vi-VN" smtClean="0"/>
              <a:t>2/28/2020</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5F3F2E-4121-4896-83A5-B412E5B00DC8}" type="slidenum">
              <a:rPr lang="vi-VN" smtClean="0"/>
              <a:t>‹#›</a:t>
            </a:fld>
            <a:endParaRPr lang="vi-VN"/>
          </a:p>
        </p:txBody>
      </p:sp>
    </p:spTree>
    <p:extLst>
      <p:ext uri="{BB962C8B-B14F-4D97-AF65-F5344CB8AC3E}">
        <p14:creationId xmlns:p14="http://schemas.microsoft.com/office/powerpoint/2010/main" val="205755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DDC50E4-6733-43AD-881D-BA49786B2EFE}" type="datetimeFigureOut">
              <a:rPr lang="vi-VN" smtClean="0"/>
              <a:t>2/28/2020</a:t>
            </a:fld>
            <a:endParaRPr lang="vi-V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5F3F2E-4121-4896-83A5-B412E5B00DC8}" type="slidenum">
              <a:rPr lang="vi-VN" smtClean="0"/>
              <a:t>‹#›</a:t>
            </a:fld>
            <a:endParaRPr lang="vi-VN"/>
          </a:p>
        </p:txBody>
      </p:sp>
    </p:spTree>
    <p:extLst>
      <p:ext uri="{BB962C8B-B14F-4D97-AF65-F5344CB8AC3E}">
        <p14:creationId xmlns:p14="http://schemas.microsoft.com/office/powerpoint/2010/main" val="262374187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6413" y="914400"/>
            <a:ext cx="8915399" cy="2262781"/>
          </a:xfrm>
        </p:spPr>
        <p:txBody>
          <a:bodyPr>
            <a:normAutofit/>
          </a:bodyPr>
          <a:lstStyle/>
          <a:p>
            <a:r>
              <a:rPr lang="vi-VN" sz="7200">
                <a:latin typeface="Times New Roman" panose="02020603050405020304" pitchFamily="18" charset="0"/>
                <a:cs typeface="Times New Roman" panose="02020603050405020304" pitchFamily="18" charset="0"/>
              </a:rPr>
              <a:t>Perceptron</a:t>
            </a:r>
          </a:p>
        </p:txBody>
      </p:sp>
      <p:sp>
        <p:nvSpPr>
          <p:cNvPr id="3" name="Subtitle 2"/>
          <p:cNvSpPr>
            <a:spLocks noGrp="1"/>
          </p:cNvSpPr>
          <p:nvPr>
            <p:ph type="subTitle" idx="1"/>
          </p:nvPr>
        </p:nvSpPr>
        <p:spPr/>
        <p:txBody>
          <a:bodyPr>
            <a:normAutofit/>
          </a:bodyPr>
          <a:lstStyle/>
          <a:p>
            <a:r>
              <a:rPr lang="vi-VN" sz="2800" smtClean="0"/>
              <a:t>Phạm Quang Huy</a:t>
            </a:r>
            <a:endParaRPr lang="vi-VN" sz="2800"/>
          </a:p>
        </p:txBody>
      </p:sp>
    </p:spTree>
    <p:extLst>
      <p:ext uri="{BB962C8B-B14F-4D97-AF65-F5344CB8AC3E}">
        <p14:creationId xmlns:p14="http://schemas.microsoft.com/office/powerpoint/2010/main" val="2744565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302" y="2681510"/>
            <a:ext cx="8911687" cy="1280890"/>
          </a:xfrm>
        </p:spPr>
        <p:txBody>
          <a:bodyPr>
            <a:normAutofit/>
          </a:bodyPr>
          <a:lstStyle/>
          <a:p>
            <a:r>
              <a:rPr lang="vi-VN" sz="7200" smtClean="0">
                <a:latin typeface="Times New Roman" panose="02020603050405020304" pitchFamily="18" charset="0"/>
                <a:cs typeface="Times New Roman" panose="02020603050405020304" pitchFamily="18" charset="0"/>
              </a:rPr>
              <a:t>KẾT THÚC</a:t>
            </a:r>
            <a:endParaRPr lang="vi-VN" sz="7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8285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latin typeface="Times New Roman" panose="02020603050405020304" pitchFamily="18" charset="0"/>
                <a:cs typeface="Times New Roman" panose="02020603050405020304" pitchFamily="18" charset="0"/>
              </a:rPr>
              <a:t>MỤC LỤC</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358153"/>
            <a:ext cx="8915400" cy="4553069"/>
          </a:xfrm>
        </p:spPr>
        <p:txBody>
          <a:bodyPr/>
          <a:lstStyle/>
          <a:p>
            <a:pPr marL="400050" indent="-400050">
              <a:buAutoNum type="romanUcPeriod"/>
            </a:pPr>
            <a:r>
              <a:rPr lang="vi-VN" smtClean="0">
                <a:latin typeface="Times New Roman" panose="02020603050405020304" pitchFamily="18" charset="0"/>
                <a:cs typeface="Times New Roman" panose="02020603050405020304" pitchFamily="18" charset="0"/>
              </a:rPr>
              <a:t>Khái niệm</a:t>
            </a:r>
          </a:p>
          <a:p>
            <a:pPr marL="0" indent="0">
              <a:buNone/>
            </a:pPr>
            <a:r>
              <a:rPr lang="vi-VN">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1. Perceptron là gì</a:t>
            </a:r>
          </a:p>
          <a:p>
            <a:pPr marL="0" indent="0">
              <a:buNone/>
            </a:pPr>
            <a:r>
              <a:rPr lang="vi-VN">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2. Perceptron dùng để làm gì </a:t>
            </a:r>
          </a:p>
          <a:p>
            <a:pPr marL="0" indent="0">
              <a:buNone/>
            </a:pPr>
            <a:r>
              <a:rPr lang="vi-VN" smtClean="0">
                <a:latin typeface="Times New Roman" panose="02020603050405020304" pitchFamily="18" charset="0"/>
                <a:cs typeface="Times New Roman" panose="02020603050405020304" pitchFamily="18" charset="0"/>
              </a:rPr>
              <a:t>II. Tìm hiểu về Perceptron</a:t>
            </a:r>
          </a:p>
          <a:p>
            <a:pPr marL="0" indent="0">
              <a:buNone/>
            </a:pPr>
            <a:r>
              <a:rPr lang="vi-VN">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1. Ý tưởng thuật toán</a:t>
            </a:r>
          </a:p>
          <a:p>
            <a:pPr marL="0" indent="0">
              <a:buNone/>
            </a:pPr>
            <a:r>
              <a:rPr lang="vi-VN">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2. Cách thức hoạt động</a:t>
            </a:r>
          </a:p>
          <a:p>
            <a:pPr marL="0" indent="0">
              <a:buNone/>
            </a:pPr>
            <a:r>
              <a:rPr lang="vi-VN">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3. Xây dựng hàm mất mát</a:t>
            </a:r>
          </a:p>
          <a:p>
            <a:pPr marL="0" indent="0">
              <a:buNone/>
            </a:pPr>
            <a:r>
              <a:rPr lang="vi-VN">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4. Tổng kết về Perceptron</a:t>
            </a:r>
            <a:endParaRPr lang="vi-VN">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885F3F2E-4121-4896-83A5-B412E5B00DC8}" type="slidenum">
              <a:rPr lang="vi-VN" smtClean="0"/>
              <a:t>2</a:t>
            </a:fld>
            <a:endParaRPr lang="vi-VN"/>
          </a:p>
        </p:txBody>
      </p:sp>
    </p:spTree>
    <p:extLst>
      <p:ext uri="{BB962C8B-B14F-4D97-AF65-F5344CB8AC3E}">
        <p14:creationId xmlns:p14="http://schemas.microsoft.com/office/powerpoint/2010/main" val="127313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latin typeface="Times New Roman" panose="02020603050405020304" pitchFamily="18" charset="0"/>
                <a:cs typeface="Times New Roman" panose="02020603050405020304" pitchFamily="18" charset="0"/>
              </a:rPr>
              <a:t>I. Khái niệm Perceptron</a:t>
            </a:r>
          </a:p>
        </p:txBody>
      </p:sp>
      <p:sp>
        <p:nvSpPr>
          <p:cNvPr id="3" name="Content Placeholder 2"/>
          <p:cNvSpPr>
            <a:spLocks noGrp="1"/>
          </p:cNvSpPr>
          <p:nvPr>
            <p:ph idx="1"/>
          </p:nvPr>
        </p:nvSpPr>
        <p:spPr>
          <a:xfrm>
            <a:off x="2589212" y="1573305"/>
            <a:ext cx="8915400" cy="4867835"/>
          </a:xfrm>
        </p:spPr>
        <p:txBody>
          <a:bodyPr>
            <a:normAutofit/>
          </a:bodyPr>
          <a:lstStyle/>
          <a:p>
            <a:r>
              <a:rPr lang="vi-VN" sz="2000" smtClean="0">
                <a:latin typeface="Times New Roman" panose="02020603050405020304" pitchFamily="18" charset="0"/>
                <a:cs typeface="Times New Roman" panose="02020603050405020304" pitchFamily="18" charset="0"/>
              </a:rPr>
              <a:t>1. Perceptron là gì?</a:t>
            </a:r>
          </a:p>
          <a:p>
            <a:pPr>
              <a:buFontTx/>
              <a:buChar char="-"/>
            </a:pPr>
            <a:r>
              <a:rPr lang="vi-VN" sz="2000" smtClean="0">
                <a:latin typeface="Times New Roman" panose="02020603050405020304" pitchFamily="18" charset="0"/>
                <a:cs typeface="Times New Roman" panose="02020603050405020304" pitchFamily="18" charset="0"/>
              </a:rPr>
              <a:t>Perceptron là thuật toán dùng trong việc phân loại và cũng là nền tảng cho các mô hình phức tạp sau này.</a:t>
            </a:r>
          </a:p>
          <a:p>
            <a:pPr>
              <a:buFontTx/>
              <a:buChar char="-"/>
            </a:pPr>
            <a:r>
              <a:rPr lang="vi-VN" sz="2000">
                <a:latin typeface="Times New Roman" panose="02020603050405020304" pitchFamily="18" charset="0"/>
                <a:cs typeface="Times New Roman" panose="02020603050405020304" pitchFamily="18" charset="0"/>
              </a:rPr>
              <a:t>Perceptron là một thuật toán Classification cho trường hợp đơn giản nhất: chỉ có hai class (lớp) (bài toán với chỉ hai class được gọi là binary classification)</a:t>
            </a:r>
          </a:p>
        </p:txBody>
      </p:sp>
    </p:spTree>
    <p:extLst>
      <p:ext uri="{BB962C8B-B14F-4D97-AF65-F5344CB8AC3E}">
        <p14:creationId xmlns:p14="http://schemas.microsoft.com/office/powerpoint/2010/main" val="1177787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latin typeface="Times New Roman" panose="02020603050405020304" pitchFamily="18" charset="0"/>
                <a:cs typeface="Times New Roman" panose="02020603050405020304" pitchFamily="18" charset="0"/>
              </a:rPr>
              <a:t>I. Khái niệm Perceptron</a:t>
            </a:r>
          </a:p>
        </p:txBody>
      </p:sp>
      <p:sp>
        <p:nvSpPr>
          <p:cNvPr id="3" name="Content Placeholder 2"/>
          <p:cNvSpPr>
            <a:spLocks noGrp="1"/>
          </p:cNvSpPr>
          <p:nvPr>
            <p:ph idx="1"/>
          </p:nvPr>
        </p:nvSpPr>
        <p:spPr>
          <a:xfrm>
            <a:off x="2589212" y="1573305"/>
            <a:ext cx="8915400" cy="4867835"/>
          </a:xfrm>
        </p:spPr>
        <p:txBody>
          <a:bodyPr>
            <a:normAutofit/>
          </a:bodyPr>
          <a:lstStyle/>
          <a:p>
            <a:r>
              <a:rPr lang="vi-VN" sz="2000" smtClean="0">
                <a:latin typeface="Times New Roman" panose="02020603050405020304" pitchFamily="18" charset="0"/>
                <a:cs typeface="Times New Roman" panose="02020603050405020304" pitchFamily="18" charset="0"/>
              </a:rPr>
              <a:t>2. Perceptron dùng để làm gì</a:t>
            </a:r>
          </a:p>
          <a:p>
            <a:pPr>
              <a:buFontTx/>
              <a:buChar char="-"/>
            </a:pPr>
            <a:r>
              <a:rPr lang="vi-VN" sz="2000" smtClean="0">
                <a:latin typeface="Times New Roman" panose="02020603050405020304" pitchFamily="18" charset="0"/>
                <a:cs typeface="Times New Roman" panose="02020603050405020304" pitchFamily="18" charset="0"/>
              </a:rPr>
              <a:t>Perceptron dùng để giải quyết bài toán: “</a:t>
            </a:r>
            <a:r>
              <a:rPr lang="vi-VN" i="1"/>
              <a:t>Cho hai class được gán nhãn, hãy tìm một đường phẳng sao cho toàn bộ các điểm thuộc class 1 nằm về 1 phía, toàn bộ các điểm thuộc class 2 nằm về phía còn lại của đường phẳng đó. Với giả định rằng tồn tại một đường phẳng như thế</a:t>
            </a:r>
            <a:r>
              <a:rPr lang="vi-VN" i="1" smtClean="0"/>
              <a:t>.</a:t>
            </a:r>
            <a:r>
              <a:rPr lang="vi-VN" sz="2000" smtClean="0">
                <a:latin typeface="Times New Roman" panose="02020603050405020304" pitchFamily="18" charset="0"/>
                <a:cs typeface="Times New Roman" panose="02020603050405020304" pitchFamily="18" charset="0"/>
              </a:rPr>
              <a:t>”</a:t>
            </a:r>
          </a:p>
          <a:p>
            <a:pPr>
              <a:buFontTx/>
              <a:buChar char="-"/>
            </a:pPr>
            <a:r>
              <a:rPr lang="vi-VN" sz="2000" smtClean="0">
                <a:latin typeface="Times New Roman" panose="02020603050405020304" pitchFamily="18" charset="0"/>
                <a:cs typeface="Times New Roman" panose="02020603050405020304" pitchFamily="18" charset="0"/>
              </a:rPr>
              <a:t>Chúng ta </a:t>
            </a:r>
            <a:r>
              <a:rPr lang="vi-VN" sz="2000">
                <a:latin typeface="Times New Roman" panose="02020603050405020304" pitchFamily="18" charset="0"/>
                <a:cs typeface="Times New Roman" panose="02020603050405020304" pitchFamily="18" charset="0"/>
              </a:rPr>
              <a:t>sẽ dựa trên các giá trị input để quyết định sẽ chia đối tượng vào 1 trong 2 nhóm đã định sẵn</a:t>
            </a:r>
          </a:p>
          <a:p>
            <a:pPr marL="0" indent="0">
              <a:buNone/>
            </a:pPr>
            <a:endParaRPr lang="vi-V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7051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latin typeface="Times New Roman" panose="02020603050405020304" pitchFamily="18" charset="0"/>
                <a:cs typeface="Times New Roman" panose="02020603050405020304" pitchFamily="18" charset="0"/>
              </a:rPr>
              <a:t>II.Tìm hiểu về </a:t>
            </a:r>
            <a:r>
              <a:rPr lang="vi-VN">
                <a:latin typeface="Times New Roman" panose="02020603050405020304" pitchFamily="18" charset="0"/>
                <a:cs typeface="Times New Roman" panose="02020603050405020304" pitchFamily="18" charset="0"/>
              </a:rPr>
              <a:t>Perceptron</a:t>
            </a:r>
          </a:p>
        </p:txBody>
      </p:sp>
      <p:sp>
        <p:nvSpPr>
          <p:cNvPr id="3" name="Content Placeholder 2"/>
          <p:cNvSpPr>
            <a:spLocks noGrp="1"/>
          </p:cNvSpPr>
          <p:nvPr>
            <p:ph idx="1"/>
          </p:nvPr>
        </p:nvSpPr>
        <p:spPr>
          <a:xfrm>
            <a:off x="2589212" y="1573305"/>
            <a:ext cx="8915400" cy="4867835"/>
          </a:xfrm>
        </p:spPr>
        <p:txBody>
          <a:bodyPr>
            <a:normAutofit/>
          </a:bodyPr>
          <a:lstStyle/>
          <a:p>
            <a:r>
              <a:rPr lang="vi-VN" sz="2000" smtClean="0">
                <a:latin typeface="Times New Roman" panose="02020603050405020304" pitchFamily="18" charset="0"/>
                <a:cs typeface="Times New Roman" panose="02020603050405020304" pitchFamily="18" charset="0"/>
              </a:rPr>
              <a:t>1. Ý tưởng thuật toán</a:t>
            </a:r>
          </a:p>
          <a:p>
            <a:pPr marL="0" indent="0">
              <a:buNone/>
            </a:pPr>
            <a:r>
              <a:rPr lang="vi-VN" sz="2000">
                <a:latin typeface="Times New Roman" panose="02020603050405020304" pitchFamily="18" charset="0"/>
                <a:cs typeface="Times New Roman" panose="02020603050405020304" pitchFamily="18" charset="0"/>
              </a:rPr>
              <a:t>- ý tưởng cơ bản của </a:t>
            </a:r>
            <a:r>
              <a:rPr lang="vi-VN" sz="2000" smtClean="0">
                <a:latin typeface="Times New Roman" panose="02020603050405020304" pitchFamily="18" charset="0"/>
                <a:cs typeface="Times New Roman" panose="02020603050405020304" pitchFamily="18" charset="0"/>
              </a:rPr>
              <a:t>Perceptron </a:t>
            </a:r>
            <a:r>
              <a:rPr lang="vi-VN" sz="2000">
                <a:latin typeface="Times New Roman" panose="02020603050405020304" pitchFamily="18" charset="0"/>
                <a:cs typeface="Times New Roman" panose="02020603050405020304" pitchFamily="18" charset="0"/>
              </a:rPr>
              <a:t>là xuất phát từ một nghiệm dự đoán nào đó, qua mỗi vòng lặp, nghiệm sẽ được cập nhật tới một ví trí tốt hơn. Việc cập nhật này dựa trên việc giảm giá trị của một hàm mất mát nào đó.</a:t>
            </a:r>
          </a:p>
        </p:txBody>
      </p:sp>
    </p:spTree>
    <p:extLst>
      <p:ext uri="{BB962C8B-B14F-4D97-AF65-F5344CB8AC3E}">
        <p14:creationId xmlns:p14="http://schemas.microsoft.com/office/powerpoint/2010/main" val="101872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latin typeface="Times New Roman" panose="02020603050405020304" pitchFamily="18" charset="0"/>
                <a:cs typeface="Times New Roman" panose="02020603050405020304" pitchFamily="18" charset="0"/>
              </a:rPr>
              <a:t>II.Tìm hiểu về </a:t>
            </a:r>
            <a:r>
              <a:rPr lang="vi-VN">
                <a:latin typeface="Times New Roman" panose="02020603050405020304" pitchFamily="18" charset="0"/>
                <a:cs typeface="Times New Roman" panose="02020603050405020304" pitchFamily="18" charset="0"/>
              </a:rPr>
              <a:t>Perceptron</a:t>
            </a:r>
          </a:p>
        </p:txBody>
      </p:sp>
      <p:sp>
        <p:nvSpPr>
          <p:cNvPr id="3" name="Content Placeholder 2"/>
          <p:cNvSpPr>
            <a:spLocks noGrp="1"/>
          </p:cNvSpPr>
          <p:nvPr>
            <p:ph idx="1"/>
          </p:nvPr>
        </p:nvSpPr>
        <p:spPr>
          <a:xfrm>
            <a:off x="1707776" y="1573305"/>
            <a:ext cx="9796836" cy="4867835"/>
          </a:xfrm>
        </p:spPr>
        <p:txBody>
          <a:bodyPr>
            <a:normAutofit/>
          </a:bodyPr>
          <a:lstStyle/>
          <a:p>
            <a:r>
              <a:rPr lang="vi-VN" sz="2000" smtClean="0">
                <a:latin typeface="Times New Roman" panose="02020603050405020304" pitchFamily="18" charset="0"/>
                <a:cs typeface="Times New Roman" panose="02020603050405020304" pitchFamily="18" charset="0"/>
              </a:rPr>
              <a:t>2. Cách thức hoạt động</a:t>
            </a:r>
          </a:p>
          <a:p>
            <a:pPr>
              <a:buFontTx/>
              <a:buChar char="-"/>
            </a:pPr>
            <a:r>
              <a:rPr lang="vi-VN" smtClean="0">
                <a:latin typeface="Times New Roman" panose="02020603050405020304" pitchFamily="18" charset="0"/>
                <a:cs typeface="Times New Roman" panose="02020603050405020304" pitchFamily="18" charset="0"/>
              </a:rPr>
              <a:t>Trong </a:t>
            </a:r>
            <a:r>
              <a:rPr lang="vi-VN">
                <a:latin typeface="Times New Roman" panose="02020603050405020304" pitchFamily="18" charset="0"/>
                <a:cs typeface="Times New Roman" panose="02020603050405020304" pitchFamily="18" charset="0"/>
              </a:rPr>
              <a:t>mô hình trên, hình tròn màu đỏ là đại diện cho thân neuron. </a:t>
            </a:r>
            <a:endParaRPr lang="vi-VN" smtClean="0">
              <a:latin typeface="Times New Roman" panose="02020603050405020304" pitchFamily="18" charset="0"/>
              <a:cs typeface="Times New Roman" panose="02020603050405020304" pitchFamily="18" charset="0"/>
            </a:endParaRPr>
          </a:p>
          <a:p>
            <a:pPr marL="0" indent="0">
              <a:buNone/>
            </a:pPr>
            <a:r>
              <a:rPr lang="vi-VN" smtClean="0">
                <a:latin typeface="Times New Roman" panose="02020603050405020304" pitchFamily="18" charset="0"/>
                <a:cs typeface="Times New Roman" panose="02020603050405020304" pitchFamily="18" charset="0"/>
              </a:rPr>
              <a:t>Các </a:t>
            </a:r>
            <a:r>
              <a:rPr lang="vi-VN">
                <a:latin typeface="Times New Roman" panose="02020603050405020304" pitchFamily="18" charset="0"/>
                <a:cs typeface="Times New Roman" panose="02020603050405020304" pitchFamily="18" charset="0"/>
              </a:rPr>
              <a:t>giá trị đầu vào x1,x2,...,xnx1,x2,...,xn </a:t>
            </a:r>
            <a:r>
              <a:rPr lang="vi-VN" smtClean="0">
                <a:latin typeface="Times New Roman" panose="02020603050405020304" pitchFamily="18" charset="0"/>
                <a:cs typeface="Times New Roman" panose="02020603050405020304" pitchFamily="18" charset="0"/>
              </a:rPr>
              <a:t>đại </a:t>
            </a:r>
            <a:r>
              <a:rPr lang="vi-VN">
                <a:latin typeface="Times New Roman" panose="02020603050405020304" pitchFamily="18" charset="0"/>
                <a:cs typeface="Times New Roman" panose="02020603050405020304" pitchFamily="18" charset="0"/>
              </a:rPr>
              <a:t>diện cho giá trị của </a:t>
            </a:r>
            <a:r>
              <a:rPr lang="vi-VN" smtClean="0">
                <a:latin typeface="Times New Roman" panose="02020603050405020304" pitchFamily="18" charset="0"/>
                <a:cs typeface="Times New Roman" panose="02020603050405020304" pitchFamily="18" charset="0"/>
              </a:rPr>
              <a:t>input. </a:t>
            </a:r>
          </a:p>
          <a:p>
            <a:pPr marL="0" indent="0">
              <a:buNone/>
            </a:pPr>
            <a:r>
              <a:rPr lang="vi-VN" smtClean="0">
                <a:latin typeface="Times New Roman" panose="02020603050405020304" pitchFamily="18" charset="0"/>
                <a:cs typeface="Times New Roman" panose="02020603050405020304" pitchFamily="18" charset="0"/>
              </a:rPr>
              <a:t>Các </a:t>
            </a:r>
            <a:r>
              <a:rPr lang="vi-VN">
                <a:latin typeface="Times New Roman" panose="02020603050405020304" pitchFamily="18" charset="0"/>
                <a:cs typeface="Times New Roman" panose="02020603050405020304" pitchFamily="18" charset="0"/>
              </a:rPr>
              <a:t>input này sẽ được nhân lần lượt với các giá trị w1,w2,w3,...,wnw1,w2,w3,...,wn (được gọi là các </a:t>
            </a:r>
            <a:r>
              <a:rPr lang="vi-VN" b="1" i="1">
                <a:latin typeface="Times New Roman" panose="02020603050405020304" pitchFamily="18" charset="0"/>
                <a:cs typeface="Times New Roman" panose="02020603050405020304" pitchFamily="18" charset="0"/>
              </a:rPr>
              <a:t>weights</a:t>
            </a:r>
            <a:r>
              <a:rPr lang="vi-VN" smtClean="0">
                <a:latin typeface="Times New Roman" panose="02020603050405020304" pitchFamily="18" charset="0"/>
                <a:cs typeface="Times New Roman" panose="02020603050405020304" pitchFamily="18" charset="0"/>
              </a:rPr>
              <a:t>)</a:t>
            </a:r>
          </a:p>
          <a:p>
            <a:pPr marL="0" indent="0">
              <a:buNone/>
            </a:pPr>
            <a:endParaRPr lang="vi-VN" sz="2000" smtClean="0">
              <a:latin typeface="Times New Roman" panose="02020603050405020304" pitchFamily="18" charset="0"/>
              <a:cs typeface="Times New Roman" panose="02020603050405020304" pitchFamily="18" charset="0"/>
            </a:endParaRPr>
          </a:p>
          <a:p>
            <a:pPr marL="0" indent="0">
              <a:buNone/>
            </a:pPr>
            <a:endParaRPr lang="vi-VN" sz="20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706298" y="3234636"/>
            <a:ext cx="3891290" cy="3289843"/>
          </a:xfrm>
          <a:prstGeom prst="rect">
            <a:avLst/>
          </a:prstGeom>
        </p:spPr>
      </p:pic>
    </p:spTree>
    <p:extLst>
      <p:ext uri="{BB962C8B-B14F-4D97-AF65-F5344CB8AC3E}">
        <p14:creationId xmlns:p14="http://schemas.microsoft.com/office/powerpoint/2010/main" val="867960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latin typeface="Times New Roman" panose="02020603050405020304" pitchFamily="18" charset="0"/>
                <a:cs typeface="Times New Roman" panose="02020603050405020304" pitchFamily="18" charset="0"/>
              </a:rPr>
              <a:t>II.Tìm hiểu về </a:t>
            </a:r>
            <a:r>
              <a:rPr lang="vi-VN">
                <a:latin typeface="Times New Roman" panose="02020603050405020304" pitchFamily="18" charset="0"/>
                <a:cs typeface="Times New Roman" panose="02020603050405020304" pitchFamily="18" charset="0"/>
              </a:rPr>
              <a:t>Perceptron</a:t>
            </a:r>
          </a:p>
        </p:txBody>
      </p:sp>
      <p:sp>
        <p:nvSpPr>
          <p:cNvPr id="3" name="Content Placeholder 2"/>
          <p:cNvSpPr>
            <a:spLocks noGrp="1"/>
          </p:cNvSpPr>
          <p:nvPr>
            <p:ph idx="1"/>
          </p:nvPr>
        </p:nvSpPr>
        <p:spPr>
          <a:xfrm>
            <a:off x="2151529" y="1573305"/>
            <a:ext cx="9353083" cy="4867835"/>
          </a:xfrm>
        </p:spPr>
        <p:txBody>
          <a:bodyPr>
            <a:normAutofit/>
          </a:bodyPr>
          <a:lstStyle/>
          <a:p>
            <a:r>
              <a:rPr lang="vi-VN" sz="2000">
                <a:latin typeface="Times New Roman" panose="02020603050405020304" pitchFamily="18" charset="0"/>
                <a:cs typeface="Times New Roman" panose="02020603050405020304" pitchFamily="18" charset="0"/>
              </a:rPr>
              <a:t>2. Cách thức hoạt động</a:t>
            </a:r>
          </a:p>
          <a:p>
            <a:pPr>
              <a:buFontTx/>
              <a:buChar char="-"/>
            </a:pPr>
            <a:r>
              <a:rPr lang="vi-VN" sz="2000" smtClean="0">
                <a:latin typeface="Times New Roman" panose="02020603050405020304" pitchFamily="18" charset="0"/>
                <a:cs typeface="Times New Roman" panose="02020603050405020304" pitchFamily="18" charset="0"/>
              </a:rPr>
              <a:t>Output </a:t>
            </a:r>
            <a:r>
              <a:rPr lang="vi-VN" sz="2000">
                <a:latin typeface="Times New Roman" panose="02020603050405020304" pitchFamily="18" charset="0"/>
                <a:cs typeface="Times New Roman" panose="02020603050405020304" pitchFamily="18" charset="0"/>
              </a:rPr>
              <a:t>sẽ là 0 hoặc 1, được tính bằng cách xem xét tổng các weight nhỏ hơn hay lớn hơn gía trị </a:t>
            </a:r>
            <a:r>
              <a:rPr lang="vi-VN" sz="2000" smtClean="0">
                <a:latin typeface="Times New Roman" panose="02020603050405020304" pitchFamily="18" charset="0"/>
                <a:cs typeface="Times New Roman" panose="02020603050405020304" pitchFamily="18" charset="0"/>
              </a:rPr>
              <a:t>threshhold</a:t>
            </a:r>
          </a:p>
          <a:p>
            <a:pPr>
              <a:buFontTx/>
              <a:buChar char="-"/>
            </a:pPr>
            <a:endParaRPr lang="vi-VN" sz="2000">
              <a:latin typeface="Times New Roman" panose="02020603050405020304" pitchFamily="18" charset="0"/>
              <a:cs typeface="Times New Roman" panose="02020603050405020304" pitchFamily="18" charset="0"/>
            </a:endParaRPr>
          </a:p>
          <a:p>
            <a:pPr>
              <a:buFontTx/>
              <a:buChar char="-"/>
            </a:pPr>
            <a:endParaRPr lang="vi-VN" sz="2000" smtClean="0">
              <a:latin typeface="Times New Roman" panose="02020603050405020304" pitchFamily="18" charset="0"/>
              <a:cs typeface="Times New Roman" panose="02020603050405020304" pitchFamily="18" charset="0"/>
            </a:endParaRPr>
          </a:p>
          <a:p>
            <a:pPr>
              <a:buFontTx/>
              <a:buChar char="-"/>
            </a:pPr>
            <a:endParaRPr lang="vi-VN" sz="2000">
              <a:latin typeface="Times New Roman" panose="02020603050405020304" pitchFamily="18" charset="0"/>
              <a:cs typeface="Times New Roman" panose="02020603050405020304" pitchFamily="18" charset="0"/>
            </a:endParaRPr>
          </a:p>
          <a:p>
            <a:pPr>
              <a:buFontTx/>
              <a:buChar char="-"/>
            </a:pPr>
            <a:endParaRPr lang="vi-VN" sz="2000" smtClean="0">
              <a:latin typeface="Times New Roman" panose="02020603050405020304" pitchFamily="18" charset="0"/>
              <a:cs typeface="Times New Roman" panose="02020603050405020304" pitchFamily="18" charset="0"/>
            </a:endParaRPr>
          </a:p>
          <a:p>
            <a:pPr>
              <a:buFontTx/>
              <a:buChar char="-"/>
            </a:pPr>
            <a:r>
              <a:rPr lang="vi-VN" sz="2000">
                <a:latin typeface="Times New Roman" panose="02020603050405020304" pitchFamily="18" charset="0"/>
                <a:cs typeface="Times New Roman" panose="02020603050405020304" pitchFamily="18" charset="0"/>
              </a:rPr>
              <a:t>Do đó, việc cho perceptron học nghĩa là tìm ra những giá trị phù hợp của các weight </a:t>
            </a:r>
            <a:r>
              <a:rPr lang="vi-VN" sz="2000" smtClean="0">
                <a:latin typeface="Times New Roman" panose="02020603050405020304" pitchFamily="18" charset="0"/>
                <a:cs typeface="Times New Roman" panose="02020603050405020304" pitchFamily="18" charset="0"/>
              </a:rPr>
              <a:t>w sao </a:t>
            </a:r>
            <a:r>
              <a:rPr lang="vi-VN" sz="2000">
                <a:latin typeface="Times New Roman" panose="02020603050405020304" pitchFamily="18" charset="0"/>
                <a:cs typeface="Times New Roman" panose="02020603050405020304" pitchFamily="18" charset="0"/>
              </a:rPr>
              <a:t>cho perceptron có thể đưa ra output 1 hay 0 một cách chính xác nhất</a:t>
            </a:r>
          </a:p>
        </p:txBody>
      </p:sp>
      <p:pic>
        <p:nvPicPr>
          <p:cNvPr id="4" name="Picture 3"/>
          <p:cNvPicPr>
            <a:picLocks noChangeAspect="1"/>
          </p:cNvPicPr>
          <p:nvPr/>
        </p:nvPicPr>
        <p:blipFill>
          <a:blip r:embed="rId2"/>
          <a:stretch>
            <a:fillRect/>
          </a:stretch>
        </p:blipFill>
        <p:spPr>
          <a:xfrm>
            <a:off x="3822046" y="2854194"/>
            <a:ext cx="4055451" cy="1112687"/>
          </a:xfrm>
          <a:prstGeom prst="rect">
            <a:avLst/>
          </a:prstGeom>
        </p:spPr>
      </p:pic>
    </p:spTree>
    <p:extLst>
      <p:ext uri="{BB962C8B-B14F-4D97-AF65-F5344CB8AC3E}">
        <p14:creationId xmlns:p14="http://schemas.microsoft.com/office/powerpoint/2010/main" val="3988696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latin typeface="Times New Roman" panose="02020603050405020304" pitchFamily="18" charset="0"/>
                <a:cs typeface="Times New Roman" panose="02020603050405020304" pitchFamily="18" charset="0"/>
              </a:rPr>
              <a:t>II.Tìm hiểu về </a:t>
            </a:r>
            <a:r>
              <a:rPr lang="vi-VN">
                <a:latin typeface="Times New Roman" panose="02020603050405020304" pitchFamily="18" charset="0"/>
                <a:cs typeface="Times New Roman" panose="02020603050405020304" pitchFamily="18" charset="0"/>
              </a:rPr>
              <a:t>Perceptron</a:t>
            </a:r>
          </a:p>
        </p:txBody>
      </p:sp>
      <p:sp>
        <p:nvSpPr>
          <p:cNvPr id="3" name="Content Placeholder 2"/>
          <p:cNvSpPr>
            <a:spLocks noGrp="1"/>
          </p:cNvSpPr>
          <p:nvPr>
            <p:ph idx="1"/>
          </p:nvPr>
        </p:nvSpPr>
        <p:spPr>
          <a:xfrm>
            <a:off x="2589212" y="1573305"/>
            <a:ext cx="8915400" cy="4867835"/>
          </a:xfrm>
        </p:spPr>
        <p:txBody>
          <a:bodyPr>
            <a:normAutofit/>
          </a:bodyPr>
          <a:lstStyle/>
          <a:p>
            <a:r>
              <a:rPr lang="vi-VN" sz="2000" smtClean="0">
                <a:latin typeface="Times New Roman" panose="02020603050405020304" pitchFamily="18" charset="0"/>
                <a:cs typeface="Times New Roman" panose="02020603050405020304" pitchFamily="18" charset="0"/>
              </a:rPr>
              <a:t>3. Xây dựng hàm mất mát</a:t>
            </a:r>
          </a:p>
          <a:p>
            <a:pPr>
              <a:buFontTx/>
              <a:buChar char="-"/>
            </a:pPr>
            <a:r>
              <a:rPr lang="vi-VN" sz="2000" smtClean="0">
                <a:latin typeface="Times New Roman" panose="02020603050405020304" pitchFamily="18" charset="0"/>
                <a:cs typeface="Times New Roman" panose="02020603050405020304" pitchFamily="18" charset="0"/>
              </a:rPr>
              <a:t>Giả sử đường </a:t>
            </a:r>
            <a:r>
              <a:rPr lang="vi-VN"/>
              <a:t>thẳng </a:t>
            </a:r>
            <a:r>
              <a:rPr lang="vi-VN">
                <a:latin typeface="Times New Roman" panose="02020603050405020304" pitchFamily="18" charset="0"/>
                <a:cs typeface="Times New Roman" panose="02020603050405020304" pitchFamily="18" charset="0"/>
              </a:rPr>
              <a:t>w1x1+w2x2+w0=0 là đường phân chia 2 class. Và sẽ có những điểm nằm không đúng vị trí với class của mình, </a:t>
            </a:r>
            <a:r>
              <a:rPr lang="vi-VN" smtClean="0">
                <a:latin typeface="Times New Roman" panose="02020603050405020304" pitchFamily="18" charset="0"/>
                <a:cs typeface="Times New Roman" panose="02020603050405020304" pitchFamily="18" charset="0"/>
              </a:rPr>
              <a:t>chúng là </a:t>
            </a:r>
            <a:r>
              <a:rPr lang="vi-VN">
                <a:latin typeface="Times New Roman" panose="02020603050405020304" pitchFamily="18" charset="0"/>
                <a:cs typeface="Times New Roman" panose="02020603050405020304" pitchFamily="18" charset="0"/>
              </a:rPr>
              <a:t>các điểm bị misclassified (phân lớp lỗi</a:t>
            </a:r>
            <a:r>
              <a:rPr lang="vi-VN" smtClean="0">
                <a:latin typeface="Times New Roman" panose="02020603050405020304" pitchFamily="18" charset="0"/>
                <a:cs typeface="Times New Roman" panose="02020603050405020304" pitchFamily="18" charset="0"/>
              </a:rPr>
              <a:t>)</a:t>
            </a:r>
          </a:p>
          <a:p>
            <a:pPr>
              <a:buFontTx/>
              <a:buChar char="-"/>
            </a:pPr>
            <a:r>
              <a:rPr lang="vi-VN" sz="2000">
                <a:latin typeface="Times New Roman" panose="02020603050405020304" pitchFamily="18" charset="0"/>
                <a:cs typeface="Times New Roman" panose="02020603050405020304" pitchFamily="18" charset="0"/>
              </a:rPr>
              <a:t>Điều chúng ta mong muốn là không có điểm nào bị misclassified. Hàm mất mát đơn giản nhất chúng ta nghĩ đến là hàm đếm số lượng các điểm bị misclassied và tìm cách tối thiểu hàm số </a:t>
            </a:r>
            <a:r>
              <a:rPr lang="vi-VN" sz="2000" smtClean="0">
                <a:latin typeface="Times New Roman" panose="02020603050405020304" pitchFamily="18" charset="0"/>
                <a:cs typeface="Times New Roman" panose="02020603050405020304" pitchFamily="18" charset="0"/>
              </a:rPr>
              <a:t>này</a:t>
            </a:r>
          </a:p>
          <a:p>
            <a:pPr>
              <a:buFontTx/>
              <a:buChar char="-"/>
            </a:pPr>
            <a:endParaRPr lang="vi-VN" sz="2000">
              <a:latin typeface="Times New Roman" panose="02020603050405020304" pitchFamily="18" charset="0"/>
              <a:cs typeface="Times New Roman" panose="02020603050405020304" pitchFamily="18" charset="0"/>
            </a:endParaRPr>
          </a:p>
          <a:p>
            <a:pPr>
              <a:buFontTx/>
              <a:buChar char="-"/>
            </a:pPr>
            <a:endParaRPr lang="vi-VN" sz="2000" smtClean="0">
              <a:latin typeface="Times New Roman" panose="02020603050405020304" pitchFamily="18" charset="0"/>
              <a:cs typeface="Times New Roman" panose="02020603050405020304" pitchFamily="18" charset="0"/>
            </a:endParaRPr>
          </a:p>
          <a:p>
            <a:pPr>
              <a:buFontTx/>
              <a:buChar char="-"/>
            </a:pPr>
            <a:endParaRPr lang="vi-VN" sz="2000">
              <a:latin typeface="Times New Roman" panose="02020603050405020304" pitchFamily="18" charset="0"/>
              <a:cs typeface="Times New Roman" panose="02020603050405020304" pitchFamily="18" charset="0"/>
            </a:endParaRPr>
          </a:p>
          <a:p>
            <a:pPr>
              <a:buFontTx/>
              <a:buChar char="-"/>
            </a:pPr>
            <a:r>
              <a:rPr lang="vi-VN" sz="2000">
                <a:latin typeface="Times New Roman" panose="02020603050405020304" pitchFamily="18" charset="0"/>
                <a:cs typeface="Times New Roman" panose="02020603050405020304" pitchFamily="18" charset="0"/>
              </a:rPr>
              <a:t>Khi hàm số này đạt giá trị nhỏ nhất bằng 0 thì ta không còn điểm nào bị misclassified.</a:t>
            </a:r>
          </a:p>
        </p:txBody>
      </p:sp>
      <p:pic>
        <p:nvPicPr>
          <p:cNvPr id="5" name="Picture 4"/>
          <p:cNvPicPr>
            <a:picLocks noChangeAspect="1"/>
          </p:cNvPicPr>
          <p:nvPr/>
        </p:nvPicPr>
        <p:blipFill>
          <a:blip r:embed="rId2"/>
          <a:stretch>
            <a:fillRect/>
          </a:stretch>
        </p:blipFill>
        <p:spPr>
          <a:xfrm>
            <a:off x="5064218" y="3993775"/>
            <a:ext cx="3488112" cy="1289444"/>
          </a:xfrm>
          <a:prstGeom prst="rect">
            <a:avLst/>
          </a:prstGeom>
        </p:spPr>
      </p:pic>
    </p:spTree>
    <p:extLst>
      <p:ext uri="{BB962C8B-B14F-4D97-AF65-F5344CB8AC3E}">
        <p14:creationId xmlns:p14="http://schemas.microsoft.com/office/powerpoint/2010/main" val="1935098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latin typeface="Times New Roman" panose="02020603050405020304" pitchFamily="18" charset="0"/>
                <a:cs typeface="Times New Roman" panose="02020603050405020304" pitchFamily="18" charset="0"/>
              </a:rPr>
              <a:t>II.Tìm hiểu về </a:t>
            </a:r>
            <a:r>
              <a:rPr lang="vi-VN">
                <a:latin typeface="Times New Roman" panose="02020603050405020304" pitchFamily="18" charset="0"/>
                <a:cs typeface="Times New Roman" panose="02020603050405020304" pitchFamily="18" charset="0"/>
              </a:rPr>
              <a:t>Perceptron</a:t>
            </a:r>
          </a:p>
        </p:txBody>
      </p:sp>
      <p:sp>
        <p:nvSpPr>
          <p:cNvPr id="3" name="Content Placeholder 2"/>
          <p:cNvSpPr>
            <a:spLocks noGrp="1"/>
          </p:cNvSpPr>
          <p:nvPr>
            <p:ph idx="1"/>
          </p:nvPr>
        </p:nvSpPr>
        <p:spPr>
          <a:xfrm>
            <a:off x="2589212" y="1573305"/>
            <a:ext cx="8915400" cy="4867835"/>
          </a:xfrm>
        </p:spPr>
        <p:txBody>
          <a:bodyPr>
            <a:normAutofit/>
          </a:bodyPr>
          <a:lstStyle/>
          <a:p>
            <a:r>
              <a:rPr lang="vi-VN" sz="2000" smtClean="0">
                <a:latin typeface="Times New Roman" panose="02020603050405020304" pitchFamily="18" charset="0"/>
                <a:cs typeface="Times New Roman" panose="02020603050405020304" pitchFamily="18" charset="0"/>
              </a:rPr>
              <a:t>4. Tổng kết về Perceptron</a:t>
            </a:r>
          </a:p>
          <a:p>
            <a:pPr>
              <a:buFontTx/>
              <a:buChar char="-"/>
            </a:pPr>
            <a:r>
              <a:rPr lang="vi-VN" sz="2000" smtClean="0">
                <a:latin typeface="Times New Roman" panose="02020603050405020304" pitchFamily="18" charset="0"/>
                <a:cs typeface="Times New Roman" panose="02020603050405020304" pitchFamily="18" charset="0"/>
              </a:rPr>
              <a:t>Chúng ta cứ chọn 1 </a:t>
            </a:r>
            <a:r>
              <a:rPr lang="vi-VN" sz="2000">
                <a:latin typeface="Times New Roman" panose="02020603050405020304" pitchFamily="18" charset="0"/>
                <a:cs typeface="Times New Roman" panose="02020603050405020304" pitchFamily="18" charset="0"/>
              </a:rPr>
              <a:t>đường </a:t>
            </a:r>
            <a:r>
              <a:rPr lang="vi-VN" sz="2000" smtClean="0">
                <a:latin typeface="Times New Roman" panose="02020603050405020304" pitchFamily="18" charset="0"/>
                <a:cs typeface="Times New Roman" panose="02020603050405020304" pitchFamily="18" charset="0"/>
              </a:rPr>
              <a:t>boundary. </a:t>
            </a:r>
            <a:r>
              <a:rPr lang="vi-VN" sz="2000">
                <a:latin typeface="Times New Roman" panose="02020603050405020304" pitchFamily="18" charset="0"/>
                <a:cs typeface="Times New Roman" panose="02020603050405020304" pitchFamily="18" charset="0"/>
              </a:rPr>
              <a:t>Xét từng điểm một, nếu điểm đó bị misclassified thì tiến đường boundary về phía làm cho điểm đó được classifed đúng</a:t>
            </a:r>
            <a:r>
              <a:rPr lang="vi-VN" sz="2000" smtClean="0">
                <a:latin typeface="Times New Roman" panose="02020603050405020304" pitchFamily="18" charset="0"/>
                <a:cs typeface="Times New Roman" panose="02020603050405020304" pitchFamily="18" charset="0"/>
              </a:rPr>
              <a:t>.</a:t>
            </a:r>
          </a:p>
          <a:p>
            <a:pPr>
              <a:buFontTx/>
              <a:buChar char="-"/>
            </a:pPr>
            <a:r>
              <a:rPr lang="vi-VN" sz="2000" smtClean="0">
                <a:latin typeface="Times New Roman" panose="02020603050405020304" pitchFamily="18" charset="0"/>
                <a:cs typeface="Times New Roman" panose="02020603050405020304" pitchFamily="18" charset="0"/>
              </a:rPr>
              <a:t>Khi di </a:t>
            </a:r>
            <a:r>
              <a:rPr lang="vi-VN" sz="2000">
                <a:latin typeface="Times New Roman" panose="02020603050405020304" pitchFamily="18" charset="0"/>
                <a:cs typeface="Times New Roman" panose="02020603050405020304" pitchFamily="18" charset="0"/>
              </a:rPr>
              <a:t>chuyển đường boundary này, các điểm trước đó được classified đúng có thể lại bị misclassified. Mặc dù vậy, Perceptron</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vẫn được đảm bảo sẽ hội tụ sau một số hữu hạn bước</a:t>
            </a:r>
          </a:p>
        </p:txBody>
      </p:sp>
    </p:spTree>
    <p:extLst>
      <p:ext uri="{BB962C8B-B14F-4D97-AF65-F5344CB8AC3E}">
        <p14:creationId xmlns:p14="http://schemas.microsoft.com/office/powerpoint/2010/main" val="403027607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43</TotalTime>
  <Words>437</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Tahoma</vt:lpstr>
      <vt:lpstr>Times New Roman</vt:lpstr>
      <vt:lpstr>Wingdings 3</vt:lpstr>
      <vt:lpstr>Wisp</vt:lpstr>
      <vt:lpstr>Perceptron</vt:lpstr>
      <vt:lpstr>MỤC LỤC</vt:lpstr>
      <vt:lpstr>I. Khái niệm Perceptron</vt:lpstr>
      <vt:lpstr>I. Khái niệm Perceptron</vt:lpstr>
      <vt:lpstr>II.Tìm hiểu về Perceptron</vt:lpstr>
      <vt:lpstr>II.Tìm hiểu về Perceptron</vt:lpstr>
      <vt:lpstr>II.Tìm hiểu về Perceptron</vt:lpstr>
      <vt:lpstr>II.Tìm hiểu về Perceptron</vt:lpstr>
      <vt:lpstr>II.Tìm hiểu về Perceptron</vt:lpstr>
      <vt:lpstr>KẾT THÚC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Perceptron</dc:title>
  <dc:creator>huy pham</dc:creator>
  <cp:lastModifiedBy>huy pham</cp:lastModifiedBy>
  <cp:revision>7</cp:revision>
  <dcterms:created xsi:type="dcterms:W3CDTF">2020-02-27T15:44:06Z</dcterms:created>
  <dcterms:modified xsi:type="dcterms:W3CDTF">2020-02-28T14:03:04Z</dcterms:modified>
</cp:coreProperties>
</file>