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F404EC-99C2-4122-A9D9-8BB25FD43CC4}" type="datetimeFigureOut">
              <a:rPr lang="vi-VN" smtClean="0"/>
              <a:t>1/20/2020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3150840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F404EC-99C2-4122-A9D9-8BB25FD43CC4}" type="datetimeFigureOut">
              <a:rPr lang="vi-VN" smtClean="0"/>
              <a:t>1/20/2020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3200742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AF404EC-99C2-4122-A9D9-8BB25FD43CC4}" type="datetimeFigureOut">
              <a:rPr lang="vi-VN" smtClean="0"/>
              <a:t>1/20/2020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1088310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AF404EC-99C2-4122-A9D9-8BB25FD43CC4}" type="datetimeFigureOut">
              <a:rPr lang="vi-VN" smtClean="0"/>
              <a:t>1/20/2020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16893F0-173F-4E68-B4BD-808CB330F6C4}" type="slidenum">
              <a:rPr lang="vi-VN" smtClean="0"/>
              <a:t>‹#›</a:t>
            </a:fld>
            <a:endParaRPr lang="vi-V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325904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F404EC-99C2-4122-A9D9-8BB25FD43CC4}" type="datetimeFigureOut">
              <a:rPr lang="vi-VN" smtClean="0"/>
              <a:t>1/20/2020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437283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F404EC-99C2-4122-A9D9-8BB25FD43CC4}" type="datetimeFigureOut">
              <a:rPr lang="vi-VN" smtClean="0"/>
              <a:t>1/20/2020</a:t>
            </a:fld>
            <a:endParaRPr lang="vi-VN"/>
          </a:p>
        </p:txBody>
      </p:sp>
      <p:sp>
        <p:nvSpPr>
          <p:cNvPr id="4"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512162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F404EC-99C2-4122-A9D9-8BB25FD43CC4}" type="datetimeFigureOut">
              <a:rPr lang="vi-VN" smtClean="0"/>
              <a:t>1/20/2020</a:t>
            </a:fld>
            <a:endParaRPr lang="vi-VN"/>
          </a:p>
        </p:txBody>
      </p:sp>
      <p:sp>
        <p:nvSpPr>
          <p:cNvPr id="4"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2346356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F404EC-99C2-4122-A9D9-8BB25FD43CC4}" type="datetimeFigureOut">
              <a:rPr lang="vi-VN" smtClean="0"/>
              <a:t>1/20/2020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2588092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F404EC-99C2-4122-A9D9-8BB25FD43CC4}" type="datetimeFigureOut">
              <a:rPr lang="vi-VN" smtClean="0"/>
              <a:t>1/20/2020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2301075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AF404EC-99C2-4122-A9D9-8BB25FD43CC4}" type="datetimeFigureOut">
              <a:rPr lang="vi-VN" smtClean="0"/>
              <a:t>1/20/2020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3636009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F404EC-99C2-4122-A9D9-8BB25FD43CC4}" type="datetimeFigureOut">
              <a:rPr lang="vi-VN" smtClean="0"/>
              <a:t>1/20/2020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3025772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F404EC-99C2-4122-A9D9-8BB25FD43CC4}" type="datetimeFigureOut">
              <a:rPr lang="vi-VN" smtClean="0"/>
              <a:t>1/20/2020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1146982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F404EC-99C2-4122-A9D9-8BB25FD43CC4}" type="datetimeFigureOut">
              <a:rPr lang="vi-VN" smtClean="0"/>
              <a:t>1/20/2020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1076541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AF404EC-99C2-4122-A9D9-8BB25FD43CC4}" type="datetimeFigureOut">
              <a:rPr lang="vi-VN" smtClean="0"/>
              <a:t>1/20/2020</a:t>
            </a:fld>
            <a:endParaRPr lang="vi-VN"/>
          </a:p>
        </p:txBody>
      </p:sp>
      <p:sp>
        <p:nvSpPr>
          <p:cNvPr id="5" name="Footer Placeholder 3"/>
          <p:cNvSpPr>
            <a:spLocks noGrp="1"/>
          </p:cNvSpPr>
          <p:nvPr>
            <p:ph type="ftr" sz="quarter" idx="11"/>
          </p:nvPr>
        </p:nvSpPr>
        <p:spPr/>
        <p:txBody>
          <a:bodyPr/>
          <a:lstStyle/>
          <a:p>
            <a:endParaRPr lang="vi-VN"/>
          </a:p>
        </p:txBody>
      </p:sp>
      <p:sp>
        <p:nvSpPr>
          <p:cNvPr id="6" name="Slide Number Placeholder 4"/>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4106228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AF404EC-99C2-4122-A9D9-8BB25FD43CC4}" type="datetimeFigureOut">
              <a:rPr lang="vi-VN" smtClean="0"/>
              <a:t>1/20/2020</a:t>
            </a:fld>
            <a:endParaRPr lang="vi-VN"/>
          </a:p>
        </p:txBody>
      </p:sp>
      <p:sp>
        <p:nvSpPr>
          <p:cNvPr id="5" name="Footer Placeholder 2"/>
          <p:cNvSpPr>
            <a:spLocks noGrp="1"/>
          </p:cNvSpPr>
          <p:nvPr>
            <p:ph type="ftr" sz="quarter" idx="11"/>
          </p:nvPr>
        </p:nvSpPr>
        <p:spPr/>
        <p:txBody>
          <a:bodyPr/>
          <a:lstStyle/>
          <a:p>
            <a:endParaRPr lang="vi-VN"/>
          </a:p>
        </p:txBody>
      </p:sp>
      <p:sp>
        <p:nvSpPr>
          <p:cNvPr id="6" name="Slide Number Placeholder 3"/>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1674221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AF404EC-99C2-4122-A9D9-8BB25FD43CC4}" type="datetimeFigureOut">
              <a:rPr lang="vi-VN" smtClean="0"/>
              <a:t>1/20/2020</a:t>
            </a:fld>
            <a:endParaRPr lang="vi-VN"/>
          </a:p>
        </p:txBody>
      </p:sp>
      <p:sp>
        <p:nvSpPr>
          <p:cNvPr id="5" name="Footer Placeholder 5"/>
          <p:cNvSpPr>
            <a:spLocks noGrp="1"/>
          </p:cNvSpPr>
          <p:nvPr>
            <p:ph type="ftr" sz="quarter" idx="11"/>
          </p:nvPr>
        </p:nvSpPr>
        <p:spPr/>
        <p:txBody>
          <a:bodyPr/>
          <a:lstStyle/>
          <a:p>
            <a:endParaRPr lang="vi-VN"/>
          </a:p>
        </p:txBody>
      </p:sp>
      <p:sp>
        <p:nvSpPr>
          <p:cNvPr id="6" name="Slide Number Placeholder 6"/>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2878290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F404EC-99C2-4122-A9D9-8BB25FD43CC4}" type="datetimeFigureOut">
              <a:rPr lang="vi-VN" smtClean="0"/>
              <a:t>1/20/2020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2478667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F404EC-99C2-4122-A9D9-8BB25FD43CC4}" type="datetimeFigureOut">
              <a:rPr lang="vi-VN" smtClean="0"/>
              <a:t>1/20/2020</a:t>
            </a:fld>
            <a:endParaRPr lang="vi-V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vi-V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16893F0-173F-4E68-B4BD-808CB330F6C4}" type="slidenum">
              <a:rPr lang="vi-VN" smtClean="0"/>
              <a:t>‹#›</a:t>
            </a:fld>
            <a:endParaRPr lang="vi-VN"/>
          </a:p>
        </p:txBody>
      </p:sp>
    </p:spTree>
    <p:extLst>
      <p:ext uri="{BB962C8B-B14F-4D97-AF65-F5344CB8AC3E}">
        <p14:creationId xmlns:p14="http://schemas.microsoft.com/office/powerpoint/2010/main" val="426548685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latin typeface="Times New Roman" panose="02020603050405020304" pitchFamily="18" charset="0"/>
                <a:cs typeface="Times New Roman" panose="02020603050405020304" pitchFamily="18" charset="0"/>
              </a:rPr>
              <a:t>TÌM HIỂU VỀ </a:t>
            </a:r>
            <a:r>
              <a:rPr lang="vi-VN" smtClean="0">
                <a:latin typeface="Times New Roman" panose="02020603050405020304" pitchFamily="18" charset="0"/>
                <a:cs typeface="Times New Roman" panose="02020603050405020304" pitchFamily="18" charset="0"/>
              </a:rPr>
              <a:t>MACHINE LEARNING</a:t>
            </a:r>
            <a:endParaRPr lang="vi-VN">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vi-VN" smtClean="0"/>
              <a:t>Phạm quang huy</a:t>
            </a:r>
            <a:endParaRPr lang="vi-VN"/>
          </a:p>
        </p:txBody>
      </p:sp>
    </p:spTree>
    <p:extLst>
      <p:ext uri="{BB962C8B-B14F-4D97-AF65-F5344CB8AC3E}">
        <p14:creationId xmlns:p14="http://schemas.microsoft.com/office/powerpoint/2010/main" val="399748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IV. </a:t>
            </a:r>
            <a:r>
              <a:rPr lang="en-US" b="1">
                <a:latin typeface="Times New Roman" panose="02020603050405020304" pitchFamily="18" charset="0"/>
                <a:cs typeface="Times New Roman" panose="02020603050405020304" pitchFamily="18" charset="0"/>
              </a:rPr>
              <a:t>Một số thuật toán Machine learning</a:t>
            </a:r>
            <a:br>
              <a:rPr lang="en-US" b="1">
                <a:latin typeface="Times New Roman" panose="02020603050405020304" pitchFamily="18" charset="0"/>
                <a:cs typeface="Times New Roman" panose="02020603050405020304" pitchFamily="18" charset="0"/>
              </a:rPr>
            </a:br>
            <a:endParaRPr lang="vi-VN"/>
          </a:p>
        </p:txBody>
      </p:sp>
      <p:sp>
        <p:nvSpPr>
          <p:cNvPr id="3" name="Content Placeholder 2"/>
          <p:cNvSpPr>
            <a:spLocks noGrp="1"/>
          </p:cNvSpPr>
          <p:nvPr>
            <p:ph idx="1"/>
          </p:nvPr>
        </p:nvSpPr>
        <p:spPr>
          <a:xfrm>
            <a:off x="646111" y="1223682"/>
            <a:ext cx="11025935" cy="5378824"/>
          </a:xfrm>
        </p:spPr>
        <p:txBody>
          <a:bodyPr>
            <a:normAutofit/>
          </a:bodyPr>
          <a:lstStyle/>
          <a:p>
            <a:pPr marL="0" indent="0">
              <a:buNone/>
            </a:pPr>
            <a:r>
              <a:rPr lang="vi-VN" sz="2400" b="1" smtClean="0">
                <a:cs typeface="Times New Roman" panose="02020603050405020304" pitchFamily="18" charset="0"/>
              </a:rPr>
              <a:t>4.1. Support </a:t>
            </a:r>
            <a:r>
              <a:rPr lang="vi-VN" sz="2400" b="1">
                <a:cs typeface="Times New Roman" panose="02020603050405020304" pitchFamily="18" charset="0"/>
              </a:rPr>
              <a:t>Vector Machines</a:t>
            </a:r>
            <a:r>
              <a:rPr lang="vi-VN" sz="2400">
                <a:cs typeface="Times New Roman" panose="02020603050405020304" pitchFamily="18" charset="0"/>
              </a:rPr>
              <a:t>: </a:t>
            </a:r>
            <a:endParaRPr lang="vi-VN" sz="2400" smtClean="0">
              <a:cs typeface="Times New Roman" panose="02020603050405020304" pitchFamily="18" charset="0"/>
            </a:endParaRPr>
          </a:p>
          <a:p>
            <a:pPr>
              <a:buFontTx/>
              <a:buChar char="-"/>
            </a:pPr>
            <a:r>
              <a:rPr lang="vi-VN" sz="2400" smtClean="0">
                <a:cs typeface="Times New Roman" panose="02020603050405020304" pitchFamily="18" charset="0"/>
              </a:rPr>
              <a:t>Một </a:t>
            </a:r>
            <a:r>
              <a:rPr lang="vi-VN" sz="2400">
                <a:cs typeface="Times New Roman" panose="02020603050405020304" pitchFamily="18" charset="0"/>
              </a:rPr>
              <a:t>thuật toán cố gắng xây dựng một siêu mặt phẳng trong không gian nhiều chiều để phân biệt các đối tượng ở các lớp </a:t>
            </a:r>
            <a:r>
              <a:rPr lang="vi-VN" sz="2400">
                <a:cs typeface="Times New Roman" panose="02020603050405020304" pitchFamily="18" charset="0"/>
              </a:rPr>
              <a:t>khác </a:t>
            </a:r>
            <a:r>
              <a:rPr lang="vi-VN" sz="2400" smtClean="0">
                <a:cs typeface="Times New Roman" panose="02020603050405020304" pitchFamily="18" charset="0"/>
              </a:rPr>
              <a:t>nhau. Làm </a:t>
            </a:r>
            <a:r>
              <a:rPr lang="vi-VN" sz="2400">
                <a:cs typeface="Times New Roman" panose="02020603050405020304" pitchFamily="18" charset="0"/>
              </a:rPr>
              <a:t>sao cho khoảng cách giữa 2 đối tượng khác label gần nhau nhất có khoảng cách cực đại</a:t>
            </a:r>
            <a:r>
              <a:rPr lang="vi-VN" sz="2400">
                <a:cs typeface="Times New Roman" panose="02020603050405020304" pitchFamily="18" charset="0"/>
              </a:rPr>
              <a:t>. </a:t>
            </a:r>
            <a:endParaRPr lang="vi-VN" sz="2400" smtClean="0">
              <a:cs typeface="Times New Roman" panose="02020603050405020304" pitchFamily="18" charset="0"/>
            </a:endParaRPr>
          </a:p>
          <a:p>
            <a:pPr>
              <a:buFontTx/>
              <a:buChar char="-"/>
            </a:pPr>
            <a:r>
              <a:rPr lang="vi-VN" sz="2400" smtClean="0">
                <a:cs typeface="Times New Roman" panose="02020603050405020304" pitchFamily="18" charset="0"/>
              </a:rPr>
              <a:t>Ý </a:t>
            </a:r>
            <a:r>
              <a:rPr lang="vi-VN" sz="2400">
                <a:cs typeface="Times New Roman" panose="02020603050405020304" pitchFamily="18" charset="0"/>
              </a:rPr>
              <a:t>tưởng của thuật toán cực kỳ đơn giản, nhưng mô hình này lại rất phức tạp và có hiệu quả. Thực tế, ở một số bài toán, SVM là một mô hình machine learning cho hiệu quả tốt nhất.</a:t>
            </a:r>
          </a:p>
          <a:p>
            <a:pPr marL="0" indent="0">
              <a:buNone/>
            </a:pPr>
            <a:endParaRPr lang="vi-VN" b="1" smtClean="0"/>
          </a:p>
          <a:p>
            <a:pPr marL="0" indent="0">
              <a:buNone/>
            </a:pPr>
            <a:endParaRPr lang="vi-VN" b="1"/>
          </a:p>
        </p:txBody>
      </p:sp>
    </p:spTree>
    <p:extLst>
      <p:ext uri="{BB962C8B-B14F-4D97-AF65-F5344CB8AC3E}">
        <p14:creationId xmlns:p14="http://schemas.microsoft.com/office/powerpoint/2010/main" val="2762780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IV. </a:t>
            </a:r>
            <a:r>
              <a:rPr lang="en-US" b="1">
                <a:latin typeface="Times New Roman" panose="02020603050405020304" pitchFamily="18" charset="0"/>
                <a:cs typeface="Times New Roman" panose="02020603050405020304" pitchFamily="18" charset="0"/>
              </a:rPr>
              <a:t>Một số thuật toán Machine learning</a:t>
            </a:r>
            <a:endParaRPr lang="vi-VN"/>
          </a:p>
        </p:txBody>
      </p:sp>
      <p:sp>
        <p:nvSpPr>
          <p:cNvPr id="3" name="Content Placeholder 2"/>
          <p:cNvSpPr>
            <a:spLocks noGrp="1"/>
          </p:cNvSpPr>
          <p:nvPr>
            <p:ph idx="1"/>
          </p:nvPr>
        </p:nvSpPr>
        <p:spPr>
          <a:xfrm>
            <a:off x="646111" y="1223682"/>
            <a:ext cx="11025935" cy="5378824"/>
          </a:xfrm>
        </p:spPr>
        <p:txBody>
          <a:bodyPr>
            <a:normAutofit/>
          </a:bodyPr>
          <a:lstStyle/>
          <a:p>
            <a:pPr marL="0" indent="0">
              <a:buNone/>
            </a:pPr>
            <a:r>
              <a:rPr lang="vi-VN" sz="2400" b="1" smtClean="0">
                <a:cs typeface="Times New Roman" panose="02020603050405020304" pitchFamily="18" charset="0"/>
              </a:rPr>
              <a:t>4.2. Mô </a:t>
            </a:r>
            <a:r>
              <a:rPr lang="vi-VN" sz="2400" b="1">
                <a:cs typeface="Times New Roman" panose="02020603050405020304" pitchFamily="18" charset="0"/>
              </a:rPr>
              <a:t>hình xác suất(Probabilistic Models</a:t>
            </a:r>
            <a:r>
              <a:rPr lang="vi-VN" sz="2400" b="1">
                <a:cs typeface="Times New Roman" panose="02020603050405020304" pitchFamily="18" charset="0"/>
              </a:rPr>
              <a:t>): </a:t>
            </a:r>
            <a:endParaRPr lang="vi-VN" sz="2400" b="1" smtClean="0">
              <a:cs typeface="Times New Roman" panose="02020603050405020304" pitchFamily="18" charset="0"/>
            </a:endParaRPr>
          </a:p>
          <a:p>
            <a:pPr>
              <a:buFontTx/>
              <a:buChar char="-"/>
            </a:pPr>
            <a:r>
              <a:rPr lang="vi-VN" sz="2400" smtClean="0">
                <a:cs typeface="Times New Roman" panose="02020603050405020304" pitchFamily="18" charset="0"/>
              </a:rPr>
              <a:t>Các </a:t>
            </a:r>
            <a:r>
              <a:rPr lang="vi-VN" sz="2400">
                <a:cs typeface="Times New Roman" panose="02020603050405020304" pitchFamily="18" charset="0"/>
              </a:rPr>
              <a:t>mô hình này cố gắng giải quyết bài toán bằng phân bố xác suất. Một thuật toán phổ biến nhất là phân loại </a:t>
            </a:r>
            <a:r>
              <a:rPr lang="vi-VN" sz="2400">
                <a:cs typeface="Times New Roman" panose="02020603050405020304" pitchFamily="18" charset="0"/>
              </a:rPr>
              <a:t>Naive </a:t>
            </a:r>
            <a:r>
              <a:rPr lang="vi-VN" sz="2400" smtClean="0">
                <a:cs typeface="Times New Roman" panose="02020603050405020304" pitchFamily="18" charset="0"/>
              </a:rPr>
              <a:t>Bayes. </a:t>
            </a:r>
          </a:p>
          <a:p>
            <a:pPr>
              <a:buFontTx/>
              <a:buChar char="-"/>
            </a:pPr>
            <a:r>
              <a:rPr lang="vi-VN" sz="2400" smtClean="0">
                <a:cs typeface="Times New Roman" panose="02020603050405020304" pitchFamily="18" charset="0"/>
              </a:rPr>
              <a:t>Nó </a:t>
            </a:r>
            <a:r>
              <a:rPr lang="vi-VN" sz="2400">
                <a:cs typeface="Times New Roman" panose="02020603050405020304" pitchFamily="18" charset="0"/>
              </a:rPr>
              <a:t>sử dụng lý thuyết Bayes và giả thiết các đặc trưng là độc lập. Điểm mạnh của mô hình xác suất là đơn giản nhưng hiệu quả. Đầu ra của nó không chỉ là label mà còn đi kèm xác suất thể hiện độ chính xác cho kết quả đó.</a:t>
            </a:r>
          </a:p>
          <a:p>
            <a:pPr marL="0" indent="0">
              <a:buNone/>
            </a:pPr>
            <a:endParaRPr lang="vi-VN" b="1" smtClean="0"/>
          </a:p>
          <a:p>
            <a:pPr marL="0" indent="0">
              <a:buNone/>
            </a:pPr>
            <a:endParaRPr lang="vi-VN" b="1"/>
          </a:p>
        </p:txBody>
      </p:sp>
    </p:spTree>
    <p:extLst>
      <p:ext uri="{BB962C8B-B14F-4D97-AF65-F5344CB8AC3E}">
        <p14:creationId xmlns:p14="http://schemas.microsoft.com/office/powerpoint/2010/main" val="177335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IV. </a:t>
            </a:r>
            <a:r>
              <a:rPr lang="en-US" b="1">
                <a:latin typeface="Times New Roman" panose="02020603050405020304" pitchFamily="18" charset="0"/>
                <a:cs typeface="Times New Roman" panose="02020603050405020304" pitchFamily="18" charset="0"/>
              </a:rPr>
              <a:t>Một số thuật toán Machine learning</a:t>
            </a:r>
            <a:endParaRPr lang="vi-VN"/>
          </a:p>
        </p:txBody>
      </p:sp>
      <p:sp>
        <p:nvSpPr>
          <p:cNvPr id="3" name="Content Placeholder 2"/>
          <p:cNvSpPr>
            <a:spLocks noGrp="1"/>
          </p:cNvSpPr>
          <p:nvPr>
            <p:ph idx="1"/>
          </p:nvPr>
        </p:nvSpPr>
        <p:spPr>
          <a:xfrm>
            <a:off x="646111" y="1223682"/>
            <a:ext cx="11025935" cy="5378824"/>
          </a:xfrm>
        </p:spPr>
        <p:txBody>
          <a:bodyPr>
            <a:normAutofit/>
          </a:bodyPr>
          <a:lstStyle/>
          <a:p>
            <a:pPr marL="0" indent="0">
              <a:buNone/>
            </a:pPr>
            <a:r>
              <a:rPr lang="vi-VN" sz="2400" b="1" smtClean="0">
                <a:cs typeface="Times New Roman" panose="02020603050405020304" pitchFamily="18" charset="0"/>
              </a:rPr>
              <a:t>4.3. Học </a:t>
            </a:r>
            <a:r>
              <a:rPr lang="vi-VN" sz="2400" b="1">
                <a:cs typeface="Times New Roman" panose="02020603050405020304" pitchFamily="18" charset="0"/>
              </a:rPr>
              <a:t>sâu(Deep learning</a:t>
            </a:r>
            <a:r>
              <a:rPr lang="vi-VN" sz="2400" b="1">
                <a:cs typeface="Times New Roman" panose="02020603050405020304" pitchFamily="18" charset="0"/>
              </a:rPr>
              <a:t>): </a:t>
            </a:r>
            <a:endParaRPr lang="vi-VN" sz="2400" b="1" smtClean="0">
              <a:cs typeface="Times New Roman" panose="02020603050405020304" pitchFamily="18" charset="0"/>
            </a:endParaRPr>
          </a:p>
          <a:p>
            <a:pPr>
              <a:buFontTx/>
              <a:buChar char="-"/>
            </a:pPr>
            <a:r>
              <a:rPr lang="vi-VN" sz="2400" smtClean="0">
                <a:cs typeface="Times New Roman" panose="02020603050405020304" pitchFamily="18" charset="0"/>
              </a:rPr>
              <a:t>Hiện </a:t>
            </a:r>
            <a:r>
              <a:rPr lang="vi-VN" sz="2400">
                <a:cs typeface="Times New Roman" panose="02020603050405020304" pitchFamily="18" charset="0"/>
              </a:rPr>
              <a:t>đang là xu hướng trong machine learning dựa trên các mô hình mạng nơ ron nhân tạo(Artificial Neural Networks). Mạng nơ ron có cách tiếp cận kết nối và sử dụng ý tưởng theo cách bộ não con người làm việc</a:t>
            </a:r>
            <a:r>
              <a:rPr lang="vi-VN" sz="2400">
                <a:cs typeface="Times New Roman" panose="02020603050405020304" pitchFamily="18" charset="0"/>
              </a:rPr>
              <a:t>. </a:t>
            </a:r>
            <a:endParaRPr lang="vi-VN" sz="2400" smtClean="0">
              <a:cs typeface="Times New Roman" panose="02020603050405020304" pitchFamily="18" charset="0"/>
            </a:endParaRPr>
          </a:p>
          <a:p>
            <a:pPr>
              <a:buFontTx/>
              <a:buChar char="-"/>
            </a:pPr>
            <a:r>
              <a:rPr lang="vi-VN" sz="2400" smtClean="0">
                <a:cs typeface="Times New Roman" panose="02020603050405020304" pitchFamily="18" charset="0"/>
              </a:rPr>
              <a:t>Chúng </a:t>
            </a:r>
            <a:r>
              <a:rPr lang="vi-VN" sz="2400">
                <a:cs typeface="Times New Roman" panose="02020603050405020304" pitchFamily="18" charset="0"/>
              </a:rPr>
              <a:t>bao gồm số lượng lớn các nơ ron liên kết </a:t>
            </a:r>
            <a:r>
              <a:rPr lang="vi-VN" sz="2400">
                <a:cs typeface="Times New Roman" panose="02020603050405020304" pitchFamily="18" charset="0"/>
              </a:rPr>
              <a:t>với </a:t>
            </a:r>
            <a:r>
              <a:rPr lang="vi-VN" sz="2400" smtClean="0">
                <a:cs typeface="Times New Roman" panose="02020603050405020304" pitchFamily="18" charset="0"/>
              </a:rPr>
              <a:t>nhau, </a:t>
            </a:r>
            <a:r>
              <a:rPr lang="vi-VN" sz="2400">
                <a:cs typeface="Times New Roman" panose="02020603050405020304" pitchFamily="18" charset="0"/>
              </a:rPr>
              <a:t>được tổ chức thành các lớp(layers). Học sâu liên tục được phát triển với các cấu trúc mới </a:t>
            </a:r>
            <a:r>
              <a:rPr lang="vi-VN" sz="2400">
                <a:cs typeface="Times New Roman" panose="02020603050405020304" pitchFamily="18" charset="0"/>
              </a:rPr>
              <a:t>sâu </a:t>
            </a:r>
            <a:r>
              <a:rPr lang="vi-VN" sz="2400" smtClean="0">
                <a:cs typeface="Times New Roman" panose="02020603050405020304" pitchFamily="18" charset="0"/>
              </a:rPr>
              <a:t>hơn. </a:t>
            </a:r>
            <a:r>
              <a:rPr lang="vi-VN" sz="2400">
                <a:cs typeface="Times New Roman" panose="02020603050405020304" pitchFamily="18" charset="0"/>
              </a:rPr>
              <a:t>Nó không chỉ cố gắng học mà còn xây dựng các cấu trúc biểu diễn các đặc trưng quan trọng một cách tự động.</a:t>
            </a:r>
          </a:p>
          <a:p>
            <a:pPr marL="0" indent="0">
              <a:buNone/>
            </a:pPr>
            <a:endParaRPr lang="vi-VN" b="1" smtClean="0"/>
          </a:p>
          <a:p>
            <a:pPr marL="0" indent="0">
              <a:buNone/>
            </a:pPr>
            <a:endParaRPr lang="vi-VN" b="1"/>
          </a:p>
        </p:txBody>
      </p:sp>
    </p:spTree>
    <p:extLst>
      <p:ext uri="{BB962C8B-B14F-4D97-AF65-F5344CB8AC3E}">
        <p14:creationId xmlns:p14="http://schemas.microsoft.com/office/powerpoint/2010/main" val="3408223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smtClean="0"/>
              <a:t>V. </a:t>
            </a:r>
            <a:r>
              <a:rPr lang="vi-VN" b="1"/>
              <a:t>Feature engineering</a:t>
            </a:r>
            <a:r>
              <a:rPr lang="vi-VN"/>
              <a:t/>
            </a:r>
            <a:br>
              <a:rPr lang="vi-VN"/>
            </a:br>
            <a:endParaRPr lang="vi-VN"/>
          </a:p>
        </p:txBody>
      </p:sp>
      <p:sp>
        <p:nvSpPr>
          <p:cNvPr id="3" name="Content Placeholder 2"/>
          <p:cNvSpPr>
            <a:spLocks noGrp="1"/>
          </p:cNvSpPr>
          <p:nvPr>
            <p:ph idx="1"/>
          </p:nvPr>
        </p:nvSpPr>
        <p:spPr>
          <a:xfrm>
            <a:off x="646111" y="1223682"/>
            <a:ext cx="11025935" cy="5378824"/>
          </a:xfrm>
        </p:spPr>
        <p:txBody>
          <a:bodyPr>
            <a:normAutofit/>
          </a:bodyPr>
          <a:lstStyle/>
          <a:p>
            <a:pPr marL="0" indent="0">
              <a:buNone/>
            </a:pPr>
            <a:r>
              <a:rPr lang="vi-VN" sz="2400">
                <a:cs typeface="Times New Roman" panose="02020603050405020304" pitchFamily="18" charset="0"/>
              </a:rPr>
              <a:t>- Feature engineering là quá trình chúng ta thực hiện trích xuất và trích chọn các đặc trưng(thuộc tính) quan trọng từ dữ liệu thô để sử dụng làm đại diện cho các mẫu dữ liệu huấn luyện.</a:t>
            </a:r>
          </a:p>
          <a:p>
            <a:pPr marL="0" indent="0">
              <a:buNone/>
            </a:pPr>
            <a:r>
              <a:rPr lang="vi-VN" sz="2400" b="1" smtClean="0"/>
              <a:t>- </a:t>
            </a:r>
            <a:r>
              <a:rPr lang="vi-VN" sz="2400"/>
              <a:t>Một tập dữ liệu huấn luyện có thể có rất nhiều thuộc tính, nhưng không phải cái nào cũng cần thiết và quan trọng. Feature engineering là kỹ thuật giúp loại bỏ các thuộc tính </a:t>
            </a:r>
            <a:r>
              <a:rPr lang="vi-VN" sz="2400"/>
              <a:t>dư </a:t>
            </a:r>
            <a:r>
              <a:rPr lang="vi-VN" sz="2400" smtClean="0"/>
              <a:t>thừa, </a:t>
            </a:r>
            <a:r>
              <a:rPr lang="vi-VN" sz="2400"/>
              <a:t>làm đơn giản hóa quá trình biểu diễn dữ liệu nhưng không làm ảnh hưởng tới kết quả cuối cùng.</a:t>
            </a:r>
            <a:endParaRPr lang="vi-VN" sz="2400" b="1" smtClean="0"/>
          </a:p>
          <a:p>
            <a:pPr marL="0" indent="0">
              <a:buNone/>
            </a:pPr>
            <a:endParaRPr lang="vi-VN" b="1"/>
          </a:p>
        </p:txBody>
      </p:sp>
    </p:spTree>
    <p:extLst>
      <p:ext uri="{BB962C8B-B14F-4D97-AF65-F5344CB8AC3E}">
        <p14:creationId xmlns:p14="http://schemas.microsoft.com/office/powerpoint/2010/main" val="1027255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V. </a:t>
            </a:r>
            <a:r>
              <a:rPr lang="vi-VN"/>
              <a:t>Feature engineering</a:t>
            </a:r>
            <a:r>
              <a:rPr lang="vi-VN"/>
              <a:t/>
            </a:r>
            <a:br>
              <a:rPr lang="vi-VN"/>
            </a:br>
            <a:endParaRPr lang="vi-VN"/>
          </a:p>
        </p:txBody>
      </p:sp>
      <p:sp>
        <p:nvSpPr>
          <p:cNvPr id="3" name="Content Placeholder 2"/>
          <p:cNvSpPr>
            <a:spLocks noGrp="1"/>
          </p:cNvSpPr>
          <p:nvPr>
            <p:ph idx="1"/>
          </p:nvPr>
        </p:nvSpPr>
        <p:spPr>
          <a:xfrm>
            <a:off x="646111" y="1223682"/>
            <a:ext cx="11025935" cy="5378824"/>
          </a:xfrm>
        </p:spPr>
        <p:txBody>
          <a:bodyPr>
            <a:normAutofit/>
          </a:bodyPr>
          <a:lstStyle/>
          <a:p>
            <a:pPr marL="0" indent="0">
              <a:buNone/>
            </a:pPr>
            <a:r>
              <a:rPr lang="vi-VN" sz="2400" b="1" smtClean="0">
                <a:latin typeface="Times New Roman" panose="02020603050405020304" pitchFamily="18" charset="0"/>
                <a:cs typeface="Times New Roman" panose="02020603050405020304" pitchFamily="18" charset="0"/>
              </a:rPr>
              <a:t>5.1. </a:t>
            </a:r>
            <a:r>
              <a:rPr lang="en-US" sz="2400" b="1">
                <a:latin typeface="Times New Roman" panose="02020603050405020304" pitchFamily="18" charset="0"/>
                <a:cs typeface="Times New Roman" panose="02020603050405020304" pitchFamily="18" charset="0"/>
              </a:rPr>
              <a:t>Trích xuất đặc trưng(Feature extraction)</a:t>
            </a:r>
            <a:endParaRPr lang="vi-VN" sz="2400" b="1" smtClean="0">
              <a:latin typeface="Times New Roman" panose="02020603050405020304" pitchFamily="18" charset="0"/>
              <a:cs typeface="Times New Roman" panose="02020603050405020304" pitchFamily="18" charset="0"/>
            </a:endParaRPr>
          </a:p>
          <a:p>
            <a:pPr marL="0" indent="0">
              <a:buNone/>
            </a:pPr>
            <a:r>
              <a:rPr lang="en-US" sz="2400" b="1" smtClean="0"/>
              <a:t>- </a:t>
            </a:r>
            <a:r>
              <a:rPr lang="vi-VN" sz="2400"/>
              <a:t>Để nạp dữ liệu huấn luyện vào mô hình học máy, bạn cần phải đưa dữ liệu thô về cấu trúc nào đó mà thuật toán có thể “hiểu”. Công việc này được gọi là trích xuất đặc trưng. Thông dụng nhất, chúng ta sẽ chuyển dữ liệu thô về dữ liệu số là vector của các đặc trưng.</a:t>
            </a:r>
            <a:endParaRPr lang="vi-VN" sz="2400" b="1" smtClean="0"/>
          </a:p>
          <a:p>
            <a:pPr marL="0" indent="0">
              <a:buNone/>
            </a:pPr>
            <a:r>
              <a:rPr lang="vi-VN" sz="2400" b="1" smtClean="0"/>
              <a:t>- </a:t>
            </a:r>
            <a:r>
              <a:rPr lang="vi-VN" sz="2400"/>
              <a:t>Các đặc trưng này có thể là kết quả của một thuật toán machine learning khác. Cung cấp các đặc trưng mức cao hơn giúp mô hình học máy của ta học tập và đưa ra dự đoán chính xác hơn.</a:t>
            </a:r>
            <a:endParaRPr lang="vi-VN" sz="2400" b="1"/>
          </a:p>
        </p:txBody>
      </p:sp>
    </p:spTree>
    <p:extLst>
      <p:ext uri="{BB962C8B-B14F-4D97-AF65-F5344CB8AC3E}">
        <p14:creationId xmlns:p14="http://schemas.microsoft.com/office/powerpoint/2010/main" val="717449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V. </a:t>
            </a:r>
            <a:r>
              <a:rPr lang="vi-VN"/>
              <a:t>Feature engineering</a:t>
            </a:r>
            <a:br>
              <a:rPr lang="vi-VN"/>
            </a:br>
            <a:endParaRPr lang="vi-VN"/>
          </a:p>
        </p:txBody>
      </p:sp>
      <p:sp>
        <p:nvSpPr>
          <p:cNvPr id="3" name="Content Placeholder 2"/>
          <p:cNvSpPr>
            <a:spLocks noGrp="1"/>
          </p:cNvSpPr>
          <p:nvPr>
            <p:ph idx="1"/>
          </p:nvPr>
        </p:nvSpPr>
        <p:spPr>
          <a:xfrm>
            <a:off x="646111" y="1223682"/>
            <a:ext cx="11025935" cy="5378824"/>
          </a:xfrm>
        </p:spPr>
        <p:txBody>
          <a:bodyPr>
            <a:normAutofit/>
          </a:bodyPr>
          <a:lstStyle/>
          <a:p>
            <a:pPr marL="0" indent="0">
              <a:buNone/>
            </a:pPr>
            <a:r>
              <a:rPr lang="vi-VN" sz="2400" b="1" smtClean="0">
                <a:latin typeface="Times New Roman" panose="02020603050405020304" pitchFamily="18" charset="0"/>
                <a:cs typeface="Times New Roman" panose="02020603050405020304" pitchFamily="18" charset="0"/>
              </a:rPr>
              <a:t>5.2 </a:t>
            </a:r>
            <a:r>
              <a:rPr lang="en-US" sz="2400" b="1">
                <a:latin typeface="Times New Roman" panose="02020603050405020304" pitchFamily="18" charset="0"/>
                <a:cs typeface="Times New Roman" panose="02020603050405020304" pitchFamily="18" charset="0"/>
              </a:rPr>
              <a:t>Trích chọn đặc trưng(Feature selection)</a:t>
            </a:r>
            <a:endParaRPr lang="vi-VN" sz="2400" b="1" smtClean="0">
              <a:latin typeface="Times New Roman" panose="02020603050405020304" pitchFamily="18" charset="0"/>
              <a:cs typeface="Times New Roman" panose="02020603050405020304" pitchFamily="18" charset="0"/>
            </a:endParaRPr>
          </a:p>
          <a:p>
            <a:pPr marL="0" indent="0">
              <a:buNone/>
            </a:pPr>
            <a:r>
              <a:rPr lang="vi-VN" sz="2400" smtClean="0"/>
              <a:t>- Đôi </a:t>
            </a:r>
            <a:r>
              <a:rPr lang="vi-VN" sz="2400"/>
              <a:t>khi, các đặc trưng chúng ta cung cấp cho thuật toán machine learning có thể vô dụng. Chẳng hạn, với bài toán phân loại review, chúng ta cung cấp chiều dài của review, ngày tạo và người tạo review đó,… chúng có thể hữu ích hoặc không</a:t>
            </a:r>
            <a:r>
              <a:rPr lang="vi-VN" sz="2400"/>
              <a:t>. </a:t>
            </a:r>
            <a:endParaRPr lang="vi-VN" sz="2400" smtClean="0"/>
          </a:p>
          <a:p>
            <a:pPr marL="0" indent="0">
              <a:buNone/>
            </a:pPr>
            <a:r>
              <a:rPr lang="vi-VN" sz="2400" smtClean="0"/>
              <a:t>- Sẽ </a:t>
            </a:r>
            <a:r>
              <a:rPr lang="vi-VN" sz="2400"/>
              <a:t>rất hữu ích nếu có phương pháp tự động phát hiện điều này. Đó là trích chọn đặc trưng, thuật toán này sử dụng kỹ thuật đánh trọng số cho từng </a:t>
            </a:r>
            <a:r>
              <a:rPr lang="vi-VN" sz="2400"/>
              <a:t>đặc </a:t>
            </a:r>
            <a:r>
              <a:rPr lang="vi-VN" sz="2400" smtClean="0"/>
              <a:t>trưng. </a:t>
            </a:r>
            <a:r>
              <a:rPr lang="vi-VN" sz="2400"/>
              <a:t>Và chỉ lựa chọn các đặc trưng có trọng số cao.</a:t>
            </a:r>
            <a:endParaRPr lang="vi-VN" sz="2400" b="1" smtClean="0"/>
          </a:p>
          <a:p>
            <a:pPr marL="0" indent="0">
              <a:buNone/>
            </a:pPr>
            <a:endParaRPr lang="vi-VN" b="1"/>
          </a:p>
        </p:txBody>
      </p:sp>
    </p:spTree>
    <p:extLst>
      <p:ext uri="{BB962C8B-B14F-4D97-AF65-F5344CB8AC3E}">
        <p14:creationId xmlns:p14="http://schemas.microsoft.com/office/powerpoint/2010/main" val="312487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5758" y="2765612"/>
            <a:ext cx="3011489" cy="1400530"/>
          </a:xfrm>
        </p:spPr>
        <p:txBody>
          <a:bodyPr/>
          <a:lstStyle/>
          <a:p>
            <a:r>
              <a:rPr lang="vi-VN" smtClean="0"/>
              <a:t>KẾT THÚC</a:t>
            </a:r>
            <a:endParaRPr lang="vi-VN"/>
          </a:p>
        </p:txBody>
      </p:sp>
    </p:spTree>
    <p:extLst>
      <p:ext uri="{BB962C8B-B14F-4D97-AF65-F5344CB8AC3E}">
        <p14:creationId xmlns:p14="http://schemas.microsoft.com/office/powerpoint/2010/main" val="162884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smtClean="0">
                <a:solidFill>
                  <a:srgbClr val="FF0000"/>
                </a:solidFill>
              </a:rPr>
              <a:t>MỤC LỤC</a:t>
            </a:r>
            <a:endParaRPr lang="vi-VN">
              <a:solidFill>
                <a:srgbClr val="FF0000"/>
              </a:solidFill>
            </a:endParaRPr>
          </a:p>
        </p:txBody>
      </p:sp>
      <p:sp>
        <p:nvSpPr>
          <p:cNvPr id="3" name="Content Placeholder 2"/>
          <p:cNvSpPr>
            <a:spLocks noGrp="1"/>
          </p:cNvSpPr>
          <p:nvPr>
            <p:ph idx="1"/>
          </p:nvPr>
        </p:nvSpPr>
        <p:spPr>
          <a:xfrm>
            <a:off x="780910" y="1075766"/>
            <a:ext cx="9269924" cy="5172634"/>
          </a:xfrm>
        </p:spPr>
        <p:txBody>
          <a:bodyPr>
            <a:normAutofit/>
          </a:bodyPr>
          <a:lstStyle/>
          <a:p>
            <a:pPr marL="514350" indent="-514350">
              <a:buAutoNum type="romanUcPeriod"/>
            </a:pPr>
            <a:r>
              <a:rPr lang="vi-VN" sz="3200" smtClean="0"/>
              <a:t>Khái niệm</a:t>
            </a:r>
          </a:p>
          <a:p>
            <a:pPr marL="514350" indent="-514350">
              <a:buAutoNum type="romanUcPeriod"/>
            </a:pPr>
            <a:r>
              <a:rPr lang="vi-VN" sz="3200" smtClean="0"/>
              <a:t>Các ứng dụng của Machine Learning</a:t>
            </a:r>
          </a:p>
          <a:p>
            <a:pPr marL="514350" indent="-514350">
              <a:buAutoNum type="romanUcPeriod"/>
            </a:pPr>
            <a:r>
              <a:rPr lang="vi-VN" sz="3200" smtClean="0"/>
              <a:t>Phân loại Machine Learning</a:t>
            </a:r>
          </a:p>
          <a:p>
            <a:pPr marL="514350" indent="-514350">
              <a:buAutoNum type="romanUcPeriod"/>
            </a:pPr>
            <a:r>
              <a:rPr lang="vi-VN" sz="3200" smtClean="0"/>
              <a:t>Một số thuật toán Machine Learning</a:t>
            </a:r>
          </a:p>
          <a:p>
            <a:pPr marL="514350" indent="-514350">
              <a:buAutoNum type="romanUcPeriod"/>
            </a:pPr>
            <a:r>
              <a:rPr lang="vi-VN" sz="3200"/>
              <a:t>Feature engineering</a:t>
            </a:r>
            <a:endParaRPr lang="vi-VN" sz="3200"/>
          </a:p>
        </p:txBody>
      </p:sp>
    </p:spTree>
    <p:extLst>
      <p:ext uri="{BB962C8B-B14F-4D97-AF65-F5344CB8AC3E}">
        <p14:creationId xmlns:p14="http://schemas.microsoft.com/office/powerpoint/2010/main" val="357596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I. Khái </a:t>
            </a:r>
            <a:r>
              <a:rPr lang="vi-VN"/>
              <a:t>niệm:</a:t>
            </a:r>
            <a:br>
              <a:rPr lang="vi-VN"/>
            </a:br>
            <a:endParaRPr lang="vi-VN"/>
          </a:p>
        </p:txBody>
      </p:sp>
      <p:sp>
        <p:nvSpPr>
          <p:cNvPr id="3" name="Content Placeholder 2"/>
          <p:cNvSpPr>
            <a:spLocks noGrp="1"/>
          </p:cNvSpPr>
          <p:nvPr>
            <p:ph idx="1"/>
          </p:nvPr>
        </p:nvSpPr>
        <p:spPr>
          <a:xfrm>
            <a:off x="753036" y="1250576"/>
            <a:ext cx="9296818" cy="4997823"/>
          </a:xfrm>
        </p:spPr>
        <p:txBody>
          <a:bodyPr>
            <a:normAutofit/>
          </a:bodyPr>
          <a:lstStyle/>
          <a:p>
            <a:pPr marL="0" indent="0">
              <a:buNone/>
            </a:pPr>
            <a:r>
              <a:rPr lang="vi-VN" sz="2400" smtClean="0"/>
              <a:t>- </a:t>
            </a:r>
            <a:r>
              <a:rPr lang="vi-VN" sz="2400"/>
              <a:t>Những năm gần đây, AI - Artificial Intelligence (Trí Tuệ Nhân Tạo), và cụ thể hơn là Machine Learning (Học Máy hoặc Máy Học) nổi lên như một bằng chứng của cuộc cách mạng công nghiệp lần thứ tư (1 - động cơ hơi nước, 2 - năng lượng điện, 3 - công nghệ thông tin)</a:t>
            </a:r>
            <a:endParaRPr lang="vi-VN" sz="2400" smtClean="0"/>
          </a:p>
          <a:p>
            <a:pPr marL="0" indent="0">
              <a:buNone/>
            </a:pPr>
            <a:r>
              <a:rPr lang="vi-VN" sz="2400" smtClean="0"/>
              <a:t>- Machine </a:t>
            </a:r>
            <a:r>
              <a:rPr lang="vi-VN" sz="2400"/>
              <a:t>learning là một lĩnh vực con của Trí tuệ nhân tạo(Artificial Intelligence) sử dụng các thuật toán cho phép máy tính có thể học từ dữ liệu để thực hiện các công việc thay vì được lập trình một cách rõ ràng.</a:t>
            </a:r>
            <a:endParaRPr lang="vi-VN" sz="2400"/>
          </a:p>
        </p:txBody>
      </p:sp>
    </p:spTree>
    <p:extLst>
      <p:ext uri="{BB962C8B-B14F-4D97-AF65-F5344CB8AC3E}">
        <p14:creationId xmlns:p14="http://schemas.microsoft.com/office/powerpoint/2010/main" val="2904070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II. </a:t>
            </a:r>
            <a:r>
              <a:rPr lang="vi-VN" b="1"/>
              <a:t>Các ứng dụng của Machine Learning</a:t>
            </a:r>
            <a:br>
              <a:rPr lang="vi-VN" b="1"/>
            </a:br>
            <a:endParaRPr lang="vi-VN"/>
          </a:p>
        </p:txBody>
      </p:sp>
      <p:sp>
        <p:nvSpPr>
          <p:cNvPr id="3" name="Content Placeholder 2"/>
          <p:cNvSpPr>
            <a:spLocks noGrp="1"/>
          </p:cNvSpPr>
          <p:nvPr>
            <p:ph idx="1"/>
          </p:nvPr>
        </p:nvSpPr>
        <p:spPr>
          <a:xfrm>
            <a:off x="1103312" y="1196788"/>
            <a:ext cx="10380476" cy="5472953"/>
          </a:xfrm>
        </p:spPr>
        <p:txBody>
          <a:bodyPr>
            <a:normAutofit/>
          </a:bodyPr>
          <a:lstStyle/>
          <a:p>
            <a:pPr marL="0" indent="0">
              <a:buNone/>
            </a:pPr>
            <a:r>
              <a:rPr lang="vi-VN" sz="2400" b="1" smtClean="0"/>
              <a:t> 2.1 </a:t>
            </a:r>
            <a:r>
              <a:rPr lang="vi-VN" sz="2400" b="1"/>
              <a:t>Xử lý </a:t>
            </a:r>
            <a:r>
              <a:rPr lang="vi-VN" sz="2400" b="1" smtClean="0"/>
              <a:t>ảnh</a:t>
            </a:r>
          </a:p>
          <a:p>
            <a:pPr marL="0" indent="0">
              <a:buNone/>
            </a:pPr>
            <a:r>
              <a:rPr lang="vi-VN" smtClean="0"/>
              <a:t>- </a:t>
            </a:r>
            <a:r>
              <a:rPr lang="vi-VN" b="1" smtClean="0"/>
              <a:t>Bài </a:t>
            </a:r>
            <a:r>
              <a:rPr lang="vi-VN" b="1"/>
              <a:t>toán xử lý ảnh(Image Processing) </a:t>
            </a:r>
            <a:r>
              <a:rPr lang="vi-VN"/>
              <a:t>giải quyết các vấn đề phân tích thông tin từ hình ảnh hay thực hiện một số phép biến đổi. Một số ví dụ là</a:t>
            </a:r>
            <a:r>
              <a:rPr lang="vi-VN" smtClean="0"/>
              <a:t>:</a:t>
            </a:r>
            <a:endParaRPr lang="vi-VN"/>
          </a:p>
          <a:p>
            <a:pPr marL="0" indent="0">
              <a:buNone/>
            </a:pPr>
            <a:r>
              <a:rPr lang="vi-VN" smtClean="0"/>
              <a:t>- </a:t>
            </a:r>
            <a:r>
              <a:rPr lang="vi-VN" b="1" smtClean="0"/>
              <a:t>Gắn </a:t>
            </a:r>
            <a:r>
              <a:rPr lang="vi-VN" b="1"/>
              <a:t>thẻ hình ảnh(Image Tagging), </a:t>
            </a:r>
            <a:r>
              <a:rPr lang="vi-VN"/>
              <a:t>giống như Facebook, một thuật toán tự động phát hiện khuôn mặt của bạn và bạn bè trên những bức ảnh. Về cơ bản, thuật toán này học từ những bức ảnh mà bạn tự gắn thẻ cho mình trước đó.</a:t>
            </a:r>
          </a:p>
          <a:p>
            <a:pPr marL="0" indent="0">
              <a:buNone/>
            </a:pPr>
            <a:r>
              <a:rPr lang="vi-VN" smtClean="0"/>
              <a:t>- </a:t>
            </a:r>
            <a:r>
              <a:rPr lang="vi-VN" b="1" smtClean="0"/>
              <a:t>Nhận </a:t>
            </a:r>
            <a:r>
              <a:rPr lang="vi-VN" b="1"/>
              <a:t>dạng ký tự(Optical Character Recognition), </a:t>
            </a:r>
            <a:r>
              <a:rPr lang="vi-VN"/>
              <a:t>là một thuật toán chuyển dữ liệu trên giấy tờ, văn bản thành dữ liệu số hóa. Thuật toán phải học cách nhận biết ảnh chụp của một ký tự là ký tự nào.</a:t>
            </a:r>
          </a:p>
          <a:p>
            <a:pPr marL="0" indent="0">
              <a:buNone/>
            </a:pPr>
            <a:r>
              <a:rPr lang="vi-VN" smtClean="0"/>
              <a:t>- </a:t>
            </a:r>
            <a:r>
              <a:rPr lang="vi-VN" b="1" smtClean="0"/>
              <a:t>Ô </a:t>
            </a:r>
            <a:r>
              <a:rPr lang="vi-VN" b="1"/>
              <a:t>tô tự lái(Self-driving cars), </a:t>
            </a:r>
            <a:r>
              <a:rPr lang="vi-VN"/>
              <a:t>một phần cơ chế sử dụng ở đây là xử lý ảnh. Một thuật toán machine learning giúp phát hiện các mép đường, biển báo hay các chướng ngại vật bằng cách xem xét từng khung hình video từ camera.</a:t>
            </a:r>
          </a:p>
        </p:txBody>
      </p:sp>
    </p:spTree>
    <p:extLst>
      <p:ext uri="{BB962C8B-B14F-4D97-AF65-F5344CB8AC3E}">
        <p14:creationId xmlns:p14="http://schemas.microsoft.com/office/powerpoint/2010/main" val="1186390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II. </a:t>
            </a:r>
            <a:r>
              <a:rPr lang="vi-VN" b="1"/>
              <a:t>Các ứng dụng của Machine Learning</a:t>
            </a:r>
            <a:endParaRPr lang="vi-VN"/>
          </a:p>
        </p:txBody>
      </p:sp>
      <p:sp>
        <p:nvSpPr>
          <p:cNvPr id="3" name="Content Placeholder 2"/>
          <p:cNvSpPr>
            <a:spLocks noGrp="1"/>
          </p:cNvSpPr>
          <p:nvPr>
            <p:ph idx="1"/>
          </p:nvPr>
        </p:nvSpPr>
        <p:spPr>
          <a:xfrm>
            <a:off x="646112" y="1183341"/>
            <a:ext cx="10891464" cy="5405717"/>
          </a:xfrm>
        </p:spPr>
        <p:txBody>
          <a:bodyPr/>
          <a:lstStyle/>
          <a:p>
            <a:pPr marL="0" indent="0">
              <a:buNone/>
            </a:pPr>
            <a:r>
              <a:rPr lang="vi-VN" sz="2400" b="1" smtClean="0"/>
              <a:t>2.2</a:t>
            </a:r>
            <a:r>
              <a:rPr lang="vi-VN" sz="2400" b="1"/>
              <a:t>. Phân tích văn bản</a:t>
            </a:r>
          </a:p>
          <a:p>
            <a:pPr marL="0" indent="0">
              <a:buNone/>
            </a:pPr>
            <a:r>
              <a:rPr lang="vi-VN"/>
              <a:t>Phân tích văn bản(Text analysis) là công việc trích xuất hoặc phân </a:t>
            </a:r>
            <a:r>
              <a:rPr lang="vi-VN" smtClean="0"/>
              <a:t>loại </a:t>
            </a:r>
            <a:r>
              <a:rPr lang="vi-VN"/>
              <a:t>thông tin từ văn bản. Các văn bản ở đây có thể là các facebook posts, emails, các đoạn chats, tài liệu,… </a:t>
            </a:r>
            <a:endParaRPr lang="vi-VN" smtClean="0"/>
          </a:p>
          <a:p>
            <a:pPr marL="0" indent="0">
              <a:buNone/>
            </a:pPr>
            <a:r>
              <a:rPr lang="vi-VN" b="1" smtClean="0"/>
              <a:t>- Lọc </a:t>
            </a:r>
            <a:r>
              <a:rPr lang="vi-VN" b="1"/>
              <a:t>spam</a:t>
            </a:r>
            <a:r>
              <a:rPr lang="vi-VN"/>
              <a:t>(Spam filtering), là một trong những ứng dụng phân loại văn bản được biết và sử dụng nhiều nhất. Ở đây, phân loại văn bản là xác định chủ đề cho một văn bản. Bộ lọc spam sẽ học cách phân loại một email có phải spam không dựa trên nội dung và tiêu đề của email.</a:t>
            </a:r>
          </a:p>
          <a:p>
            <a:pPr marL="0" indent="0">
              <a:buNone/>
            </a:pPr>
            <a:r>
              <a:rPr lang="vi-VN" b="1" smtClean="0"/>
              <a:t>- Phân </a:t>
            </a:r>
            <a:r>
              <a:rPr lang="vi-VN" b="1"/>
              <a:t>tích ngữ nghĩa</a:t>
            </a:r>
            <a:r>
              <a:rPr lang="vi-VN"/>
              <a:t>(Sentiment Analysis), học cách phân loại một ý kiến là tích cực, trung tính hay tiêu cực dựa trên nội dung văn bản của người viết.</a:t>
            </a:r>
          </a:p>
          <a:p>
            <a:pPr marL="0" indent="0">
              <a:buNone/>
            </a:pPr>
            <a:r>
              <a:rPr lang="vi-VN" b="1" smtClean="0"/>
              <a:t>- Khai </a:t>
            </a:r>
            <a:r>
              <a:rPr lang="vi-VN" b="1"/>
              <a:t>thác thông tin</a:t>
            </a:r>
            <a:r>
              <a:rPr lang="vi-VN"/>
              <a:t>(Information Extraction), từ một văn bản, học cách để trích xuất các thông tin hữu ích. Chẳng hạn như trích xuất địa chỉ, tên người, từ khóa,…</a:t>
            </a:r>
          </a:p>
          <a:p>
            <a:pPr marL="0" indent="0">
              <a:buNone/>
            </a:pPr>
            <a:endParaRPr lang="vi-VN" b="1"/>
          </a:p>
          <a:p>
            <a:endParaRPr lang="vi-VN"/>
          </a:p>
        </p:txBody>
      </p:sp>
    </p:spTree>
    <p:extLst>
      <p:ext uri="{BB962C8B-B14F-4D97-AF65-F5344CB8AC3E}">
        <p14:creationId xmlns:p14="http://schemas.microsoft.com/office/powerpoint/2010/main" val="2310603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II. </a:t>
            </a:r>
            <a:r>
              <a:rPr lang="vi-VN" b="1"/>
              <a:t>Các ứng dụng của Machine Learning</a:t>
            </a:r>
            <a:endParaRPr lang="vi-VN"/>
          </a:p>
        </p:txBody>
      </p:sp>
      <p:sp>
        <p:nvSpPr>
          <p:cNvPr id="3" name="Content Placeholder 2"/>
          <p:cNvSpPr>
            <a:spLocks noGrp="1"/>
          </p:cNvSpPr>
          <p:nvPr>
            <p:ph idx="1"/>
          </p:nvPr>
        </p:nvSpPr>
        <p:spPr>
          <a:xfrm>
            <a:off x="646111" y="1223682"/>
            <a:ext cx="11025935" cy="5378824"/>
          </a:xfrm>
        </p:spPr>
        <p:txBody>
          <a:bodyPr>
            <a:normAutofit/>
          </a:bodyPr>
          <a:lstStyle/>
          <a:p>
            <a:pPr marL="0" indent="0">
              <a:buNone/>
            </a:pPr>
            <a:r>
              <a:rPr lang="vi-VN" sz="2400" b="1" smtClean="0"/>
              <a:t>2.3</a:t>
            </a:r>
            <a:r>
              <a:rPr lang="vi-VN" sz="2400" b="1"/>
              <a:t>. Khai phá dữ liệu</a:t>
            </a:r>
          </a:p>
          <a:p>
            <a:pPr marL="0" indent="0">
              <a:buNone/>
            </a:pPr>
            <a:r>
              <a:rPr lang="vi-VN"/>
              <a:t>Khai phá dữ liệu(Data mining) là quá trình khám phá ra các thông tin có giá trị hoặc đưa ra các dự đoán </a:t>
            </a:r>
            <a:r>
              <a:rPr lang="vi-VN" smtClean="0"/>
              <a:t>từ dữ liệu:</a:t>
            </a:r>
          </a:p>
          <a:p>
            <a:pPr marL="0" indent="0">
              <a:buNone/>
            </a:pPr>
            <a:r>
              <a:rPr lang="vi-VN" b="1" smtClean="0"/>
              <a:t>- Phát </a:t>
            </a:r>
            <a:r>
              <a:rPr lang="vi-VN" b="1"/>
              <a:t>hiện bất thường</a:t>
            </a:r>
            <a:r>
              <a:rPr lang="vi-VN"/>
              <a:t>(Anomaly detection), phát hiện các ngoại lệ, ví dụ như phát hiện gian lận thẻ tín dụng. </a:t>
            </a:r>
            <a:endParaRPr lang="vi-VN" smtClean="0"/>
          </a:p>
          <a:p>
            <a:pPr marL="0" indent="0">
              <a:buNone/>
            </a:pPr>
            <a:r>
              <a:rPr lang="vi-VN" b="1" smtClean="0"/>
              <a:t>- Phát </a:t>
            </a:r>
            <a:r>
              <a:rPr lang="vi-VN" b="1"/>
              <a:t>hiện các quy luật</a:t>
            </a:r>
            <a:r>
              <a:rPr lang="vi-VN"/>
              <a:t>(Association rules), ví dụ, trong một siêu thị hay một trang thương mại điện tử. Bạn có thể khám phá ra khách hàng thường mua các món hàng nào cùng nhau. </a:t>
            </a:r>
            <a:endParaRPr lang="vi-VN" smtClean="0"/>
          </a:p>
          <a:p>
            <a:pPr marL="0" indent="0">
              <a:buNone/>
            </a:pPr>
            <a:r>
              <a:rPr lang="vi-VN" b="1" smtClean="0"/>
              <a:t>- Gom </a:t>
            </a:r>
            <a:r>
              <a:rPr lang="vi-VN" b="1"/>
              <a:t>nhóm</a:t>
            </a:r>
            <a:r>
              <a:rPr lang="vi-VN"/>
              <a:t>(Grouping</a:t>
            </a:r>
            <a:r>
              <a:rPr lang="vi-VN" smtClean="0"/>
              <a:t>)</a:t>
            </a:r>
            <a:endParaRPr lang="vi-VN"/>
          </a:p>
          <a:p>
            <a:pPr marL="0" indent="0">
              <a:buNone/>
            </a:pPr>
            <a:r>
              <a:rPr lang="vi-VN" b="1" smtClean="0"/>
              <a:t>- Dự </a:t>
            </a:r>
            <a:r>
              <a:rPr lang="vi-VN" b="1"/>
              <a:t>đoán</a:t>
            </a:r>
            <a:r>
              <a:rPr lang="vi-VN"/>
              <a:t>(Predictions</a:t>
            </a:r>
            <a:r>
              <a:rPr lang="vi-VN" smtClean="0"/>
              <a:t>)</a:t>
            </a:r>
            <a:endParaRPr lang="vi-VN"/>
          </a:p>
        </p:txBody>
      </p:sp>
    </p:spTree>
    <p:extLst>
      <p:ext uri="{BB962C8B-B14F-4D97-AF65-F5344CB8AC3E}">
        <p14:creationId xmlns:p14="http://schemas.microsoft.com/office/powerpoint/2010/main" val="908541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II. </a:t>
            </a:r>
            <a:r>
              <a:rPr lang="vi-VN" b="1"/>
              <a:t>Các ứng dụng của Machine Learning</a:t>
            </a:r>
            <a:endParaRPr lang="vi-VN"/>
          </a:p>
        </p:txBody>
      </p:sp>
      <p:sp>
        <p:nvSpPr>
          <p:cNvPr id="3" name="Content Placeholder 2"/>
          <p:cNvSpPr>
            <a:spLocks noGrp="1"/>
          </p:cNvSpPr>
          <p:nvPr>
            <p:ph idx="1"/>
          </p:nvPr>
        </p:nvSpPr>
        <p:spPr>
          <a:xfrm>
            <a:off x="646111" y="1223682"/>
            <a:ext cx="11025935" cy="5378824"/>
          </a:xfrm>
        </p:spPr>
        <p:txBody>
          <a:bodyPr>
            <a:normAutofit/>
          </a:bodyPr>
          <a:lstStyle/>
          <a:p>
            <a:pPr marL="0" indent="0">
              <a:buNone/>
            </a:pPr>
            <a:r>
              <a:rPr lang="vi-VN" sz="2400" b="1" smtClean="0"/>
              <a:t>2.4</a:t>
            </a:r>
            <a:r>
              <a:rPr lang="vi-VN" sz="2400" b="1"/>
              <a:t>. Trò chơi điện tử &amp; Robot</a:t>
            </a:r>
          </a:p>
          <a:p>
            <a:pPr marL="0" indent="0">
              <a:buNone/>
            </a:pPr>
            <a:r>
              <a:rPr lang="vi-VN" smtClean="0"/>
              <a:t>- Trò </a:t>
            </a:r>
            <a:r>
              <a:rPr lang="vi-VN"/>
              <a:t>chơi điện tử(Video games) và robot(Robotics) là lĩnh vực lớn có sự góp mặt của machine learning.</a:t>
            </a:r>
          </a:p>
          <a:p>
            <a:endParaRPr lang="vi-VN" b="1"/>
          </a:p>
        </p:txBody>
      </p:sp>
    </p:spTree>
    <p:extLst>
      <p:ext uri="{BB962C8B-B14F-4D97-AF65-F5344CB8AC3E}">
        <p14:creationId xmlns:p14="http://schemas.microsoft.com/office/powerpoint/2010/main" val="2474042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95630" cy="1400530"/>
          </a:xfrm>
        </p:spPr>
        <p:txBody>
          <a:bodyPr/>
          <a:lstStyle/>
          <a:p>
            <a:r>
              <a:rPr lang="vi-VN" smtClean="0"/>
              <a:t>III. </a:t>
            </a:r>
            <a:r>
              <a:rPr lang="vi-VN" b="1"/>
              <a:t>Phân loại thuật toán Machine Learning</a:t>
            </a:r>
          </a:p>
        </p:txBody>
      </p:sp>
      <p:sp>
        <p:nvSpPr>
          <p:cNvPr id="3" name="Content Placeholder 2"/>
          <p:cNvSpPr>
            <a:spLocks noGrp="1"/>
          </p:cNvSpPr>
          <p:nvPr>
            <p:ph idx="1"/>
          </p:nvPr>
        </p:nvSpPr>
        <p:spPr>
          <a:xfrm>
            <a:off x="646111" y="1223682"/>
            <a:ext cx="11025935" cy="5378824"/>
          </a:xfrm>
        </p:spPr>
        <p:txBody>
          <a:bodyPr>
            <a:normAutofit/>
          </a:bodyPr>
          <a:lstStyle/>
          <a:p>
            <a:pPr marL="0" indent="0">
              <a:buNone/>
            </a:pPr>
            <a:r>
              <a:rPr lang="vi-VN" sz="2400" b="1" smtClean="0"/>
              <a:t>3.1</a:t>
            </a:r>
            <a:r>
              <a:rPr lang="vi-VN" sz="2400" b="1"/>
              <a:t>. Supervised </a:t>
            </a:r>
            <a:r>
              <a:rPr lang="vi-VN" sz="2400" b="1" smtClean="0"/>
              <a:t>learning</a:t>
            </a:r>
          </a:p>
          <a:p>
            <a:pPr>
              <a:buFontTx/>
              <a:buChar char="-"/>
            </a:pPr>
            <a:r>
              <a:rPr lang="vi-VN" b="1" smtClean="0"/>
              <a:t>Supervised </a:t>
            </a:r>
            <a:r>
              <a:rPr lang="vi-VN" b="1"/>
              <a:t>Learning (SL)</a:t>
            </a:r>
            <a:r>
              <a:rPr lang="vi-VN"/>
              <a:t> là một kĩ thuật học máy để học tập từ tập dữ liệu được gán nhãn cho trước. Tập dữ liệu cho trước sẽ chứa nhiều bộ dữ liệu. Mỗi bộ dữ liệu có cấu trúc theo cặp {x, y} với x được xem là dữ liệu thô (raw data) và y là nhãn của dữ liệu đó. Nhiệm vụ của SL là dự đoán đầu ra mong muốn dựa vào giá trị đầu vào</a:t>
            </a:r>
            <a:r>
              <a:rPr lang="vi-VN" smtClean="0"/>
              <a:t>.</a:t>
            </a:r>
          </a:p>
          <a:p>
            <a:pPr>
              <a:buFontTx/>
              <a:buChar char="-"/>
            </a:pPr>
            <a:r>
              <a:rPr lang="vi-VN" b="1"/>
              <a:t>Supervised Learning</a:t>
            </a:r>
            <a:r>
              <a:rPr lang="vi-VN" smtClean="0"/>
              <a:t> </a:t>
            </a:r>
            <a:r>
              <a:rPr lang="vi-VN"/>
              <a:t>cũng được áp dụng cho 2 nhóm bài toán chính là bài toán dự đoán (regression problem) và bài toán phân lớp (classification problem</a:t>
            </a:r>
            <a:r>
              <a:rPr lang="vi-VN" smtClean="0"/>
              <a:t>).</a:t>
            </a:r>
          </a:p>
          <a:p>
            <a:pPr>
              <a:buFontTx/>
              <a:buChar char="-"/>
            </a:pPr>
            <a:r>
              <a:rPr lang="vi-VN"/>
              <a:t>Hạn chế khi sử dụng thuật toán này là chúng ta cần cung cấp dữ liệu có gán nhãn. Trong nhiều trường hợp, để có được dữ liệu gán nhãn này rất tốn rất nhiều chi phí.</a:t>
            </a:r>
            <a:endParaRPr lang="vi-VN" b="1"/>
          </a:p>
        </p:txBody>
      </p:sp>
    </p:spTree>
    <p:extLst>
      <p:ext uri="{BB962C8B-B14F-4D97-AF65-F5344CB8AC3E}">
        <p14:creationId xmlns:p14="http://schemas.microsoft.com/office/powerpoint/2010/main" val="832016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420818" cy="1400530"/>
          </a:xfrm>
        </p:spPr>
        <p:txBody>
          <a:bodyPr/>
          <a:lstStyle/>
          <a:p>
            <a:r>
              <a:rPr lang="vi-VN"/>
              <a:t>III. </a:t>
            </a:r>
            <a:r>
              <a:rPr lang="vi-VN" b="1"/>
              <a:t>Phân loại thuật toán Machine Learning</a:t>
            </a:r>
            <a:endParaRPr lang="vi-VN"/>
          </a:p>
        </p:txBody>
      </p:sp>
      <p:sp>
        <p:nvSpPr>
          <p:cNvPr id="3" name="Content Placeholder 2"/>
          <p:cNvSpPr>
            <a:spLocks noGrp="1"/>
          </p:cNvSpPr>
          <p:nvPr>
            <p:ph idx="1"/>
          </p:nvPr>
        </p:nvSpPr>
        <p:spPr>
          <a:xfrm>
            <a:off x="646111" y="1223682"/>
            <a:ext cx="11025935" cy="5378824"/>
          </a:xfrm>
        </p:spPr>
        <p:txBody>
          <a:bodyPr>
            <a:normAutofit/>
          </a:bodyPr>
          <a:lstStyle/>
          <a:p>
            <a:pPr marL="0" indent="0">
              <a:buNone/>
            </a:pPr>
            <a:r>
              <a:rPr lang="vi-VN" sz="2400" b="1" smtClean="0"/>
              <a:t>3.2. </a:t>
            </a:r>
            <a:r>
              <a:rPr lang="vi-VN" sz="2400" b="1"/>
              <a:t>Unsupervised </a:t>
            </a:r>
            <a:r>
              <a:rPr lang="vi-VN" sz="2400" b="1" smtClean="0"/>
              <a:t>learning</a:t>
            </a:r>
          </a:p>
          <a:p>
            <a:pPr>
              <a:buFontTx/>
              <a:buChar char="-"/>
            </a:pPr>
            <a:r>
              <a:rPr lang="vi-VN" b="1" smtClean="0"/>
              <a:t>Unsupervised learning(UL) </a:t>
            </a:r>
            <a:r>
              <a:rPr lang="vi-VN"/>
              <a:t>là một kĩ thuật của máy học nhằm tìm ra một mô hình hay cấu trúc bị ẩn bơi tập dữ liệu KHÔNG được gán nhãn cho trước. UL khác với SL là không thể xác định trước output từ tập dữ liệu huấn luyện được. Tùy thuộc vào tập huấn luyện kết quả output sẽ khác nhau. Trái ngược với SL, tập dữ liệu huấn luyện của UL không do con người gán nhãn, máy tính sẽ phải tự học hoàn toàn</a:t>
            </a:r>
            <a:r>
              <a:rPr lang="vi-VN" smtClean="0"/>
              <a:t>.</a:t>
            </a:r>
          </a:p>
          <a:p>
            <a:pPr>
              <a:buFontTx/>
              <a:buChar char="-"/>
            </a:pPr>
            <a:r>
              <a:rPr lang="vi-VN"/>
              <a:t>Ứng dụng: Ứng dụng phổ biến nhất của học không giám sát là gom cụm (</a:t>
            </a:r>
            <a:r>
              <a:rPr lang="vi-VN" smtClean="0"/>
              <a:t>cluster). </a:t>
            </a:r>
            <a:r>
              <a:rPr lang="vi-VN"/>
              <a:t>Ứng dụng này dễ nhận ra nhất là Google và Facebook. Google có thể gom nhóm các bài báo có nội dung gần nhau, hoặc Facebook có thể gợi ý kết bạn có nhiều bạn chung cho bạn.</a:t>
            </a:r>
            <a:endParaRPr lang="vi-VN" b="1" smtClean="0"/>
          </a:p>
          <a:p>
            <a:pPr marL="0" indent="0">
              <a:buNone/>
            </a:pPr>
            <a:endParaRPr lang="vi-VN" b="1" smtClean="0"/>
          </a:p>
          <a:p>
            <a:pPr marL="0" indent="0">
              <a:buNone/>
            </a:pPr>
            <a:endParaRPr lang="vi-VN" b="1"/>
          </a:p>
        </p:txBody>
      </p:sp>
    </p:spTree>
    <p:extLst>
      <p:ext uri="{BB962C8B-B14F-4D97-AF65-F5344CB8AC3E}">
        <p14:creationId xmlns:p14="http://schemas.microsoft.com/office/powerpoint/2010/main" val="30814286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TotalTime>
  <Words>1535</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Times New Roman</vt:lpstr>
      <vt:lpstr>Wingdings 3</vt:lpstr>
      <vt:lpstr>Ion</vt:lpstr>
      <vt:lpstr>TÌM HIỂU VỀ MACHINE LEARNING</vt:lpstr>
      <vt:lpstr>MỤC LỤC</vt:lpstr>
      <vt:lpstr>I. Khái niệm: </vt:lpstr>
      <vt:lpstr>II. Các ứng dụng của Machine Learning </vt:lpstr>
      <vt:lpstr>II. Các ứng dụng của Machine Learning</vt:lpstr>
      <vt:lpstr>II. Các ứng dụng của Machine Learning</vt:lpstr>
      <vt:lpstr>II. Các ứng dụng của Machine Learning</vt:lpstr>
      <vt:lpstr>III. Phân loại thuật toán Machine Learning</vt:lpstr>
      <vt:lpstr>III. Phân loại thuật toán Machine Learning</vt:lpstr>
      <vt:lpstr>IV. Một số thuật toán Machine learning </vt:lpstr>
      <vt:lpstr>IV. Một số thuật toán Machine learning</vt:lpstr>
      <vt:lpstr>IV. Một số thuật toán Machine learning</vt:lpstr>
      <vt:lpstr>V. Feature engineering </vt:lpstr>
      <vt:lpstr>V. Feature engineering </vt:lpstr>
      <vt:lpstr>V. Feature engineering </vt:lpstr>
      <vt:lpstr>KẾT THÚC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MACHINE LEARNING</dc:title>
  <dc:creator>huy pham</dc:creator>
  <cp:lastModifiedBy>huy pham</cp:lastModifiedBy>
  <cp:revision>12</cp:revision>
  <dcterms:created xsi:type="dcterms:W3CDTF">2020-01-20T12:44:28Z</dcterms:created>
  <dcterms:modified xsi:type="dcterms:W3CDTF">2020-01-20T14:02:48Z</dcterms:modified>
</cp:coreProperties>
</file>