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13" r:id="rId5"/>
  </p:sldMasterIdLst>
  <p:notesMasterIdLst>
    <p:notesMasterId r:id="rId18"/>
  </p:notesMasterIdLst>
  <p:sldIdLst>
    <p:sldId id="256" r:id="rId6"/>
    <p:sldId id="257" r:id="rId7"/>
    <p:sldId id="258" r:id="rId8"/>
    <p:sldId id="259" r:id="rId9"/>
    <p:sldId id="266" r:id="rId10"/>
    <p:sldId id="267" r:id="rId11"/>
    <p:sldId id="260" r:id="rId12"/>
    <p:sldId id="271" r:id="rId13"/>
    <p:sldId id="263" r:id="rId14"/>
    <p:sldId id="262" r:id="rId15"/>
    <p:sldId id="272" r:id="rId16"/>
    <p:sldId id="275" r:id="rId17"/>
  </p:sldIdLst>
  <p:sldSz cx="12192000" cy="6858000"/>
  <p:notesSz cx="6858000" cy="9144000"/>
  <p:embeddedFontLst>
    <p:embeddedFont>
      <p:font typeface="Microsoft Yahei" panose="020B0503020204020204" pitchFamily="34" charset="-122"/>
      <p:regular r:id="rId19"/>
      <p:bold r:id="rId20"/>
    </p:embeddedFon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AlzQD2AynrOs3sT8SbG3++7P8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7A2F4E-4720-441C-B768-3D7BC7944344}">
  <a:tblStyle styleId="{937A2F4E-4720-441C-B768-3D7BC794434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a:tcStyle>
        <a:tcBdr/>
        <a:fill>
          <a:solidFill>
            <a:srgbClr val="FFCCCC"/>
          </a:solidFill>
        </a:fill>
      </a:tcStyle>
    </a:band1H>
    <a:band2H>
      <a:tcTxStyle/>
      <a:tcStyle>
        <a:tcBdr/>
      </a:tcStyle>
    </a:band2H>
    <a:band1V>
      <a:tcTxStyle/>
      <a:tcStyle>
        <a:tcBdr/>
        <a:fill>
          <a:solidFill>
            <a:srgbClr val="FFCC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3.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1" name="Google Shape;621;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spcBef>
                <a:spcPts val="0"/>
              </a:spcBef>
              <a:spcAft>
                <a:spcPts val="0"/>
              </a:spcAft>
              <a:buClr>
                <a:schemeClr val="dk1"/>
              </a:buClr>
              <a:buSzPts val="1200"/>
              <a:buFont typeface="Arial"/>
              <a:buAutoNum type="arabicPeriod"/>
            </a:pPr>
            <a:r>
              <a:rPr lang="en-US"/>
              <a:t>Mvc</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spcBef>
                <a:spcPts val="0"/>
              </a:spcBef>
              <a:spcAft>
                <a:spcPts val="0"/>
              </a:spcAft>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spcBef>
                <a:spcPts val="0"/>
              </a:spcBef>
              <a:spcAft>
                <a:spcPts val="0"/>
              </a:spcAft>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Cơ chế hoạt động</a:t>
            </a:r>
            <a:endParaRPr/>
          </a:p>
          <a:p>
            <a:pPr marL="0" lvl="0" indent="0" algn="l" rtl="0">
              <a:spcBef>
                <a:spcPts val="0"/>
              </a:spcBef>
              <a:spcAft>
                <a:spcPts val="0"/>
              </a:spcAft>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endParaRPr/>
          </a:p>
          <a:p>
            <a:pPr marL="228600" lvl="0" indent="-228600" algn="l" rtl="0">
              <a:spcBef>
                <a:spcPts val="0"/>
              </a:spcBef>
              <a:spcAft>
                <a:spcPts val="0"/>
              </a:spcAft>
              <a:buClr>
                <a:schemeClr val="dk1"/>
              </a:buClr>
              <a:buSzPts val="1200"/>
              <a:buFont typeface="Arial"/>
              <a:buAutoNum type="arabicPeriod"/>
            </a:pPr>
            <a:r>
              <a:rPr lang="en-US"/>
              <a:t>Microsoft sql server</a:t>
            </a:r>
            <a:endParaRPr/>
          </a:p>
          <a:p>
            <a:pPr marL="0" lvl="0" indent="0" algn="l" rtl="0">
              <a:spcBef>
                <a:spcPts val="0"/>
              </a:spcBef>
              <a:spcAft>
                <a:spcPts val="0"/>
              </a:spcAft>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spcBef>
                <a:spcPts val="0"/>
              </a:spcBef>
              <a:spcAft>
                <a:spcPts val="0"/>
              </a:spcAft>
              <a:buClr>
                <a:schemeClr val="dk1"/>
              </a:buClr>
              <a:buSzPts val="1200"/>
              <a:buFont typeface="Arial"/>
              <a:buNone/>
            </a:pPr>
            <a:endParaRPr/>
          </a:p>
        </p:txBody>
      </p:sp>
      <p:sp>
        <p:nvSpPr>
          <p:cNvPr id="622" name="Google Shape;622;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10</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8" name="Google Shape;858;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59" name="Google Shape;859;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11</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3" name="Google Shape;943;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944" name="Google Shape;944;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12</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6" name="Google Shape;476;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88" name="Google Shape;488;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5" name="Google Shape;545;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46" name="Google Shape;546;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0" name="Google Shape;740;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41" name="Google Shape;741;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5</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6" name="Google Shape;786;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87" name="Google Shape;787;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6</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9" name="Google Shape;569;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70" name="Google Shape;570;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7</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4" name="Google Shape;834;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35" name="Google Shape;835;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8</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1" name="Google Shape;631;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32" name="Google Shape;632;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9</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600" b="0" strike="noStrike">
                <a:solidFill>
                  <a:srgbClr val="FFFFFF"/>
                </a:solidFill>
                <a:latin typeface="Microsoft Yahei"/>
                <a:ea typeface="Microsoft Yahei"/>
                <a:cs typeface="Microsoft Yahei"/>
                <a:sym typeface="Microsoft Yahei"/>
              </a:rPr>
              <a:t>ibaotu.com</a:t>
            </a:r>
            <a:endParaRPr sz="600" b="0" strike="noStrik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600" b="0" strike="noStrike">
                <a:solidFill>
                  <a:srgbClr val="FFFFFF"/>
                </a:solidFill>
                <a:latin typeface="Microsoft Yahei"/>
                <a:ea typeface="Microsoft Yahei"/>
                <a:cs typeface="Microsoft Yahei"/>
                <a:sym typeface="Microsoft Yahei"/>
              </a:rPr>
              <a:t>ibaotu.com</a:t>
            </a:r>
            <a:endParaRPr sz="600" b="0" strike="noStrik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600" b="0" strike="noStrike">
                <a:solidFill>
                  <a:srgbClr val="FFFFFF"/>
                </a:solidFill>
                <a:latin typeface="Microsoft Yahei"/>
                <a:ea typeface="Microsoft Yahei"/>
                <a:cs typeface="Microsoft Yahei"/>
                <a:sym typeface="Microsoft Yahei"/>
              </a:rPr>
              <a:t>ibaotu.com</a:t>
            </a:r>
            <a:endParaRPr sz="600" b="0" strike="noStrik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4.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dirty="0">
                <a:solidFill>
                  <a:srgbClr val="ED1C2A"/>
                </a:solidFill>
                <a:latin typeface="Arial"/>
                <a:ea typeface="Arial"/>
                <a:cs typeface="Arial"/>
                <a:sym typeface="Arial"/>
              </a:rPr>
              <a:t>ĐỒ ÁN TỐT NGHIỆP</a:t>
            </a:r>
            <a:endParaRPr sz="5400" b="1" dirty="0">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Khoa công nghệ thông tin</a:t>
            </a:r>
            <a:endParaRPr sz="1800">
              <a:solidFill>
                <a:schemeClr val="dk1"/>
              </a:solidFill>
              <a:latin typeface="Arial"/>
              <a:ea typeface="Arial"/>
              <a:cs typeface="Arial"/>
              <a:sym typeface="Arial"/>
            </a:endParaRPr>
          </a:p>
        </p:txBody>
      </p:sp>
      <p:sp>
        <p:nvSpPr>
          <p:cNvPr id="466" name="Google Shape;466;p1"/>
          <p:cNvSpPr txBox="1"/>
          <p:nvPr/>
        </p:nvSpPr>
        <p:spPr>
          <a:xfrm>
            <a:off x="2689174" y="4136006"/>
            <a:ext cx="84989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MSV: 1141260130</a:t>
            </a:r>
            <a:endParaRPr sz="2800" b="1" dirty="0">
              <a:solidFill>
                <a:schemeClr val="dk1"/>
              </a:solidFill>
              <a:latin typeface="Arial"/>
              <a:ea typeface="Arial"/>
              <a:cs typeface="Arial"/>
              <a:sym typeface="Arial"/>
            </a:endParaRPr>
          </a:p>
        </p:txBody>
      </p:sp>
      <p:sp>
        <p:nvSpPr>
          <p:cNvPr id="467" name="Google Shape;467;p1"/>
          <p:cNvSpPr txBox="1"/>
          <p:nvPr/>
        </p:nvSpPr>
        <p:spPr>
          <a:xfrm>
            <a:off x="2689174" y="4695302"/>
            <a:ext cx="851124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GVHD: TS. </a:t>
            </a:r>
            <a:r>
              <a:rPr lang="en-US" sz="2800" b="1" dirty="0" err="1">
                <a:solidFill>
                  <a:schemeClr val="dk1"/>
                </a:solidFill>
                <a:latin typeface="Arial"/>
                <a:ea typeface="Arial"/>
                <a:cs typeface="Arial"/>
                <a:sym typeface="Arial"/>
              </a:rPr>
              <a:t>Nguyễn</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Văn</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Tỉnh</a:t>
            </a:r>
            <a:endParaRPr sz="2800" b="1" dirty="0">
              <a:solidFill>
                <a:schemeClr val="dk1"/>
              </a:solidFill>
              <a:latin typeface="Arial"/>
              <a:ea typeface="Arial"/>
              <a:cs typeface="Arial"/>
              <a:sym typeface="Arial"/>
            </a:endParaRPr>
          </a:p>
        </p:txBody>
      </p:sp>
      <p:sp>
        <p:nvSpPr>
          <p:cNvPr id="468" name="Google Shape;468;p1"/>
          <p:cNvSpPr txBox="1"/>
          <p:nvPr/>
        </p:nvSpPr>
        <p:spPr>
          <a:xfrm>
            <a:off x="2689174" y="3571422"/>
            <a:ext cx="849786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err="1">
                <a:solidFill>
                  <a:schemeClr val="dk1"/>
                </a:solidFill>
                <a:latin typeface="Arial"/>
                <a:ea typeface="Arial"/>
                <a:cs typeface="Arial"/>
                <a:sym typeface="Arial"/>
              </a:rPr>
              <a:t>Sinh</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viên</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thực</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hiện</a:t>
            </a:r>
            <a:r>
              <a:rPr lang="en-US" sz="2800" b="1" dirty="0">
                <a:solidFill>
                  <a:schemeClr val="dk1"/>
                </a:solidFill>
              </a:rPr>
              <a:t>: </a:t>
            </a:r>
            <a:r>
              <a:rPr lang="en-US" sz="2800" b="1" dirty="0" err="1">
                <a:solidFill>
                  <a:schemeClr val="dk1"/>
                </a:solidFill>
              </a:rPr>
              <a:t>Phạm</a:t>
            </a:r>
            <a:r>
              <a:rPr lang="en-US" sz="2800" b="1" dirty="0">
                <a:solidFill>
                  <a:schemeClr val="dk1"/>
                </a:solidFill>
              </a:rPr>
              <a:t> </a:t>
            </a:r>
            <a:r>
              <a:rPr lang="en-US" sz="2800" b="1" dirty="0" err="1">
                <a:solidFill>
                  <a:schemeClr val="dk1"/>
                </a:solidFill>
              </a:rPr>
              <a:t>Ngọc</a:t>
            </a:r>
            <a:r>
              <a:rPr lang="en-US" sz="2800" b="1" dirty="0">
                <a:solidFill>
                  <a:schemeClr val="dk1"/>
                </a:solidFill>
              </a:rPr>
              <a:t> </a:t>
            </a:r>
            <a:r>
              <a:rPr lang="en-US" sz="2800" b="1" dirty="0" err="1">
                <a:solidFill>
                  <a:schemeClr val="dk1"/>
                </a:solidFill>
              </a:rPr>
              <a:t>Huy</a:t>
            </a:r>
            <a:endParaRPr sz="2800" b="1"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i="1" dirty="0" err="1">
                <a:solidFill>
                  <a:srgbClr val="595959"/>
                </a:solidFill>
                <a:latin typeface="Times New Roman"/>
                <a:ea typeface="Times New Roman"/>
                <a:cs typeface="Times New Roman"/>
                <a:sym typeface="Times New Roman"/>
              </a:rPr>
              <a:t>Hà</a:t>
            </a:r>
            <a:r>
              <a:rPr lang="en-US" sz="1800" i="1" dirty="0">
                <a:solidFill>
                  <a:srgbClr val="595959"/>
                </a:solidFill>
                <a:latin typeface="Times New Roman"/>
                <a:ea typeface="Times New Roman"/>
                <a:cs typeface="Times New Roman"/>
                <a:sym typeface="Times New Roman"/>
              </a:rPr>
              <a:t> </a:t>
            </a:r>
            <a:r>
              <a:rPr lang="en-US" sz="1800" i="1" dirty="0" err="1">
                <a:solidFill>
                  <a:srgbClr val="595959"/>
                </a:solidFill>
                <a:latin typeface="Times New Roman"/>
                <a:ea typeface="Times New Roman"/>
                <a:cs typeface="Times New Roman"/>
                <a:sym typeface="Times New Roman"/>
              </a:rPr>
              <a:t>Nội</a:t>
            </a:r>
            <a:r>
              <a:rPr lang="en-US" sz="1800" i="1" dirty="0">
                <a:solidFill>
                  <a:srgbClr val="595959"/>
                </a:solidFill>
                <a:latin typeface="Times New Roman"/>
                <a:ea typeface="Times New Roman"/>
                <a:cs typeface="Times New Roman"/>
                <a:sym typeface="Times New Roman"/>
              </a:rPr>
              <a:t>, </a:t>
            </a:r>
            <a:r>
              <a:rPr lang="en-US" sz="1800" i="1" dirty="0" err="1">
                <a:solidFill>
                  <a:srgbClr val="595959"/>
                </a:solidFill>
                <a:latin typeface="Times New Roman"/>
                <a:ea typeface="Times New Roman"/>
                <a:cs typeface="Times New Roman"/>
                <a:sym typeface="Times New Roman"/>
              </a:rPr>
              <a:t>ngày</a:t>
            </a:r>
            <a:r>
              <a:rPr lang="en-US" sz="1800" i="1" dirty="0">
                <a:solidFill>
                  <a:srgbClr val="595959"/>
                </a:solidFill>
                <a:latin typeface="Times New Roman"/>
                <a:ea typeface="Times New Roman"/>
                <a:cs typeface="Times New Roman"/>
                <a:sym typeface="Times New Roman"/>
              </a:rPr>
              <a:t> 19 </a:t>
            </a:r>
            <a:r>
              <a:rPr lang="en-US" sz="1800" i="1" dirty="0" err="1">
                <a:solidFill>
                  <a:srgbClr val="595959"/>
                </a:solidFill>
                <a:latin typeface="Times New Roman"/>
                <a:ea typeface="Times New Roman"/>
                <a:cs typeface="Times New Roman"/>
                <a:sym typeface="Times New Roman"/>
              </a:rPr>
              <a:t>tháng</a:t>
            </a:r>
            <a:r>
              <a:rPr lang="en-US" sz="1800" i="1" dirty="0">
                <a:solidFill>
                  <a:srgbClr val="595959"/>
                </a:solidFill>
                <a:latin typeface="Times New Roman"/>
                <a:ea typeface="Times New Roman"/>
                <a:cs typeface="Times New Roman"/>
                <a:sym typeface="Times New Roman"/>
              </a:rPr>
              <a:t> 9 </a:t>
            </a:r>
            <a:r>
              <a:rPr lang="en-US" sz="1800" i="1" dirty="0" err="1">
                <a:solidFill>
                  <a:srgbClr val="595959"/>
                </a:solidFill>
                <a:latin typeface="Times New Roman"/>
                <a:ea typeface="Times New Roman"/>
                <a:cs typeface="Times New Roman"/>
                <a:sym typeface="Times New Roman"/>
              </a:rPr>
              <a:t>năm</a:t>
            </a:r>
            <a:r>
              <a:rPr lang="en-US" sz="1800" i="1" dirty="0">
                <a:solidFill>
                  <a:srgbClr val="595959"/>
                </a:solidFill>
                <a:latin typeface="Times New Roman"/>
                <a:ea typeface="Times New Roman"/>
                <a:cs typeface="Times New Roman"/>
                <a:sym typeface="Times New Roman"/>
              </a:rPr>
              <a:t> 2023</a:t>
            </a:r>
            <a:endParaRPr dirty="0">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0070C0"/>
                </a:solidFill>
                <a:latin typeface="Arial"/>
                <a:ea typeface="Arial"/>
                <a:cs typeface="Arial"/>
                <a:sym typeface="Arial"/>
              </a:rPr>
              <a:t>ĐẠI HỌC CÔNG NGHIỆP HÀ NỘI</a:t>
            </a:r>
            <a:endParaRPr sz="4000" b="1"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a:solidFill>
                  <a:schemeClr val="accent4"/>
                </a:solidFill>
                <a:latin typeface="Arial"/>
                <a:ea typeface="Arial"/>
                <a:cs typeface="Arial"/>
                <a:sym typeface="Arial"/>
              </a:rPr>
              <a:t>KHOA CÔNG NGHỆ THÔNG TIN</a:t>
            </a:r>
            <a:endParaRPr sz="2800" b="1" cap="none">
              <a:solidFill>
                <a:schemeClr val="accent4"/>
              </a:solidFill>
              <a:latin typeface="Arial"/>
              <a:ea typeface="Arial"/>
              <a:cs typeface="Arial"/>
              <a:sym typeface="Arial"/>
            </a:endParaRPr>
          </a:p>
        </p:txBody>
      </p:sp>
      <p:sp>
        <p:nvSpPr>
          <p:cNvPr id="472" name="Google Shape;472;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3.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Mô</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hình</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ứng</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dụng</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Deep Learning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dự</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đoán</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mối</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quan</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hệ</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thuốc</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bệnh</a:t>
            </a:r>
            <a:endPar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628" name="Google Shape;628;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6A5B64AA-7863-498C-9E3C-BF7FA27567F9}"/>
              </a:ext>
            </a:extLst>
          </p:cNvPr>
          <p:cNvPicPr>
            <a:picLocks noChangeAspect="1"/>
          </p:cNvPicPr>
          <p:nvPr/>
        </p:nvPicPr>
        <p:blipFill>
          <a:blip r:embed="rId3"/>
          <a:stretch>
            <a:fillRect/>
          </a:stretch>
        </p:blipFill>
        <p:spPr>
          <a:xfrm>
            <a:off x="152400" y="1790498"/>
            <a:ext cx="2590801" cy="3718561"/>
          </a:xfrm>
          <a:prstGeom prst="rect">
            <a:avLst/>
          </a:prstGeom>
        </p:spPr>
      </p:pic>
      <p:pic>
        <p:nvPicPr>
          <p:cNvPr id="5" name="Picture 4">
            <a:extLst>
              <a:ext uri="{FF2B5EF4-FFF2-40B4-BE49-F238E27FC236}">
                <a16:creationId xmlns:a16="http://schemas.microsoft.com/office/drawing/2014/main" id="{E1642E30-A15F-4713-9208-C1CC7D303490}"/>
              </a:ext>
            </a:extLst>
          </p:cNvPr>
          <p:cNvPicPr>
            <a:picLocks noChangeAspect="1"/>
          </p:cNvPicPr>
          <p:nvPr/>
        </p:nvPicPr>
        <p:blipFill>
          <a:blip r:embed="rId4"/>
          <a:stretch>
            <a:fillRect/>
          </a:stretch>
        </p:blipFill>
        <p:spPr>
          <a:xfrm>
            <a:off x="2857321" y="1790497"/>
            <a:ext cx="3098025" cy="3718561"/>
          </a:xfrm>
          <a:prstGeom prst="rect">
            <a:avLst/>
          </a:prstGeom>
        </p:spPr>
      </p:pic>
      <p:pic>
        <p:nvPicPr>
          <p:cNvPr id="7" name="Picture 6">
            <a:extLst>
              <a:ext uri="{FF2B5EF4-FFF2-40B4-BE49-F238E27FC236}">
                <a16:creationId xmlns:a16="http://schemas.microsoft.com/office/drawing/2014/main" id="{68AC9262-2EF3-4001-ADAE-42613D08B9ED}"/>
              </a:ext>
            </a:extLst>
          </p:cNvPr>
          <p:cNvPicPr>
            <a:picLocks noChangeAspect="1"/>
          </p:cNvPicPr>
          <p:nvPr/>
        </p:nvPicPr>
        <p:blipFill>
          <a:blip r:embed="rId5"/>
          <a:stretch>
            <a:fillRect/>
          </a:stretch>
        </p:blipFill>
        <p:spPr>
          <a:xfrm>
            <a:off x="6096000" y="3975598"/>
            <a:ext cx="5943968" cy="2396627"/>
          </a:xfrm>
          <a:prstGeom prst="rect">
            <a:avLst/>
          </a:prstGeom>
        </p:spPr>
      </p:pic>
      <p:pic>
        <p:nvPicPr>
          <p:cNvPr id="9" name="Picture 8">
            <a:extLst>
              <a:ext uri="{FF2B5EF4-FFF2-40B4-BE49-F238E27FC236}">
                <a16:creationId xmlns:a16="http://schemas.microsoft.com/office/drawing/2014/main" id="{82F2A662-A6ED-4870-A7A4-208C3A06AB09}"/>
              </a:ext>
            </a:extLst>
          </p:cNvPr>
          <p:cNvPicPr>
            <a:picLocks noChangeAspect="1"/>
          </p:cNvPicPr>
          <p:nvPr/>
        </p:nvPicPr>
        <p:blipFill>
          <a:blip r:embed="rId6"/>
          <a:stretch>
            <a:fillRect/>
          </a:stretch>
        </p:blipFill>
        <p:spPr>
          <a:xfrm>
            <a:off x="7543984" y="1001109"/>
            <a:ext cx="3098025" cy="2874456"/>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grpSp>
        <p:nvGrpSpPr>
          <p:cNvPr id="861" name="Google Shape;861;p17"/>
          <p:cNvGrpSpPr/>
          <p:nvPr/>
        </p:nvGrpSpPr>
        <p:grpSpPr>
          <a:xfrm>
            <a:off x="2386080" y="0"/>
            <a:ext cx="3314880" cy="6857640"/>
            <a:chOff x="2386080" y="0"/>
            <a:chExt cx="3314880" cy="6857640"/>
          </a:xfrm>
        </p:grpSpPr>
        <p:sp>
          <p:nvSpPr>
            <p:cNvPr id="862" name="Google Shape;862;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dirty="0" err="1">
                <a:solidFill>
                  <a:srgbClr val="FF3737"/>
                </a:solidFill>
                <a:latin typeface="Calibri"/>
                <a:ea typeface="Calibri"/>
                <a:cs typeface="Calibri"/>
                <a:sym typeface="Calibri"/>
              </a:rPr>
              <a:t>Phần</a:t>
            </a:r>
            <a:r>
              <a:rPr lang="en-US" sz="4800" b="1" i="1" strike="noStrike" dirty="0">
                <a:solidFill>
                  <a:srgbClr val="FF3737"/>
                </a:solidFill>
                <a:latin typeface="Calibri"/>
                <a:ea typeface="Calibri"/>
                <a:cs typeface="Calibri"/>
                <a:sym typeface="Calibri"/>
              </a:rPr>
              <a:t> </a:t>
            </a:r>
            <a:r>
              <a:rPr lang="en-US" sz="4800" b="1" i="1" dirty="0">
                <a:solidFill>
                  <a:srgbClr val="FF3737"/>
                </a:solidFill>
                <a:latin typeface="Calibri"/>
                <a:ea typeface="Calibri"/>
                <a:cs typeface="Calibri"/>
                <a:sym typeface="Calibri"/>
              </a:rPr>
              <a:t>4</a:t>
            </a:r>
            <a:r>
              <a:rPr lang="en-US" sz="4800" b="1" i="1" strike="noStrike" dirty="0">
                <a:solidFill>
                  <a:srgbClr val="FF3737"/>
                </a:solidFill>
                <a:latin typeface="Calibri"/>
                <a:ea typeface="Calibri"/>
                <a:cs typeface="Calibri"/>
                <a:sym typeface="Calibri"/>
              </a:rPr>
              <a:t> :</a:t>
            </a:r>
            <a:endParaRPr sz="4800" b="0" strike="noStrike" dirty="0">
              <a:solidFill>
                <a:schemeClr val="dk1"/>
              </a:solidFill>
              <a:latin typeface="Arial"/>
              <a:ea typeface="Arial"/>
              <a:cs typeface="Arial"/>
              <a:sym typeface="Arial"/>
            </a:endParaRPr>
          </a:p>
        </p:txBody>
      </p:sp>
      <p:grpSp>
        <p:nvGrpSpPr>
          <p:cNvPr id="875" name="Google Shape;875;p17"/>
          <p:cNvGrpSpPr/>
          <p:nvPr/>
        </p:nvGrpSpPr>
        <p:grpSpPr>
          <a:xfrm>
            <a:off x="5718208" y="2015577"/>
            <a:ext cx="6140416" cy="2911891"/>
            <a:chOff x="5879895" y="1770480"/>
            <a:chExt cx="5259520" cy="364680"/>
          </a:xfrm>
        </p:grpSpPr>
        <p:sp>
          <p:nvSpPr>
            <p:cNvPr id="876" name="Google Shape;876;p17"/>
            <p:cNvSpPr/>
            <p:nvPr/>
          </p:nvSpPr>
          <p:spPr>
            <a:xfrm>
              <a:off x="5879895" y="1887418"/>
              <a:ext cx="5259520" cy="103890"/>
            </a:xfrm>
            <a:prstGeom prst="rect">
              <a:avLst/>
            </a:prstGeom>
            <a:noFill/>
            <a:ln>
              <a:noFill/>
            </a:ln>
          </p:spPr>
          <p:txBody>
            <a:bodyPr spcFirstLastPara="1" wrap="square" lIns="90000" tIns="45000" rIns="90000" bIns="45000" anchor="t" anchorCtr="0">
              <a:spAutoFit/>
            </a:bodyPr>
            <a:lstStyle/>
            <a:p>
              <a:pPr marL="0" marR="0" lvl="0" indent="0" algn="l" rtl="0">
                <a:spcBef>
                  <a:spcPts val="0"/>
                </a:spcBef>
                <a:spcAft>
                  <a:spcPts val="0"/>
                </a:spcAft>
                <a:buNone/>
              </a:pPr>
              <a:r>
                <a:rPr lang="en-US" sz="4800"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Thực</a:t>
              </a:r>
              <a:r>
                <a:rPr lang="en-US" sz="4800" dirty="0">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4800"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nghiệm</a:t>
              </a:r>
              <a:r>
                <a:rPr lang="en-US" sz="4800" dirty="0">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4800"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và</a:t>
              </a:r>
              <a:r>
                <a:rPr lang="en-US" sz="4800" dirty="0">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4800"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kết</a:t>
              </a:r>
              <a:r>
                <a:rPr lang="en-US" sz="4800" dirty="0">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4800"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quả</a:t>
              </a:r>
              <a:endParaRPr lang="en-US" sz="4800" dirty="0">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877" name="Google Shape;877;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78" name="Google Shape;878;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pic>
        <p:nvPicPr>
          <p:cNvPr id="946" name="Google Shape;946;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7" name="Google Shape;947;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400" b="1" strike="noStrike">
                <a:solidFill>
                  <a:srgbClr val="404040"/>
                </a:solidFill>
                <a:latin typeface="Calibri"/>
                <a:ea typeface="Calibri"/>
                <a:cs typeface="Calibri"/>
                <a:sym typeface="Calibri"/>
              </a:rPr>
              <a:t>THANK YOU </a:t>
            </a:r>
            <a:endParaRPr sz="44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4400" b="1" strike="noStrike">
                <a:solidFill>
                  <a:srgbClr val="FF3737"/>
                </a:solidFill>
                <a:latin typeface="Calibri"/>
                <a:ea typeface="Calibri"/>
                <a:cs typeface="Calibri"/>
                <a:sym typeface="Calibri"/>
              </a:rPr>
              <a:t>FOR WATCHING</a:t>
            </a:r>
            <a:endParaRPr sz="4400" b="0" strike="noStrike">
              <a:solidFill>
                <a:schemeClr val="dk1"/>
              </a:solidFill>
              <a:latin typeface="Arial"/>
              <a:ea typeface="Arial"/>
              <a:cs typeface="Arial"/>
              <a:sym typeface="Arial"/>
            </a:endParaRPr>
          </a:p>
        </p:txBody>
      </p:sp>
      <p:sp>
        <p:nvSpPr>
          <p:cNvPr id="951" name="Google Shape;951;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2400" b="0" strike="noStrike">
                <a:solidFill>
                  <a:srgbClr val="595959"/>
                </a:solidFill>
                <a:latin typeface="Calibri"/>
                <a:ea typeface="Calibri"/>
                <a:cs typeface="Calibri"/>
                <a:sym typeface="Calibri"/>
              </a:rPr>
              <a:t>Em xin chân thành cảm ơn hội đồng thầy cô đã lắng nghe và theo dõi bài thuyết trình của </a:t>
            </a:r>
            <a:r>
              <a:rPr lang="en-US" sz="2400">
                <a:solidFill>
                  <a:srgbClr val="595959"/>
                </a:solidFill>
                <a:latin typeface="Calibri"/>
                <a:ea typeface="Calibri"/>
                <a:cs typeface="Calibri"/>
                <a:sym typeface="Calibri"/>
              </a:rPr>
              <a:t>em.</a:t>
            </a:r>
            <a:endParaRPr sz="2400" b="0" strike="noStrike">
              <a:solidFill>
                <a:schemeClr val="dk1"/>
              </a:solidFill>
              <a:latin typeface="Arial"/>
              <a:ea typeface="Arial"/>
              <a:cs typeface="Arial"/>
              <a:sym typeface="Arial"/>
            </a:endParaRPr>
          </a:p>
        </p:txBody>
      </p:sp>
      <p:sp>
        <p:nvSpPr>
          <p:cNvPr id="952" name="Google Shape;952;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479" name="Google Shape;479;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Khoa công nghệ thông tin</a:t>
            </a:r>
            <a:endParaRPr sz="1800">
              <a:solidFill>
                <a:schemeClr val="dk1"/>
              </a:solidFill>
              <a:latin typeface="Arial"/>
              <a:ea typeface="Arial"/>
              <a:cs typeface="Arial"/>
              <a:sym typeface="Arial"/>
            </a:endParaRPr>
          </a:p>
        </p:txBody>
      </p:sp>
      <p:sp>
        <p:nvSpPr>
          <p:cNvPr id="480" name="Google Shape;480;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i="1" dirty="0" err="1">
                <a:solidFill>
                  <a:srgbClr val="595959"/>
                </a:solidFill>
                <a:latin typeface="Times New Roman"/>
                <a:ea typeface="Times New Roman"/>
                <a:cs typeface="Times New Roman"/>
                <a:sym typeface="Times New Roman"/>
              </a:rPr>
              <a:t>Hà</a:t>
            </a:r>
            <a:r>
              <a:rPr lang="en-US" sz="1800" i="1" dirty="0">
                <a:solidFill>
                  <a:srgbClr val="595959"/>
                </a:solidFill>
                <a:latin typeface="Times New Roman"/>
                <a:ea typeface="Times New Roman"/>
                <a:cs typeface="Times New Roman"/>
                <a:sym typeface="Times New Roman"/>
              </a:rPr>
              <a:t> </a:t>
            </a:r>
            <a:r>
              <a:rPr lang="en-US" sz="1800" i="1" dirty="0" err="1">
                <a:solidFill>
                  <a:srgbClr val="595959"/>
                </a:solidFill>
                <a:latin typeface="Times New Roman"/>
                <a:ea typeface="Times New Roman"/>
                <a:cs typeface="Times New Roman"/>
                <a:sym typeface="Times New Roman"/>
              </a:rPr>
              <a:t>Nội</a:t>
            </a:r>
            <a:r>
              <a:rPr lang="en-US" sz="1800" i="1" dirty="0">
                <a:solidFill>
                  <a:srgbClr val="595959"/>
                </a:solidFill>
                <a:latin typeface="Times New Roman"/>
                <a:ea typeface="Times New Roman"/>
                <a:cs typeface="Times New Roman"/>
                <a:sym typeface="Times New Roman"/>
              </a:rPr>
              <a:t>, </a:t>
            </a:r>
            <a:r>
              <a:rPr lang="en-US" sz="1800" i="1" dirty="0" err="1">
                <a:solidFill>
                  <a:srgbClr val="595959"/>
                </a:solidFill>
                <a:latin typeface="Times New Roman"/>
                <a:ea typeface="Times New Roman"/>
                <a:cs typeface="Times New Roman"/>
                <a:sym typeface="Times New Roman"/>
              </a:rPr>
              <a:t>ngày</a:t>
            </a:r>
            <a:r>
              <a:rPr lang="en-US" sz="1800" i="1" dirty="0">
                <a:solidFill>
                  <a:srgbClr val="595959"/>
                </a:solidFill>
                <a:latin typeface="Times New Roman"/>
                <a:ea typeface="Times New Roman"/>
                <a:cs typeface="Times New Roman"/>
                <a:sym typeface="Times New Roman"/>
              </a:rPr>
              <a:t> 19 </a:t>
            </a:r>
            <a:r>
              <a:rPr lang="en-US" sz="1800" i="1" dirty="0" err="1">
                <a:solidFill>
                  <a:srgbClr val="595959"/>
                </a:solidFill>
                <a:latin typeface="Times New Roman"/>
                <a:ea typeface="Times New Roman"/>
                <a:cs typeface="Times New Roman"/>
                <a:sym typeface="Times New Roman"/>
              </a:rPr>
              <a:t>tháng</a:t>
            </a:r>
            <a:r>
              <a:rPr lang="en-US" sz="1800" i="1" dirty="0">
                <a:solidFill>
                  <a:srgbClr val="595959"/>
                </a:solidFill>
                <a:latin typeface="Times New Roman"/>
                <a:ea typeface="Times New Roman"/>
                <a:cs typeface="Times New Roman"/>
                <a:sym typeface="Times New Roman"/>
              </a:rPr>
              <a:t> 9 </a:t>
            </a:r>
            <a:r>
              <a:rPr lang="en-US" sz="1800" i="1" dirty="0" err="1">
                <a:solidFill>
                  <a:srgbClr val="595959"/>
                </a:solidFill>
                <a:latin typeface="Times New Roman"/>
                <a:ea typeface="Times New Roman"/>
                <a:cs typeface="Times New Roman"/>
                <a:sym typeface="Times New Roman"/>
              </a:rPr>
              <a:t>năm</a:t>
            </a:r>
            <a:r>
              <a:rPr lang="en-US" sz="1800" i="1" dirty="0">
                <a:solidFill>
                  <a:srgbClr val="595959"/>
                </a:solidFill>
                <a:latin typeface="Times New Roman"/>
                <a:ea typeface="Times New Roman"/>
                <a:cs typeface="Times New Roman"/>
                <a:sym typeface="Times New Roman"/>
              </a:rPr>
              <a:t> 2023</a:t>
            </a:r>
            <a:endParaRPr lang="en-US" sz="1800" dirty="0">
              <a:latin typeface="Times New Roman"/>
              <a:ea typeface="Times New Roman"/>
              <a:cs typeface="Times New Roman"/>
              <a:sym typeface="Times New Roman"/>
            </a:endParaRPr>
          </a:p>
        </p:txBody>
      </p:sp>
      <p:sp>
        <p:nvSpPr>
          <p:cNvPr id="481" name="Google Shape;481;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0070C0"/>
                </a:solidFill>
                <a:latin typeface="Arial"/>
                <a:ea typeface="Arial"/>
                <a:cs typeface="Arial"/>
                <a:sym typeface="Arial"/>
              </a:rPr>
              <a:t>ĐẠI HỌC CÔNG NGHIỆP HÀ NỘI</a:t>
            </a:r>
            <a:endParaRPr sz="3600" b="1" cap="none">
              <a:solidFill>
                <a:srgbClr val="0070C0"/>
              </a:solidFill>
              <a:latin typeface="Arial"/>
              <a:ea typeface="Arial"/>
              <a:cs typeface="Arial"/>
              <a:sym typeface="Arial"/>
            </a:endParaRPr>
          </a:p>
        </p:txBody>
      </p:sp>
      <p:sp>
        <p:nvSpPr>
          <p:cNvPr id="482" name="Google Shape;482;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cap="none">
                <a:solidFill>
                  <a:schemeClr val="accent4"/>
                </a:solidFill>
                <a:latin typeface="Arial"/>
                <a:ea typeface="Arial"/>
                <a:cs typeface="Arial"/>
                <a:sym typeface="Arial"/>
              </a:rPr>
              <a:t>KHOA CÔNG NGHỆ THÔNG TIN</a:t>
            </a:r>
            <a:endParaRPr sz="2400" b="1" cap="none">
              <a:solidFill>
                <a:schemeClr val="accent4"/>
              </a:solidFill>
              <a:latin typeface="Arial"/>
              <a:ea typeface="Arial"/>
              <a:cs typeface="Arial"/>
              <a:sym typeface="Arial"/>
            </a:endParaRPr>
          </a:p>
        </p:txBody>
      </p:sp>
      <p:pic>
        <p:nvPicPr>
          <p:cNvPr id="483" name="Google Shape;483;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4" name="Google Shape;484;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85" name="Google Shape;485;p2"/>
          <p:cNvSpPr txBox="1"/>
          <p:nvPr/>
        </p:nvSpPr>
        <p:spPr>
          <a:xfrm>
            <a:off x="666750" y="2541703"/>
            <a:ext cx="10706100" cy="203129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dirty="0">
                <a:solidFill>
                  <a:srgbClr val="FF0000"/>
                </a:solidFill>
                <a:effectLst/>
              </a:rPr>
              <a:t>NGHIÊN CỨU VỀ DEEP LEARNING VÀ ỨNG DỤNG GIẢI BÀI TOÁN DỰ ĐOÁN QUAN HỆ THUỐC - BỆNH</a:t>
            </a:r>
            <a:endParaRPr lang="en-US" sz="40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
          <p:cNvSpPr/>
          <p:nvPr/>
        </p:nvSpPr>
        <p:spPr>
          <a:xfrm>
            <a:off x="6624478" y="-24183"/>
            <a:ext cx="5567522" cy="6858000"/>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91" name="Google Shape;491;p3"/>
          <p:cNvGrpSpPr/>
          <p:nvPr/>
        </p:nvGrpSpPr>
        <p:grpSpPr>
          <a:xfrm>
            <a:off x="4626380" y="2249924"/>
            <a:ext cx="6921829" cy="2078254"/>
            <a:chOff x="4578255" y="2223130"/>
            <a:chExt cx="6921829" cy="2078254"/>
          </a:xfrm>
        </p:grpSpPr>
        <p:sp>
          <p:nvSpPr>
            <p:cNvPr id="492" name="Google Shape;492;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Arial"/>
                  <a:ea typeface="Arial"/>
                  <a:cs typeface="Arial"/>
                  <a:sym typeface="Arial"/>
                </a:rPr>
                <a:t>NỘI DUNG</a:t>
              </a:r>
              <a:endParaRPr/>
            </a:p>
          </p:txBody>
        </p:sp>
        <p:sp>
          <p:nvSpPr>
            <p:cNvPr id="493" name="Google Shape;493;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Arial"/>
                  <a:ea typeface="Arial"/>
                  <a:cs typeface="Arial"/>
                  <a:sym typeface="Arial"/>
                </a:rPr>
                <a:t>CHÍNH</a:t>
              </a:r>
              <a:endParaRPr sz="4400">
                <a:solidFill>
                  <a:schemeClr val="lt1"/>
                </a:solidFill>
                <a:latin typeface="Arial"/>
                <a:ea typeface="Arial"/>
                <a:cs typeface="Arial"/>
                <a:sym typeface="Arial"/>
              </a:endParaRPr>
            </a:p>
          </p:txBody>
        </p:sp>
      </p:grpSp>
      <p:sp>
        <p:nvSpPr>
          <p:cNvPr id="494" name="Google Shape;494;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95" name="Google Shape;495;p3"/>
          <p:cNvGrpSpPr/>
          <p:nvPr/>
        </p:nvGrpSpPr>
        <p:grpSpPr>
          <a:xfrm>
            <a:off x="6080207" y="1118203"/>
            <a:ext cx="880712" cy="810164"/>
            <a:chOff x="5908413" y="847857"/>
            <a:chExt cx="938013" cy="939583"/>
          </a:xfrm>
        </p:grpSpPr>
        <p:sp>
          <p:nvSpPr>
            <p:cNvPr id="496" name="Google Shape;496;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7" name="Google Shape;497;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1</a:t>
              </a:r>
              <a:endParaRPr/>
            </a:p>
          </p:txBody>
        </p:sp>
      </p:grpSp>
      <p:sp>
        <p:nvSpPr>
          <p:cNvPr id="498" name="Google Shape;498;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rgbClr val="3F3F3F"/>
                </a:solidFill>
                <a:latin typeface="Times New Roman"/>
                <a:ea typeface="Times New Roman"/>
                <a:cs typeface="Times New Roman"/>
                <a:sym typeface="Times New Roman"/>
              </a:rPr>
              <a:t>Mục</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tiêu</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về</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đề</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tài</a:t>
            </a:r>
            <a:endParaRPr sz="2400" dirty="0">
              <a:solidFill>
                <a:srgbClr val="3F3F3F"/>
              </a:solidFill>
              <a:latin typeface="Times New Roman"/>
              <a:ea typeface="Times New Roman"/>
              <a:cs typeface="Times New Roman"/>
              <a:sym typeface="Times New Roman"/>
            </a:endParaRPr>
          </a:p>
        </p:txBody>
      </p:sp>
      <p:sp>
        <p:nvSpPr>
          <p:cNvPr id="502" name="Google Shape;502;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3" name="Google Shape;503;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4" name="Google Shape;504;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5" name="Google Shape;505;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7" name="Google Shape;507;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9" name="Google Shape;509;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0" name="Google Shape;510;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11" name="Google Shape;511;p3"/>
          <p:cNvGrpSpPr/>
          <p:nvPr/>
        </p:nvGrpSpPr>
        <p:grpSpPr>
          <a:xfrm>
            <a:off x="6103978" y="2538876"/>
            <a:ext cx="880712" cy="810164"/>
            <a:chOff x="5915473" y="787140"/>
            <a:chExt cx="938013" cy="939583"/>
          </a:xfrm>
        </p:grpSpPr>
        <p:sp>
          <p:nvSpPr>
            <p:cNvPr id="512" name="Google Shape;512;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3" name="Google Shape;513;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2</a:t>
              </a:r>
              <a:endParaRPr/>
            </a:p>
          </p:txBody>
        </p:sp>
      </p:grpSp>
      <p:sp>
        <p:nvSpPr>
          <p:cNvPr id="517" name="Google Shape;517;p3"/>
          <p:cNvSpPr/>
          <p:nvPr/>
        </p:nvSpPr>
        <p:spPr>
          <a:xfrm>
            <a:off x="753705" y="25515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a:solidFill>
                <a:schemeClr val="lt1"/>
              </a:solidFill>
              <a:latin typeface="Arial"/>
              <a:ea typeface="Arial"/>
              <a:cs typeface="Arial"/>
              <a:sym typeface="Arial"/>
            </a:endParaRPr>
          </a:p>
        </p:txBody>
      </p:sp>
      <p:grpSp>
        <p:nvGrpSpPr>
          <p:cNvPr id="518" name="Google Shape;518;p3"/>
          <p:cNvGrpSpPr/>
          <p:nvPr/>
        </p:nvGrpSpPr>
        <p:grpSpPr>
          <a:xfrm>
            <a:off x="6130611" y="3893118"/>
            <a:ext cx="880712" cy="810164"/>
            <a:chOff x="5930214" y="819319"/>
            <a:chExt cx="938013" cy="939583"/>
          </a:xfrm>
        </p:grpSpPr>
        <p:sp>
          <p:nvSpPr>
            <p:cNvPr id="519" name="Google Shape;519;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0" name="Google Shape;520;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lt1"/>
                  </a:solidFill>
                  <a:latin typeface="Arial"/>
                  <a:ea typeface="Arial"/>
                  <a:cs typeface="Arial"/>
                  <a:sym typeface="Arial"/>
                </a:rPr>
                <a:t>3</a:t>
              </a:r>
              <a:endParaRPr dirty="0"/>
            </a:p>
          </p:txBody>
        </p:sp>
      </p:grpSp>
      <p:sp>
        <p:nvSpPr>
          <p:cNvPr id="524" name="Google Shape;524;p3"/>
          <p:cNvSpPr/>
          <p:nvPr/>
        </p:nvSpPr>
        <p:spPr>
          <a:xfrm>
            <a:off x="759869" y="3889150"/>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25" name="Google Shape;525;p3"/>
          <p:cNvGrpSpPr/>
          <p:nvPr/>
        </p:nvGrpSpPr>
        <p:grpSpPr>
          <a:xfrm>
            <a:off x="6125375" y="5185976"/>
            <a:ext cx="880712" cy="810164"/>
            <a:chOff x="5917531" y="813457"/>
            <a:chExt cx="938013" cy="939583"/>
          </a:xfrm>
        </p:grpSpPr>
        <p:sp>
          <p:nvSpPr>
            <p:cNvPr id="526" name="Google Shape;526;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7" name="Google Shape;527;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4</a:t>
              </a:r>
              <a:endParaRPr/>
            </a:p>
          </p:txBody>
        </p:sp>
      </p:grpSp>
      <p:sp>
        <p:nvSpPr>
          <p:cNvPr id="528" name="Google Shape;528;p3"/>
          <p:cNvSpPr/>
          <p:nvPr/>
        </p:nvSpPr>
        <p:spPr>
          <a:xfrm>
            <a:off x="750268" y="5398113"/>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rgbClr val="3F3F3F"/>
                </a:solidFill>
                <a:latin typeface="Times New Roman"/>
                <a:ea typeface="Times New Roman"/>
                <a:cs typeface="Times New Roman"/>
                <a:sym typeface="Times New Roman"/>
              </a:rPr>
              <a:t>Thực</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nghiệm</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và</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kết</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quả</a:t>
            </a:r>
            <a:endParaRPr sz="2400" dirty="0">
              <a:solidFill>
                <a:srgbClr val="3F3F3F"/>
              </a:solidFill>
              <a:latin typeface="Times New Roman"/>
              <a:ea typeface="Times New Roman"/>
              <a:cs typeface="Times New Roman"/>
              <a:sym typeface="Times New Roman"/>
            </a:endParaRPr>
          </a:p>
        </p:txBody>
      </p:sp>
      <p:sp>
        <p:nvSpPr>
          <p:cNvPr id="532" name="Google Shape;532;p3"/>
          <p:cNvSpPr/>
          <p:nvPr/>
        </p:nvSpPr>
        <p:spPr>
          <a:xfrm>
            <a:off x="766541" y="519658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1" name="Google Shape;541;p3"/>
          <p:cNvSpPr/>
          <p:nvPr/>
        </p:nvSpPr>
        <p:spPr>
          <a:xfrm>
            <a:off x="742770" y="3876409"/>
            <a:ext cx="492367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rgbClr val="3F3F3F"/>
                </a:solidFill>
                <a:latin typeface="Times New Roman"/>
                <a:ea typeface="Times New Roman"/>
                <a:cs typeface="Times New Roman"/>
                <a:sym typeface="Times New Roman"/>
              </a:rPr>
              <a:t>Mô</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hình</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ứng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dụng</a:t>
            </a:r>
            <a:r>
              <a:rPr lang="en-US" sz="2400" dirty="0">
                <a:solidFill>
                  <a:srgbClr val="3F3F3F"/>
                </a:solidFill>
                <a:latin typeface="Times New Roman"/>
                <a:ea typeface="Times New Roman"/>
                <a:cs typeface="Times New Roman"/>
                <a:sym typeface="Times New Roman"/>
              </a:rPr>
              <a:t> Deep Learning </a:t>
            </a:r>
            <a:r>
              <a:rPr lang="en-US" sz="2400" dirty="0" err="1">
                <a:solidFill>
                  <a:srgbClr val="3F3F3F"/>
                </a:solidFill>
                <a:latin typeface="Times New Roman"/>
                <a:ea typeface="Times New Roman"/>
                <a:cs typeface="Times New Roman"/>
                <a:sym typeface="Times New Roman"/>
              </a:rPr>
              <a:t>dự</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đoán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mối</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quan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hệ</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thuốc</a:t>
            </a:r>
            <a:r>
              <a:rPr lang="en-US" sz="2400" dirty="0">
                <a:solidFill>
                  <a:srgbClr val="3F3F3F"/>
                </a:solidFill>
                <a:latin typeface="Times New Roman"/>
                <a:ea typeface="Times New Roman"/>
                <a:cs typeface="Times New Roman"/>
                <a:sym typeface="Times New Roman"/>
              </a:rPr>
              <a:t> – </a:t>
            </a:r>
            <a:r>
              <a:rPr lang="en-US" sz="2400" dirty="0" err="1">
                <a:solidFill>
                  <a:srgbClr val="3F3F3F"/>
                </a:solidFill>
                <a:latin typeface="Times New Roman"/>
                <a:ea typeface="Times New Roman"/>
                <a:cs typeface="Times New Roman"/>
                <a:sym typeface="Times New Roman"/>
              </a:rPr>
              <a:t>bệnh</a:t>
            </a:r>
            <a:endParaRPr sz="2400" dirty="0">
              <a:solidFill>
                <a:srgbClr val="3F3F3F"/>
              </a:solidFill>
              <a:latin typeface="Times New Roman"/>
              <a:ea typeface="Times New Roman"/>
              <a:cs typeface="Times New Roman"/>
              <a:sym typeface="Times New Roman"/>
            </a:endParaRPr>
          </a:p>
        </p:txBody>
      </p:sp>
      <p:sp>
        <p:nvSpPr>
          <p:cNvPr id="542" name="Google Shape;542;p3"/>
          <p:cNvSpPr/>
          <p:nvPr/>
        </p:nvSpPr>
        <p:spPr>
          <a:xfrm>
            <a:off x="766542" y="2543378"/>
            <a:ext cx="4970940" cy="830956"/>
          </a:xfrm>
          <a:prstGeom prst="rect">
            <a:avLst/>
          </a:prstGeom>
          <a:noFill/>
          <a:ln>
            <a:noFill/>
          </a:ln>
        </p:spPr>
        <p:txBody>
          <a:bodyPr spcFirstLastPara="1" wrap="square" lIns="91425" tIns="45700" rIns="91425" bIns="45700" anchor="t" anchorCtr="0">
            <a:spAutoFit/>
          </a:bodyPr>
          <a:lstStyle/>
          <a:p>
            <a:pPr lvl="0"/>
            <a:r>
              <a:rPr lang="en-US" sz="2400" dirty="0" err="1">
                <a:solidFill>
                  <a:srgbClr val="3F3F3F"/>
                </a:solidFill>
                <a:latin typeface="Times New Roman"/>
                <a:ea typeface="Times New Roman"/>
                <a:cs typeface="Times New Roman"/>
                <a:sym typeface="Times New Roman"/>
              </a:rPr>
              <a:t>Tổng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quan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về</a:t>
            </a:r>
            <a:r>
              <a:rPr lang="en-US" sz="2400" dirty="0">
                <a:solidFill>
                  <a:srgbClr val="3F3F3F"/>
                </a:solidFill>
                <a:latin typeface="Times New Roman"/>
                <a:ea typeface="Times New Roman"/>
                <a:cs typeface="Times New Roman"/>
                <a:sym typeface="Times New Roman"/>
              </a:rPr>
              <a:t> Deep Learning </a:t>
            </a:r>
            <a:r>
              <a:rPr lang="en-US" sz="2400" dirty="0" err="1">
                <a:solidFill>
                  <a:srgbClr val="3F3F3F"/>
                </a:solidFill>
                <a:latin typeface="Times New Roman"/>
                <a:ea typeface="Times New Roman"/>
                <a:cs typeface="Times New Roman"/>
                <a:sym typeface="Times New Roman"/>
              </a:rPr>
              <a:t>và</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ứng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dụng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trong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các</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bài</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toán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sinh</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học</a:t>
            </a:r>
            <a:r>
              <a:rPr lang="en-US" sz="2400" dirty="0">
                <a:solidFill>
                  <a:srgbClr val="3F3F3F"/>
                </a:solidFill>
                <a:latin typeface="Times New Roman"/>
                <a:ea typeface="Times New Roman"/>
                <a:cs typeface="Times New Roman"/>
                <a:sym typeface="Times New Roman"/>
              </a:rPr>
              <a:t> </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5"/>
                                        </p:tgtEl>
                                        <p:attrNameLst>
                                          <p:attrName>style.visibility</p:attrName>
                                        </p:attrNameLst>
                                      </p:cBhvr>
                                      <p:to>
                                        <p:strVal val="visible"/>
                                      </p:to>
                                    </p:set>
                                    <p:animEffect transition="in" filter="fade">
                                      <p:cBhvr>
                                        <p:cTn id="7" dur="500"/>
                                        <p:tgtEl>
                                          <p:spTgt spid="4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8"/>
                                        </p:tgtEl>
                                        <p:attrNameLst>
                                          <p:attrName>style.visibility</p:attrName>
                                        </p:attrNameLst>
                                      </p:cBhvr>
                                      <p:to>
                                        <p:strVal val="visible"/>
                                      </p:to>
                                    </p:set>
                                    <p:animEffect transition="in" filter="fade">
                                      <p:cBhvr>
                                        <p:cTn id="11" dur="500"/>
                                        <p:tgtEl>
                                          <p:spTgt spid="4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1"/>
                                        </p:tgtEl>
                                        <p:attrNameLst>
                                          <p:attrName>style.visibility</p:attrName>
                                        </p:attrNameLst>
                                      </p:cBhvr>
                                      <p:to>
                                        <p:strVal val="visible"/>
                                      </p:to>
                                    </p:set>
                                    <p:animEffect transition="in" filter="fade">
                                      <p:cBhvr>
                                        <p:cTn id="16" dur="500"/>
                                        <p:tgtEl>
                                          <p:spTgt spid="51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2"/>
                                        </p:tgtEl>
                                        <p:attrNameLst>
                                          <p:attrName>style.visibility</p:attrName>
                                        </p:attrNameLst>
                                      </p:cBhvr>
                                      <p:to>
                                        <p:strVal val="visible"/>
                                      </p:to>
                                    </p:set>
                                    <p:animEffect transition="in" filter="fade">
                                      <p:cBhvr>
                                        <p:cTn id="20" dur="500"/>
                                        <p:tgtEl>
                                          <p:spTgt spid="5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8"/>
                                        </p:tgtEl>
                                        <p:attrNameLst>
                                          <p:attrName>style.visibility</p:attrName>
                                        </p:attrNameLst>
                                      </p:cBhvr>
                                      <p:to>
                                        <p:strVal val="visible"/>
                                      </p:to>
                                    </p:set>
                                    <p:animEffect transition="in" filter="fade">
                                      <p:cBhvr>
                                        <p:cTn id="25" dur="500"/>
                                        <p:tgtEl>
                                          <p:spTgt spid="518"/>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1"/>
                                        </p:tgtEl>
                                        <p:attrNameLst>
                                          <p:attrName>style.visibility</p:attrName>
                                        </p:attrNameLst>
                                      </p:cBhvr>
                                      <p:to>
                                        <p:strVal val="visible"/>
                                      </p:to>
                                    </p:set>
                                    <p:animEffect transition="in" filter="fade">
                                      <p:cBhvr>
                                        <p:cTn id="29" dur="500"/>
                                        <p:tgtEl>
                                          <p:spTgt spid="54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5"/>
                                        </p:tgtEl>
                                        <p:attrNameLst>
                                          <p:attrName>style.visibility</p:attrName>
                                        </p:attrNameLst>
                                      </p:cBhvr>
                                      <p:to>
                                        <p:strVal val="visible"/>
                                      </p:to>
                                    </p:set>
                                    <p:animEffect transition="in" filter="fade">
                                      <p:cBhvr>
                                        <p:cTn id="34" dur="500"/>
                                        <p:tgtEl>
                                          <p:spTgt spid="52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28"/>
                                        </p:tgtEl>
                                        <p:attrNameLst>
                                          <p:attrName>style.visibility</p:attrName>
                                        </p:attrNameLst>
                                      </p:cBhvr>
                                      <p:to>
                                        <p:strVal val="visible"/>
                                      </p:to>
                                    </p:set>
                                    <p:animEffect transition="in" filter="fade">
                                      <p:cBhvr>
                                        <p:cTn id="38" dur="5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grpSp>
        <p:nvGrpSpPr>
          <p:cNvPr id="548" name="Google Shape;548;p4"/>
          <p:cNvGrpSpPr/>
          <p:nvPr/>
        </p:nvGrpSpPr>
        <p:grpSpPr>
          <a:xfrm>
            <a:off x="2386080" y="0"/>
            <a:ext cx="3314880" cy="6857640"/>
            <a:chOff x="2386080" y="0"/>
            <a:chExt cx="3314880" cy="6857640"/>
          </a:xfrm>
        </p:grpSpPr>
        <p:sp>
          <p:nvSpPr>
            <p:cNvPr id="549" name="Google Shape;549;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dirty="0" err="1">
                <a:solidFill>
                  <a:srgbClr val="FF3737"/>
                </a:solidFill>
                <a:latin typeface="Calibri"/>
                <a:ea typeface="Calibri"/>
                <a:cs typeface="Calibri"/>
                <a:sym typeface="Calibri"/>
              </a:rPr>
              <a:t>Phần</a:t>
            </a:r>
            <a:r>
              <a:rPr lang="en-US" sz="4800" b="1" i="1" strike="noStrike" dirty="0">
                <a:solidFill>
                  <a:srgbClr val="FF3737"/>
                </a:solidFill>
                <a:latin typeface="Calibri"/>
                <a:ea typeface="Calibri"/>
                <a:cs typeface="Calibri"/>
                <a:sym typeface="Calibri"/>
              </a:rPr>
              <a:t> 1 :</a:t>
            </a:r>
            <a:endParaRPr sz="4800" b="0" strike="noStrike" dirty="0">
              <a:solidFill>
                <a:schemeClr val="dk1"/>
              </a:solidFill>
              <a:latin typeface="Arial"/>
              <a:ea typeface="Arial"/>
              <a:cs typeface="Arial"/>
              <a:sym typeface="Arial"/>
            </a:endParaRPr>
          </a:p>
        </p:txBody>
      </p:sp>
      <p:grpSp>
        <p:nvGrpSpPr>
          <p:cNvPr id="562" name="Google Shape;562;p4"/>
          <p:cNvGrpSpPr/>
          <p:nvPr/>
        </p:nvGrpSpPr>
        <p:grpSpPr>
          <a:xfrm>
            <a:off x="6096000" y="2285280"/>
            <a:ext cx="4937098" cy="2914853"/>
            <a:chOff x="5894486" y="1770109"/>
            <a:chExt cx="5259520" cy="365051"/>
          </a:xfrm>
        </p:grpSpPr>
        <p:sp>
          <p:nvSpPr>
            <p:cNvPr id="563" name="Google Shape;563;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1" strike="noStrike" dirty="0" err="1">
                  <a:solidFill>
                    <a:srgbClr val="FF0000"/>
                  </a:solidFill>
                  <a:latin typeface="Calibri"/>
                  <a:ea typeface="Calibri"/>
                  <a:cs typeface="Calibri"/>
                  <a:sym typeface="Calibri"/>
                </a:rPr>
                <a:t>Mục</a:t>
              </a:r>
              <a:r>
                <a:rPr lang="en-US" sz="6000" b="1" strike="noStrike" dirty="0">
                  <a:solidFill>
                    <a:srgbClr val="FF0000"/>
                  </a:solidFill>
                  <a:latin typeface="Calibri"/>
                  <a:ea typeface="Calibri"/>
                  <a:cs typeface="Calibri"/>
                  <a:sym typeface="Calibri"/>
                </a:rPr>
                <a:t> </a:t>
              </a:r>
              <a:r>
                <a:rPr lang="en-US" sz="6000" b="1" strike="noStrike" dirty="0" err="1">
                  <a:solidFill>
                    <a:srgbClr val="FF0000"/>
                  </a:solidFill>
                  <a:latin typeface="Calibri"/>
                  <a:ea typeface="Calibri"/>
                  <a:cs typeface="Calibri"/>
                  <a:sym typeface="Calibri"/>
                </a:rPr>
                <a:t>tiêu</a:t>
              </a:r>
              <a:r>
                <a:rPr lang="en-US" sz="6000" b="1" strike="noStrike" dirty="0">
                  <a:solidFill>
                    <a:srgbClr val="FF0000"/>
                  </a:solidFill>
                  <a:latin typeface="Calibri"/>
                  <a:ea typeface="Calibri"/>
                  <a:cs typeface="Calibri"/>
                  <a:sym typeface="Calibri"/>
                </a:rPr>
                <a:t> </a:t>
              </a:r>
            </a:p>
            <a:p>
              <a:pPr marL="0" marR="0" lvl="0" indent="0" algn="ctr" rtl="0">
                <a:lnSpc>
                  <a:spcPct val="100000"/>
                </a:lnSpc>
                <a:spcBef>
                  <a:spcPts val="0"/>
                </a:spcBef>
                <a:spcAft>
                  <a:spcPts val="0"/>
                </a:spcAft>
                <a:buNone/>
              </a:pPr>
              <a:r>
                <a:rPr lang="en-US" sz="6000" b="1" strike="noStrike" dirty="0" err="1">
                  <a:solidFill>
                    <a:srgbClr val="FF0000"/>
                  </a:solidFill>
                  <a:latin typeface="Calibri"/>
                  <a:ea typeface="Calibri"/>
                  <a:cs typeface="Calibri"/>
                  <a:sym typeface="Calibri"/>
                </a:rPr>
                <a:t>về</a:t>
              </a:r>
              <a:r>
                <a:rPr lang="en-US" sz="6000" b="1" strike="noStrike" dirty="0">
                  <a:solidFill>
                    <a:srgbClr val="FF0000"/>
                  </a:solidFill>
                  <a:latin typeface="Calibri"/>
                  <a:ea typeface="Calibri"/>
                  <a:cs typeface="Calibri"/>
                  <a:sym typeface="Calibri"/>
                </a:rPr>
                <a:t> </a:t>
              </a:r>
              <a:r>
                <a:rPr lang="en-US" sz="6000" b="1" strike="noStrike" dirty="0" err="1">
                  <a:solidFill>
                    <a:srgbClr val="FF0000"/>
                  </a:solidFill>
                  <a:latin typeface="Calibri"/>
                  <a:ea typeface="Calibri"/>
                  <a:cs typeface="Calibri"/>
                  <a:sym typeface="Calibri"/>
                </a:rPr>
                <a:t>đề</a:t>
              </a:r>
              <a:r>
                <a:rPr lang="en-US" sz="6000" b="1" strike="noStrike" dirty="0">
                  <a:solidFill>
                    <a:srgbClr val="FF0000"/>
                  </a:solidFill>
                  <a:latin typeface="Calibri"/>
                  <a:ea typeface="Calibri"/>
                  <a:cs typeface="Calibri"/>
                  <a:sym typeface="Calibri"/>
                </a:rPr>
                <a:t> </a:t>
              </a:r>
              <a:r>
                <a:rPr lang="en-US" sz="6000" b="1" strike="noStrike" dirty="0" err="1">
                  <a:solidFill>
                    <a:srgbClr val="FF0000"/>
                  </a:solidFill>
                  <a:latin typeface="Calibri"/>
                  <a:ea typeface="Calibri"/>
                  <a:cs typeface="Calibri"/>
                  <a:sym typeface="Calibri"/>
                </a:rPr>
                <a:t>tài</a:t>
              </a:r>
              <a:endParaRPr lang="en-US" sz="6000" b="1" strike="noStrike" dirty="0">
                <a:solidFill>
                  <a:srgbClr val="FF0000"/>
                </a:solidFill>
                <a:latin typeface="Calibri"/>
                <a:ea typeface="Calibri"/>
                <a:cs typeface="Calibri"/>
                <a:sym typeface="Calibri"/>
              </a:endParaRPr>
            </a:p>
          </p:txBody>
        </p:sp>
        <p:sp>
          <p:nvSpPr>
            <p:cNvPr id="564" name="Google Shape;564;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566" name="Google Shape;566;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grpSp>
        <p:nvGrpSpPr>
          <p:cNvPr id="743" name="Google Shape;743;p11"/>
          <p:cNvGrpSpPr/>
          <p:nvPr/>
        </p:nvGrpSpPr>
        <p:grpSpPr>
          <a:xfrm>
            <a:off x="1447489" y="1909742"/>
            <a:ext cx="3004031" cy="2711475"/>
            <a:chOff x="1132443" y="1646005"/>
            <a:chExt cx="4613157" cy="4662275"/>
          </a:xfrm>
        </p:grpSpPr>
        <p:sp>
          <p:nvSpPr>
            <p:cNvPr id="744" name="Google Shape;744;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11"/>
            <p:cNvGrpSpPr/>
            <p:nvPr/>
          </p:nvGrpSpPr>
          <p:grpSpPr>
            <a:xfrm>
              <a:off x="1132443" y="1646005"/>
              <a:ext cx="2387981" cy="2449707"/>
              <a:chOff x="1132443" y="1646005"/>
              <a:chExt cx="2387981" cy="2449707"/>
            </a:xfrm>
          </p:grpSpPr>
          <p:sp>
            <p:nvSpPr>
              <p:cNvPr id="754" name="Google Shape;754;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11"/>
          <p:cNvGrpSpPr/>
          <p:nvPr/>
        </p:nvGrpSpPr>
        <p:grpSpPr>
          <a:xfrm>
            <a:off x="6397579" y="5147413"/>
            <a:ext cx="524880" cy="492840"/>
            <a:chOff x="6517080" y="5463720"/>
            <a:chExt cx="524880" cy="492840"/>
          </a:xfrm>
        </p:grpSpPr>
        <p:sp>
          <p:nvSpPr>
            <p:cNvPr id="760" name="Google Shape;760;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11"/>
          <p:cNvGrpSpPr/>
          <p:nvPr/>
        </p:nvGrpSpPr>
        <p:grpSpPr>
          <a:xfrm>
            <a:off x="7179499" y="3242518"/>
            <a:ext cx="3785400" cy="977275"/>
            <a:chOff x="7299000" y="3587400"/>
            <a:chExt cx="3785400" cy="977275"/>
          </a:xfrm>
        </p:grpSpPr>
        <p:sp>
          <p:nvSpPr>
            <p:cNvPr id="763" name="Google Shape;763;p11"/>
            <p:cNvSpPr/>
            <p:nvPr/>
          </p:nvSpPr>
          <p:spPr>
            <a:xfrm>
              <a:off x="7299000" y="3940200"/>
              <a:ext cx="37854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endParaRPr sz="1600" b="0" strike="noStrike" dirty="0">
                <a:solidFill>
                  <a:schemeClr val="dk1"/>
                </a:solidFill>
                <a:latin typeface="Arial"/>
                <a:ea typeface="Arial"/>
                <a:cs typeface="Arial"/>
                <a:sym typeface="Arial"/>
              </a:endParaRPr>
            </a:p>
          </p:txBody>
        </p:sp>
        <p:sp>
          <p:nvSpPr>
            <p:cNvPr id="764" name="Google Shape;764;p11"/>
            <p:cNvSpPr/>
            <p:nvPr/>
          </p:nvSpPr>
          <p:spPr>
            <a:xfrm>
              <a:off x="7299000" y="3587400"/>
              <a:ext cx="358992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1" dirty="0" err="1">
                  <a:solidFill>
                    <a:srgbClr val="262626"/>
                  </a:solidFill>
                  <a:latin typeface="Calibri"/>
                  <a:ea typeface="Calibri"/>
                  <a:cs typeface="Calibri"/>
                  <a:sym typeface="Calibri"/>
                </a:rPr>
                <a:t>Sử</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dụng</a:t>
              </a:r>
              <a:r>
                <a:rPr lang="en-US" sz="1600" b="1" dirty="0">
                  <a:solidFill>
                    <a:srgbClr val="262626"/>
                  </a:solidFill>
                  <a:latin typeface="Calibri"/>
                  <a:ea typeface="Calibri"/>
                  <a:cs typeface="Calibri"/>
                  <a:sym typeface="Calibri"/>
                </a:rPr>
                <a:t> Deep Learning </a:t>
              </a:r>
              <a:r>
                <a:rPr lang="en-US" sz="1600" b="1" dirty="0" err="1">
                  <a:solidFill>
                    <a:srgbClr val="262626"/>
                  </a:solidFill>
                  <a:latin typeface="Calibri"/>
                  <a:ea typeface="Calibri"/>
                  <a:cs typeface="Calibri"/>
                  <a:sym typeface="Calibri"/>
                </a:rPr>
                <a:t>để</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dự</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đoán</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mối</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quan</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hệ</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thuốc</a:t>
              </a:r>
              <a:r>
                <a:rPr lang="en-US" sz="1600" b="1" dirty="0">
                  <a:solidFill>
                    <a:srgbClr val="262626"/>
                  </a:solidFill>
                  <a:latin typeface="Calibri"/>
                  <a:ea typeface="Calibri"/>
                  <a:cs typeface="Calibri"/>
                  <a:sym typeface="Calibri"/>
                </a:rPr>
                <a:t> - </a:t>
              </a:r>
              <a:r>
                <a:rPr lang="en-US" sz="1600" b="1" dirty="0" err="1">
                  <a:solidFill>
                    <a:srgbClr val="262626"/>
                  </a:solidFill>
                  <a:latin typeface="Calibri"/>
                  <a:ea typeface="Calibri"/>
                  <a:cs typeface="Calibri"/>
                  <a:sym typeface="Calibri"/>
                </a:rPr>
                <a:t>bệnh</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dựa</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trên</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một</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bộ</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dữ</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liệu</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chuẩn</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thu</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thập</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được</a:t>
              </a:r>
              <a:endParaRPr sz="1600" b="0" strike="noStrike" dirty="0">
                <a:solidFill>
                  <a:schemeClr val="dk1"/>
                </a:solidFill>
                <a:latin typeface="Arial"/>
                <a:ea typeface="Arial"/>
                <a:cs typeface="Arial"/>
                <a:sym typeface="Arial"/>
              </a:endParaRPr>
            </a:p>
          </p:txBody>
        </p:sp>
      </p:grpSp>
      <p:grpSp>
        <p:nvGrpSpPr>
          <p:cNvPr id="765" name="Google Shape;765;p11"/>
          <p:cNvGrpSpPr/>
          <p:nvPr/>
        </p:nvGrpSpPr>
        <p:grpSpPr>
          <a:xfrm>
            <a:off x="7189219" y="5023288"/>
            <a:ext cx="3785400" cy="738784"/>
            <a:chOff x="7308720" y="5272920"/>
            <a:chExt cx="3785400" cy="738784"/>
          </a:xfrm>
        </p:grpSpPr>
        <p:sp>
          <p:nvSpPr>
            <p:cNvPr id="766" name="Google Shape;766;p11"/>
            <p:cNvSpPr/>
            <p:nvPr/>
          </p:nvSpPr>
          <p:spPr>
            <a:xfrm>
              <a:off x="7308720" y="5625360"/>
              <a:ext cx="37854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endParaRPr sz="1600" b="0" strike="noStrike" dirty="0">
                <a:solidFill>
                  <a:schemeClr val="dk1"/>
                </a:solidFill>
                <a:latin typeface="Arial"/>
                <a:ea typeface="Arial"/>
                <a:cs typeface="Arial"/>
                <a:sym typeface="Arial"/>
              </a:endParaRPr>
            </a:p>
          </p:txBody>
        </p:sp>
        <p:sp>
          <p:nvSpPr>
            <p:cNvPr id="767" name="Google Shape;767;p11"/>
            <p:cNvSpPr/>
            <p:nvPr/>
          </p:nvSpPr>
          <p:spPr>
            <a:xfrm>
              <a:off x="7308720" y="5272920"/>
              <a:ext cx="35802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1" strike="noStrike" dirty="0" err="1">
                  <a:solidFill>
                    <a:srgbClr val="262626"/>
                  </a:solidFill>
                  <a:latin typeface="Calibri"/>
                  <a:ea typeface="Calibri"/>
                  <a:cs typeface="Calibri"/>
                  <a:sym typeface="Calibri"/>
                </a:rPr>
                <a:t>Đánh</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giá</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được</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hiệu</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quả</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mô</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hình</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học</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máy</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đã</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cài</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đặt</a:t>
              </a:r>
              <a:endParaRPr sz="1600" b="0" strike="noStrike" dirty="0">
                <a:solidFill>
                  <a:schemeClr val="dk1"/>
                </a:solidFill>
                <a:latin typeface="Arial"/>
                <a:ea typeface="Arial"/>
                <a:cs typeface="Arial"/>
                <a:sym typeface="Arial"/>
              </a:endParaRPr>
            </a:p>
          </p:txBody>
        </p:sp>
      </p:grpSp>
      <p:sp>
        <p:nvSpPr>
          <p:cNvPr id="768" name="Google Shape;768;p11"/>
          <p:cNvSpPr/>
          <p:nvPr/>
        </p:nvSpPr>
        <p:spPr>
          <a:xfrm>
            <a:off x="1986746" y="375906"/>
            <a:ext cx="3862440" cy="829543"/>
          </a:xfrm>
          <a:prstGeom prst="rect">
            <a:avLst/>
          </a:prstGeom>
          <a:noFill/>
          <a:ln>
            <a:noFill/>
          </a:ln>
        </p:spPr>
        <p:txBody>
          <a:bodyPr spcFirstLastPara="1" wrap="square" lIns="90000" tIns="45000" rIns="90000" bIns="45000" anchor="t" anchorCtr="0">
            <a:spAutoFit/>
          </a:bodyPr>
          <a:lstStyle/>
          <a:p>
            <a:r>
              <a:rPr lang="en-US" sz="2400" b="1" strike="noStrike" dirty="0">
                <a:solidFill>
                  <a:srgbClr val="FF3737"/>
                </a:solidFill>
                <a:latin typeface="Calibri"/>
                <a:ea typeface="Calibri"/>
                <a:cs typeface="Calibri"/>
                <a:sym typeface="Calibri"/>
              </a:rPr>
              <a:t>1. </a:t>
            </a:r>
            <a:r>
              <a:rPr lang="en-US" sz="2400" b="1" strike="noStrike" dirty="0" err="1">
                <a:solidFill>
                  <a:srgbClr val="FF3737"/>
                </a:solidFill>
                <a:latin typeface="Calibri"/>
                <a:ea typeface="Calibri"/>
                <a:cs typeface="Calibri"/>
                <a:sym typeface="Calibri"/>
              </a:rPr>
              <a:t>Mục</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tiêu</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về</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đề</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tài</a:t>
            </a:r>
            <a:endParaRPr lang="en-US" sz="2400" b="1" strike="noStrike" dirty="0">
              <a:solidFill>
                <a:srgbClr val="FF3737"/>
              </a:solidFill>
              <a:latin typeface="Calibri"/>
              <a:ea typeface="Calibri"/>
              <a:cs typeface="Calibri"/>
              <a:sym typeface="Calibri"/>
            </a:endParaRPr>
          </a:p>
          <a:p>
            <a:pPr marL="0" marR="0" lvl="0" indent="0" algn="l" rtl="0">
              <a:lnSpc>
                <a:spcPct val="100000"/>
              </a:lnSpc>
              <a:spcBef>
                <a:spcPts val="0"/>
              </a:spcBef>
              <a:spcAft>
                <a:spcPts val="0"/>
              </a:spcAft>
              <a:buNone/>
            </a:pPr>
            <a:endParaRPr sz="2400" b="1" strike="noStrike" dirty="0">
              <a:solidFill>
                <a:srgbClr val="202020"/>
              </a:solidFill>
              <a:latin typeface="Arial"/>
              <a:ea typeface="Arial"/>
              <a:cs typeface="Arial"/>
              <a:sym typeface="Arial"/>
            </a:endParaRPr>
          </a:p>
        </p:txBody>
      </p:sp>
      <p:sp>
        <p:nvSpPr>
          <p:cNvPr id="769" name="Google Shape;769;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grpSp>
        <p:nvGrpSpPr>
          <p:cNvPr id="770" name="Google Shape;770;p11"/>
          <p:cNvGrpSpPr/>
          <p:nvPr/>
        </p:nvGrpSpPr>
        <p:grpSpPr>
          <a:xfrm>
            <a:off x="6392894" y="3426982"/>
            <a:ext cx="507960" cy="509760"/>
            <a:chOff x="6516000" y="3775320"/>
            <a:chExt cx="507960" cy="509760"/>
          </a:xfrm>
        </p:grpSpPr>
        <p:sp>
          <p:nvSpPr>
            <p:cNvPr id="771" name="Google Shape;771;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4" name="Google Shape;774;p11"/>
          <p:cNvSpPr/>
          <p:nvPr/>
        </p:nvSpPr>
        <p:spPr>
          <a:xfrm>
            <a:off x="6397579" y="2075770"/>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11"/>
          <p:cNvGrpSpPr/>
          <p:nvPr/>
        </p:nvGrpSpPr>
        <p:grpSpPr>
          <a:xfrm>
            <a:off x="6476059" y="722170"/>
            <a:ext cx="348840" cy="507960"/>
            <a:chOff x="6595560" y="1087200"/>
            <a:chExt cx="348840" cy="507960"/>
          </a:xfrm>
        </p:grpSpPr>
        <p:sp>
          <p:nvSpPr>
            <p:cNvPr id="776" name="Google Shape;776;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11"/>
          <p:cNvGrpSpPr/>
          <p:nvPr/>
        </p:nvGrpSpPr>
        <p:grpSpPr>
          <a:xfrm>
            <a:off x="7179499" y="691330"/>
            <a:ext cx="3862440" cy="644877"/>
            <a:chOff x="7299000" y="1056360"/>
            <a:chExt cx="3862440" cy="644877"/>
          </a:xfrm>
        </p:grpSpPr>
        <p:sp>
          <p:nvSpPr>
            <p:cNvPr id="779" name="Google Shape;779;p11"/>
            <p:cNvSpPr/>
            <p:nvPr/>
          </p:nvSpPr>
          <p:spPr>
            <a:xfrm>
              <a:off x="7299000" y="1256400"/>
              <a:ext cx="37854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endParaRPr sz="1600" b="0" strike="noStrike" dirty="0">
                <a:solidFill>
                  <a:schemeClr val="dk1"/>
                </a:solidFill>
                <a:latin typeface="Arial"/>
                <a:ea typeface="Arial"/>
                <a:cs typeface="Arial"/>
                <a:sym typeface="Arial"/>
              </a:endParaRPr>
            </a:p>
          </p:txBody>
        </p:sp>
        <p:sp>
          <p:nvSpPr>
            <p:cNvPr id="780" name="Google Shape;780;p11"/>
            <p:cNvSpPr/>
            <p:nvPr/>
          </p:nvSpPr>
          <p:spPr>
            <a:xfrm>
              <a:off x="7299000" y="1056360"/>
              <a:ext cx="3862440" cy="64487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dirty="0" err="1">
                  <a:solidFill>
                    <a:srgbClr val="262626"/>
                  </a:solidFill>
                  <a:latin typeface="Calibri"/>
                  <a:ea typeface="Calibri"/>
                  <a:cs typeface="Calibri"/>
                  <a:sym typeface="Calibri"/>
                </a:rPr>
                <a:t>Hiểu</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được</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các</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kiến</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thức</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cơ</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bản</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và</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một</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số</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mô</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hình</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học</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sâu</a:t>
              </a:r>
              <a:r>
                <a:rPr lang="en-US" sz="1800" b="1" strike="noStrike" dirty="0">
                  <a:solidFill>
                    <a:srgbClr val="262626"/>
                  </a:solidFill>
                  <a:latin typeface="Calibri"/>
                  <a:ea typeface="Calibri"/>
                  <a:cs typeface="Calibri"/>
                  <a:sym typeface="Calibri"/>
                </a:rPr>
                <a:t> Deep Learning </a:t>
              </a:r>
              <a:endParaRPr sz="1800" b="0" strike="noStrike" dirty="0">
                <a:solidFill>
                  <a:schemeClr val="dk1"/>
                </a:solidFill>
                <a:latin typeface="Arial"/>
                <a:ea typeface="Arial"/>
                <a:cs typeface="Arial"/>
                <a:sym typeface="Arial"/>
              </a:endParaRPr>
            </a:p>
          </p:txBody>
        </p:sp>
      </p:grpSp>
      <p:grpSp>
        <p:nvGrpSpPr>
          <p:cNvPr id="781" name="Google Shape;781;p11"/>
          <p:cNvGrpSpPr/>
          <p:nvPr/>
        </p:nvGrpSpPr>
        <p:grpSpPr>
          <a:xfrm>
            <a:off x="7189219" y="1891090"/>
            <a:ext cx="4128840" cy="755676"/>
            <a:chOff x="7308720" y="2256120"/>
            <a:chExt cx="4128840" cy="755676"/>
          </a:xfrm>
        </p:grpSpPr>
        <p:sp>
          <p:nvSpPr>
            <p:cNvPr id="782" name="Google Shape;782;p11"/>
            <p:cNvSpPr/>
            <p:nvPr/>
          </p:nvSpPr>
          <p:spPr>
            <a:xfrm>
              <a:off x="7308720" y="2608560"/>
              <a:ext cx="37854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endParaRPr sz="1600" b="0" strike="noStrike" dirty="0">
                <a:solidFill>
                  <a:schemeClr val="dk1"/>
                </a:solidFill>
                <a:latin typeface="Arial"/>
                <a:ea typeface="Arial"/>
                <a:cs typeface="Arial"/>
                <a:sym typeface="Arial"/>
              </a:endParaRPr>
            </a:p>
          </p:txBody>
        </p:sp>
        <p:sp>
          <p:nvSpPr>
            <p:cNvPr id="783" name="Google Shape;783;p11"/>
            <p:cNvSpPr/>
            <p:nvPr/>
          </p:nvSpPr>
          <p:spPr>
            <a:xfrm>
              <a:off x="7308720" y="2256120"/>
              <a:ext cx="4128840" cy="755676"/>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800" b="1" dirty="0" err="1">
                  <a:solidFill>
                    <a:srgbClr val="262626"/>
                  </a:solidFill>
                  <a:latin typeface="Calibri"/>
                  <a:ea typeface="Calibri"/>
                  <a:cs typeface="Calibri"/>
                  <a:sym typeface="Calibri"/>
                </a:rPr>
                <a:t>Biết</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cách</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tiền</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xử</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lý</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và</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biểu</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diễn</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dữ</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liệu</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sinh</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học</a:t>
              </a:r>
              <a:endParaRPr sz="1800" b="0" strike="noStrike" dirty="0">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0"/>
                                        </p:tgtEl>
                                        <p:attrNameLst>
                                          <p:attrName>style.visibility</p:attrName>
                                        </p:attrNameLst>
                                      </p:cBhvr>
                                      <p:to>
                                        <p:strVal val="visible"/>
                                      </p:to>
                                    </p:set>
                                    <p:animEffect transition="in" filter="fade">
                                      <p:cBhvr>
                                        <p:cTn id="7" dur="500"/>
                                        <p:tgtEl>
                                          <p:spTgt spid="770"/>
                                        </p:tgtEl>
                                      </p:cBhvr>
                                    </p:animEffect>
                                  </p:childTnLst>
                                </p:cTn>
                              </p:par>
                              <p:par>
                                <p:cTn id="8" presetID="10" presetClass="entr" presetSubtype="0" fill="hold" nodeType="withEffect">
                                  <p:stCondLst>
                                    <p:cond delay="0"/>
                                  </p:stCondLst>
                                  <p:childTnLst>
                                    <p:set>
                                      <p:cBhvr>
                                        <p:cTn id="9" dur="1" fill="hold">
                                          <p:stCondLst>
                                            <p:cond delay="0"/>
                                          </p:stCondLst>
                                        </p:cTn>
                                        <p:tgtEl>
                                          <p:spTgt spid="774"/>
                                        </p:tgtEl>
                                        <p:attrNameLst>
                                          <p:attrName>style.visibility</p:attrName>
                                        </p:attrNameLst>
                                      </p:cBhvr>
                                      <p:to>
                                        <p:strVal val="visible"/>
                                      </p:to>
                                    </p:set>
                                    <p:animEffect transition="in" filter="fade">
                                      <p:cBhvr>
                                        <p:cTn id="10" dur="500"/>
                                        <p:tgtEl>
                                          <p:spTgt spid="774"/>
                                        </p:tgtEl>
                                      </p:cBhvr>
                                    </p:animEffect>
                                  </p:childTnLst>
                                </p:cTn>
                              </p:par>
                              <p:par>
                                <p:cTn id="11" presetID="10" presetClass="entr" presetSubtype="0" fill="hold" nodeType="withEffect">
                                  <p:stCondLst>
                                    <p:cond delay="0"/>
                                  </p:stCondLst>
                                  <p:childTnLst>
                                    <p:set>
                                      <p:cBhvr>
                                        <p:cTn id="12" dur="1" fill="hold">
                                          <p:stCondLst>
                                            <p:cond delay="0"/>
                                          </p:stCondLst>
                                        </p:cTn>
                                        <p:tgtEl>
                                          <p:spTgt spid="775"/>
                                        </p:tgtEl>
                                        <p:attrNameLst>
                                          <p:attrName>style.visibility</p:attrName>
                                        </p:attrNameLst>
                                      </p:cBhvr>
                                      <p:to>
                                        <p:strVal val="visible"/>
                                      </p:to>
                                    </p:set>
                                    <p:animEffect transition="in" filter="fade">
                                      <p:cBhvr>
                                        <p:cTn id="13" dur="500"/>
                                        <p:tgtEl>
                                          <p:spTgt spid="775"/>
                                        </p:tgtEl>
                                      </p:cBhvr>
                                    </p:animEffect>
                                  </p:childTnLst>
                                </p:cTn>
                              </p:par>
                              <p:par>
                                <p:cTn id="14" presetID="10" presetClass="entr" presetSubtype="0" fill="hold" nodeType="withEffect">
                                  <p:stCondLst>
                                    <p:cond delay="0"/>
                                  </p:stCondLst>
                                  <p:childTnLst>
                                    <p:set>
                                      <p:cBhvr>
                                        <p:cTn id="15" dur="1" fill="hold">
                                          <p:stCondLst>
                                            <p:cond delay="0"/>
                                          </p:stCondLst>
                                        </p:cTn>
                                        <p:tgtEl>
                                          <p:spTgt spid="778"/>
                                        </p:tgtEl>
                                        <p:attrNameLst>
                                          <p:attrName>style.visibility</p:attrName>
                                        </p:attrNameLst>
                                      </p:cBhvr>
                                      <p:to>
                                        <p:strVal val="visible"/>
                                      </p:to>
                                    </p:set>
                                    <p:animEffect transition="in" filter="fade">
                                      <p:cBhvr>
                                        <p:cTn id="16" dur="500"/>
                                        <p:tgtEl>
                                          <p:spTgt spid="778"/>
                                        </p:tgtEl>
                                      </p:cBhvr>
                                    </p:animEffect>
                                  </p:childTnLst>
                                </p:cTn>
                              </p:par>
                              <p:par>
                                <p:cTn id="17" presetID="10" presetClass="entr" presetSubtype="0" fill="hold" nodeType="withEffect">
                                  <p:stCondLst>
                                    <p:cond delay="0"/>
                                  </p:stCondLst>
                                  <p:childTnLst>
                                    <p:set>
                                      <p:cBhvr>
                                        <p:cTn id="18" dur="1" fill="hold">
                                          <p:stCondLst>
                                            <p:cond delay="0"/>
                                          </p:stCondLst>
                                        </p:cTn>
                                        <p:tgtEl>
                                          <p:spTgt spid="781"/>
                                        </p:tgtEl>
                                        <p:attrNameLst>
                                          <p:attrName>style.visibility</p:attrName>
                                        </p:attrNameLst>
                                      </p:cBhvr>
                                      <p:to>
                                        <p:strVal val="visible"/>
                                      </p:to>
                                    </p:set>
                                    <p:animEffect transition="in" filter="fade">
                                      <p:cBhvr>
                                        <p:cTn id="19" dur="500"/>
                                        <p:tgtEl>
                                          <p:spTgt spid="781"/>
                                        </p:tgtEl>
                                      </p:cBhvr>
                                    </p:animEffect>
                                  </p:childTnLst>
                                </p:cTn>
                              </p:par>
                              <p:par>
                                <p:cTn id="20" presetID="10" presetClass="entr" presetSubtype="0" fill="hold" nodeType="withEffect">
                                  <p:stCondLst>
                                    <p:cond delay="0"/>
                                  </p:stCondLst>
                                  <p:childTnLst>
                                    <p:set>
                                      <p:cBhvr>
                                        <p:cTn id="21" dur="1" fill="hold">
                                          <p:stCondLst>
                                            <p:cond delay="0"/>
                                          </p:stCondLst>
                                        </p:cTn>
                                        <p:tgtEl>
                                          <p:spTgt spid="762"/>
                                        </p:tgtEl>
                                        <p:attrNameLst>
                                          <p:attrName>style.visibility</p:attrName>
                                        </p:attrNameLst>
                                      </p:cBhvr>
                                      <p:to>
                                        <p:strVal val="visible"/>
                                      </p:to>
                                    </p:set>
                                    <p:animEffect transition="in" filter="fade">
                                      <p:cBhvr>
                                        <p:cTn id="22" dur="500"/>
                                        <p:tgtEl>
                                          <p:spTgt spid="762"/>
                                        </p:tgtEl>
                                      </p:cBhvr>
                                    </p:animEffect>
                                  </p:childTnLst>
                                </p:cTn>
                              </p:par>
                              <p:par>
                                <p:cTn id="23" presetID="10" presetClass="entr" presetSubtype="0" fill="hold" nodeType="withEffect">
                                  <p:stCondLst>
                                    <p:cond delay="0"/>
                                  </p:stCondLst>
                                  <p:childTnLst>
                                    <p:set>
                                      <p:cBhvr>
                                        <p:cTn id="24" dur="1" fill="hold">
                                          <p:stCondLst>
                                            <p:cond delay="0"/>
                                          </p:stCondLst>
                                        </p:cTn>
                                        <p:tgtEl>
                                          <p:spTgt spid="765"/>
                                        </p:tgtEl>
                                        <p:attrNameLst>
                                          <p:attrName>style.visibility</p:attrName>
                                        </p:attrNameLst>
                                      </p:cBhvr>
                                      <p:to>
                                        <p:strVal val="visible"/>
                                      </p:to>
                                    </p:set>
                                    <p:animEffect transition="in" filter="fade">
                                      <p:cBhvr>
                                        <p:cTn id="25" dur="500"/>
                                        <p:tgtEl>
                                          <p:spTgt spid="765"/>
                                        </p:tgtEl>
                                      </p:cBhvr>
                                    </p:animEffect>
                                  </p:childTnLst>
                                </p:cTn>
                              </p:par>
                              <p:par>
                                <p:cTn id="26" presetID="10" presetClass="entr" presetSubtype="0" fill="hold" nodeType="withEffect">
                                  <p:stCondLst>
                                    <p:cond delay="0"/>
                                  </p:stCondLst>
                                  <p:childTnLst>
                                    <p:set>
                                      <p:cBhvr>
                                        <p:cTn id="27" dur="1" fill="hold">
                                          <p:stCondLst>
                                            <p:cond delay="0"/>
                                          </p:stCondLst>
                                        </p:cTn>
                                        <p:tgtEl>
                                          <p:spTgt spid="759"/>
                                        </p:tgtEl>
                                        <p:attrNameLst>
                                          <p:attrName>style.visibility</p:attrName>
                                        </p:attrNameLst>
                                      </p:cBhvr>
                                      <p:to>
                                        <p:strVal val="visible"/>
                                      </p:to>
                                    </p:set>
                                    <p:animEffect transition="in" filter="fade">
                                      <p:cBhvr>
                                        <p:cTn id="28" dur="500"/>
                                        <p:tgtEl>
                                          <p:spTgt spid="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grpSp>
        <p:nvGrpSpPr>
          <p:cNvPr id="789" name="Google Shape;789;p12"/>
          <p:cNvGrpSpPr/>
          <p:nvPr/>
        </p:nvGrpSpPr>
        <p:grpSpPr>
          <a:xfrm>
            <a:off x="2386080" y="0"/>
            <a:ext cx="3314880" cy="6857640"/>
            <a:chOff x="2386080" y="0"/>
            <a:chExt cx="3314880" cy="6857640"/>
          </a:xfrm>
        </p:grpSpPr>
        <p:sp>
          <p:nvSpPr>
            <p:cNvPr id="790" name="Google Shape;790;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dirty="0" err="1">
                <a:solidFill>
                  <a:srgbClr val="FF3737"/>
                </a:solidFill>
                <a:latin typeface="Calibri"/>
                <a:ea typeface="Calibri"/>
                <a:cs typeface="Calibri"/>
                <a:sym typeface="Calibri"/>
              </a:rPr>
              <a:t>Phần</a:t>
            </a:r>
            <a:r>
              <a:rPr lang="en-US" sz="4800" b="1" i="1" strike="noStrike" dirty="0">
                <a:solidFill>
                  <a:srgbClr val="FF3737"/>
                </a:solidFill>
                <a:latin typeface="Calibri"/>
                <a:ea typeface="Calibri"/>
                <a:cs typeface="Calibri"/>
                <a:sym typeface="Calibri"/>
              </a:rPr>
              <a:t> </a:t>
            </a:r>
            <a:r>
              <a:rPr lang="en-US" sz="4800" b="1" i="1" dirty="0">
                <a:solidFill>
                  <a:srgbClr val="FF3737"/>
                </a:solidFill>
                <a:latin typeface="Calibri"/>
                <a:ea typeface="Calibri"/>
                <a:cs typeface="Calibri"/>
                <a:sym typeface="Calibri"/>
              </a:rPr>
              <a:t>2</a:t>
            </a:r>
            <a:r>
              <a:rPr lang="en-US" sz="4800" b="1" i="1" strike="noStrike" dirty="0">
                <a:solidFill>
                  <a:srgbClr val="FF3737"/>
                </a:solidFill>
                <a:latin typeface="Calibri"/>
                <a:ea typeface="Calibri"/>
                <a:cs typeface="Calibri"/>
                <a:sym typeface="Calibri"/>
              </a:rPr>
              <a:t> :</a:t>
            </a:r>
            <a:endParaRPr sz="4800" b="0" strike="noStrike" dirty="0">
              <a:solidFill>
                <a:schemeClr val="dk1"/>
              </a:solidFill>
              <a:latin typeface="Arial"/>
              <a:ea typeface="Arial"/>
              <a:cs typeface="Arial"/>
              <a:sym typeface="Arial"/>
            </a:endParaRPr>
          </a:p>
        </p:txBody>
      </p:sp>
      <p:grpSp>
        <p:nvGrpSpPr>
          <p:cNvPr id="803" name="Google Shape;803;p12"/>
          <p:cNvGrpSpPr/>
          <p:nvPr/>
        </p:nvGrpSpPr>
        <p:grpSpPr>
          <a:xfrm>
            <a:off x="5867400" y="1981201"/>
            <a:ext cx="5486399" cy="3429000"/>
            <a:chOff x="5894486" y="1770109"/>
            <a:chExt cx="5259520" cy="365051"/>
          </a:xfrm>
        </p:grpSpPr>
        <p:sp>
          <p:nvSpPr>
            <p:cNvPr id="804" name="Google Shape;804;p12"/>
            <p:cNvSpPr/>
            <p:nvPr/>
          </p:nvSpPr>
          <p:spPr>
            <a:xfrm>
              <a:off x="5894486" y="1770109"/>
              <a:ext cx="5259520" cy="32422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Tổng</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quan</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về</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Deep Learning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và</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ứng</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dụng</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trong</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các</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bài</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toán</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sinh</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học</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p>
          </p:txBody>
        </p:sp>
        <p:sp>
          <p:nvSpPr>
            <p:cNvPr id="805" name="Google Shape;805;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07" name="Google Shape;807;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200" b="0" strike="noStrike">
                <a:solidFill>
                  <a:srgbClr val="FFFFFF"/>
                </a:solidFill>
                <a:latin typeface="Arial"/>
                <a:ea typeface="Arial"/>
                <a:cs typeface="Arial"/>
                <a:sym typeface="Arial"/>
              </a:rPr>
              <a:t>click to add your text here click to add your text here click to add your text here.</a:t>
            </a:r>
            <a:endParaRPr sz="1200" b="0" strike="noStrike">
              <a:solidFill>
                <a:schemeClr val="dk1"/>
              </a:solidFill>
              <a:latin typeface="Arial"/>
              <a:ea typeface="Arial"/>
              <a:cs typeface="Arial"/>
              <a:sym typeface="Arial"/>
            </a:endParaRPr>
          </a:p>
        </p:txBody>
      </p:sp>
      <p:grpSp>
        <p:nvGrpSpPr>
          <p:cNvPr id="577" name="Google Shape;577;p5"/>
          <p:cNvGrpSpPr/>
          <p:nvPr/>
        </p:nvGrpSpPr>
        <p:grpSpPr>
          <a:xfrm>
            <a:off x="5472720" y="1306800"/>
            <a:ext cx="6566880" cy="2094120"/>
            <a:chOff x="5472720" y="1306800"/>
            <a:chExt cx="6033600" cy="2094120"/>
          </a:xfrm>
        </p:grpSpPr>
        <p:sp>
          <p:nvSpPr>
            <p:cNvPr id="578" name="Google Shape;578;p5"/>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5580360" y="1353011"/>
              <a:ext cx="5864657" cy="1568206"/>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2000" b="0" strike="noStrike" dirty="0">
                  <a:solidFill>
                    <a:srgbClr val="FFFFFF"/>
                  </a:solidFill>
                  <a:latin typeface="Times New Roman"/>
                  <a:ea typeface="Times New Roman"/>
                  <a:cs typeface="Times New Roman"/>
                  <a:sym typeface="Times New Roman"/>
                </a:rPr>
                <a:t>S</a:t>
              </a:r>
              <a:r>
                <a:rPr lang="vi-VN" sz="2000" b="0" strike="noStrike" dirty="0">
                  <a:solidFill>
                    <a:srgbClr val="FFFFFF"/>
                  </a:solidFill>
                  <a:latin typeface="Times New Roman"/>
                  <a:ea typeface="Times New Roman"/>
                  <a:cs typeface="Times New Roman"/>
                  <a:sym typeface="Times New Roman"/>
                </a:rPr>
                <a:t>ự phát triển nhanh chóng của Deep Learning đã mở ra những cơ hội mới trong việc phân tích dữ liệu y học phức tạp. Việc áp dụng Deep Learning vào lĩnh vực y học và dự đoán quan hệ thuốc - bệnh mang lại nhiều lợi ích quan trọng.</a:t>
              </a:r>
              <a:endParaRPr lang="vi-VN" sz="2000" b="0" strike="noStrike" dirty="0">
                <a:solidFill>
                  <a:schemeClr val="dk1"/>
                </a:solidFill>
                <a:latin typeface="Arial"/>
                <a:ea typeface="Arial"/>
                <a:cs typeface="Arial"/>
                <a:sym typeface="Arial"/>
              </a:endParaRPr>
            </a:p>
          </p:txBody>
        </p:sp>
      </p:grpSp>
      <p:sp>
        <p:nvSpPr>
          <p:cNvPr id="580" name="Google Shape;580;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2106719" y="456480"/>
            <a:ext cx="9542356" cy="119887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dirty="0">
                <a:solidFill>
                  <a:srgbClr val="FF3737"/>
                </a:solidFill>
                <a:latin typeface="Calibri"/>
                <a:ea typeface="Calibri"/>
                <a:cs typeface="Calibri"/>
                <a:sym typeface="Calibri"/>
              </a:rPr>
              <a:t>2</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Tổng</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quan</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về</a:t>
            </a:r>
            <a:r>
              <a:rPr lang="en-US" sz="2400" b="1" strike="noStrike" dirty="0">
                <a:solidFill>
                  <a:srgbClr val="FF3737"/>
                </a:solidFill>
                <a:latin typeface="Calibri"/>
                <a:ea typeface="Calibri"/>
                <a:cs typeface="Calibri"/>
                <a:sym typeface="Calibri"/>
              </a:rPr>
              <a:t> Deep Learning </a:t>
            </a:r>
            <a:r>
              <a:rPr lang="en-US" sz="2400" b="1" strike="noStrike" dirty="0" err="1">
                <a:solidFill>
                  <a:srgbClr val="FF3737"/>
                </a:solidFill>
                <a:latin typeface="Calibri"/>
                <a:ea typeface="Calibri"/>
                <a:cs typeface="Calibri"/>
                <a:sym typeface="Calibri"/>
              </a:rPr>
              <a:t>và</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ứng</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dụng</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trong</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các</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bài</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toán</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sinh</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học</a:t>
            </a:r>
            <a:r>
              <a:rPr lang="en-US" sz="2400" b="1" strike="noStrike" dirty="0">
                <a:solidFill>
                  <a:srgbClr val="FF3737"/>
                </a:solidFill>
                <a:latin typeface="Calibri"/>
                <a:ea typeface="Calibri"/>
                <a:cs typeface="Calibri"/>
                <a:sym typeface="Calibri"/>
              </a:rPr>
              <a:t> </a:t>
            </a:r>
          </a:p>
          <a:p>
            <a:pPr marL="0" marR="0" lvl="0" indent="0" algn="l" rtl="0">
              <a:lnSpc>
                <a:spcPct val="100000"/>
              </a:lnSpc>
              <a:spcBef>
                <a:spcPts val="0"/>
              </a:spcBef>
              <a:spcAft>
                <a:spcPts val="0"/>
              </a:spcAft>
              <a:buNone/>
            </a:pPr>
            <a:endParaRPr lang="en-US" sz="2400" b="1" strike="noStrike" dirty="0">
              <a:solidFill>
                <a:srgbClr val="FF3737"/>
              </a:solidFill>
              <a:latin typeface="Calibri"/>
              <a:ea typeface="Calibri"/>
              <a:cs typeface="Calibri"/>
              <a:sym typeface="Calibri"/>
            </a:endParaRPr>
          </a:p>
          <a:p>
            <a:pPr marL="0" marR="0" lvl="0" indent="0" algn="l" rtl="0">
              <a:lnSpc>
                <a:spcPct val="100000"/>
              </a:lnSpc>
              <a:spcBef>
                <a:spcPts val="0"/>
              </a:spcBef>
              <a:spcAft>
                <a:spcPts val="0"/>
              </a:spcAft>
              <a:buNone/>
            </a:pPr>
            <a:endParaRPr lang="en-US" sz="2400" b="0" strike="noStrike" dirty="0">
              <a:solidFill>
                <a:schemeClr val="dk1"/>
              </a:solidFill>
              <a:latin typeface="Arial"/>
              <a:ea typeface="Arial"/>
              <a:cs typeface="Arial"/>
              <a:sym typeface="Arial"/>
            </a:endParaRPr>
          </a:p>
        </p:txBody>
      </p:sp>
      <p:pic>
        <p:nvPicPr>
          <p:cNvPr id="1028" name="Picture 4">
            <a:extLst>
              <a:ext uri="{FF2B5EF4-FFF2-40B4-BE49-F238E27FC236}">
                <a16:creationId xmlns:a16="http://schemas.microsoft.com/office/drawing/2014/main" id="{02194CDF-62E5-42CF-B315-A7E26FEF3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21" y="1306800"/>
            <a:ext cx="5036088" cy="20920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8FF7D5E-AF9B-48FD-BED1-666BADCD06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320" y="3598560"/>
            <a:ext cx="5036087" cy="26262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824C1D0-3EF0-4B01-BD19-E21A969267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2720" y="3598560"/>
            <a:ext cx="6566880" cy="26262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7"/>
                                        </p:tgtEl>
                                        <p:attrNameLst>
                                          <p:attrName>style.visibility</p:attrName>
                                        </p:attrNameLst>
                                      </p:cBhvr>
                                      <p:to>
                                        <p:strVal val="visible"/>
                                      </p:to>
                                    </p:set>
                                    <p:animEffect transition="in" filter="fade">
                                      <p:cBhvr>
                                        <p:cTn id="7"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grpSp>
        <p:nvGrpSpPr>
          <p:cNvPr id="837" name="Google Shape;837;p16"/>
          <p:cNvGrpSpPr/>
          <p:nvPr/>
        </p:nvGrpSpPr>
        <p:grpSpPr>
          <a:xfrm>
            <a:off x="2386080" y="0"/>
            <a:ext cx="3314880" cy="6857640"/>
            <a:chOff x="2386080" y="0"/>
            <a:chExt cx="3314880" cy="6857640"/>
          </a:xfrm>
        </p:grpSpPr>
        <p:sp>
          <p:nvSpPr>
            <p:cNvPr id="838" name="Google Shape;838;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dirty="0" err="1">
                <a:solidFill>
                  <a:srgbClr val="FF3737"/>
                </a:solidFill>
                <a:latin typeface="Calibri"/>
                <a:ea typeface="Calibri"/>
                <a:cs typeface="Calibri"/>
                <a:sym typeface="Calibri"/>
              </a:rPr>
              <a:t>Phần</a:t>
            </a:r>
            <a:r>
              <a:rPr lang="en-US" sz="4800" b="1" i="1" strike="noStrike" dirty="0">
                <a:solidFill>
                  <a:srgbClr val="FF3737"/>
                </a:solidFill>
                <a:latin typeface="Calibri"/>
                <a:ea typeface="Calibri"/>
                <a:cs typeface="Calibri"/>
                <a:sym typeface="Calibri"/>
              </a:rPr>
              <a:t> 3 :</a:t>
            </a:r>
            <a:endParaRPr sz="4800" b="0" strike="noStrike" dirty="0">
              <a:solidFill>
                <a:schemeClr val="dk1"/>
              </a:solidFill>
              <a:latin typeface="Arial"/>
              <a:ea typeface="Arial"/>
              <a:cs typeface="Arial"/>
              <a:sym typeface="Arial"/>
            </a:endParaRPr>
          </a:p>
        </p:txBody>
      </p:sp>
      <p:grpSp>
        <p:nvGrpSpPr>
          <p:cNvPr id="851" name="Google Shape;851;p16"/>
          <p:cNvGrpSpPr/>
          <p:nvPr/>
        </p:nvGrpSpPr>
        <p:grpSpPr>
          <a:xfrm>
            <a:off x="5867400" y="1790497"/>
            <a:ext cx="5829299" cy="3045532"/>
            <a:chOff x="5894486" y="1770109"/>
            <a:chExt cx="5259520" cy="381417"/>
          </a:xfrm>
        </p:grpSpPr>
        <p:sp>
          <p:nvSpPr>
            <p:cNvPr id="852" name="Google Shape;852;p16"/>
            <p:cNvSpPr/>
            <p:nvPr/>
          </p:nvSpPr>
          <p:spPr>
            <a:xfrm>
              <a:off x="5894486" y="1770109"/>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Mô</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hình</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ứng</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dụng</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Deep Learning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dự</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đoán</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mối</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quan</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hệ</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thuốc</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bệnh</a:t>
              </a:r>
              <a:endPar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853" name="Google Shape;853;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55" name="Google Shape;855;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5" name="Google Shape;645;p8"/>
          <p:cNvSpPr/>
          <p:nvPr/>
        </p:nvSpPr>
        <p:spPr>
          <a:xfrm>
            <a:off x="2008440" y="399600"/>
            <a:ext cx="9152520" cy="460211"/>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3.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Mô</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hình</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ứng</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dụng</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Deep Learning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dự</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đoán</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mối</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quan</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hệ</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thuốc</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bệnh</a:t>
            </a:r>
            <a:endPar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646" name="Google Shape;646;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652" name="Google Shape;652;p8"/>
          <p:cNvSpPr/>
          <p:nvPr/>
        </p:nvSpPr>
        <p:spPr>
          <a:xfrm>
            <a:off x="521880" y="5346360"/>
            <a:ext cx="2358000" cy="41940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strike="noStrike">
                <a:solidFill>
                  <a:srgbClr val="FFFFFF"/>
                </a:solidFill>
                <a:latin typeface="Calibri"/>
                <a:ea typeface="Calibri"/>
                <a:cs typeface="Calibri"/>
                <a:sym typeface="Calibri"/>
              </a:rPr>
              <a:t>Sản phẩm, tin tức</a:t>
            </a:r>
            <a:endParaRPr sz="1800" b="0" strike="noStrike">
              <a:solidFill>
                <a:schemeClr val="dk1"/>
              </a:solidFill>
              <a:latin typeface="Arial"/>
              <a:ea typeface="Arial"/>
              <a:cs typeface="Arial"/>
              <a:sym typeface="Arial"/>
            </a:endParaRPr>
          </a:p>
        </p:txBody>
      </p:sp>
      <p:sp>
        <p:nvSpPr>
          <p:cNvPr id="653" name="Google Shape;653;p8"/>
          <p:cNvSpPr/>
          <p:nvPr/>
        </p:nvSpPr>
        <p:spPr>
          <a:xfrm>
            <a:off x="3167160" y="5346360"/>
            <a:ext cx="2050200" cy="386344"/>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600" b="1" strike="noStrike">
                <a:solidFill>
                  <a:srgbClr val="FFFFFF"/>
                </a:solidFill>
                <a:latin typeface="Calibri"/>
                <a:ea typeface="Calibri"/>
                <a:cs typeface="Calibri"/>
                <a:sym typeface="Calibri"/>
              </a:rPr>
              <a:t>Thông tin sản phẩm</a:t>
            </a:r>
            <a:endParaRPr sz="1600" b="0" strike="noStrike">
              <a:solidFill>
                <a:schemeClr val="dk1"/>
              </a:solidFill>
              <a:latin typeface="Arial"/>
              <a:ea typeface="Arial"/>
              <a:cs typeface="Arial"/>
              <a:sym typeface="Arial"/>
            </a:endParaRPr>
          </a:p>
        </p:txBody>
      </p:sp>
      <p:sp>
        <p:nvSpPr>
          <p:cNvPr id="654" name="Google Shape;654;p8"/>
          <p:cNvSpPr/>
          <p:nvPr/>
        </p:nvSpPr>
        <p:spPr>
          <a:xfrm>
            <a:off x="5812440" y="5346360"/>
            <a:ext cx="2050200" cy="41868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strike="noStrike">
                <a:solidFill>
                  <a:srgbClr val="FFFFFF"/>
                </a:solidFill>
                <a:latin typeface="Calibri"/>
                <a:ea typeface="Calibri"/>
                <a:cs typeface="Calibri"/>
                <a:sym typeface="Calibri"/>
              </a:rPr>
              <a:t>Tìm kiếm sản phẩm</a:t>
            </a:r>
            <a:endParaRPr sz="1800" b="0" strike="noStrike">
              <a:solidFill>
                <a:schemeClr val="dk1"/>
              </a:solidFill>
              <a:latin typeface="Arial"/>
              <a:ea typeface="Arial"/>
              <a:cs typeface="Arial"/>
              <a:sym typeface="Arial"/>
            </a:endParaRPr>
          </a:p>
        </p:txBody>
      </p:sp>
      <p:sp>
        <p:nvSpPr>
          <p:cNvPr id="655" name="Google Shape;655;p8"/>
          <p:cNvSpPr/>
          <p:nvPr/>
        </p:nvSpPr>
        <p:spPr>
          <a:xfrm>
            <a:off x="8153880" y="5346360"/>
            <a:ext cx="3007080" cy="423278"/>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a:solidFill>
                  <a:srgbClr val="FFFFFF"/>
                </a:solidFill>
                <a:latin typeface="Calibri"/>
                <a:ea typeface="Calibri"/>
                <a:cs typeface="Calibri"/>
                <a:sym typeface="Calibri"/>
              </a:rPr>
              <a:t>Sản phẩm theo danh mục</a:t>
            </a:r>
            <a:endParaRPr sz="1800" b="0" strike="noStrike">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64E36AF4-A232-499B-B6B5-7591C67DAF89}"/>
              </a:ext>
            </a:extLst>
          </p:cNvPr>
          <p:cNvPicPr>
            <a:picLocks noChangeAspect="1"/>
          </p:cNvPicPr>
          <p:nvPr/>
        </p:nvPicPr>
        <p:blipFill>
          <a:blip r:embed="rId3"/>
          <a:stretch>
            <a:fillRect/>
          </a:stretch>
        </p:blipFill>
        <p:spPr>
          <a:xfrm>
            <a:off x="2684318" y="1136705"/>
            <a:ext cx="6256243" cy="4867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55"/>
                                        </p:tgtEl>
                                        <p:attrNameLst>
                                          <p:attrName>style.visibility</p:attrName>
                                        </p:attrNameLst>
                                      </p:cBhvr>
                                      <p:to>
                                        <p:strVal val="visible"/>
                                      </p:to>
                                    </p:set>
                                    <p:animEffect transition="in" filter="fade">
                                      <p:cBhvr>
                                        <p:cTn id="7" dur="500"/>
                                        <p:tgtEl>
                                          <p:spTgt spid="655"/>
                                        </p:tgtEl>
                                      </p:cBhvr>
                                    </p:animEffect>
                                  </p:childTnLst>
                                </p:cTn>
                              </p:par>
                              <p:par>
                                <p:cTn id="8" presetID="10" presetClass="entr" presetSubtype="0" fill="hold" nodeType="withEffect">
                                  <p:stCondLst>
                                    <p:cond delay="0"/>
                                  </p:stCondLst>
                                  <p:childTnLst>
                                    <p:set>
                                      <p:cBhvr>
                                        <p:cTn id="9" dur="1" fill="hold">
                                          <p:stCondLst>
                                            <p:cond delay="0"/>
                                          </p:stCondLst>
                                        </p:cTn>
                                        <p:tgtEl>
                                          <p:spTgt spid="654"/>
                                        </p:tgtEl>
                                        <p:attrNameLst>
                                          <p:attrName>style.visibility</p:attrName>
                                        </p:attrNameLst>
                                      </p:cBhvr>
                                      <p:to>
                                        <p:strVal val="visible"/>
                                      </p:to>
                                    </p:set>
                                    <p:animEffect transition="in" filter="fade">
                                      <p:cBhvr>
                                        <p:cTn id="10" dur="500"/>
                                        <p:tgtEl>
                                          <p:spTgt spid="654"/>
                                        </p:tgtEl>
                                      </p:cBhvr>
                                    </p:animEffect>
                                  </p:childTnLst>
                                </p:cTn>
                              </p:par>
                              <p:par>
                                <p:cTn id="11" presetID="10" presetClass="entr" presetSubtype="0" fill="hold" nodeType="withEffect">
                                  <p:stCondLst>
                                    <p:cond delay="0"/>
                                  </p:stCondLst>
                                  <p:childTnLst>
                                    <p:set>
                                      <p:cBhvr>
                                        <p:cTn id="12" dur="1" fill="hold">
                                          <p:stCondLst>
                                            <p:cond delay="0"/>
                                          </p:stCondLst>
                                        </p:cTn>
                                        <p:tgtEl>
                                          <p:spTgt spid="653"/>
                                        </p:tgtEl>
                                        <p:attrNameLst>
                                          <p:attrName>style.visibility</p:attrName>
                                        </p:attrNameLst>
                                      </p:cBhvr>
                                      <p:to>
                                        <p:strVal val="visible"/>
                                      </p:to>
                                    </p:set>
                                    <p:animEffect transition="in" filter="fade">
                                      <p:cBhvr>
                                        <p:cTn id="13" dur="500"/>
                                        <p:tgtEl>
                                          <p:spTgt spid="653"/>
                                        </p:tgtEl>
                                      </p:cBhvr>
                                    </p:animEffect>
                                  </p:childTnLst>
                                </p:cTn>
                              </p:par>
                              <p:par>
                                <p:cTn id="14" presetID="10" presetClass="entr" presetSubtype="0" fill="hold" nodeType="withEffect">
                                  <p:stCondLst>
                                    <p:cond delay="0"/>
                                  </p:stCondLst>
                                  <p:childTnLst>
                                    <p:set>
                                      <p:cBhvr>
                                        <p:cTn id="15" dur="1" fill="hold">
                                          <p:stCondLst>
                                            <p:cond delay="0"/>
                                          </p:stCondLst>
                                        </p:cTn>
                                        <p:tgtEl>
                                          <p:spTgt spid="652"/>
                                        </p:tgtEl>
                                        <p:attrNameLst>
                                          <p:attrName>style.visibility</p:attrName>
                                        </p:attrNameLst>
                                      </p:cBhvr>
                                      <p:to>
                                        <p:strVal val="visible"/>
                                      </p:to>
                                    </p:set>
                                    <p:animEffect transition="in" filter="fade">
                                      <p:cBhvr>
                                        <p:cTn id="16" dur="500"/>
                                        <p:tgtEl>
                                          <p:spTgt spid="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869</Words>
  <Application>Microsoft Office PowerPoint</Application>
  <PresentationFormat>Widescreen</PresentationFormat>
  <Paragraphs>98</Paragraphs>
  <Slides>12</Slides>
  <Notes>12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12</vt:i4>
      </vt:variant>
    </vt:vector>
  </HeadingPairs>
  <TitlesOfParts>
    <vt:vector size="22" baseType="lpstr">
      <vt:lpstr>Times New Roman</vt:lpstr>
      <vt:lpstr>Century Gothic</vt:lpstr>
      <vt:lpstr>Calibri</vt:lpstr>
      <vt:lpstr>Microsoft Yahei</vt:lpstr>
      <vt:lpstr>Arial</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Back to</cp:lastModifiedBy>
  <cp:revision>45</cp:revision>
  <dcterms:created xsi:type="dcterms:W3CDTF">2017-11-02T08:38:29Z</dcterms:created>
  <dcterms:modified xsi:type="dcterms:W3CDTF">2023-09-17T10:04:14Z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