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57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49441-949E-40D6-A47C-077383C16BD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9F2E9-2E9E-4B0C-9ED2-C7A5960F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9F2E9-2E9E-4B0C-9ED2-C7A5960F10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1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9F2E9-2E9E-4B0C-9ED2-C7A5960F10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2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72A1-F753-4F93-AE4C-C73F92C6A403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6A17-5270-422D-AF5C-17C32505508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2AD5-6F5E-4C22-B4AE-0BE31BBAC1D5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B947-866C-4F7E-8AD4-CE53F8742CE5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1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6B48-95C8-4DFE-9DCB-1D68A43C151D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B819-C517-4850-B2DA-C51FF61AC65E}" type="datetime1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9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CFAA-6192-4E6D-8EAE-359467A47E67}" type="datetime1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A2C4-4EF4-4EF2-BA35-2A64132C9327}" type="datetime1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09B-D6E4-4261-8433-AFF27A4D0301}" type="datetime1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6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9F2F-8213-48AB-8BD1-207AD15AC643}" type="datetime1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0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2914-3169-4EBC-A5C0-0B3FBA3C1016}" type="datetime1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AB65B-54F6-42F2-AA20-15DD840C9D97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BCA8-1606-4279-8E60-FB4F6DBB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6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Leadership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UNO Robotics</a:t>
            </a:r>
          </a:p>
          <a:p>
            <a:r>
              <a:rPr lang="en-US" dirty="0" smtClean="0"/>
              <a:t>Sept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–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Breakdown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Required for government contracts</a:t>
            </a:r>
            <a:endParaRPr lang="en-US" dirty="0" smtClean="0"/>
          </a:p>
          <a:p>
            <a:pPr lvl="1"/>
            <a:r>
              <a:rPr lang="en-US" dirty="0" smtClean="0"/>
              <a:t>Essentially a top down organizations structure for a product</a:t>
            </a:r>
          </a:p>
          <a:p>
            <a:pPr lvl="1"/>
            <a:r>
              <a:rPr lang="en-US" dirty="0" smtClean="0"/>
              <a:t>Hierarchical</a:t>
            </a:r>
          </a:p>
          <a:p>
            <a:pPr lvl="2"/>
            <a:r>
              <a:rPr lang="en-US" dirty="0" smtClean="0"/>
              <a:t>Product</a:t>
            </a:r>
          </a:p>
          <a:p>
            <a:pPr lvl="2"/>
            <a:r>
              <a:rPr lang="en-US" dirty="0" smtClean="0"/>
              <a:t>Major systems</a:t>
            </a:r>
          </a:p>
          <a:p>
            <a:pPr lvl="2"/>
            <a:r>
              <a:rPr lang="en-US" dirty="0" smtClean="0"/>
              <a:t>Subsystems</a:t>
            </a:r>
          </a:p>
          <a:p>
            <a:pPr lvl="2"/>
            <a:r>
              <a:rPr lang="en-US" dirty="0" smtClean="0"/>
              <a:t>Details and components</a:t>
            </a:r>
          </a:p>
          <a:p>
            <a:pPr lvl="1"/>
            <a:r>
              <a:rPr lang="en-US" dirty="0" smtClean="0"/>
              <a:t>Often uses numerical designators ex. 1.2.2.1 for say a voltage regulator in a power system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for Autonomous Robot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59085"/>
              </p:ext>
            </p:extLst>
          </p:nvPr>
        </p:nvGraphicFramePr>
        <p:xfrm>
          <a:off x="203196" y="1371602"/>
          <a:ext cx="11811001" cy="5308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996"/>
                <a:gridCol w="998425"/>
                <a:gridCol w="495515"/>
                <a:gridCol w="998425"/>
                <a:gridCol w="495515"/>
                <a:gridCol w="998425"/>
                <a:gridCol w="495515"/>
                <a:gridCol w="998425"/>
                <a:gridCol w="495515"/>
                <a:gridCol w="998425"/>
                <a:gridCol w="495515"/>
                <a:gridCol w="998425"/>
                <a:gridCol w="495515"/>
                <a:gridCol w="998425"/>
                <a:gridCol w="495515"/>
                <a:gridCol w="998425"/>
              </a:tblGrid>
              <a:tr h="11840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Sensing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Chassis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Electronics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Movement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Navigation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Computer Vision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Grabbing Mechanism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Displays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53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Oct 12 (Sensors selected and placements determined)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Nov 24 (Chassis designed and rev 1 printed)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Dec 8 (Wriring completed)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Jan 1 DENVER CUTOFF (Robot MUST have calibrated motion by this date)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TBD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TBD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TBD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TBD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55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Foam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Capacitave Stud Finder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"Brains"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Arduino and Raspberry Pi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Wiring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Solder vs Jumper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Motors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Steppers/ DC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Logic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Control loops/ sensor reading Validation checks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Cache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Hough Circles to find/ align to cache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Arm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Necessary to align if lid is not in correct position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Dot Matrix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Begin with one "known" square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</a:tr>
              <a:tr h="225530"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Mount for easy access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Keep troubleshooting in mind: don't bird-nest it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Must use correct step count/number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How to whole/ partial/ line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At least one articulation point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Update as each square becomes "known"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</a:tr>
              <a:tr h="2255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Void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Capacitave Stud Finder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Plan wiring before making connections.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Wheels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Mechanum/ other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Die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Hough Circles to count dots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Simply drop lid to check next cache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</a:tr>
              <a:tr h="225530"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Motors/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Wheels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Steppers/ Mechanum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Obstacle Avoidance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Distance to sense/ Validation checks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7 outcomes. Must check for redundant detections.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~1/16" grabbing tolerance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7-Seg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Set after condition gathered from camera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</a:tr>
              <a:tr h="2255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Wire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Hall/ Tick tracer/ Camera/ Stud Finder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Must be wide enough to accommodate caches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Computer/ Controller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Pi/ Arduino/ other board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Code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C++ for arduino, C++/python for pi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How to avoid: Same every time or decision each time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Make sure value cannot change after being set.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</a:tr>
              <a:tr h="225530"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Edge Detection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Possible to use camera for edge detection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Sticky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No twisting/rotating on z-axis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</a:tr>
              <a:tr h="2255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Edge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Camera/ Ultrasonic/ Infrared/ Other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Sensors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Sufficient area to mount/remove sensors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Batteries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Capacity, voltage, current and C rating. Make or buy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Calibration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Accurate motion essential to navigation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Alignment Method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Foam/ Edge of board/ camera/ sensors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Have to account for 2 lids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</a:tr>
              <a:tr h="225530"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Forward at 6" ints, 90°, 180°, arc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Also used for reliable starting position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Alignment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Possible to align the bot using Hough lines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Easy to align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</a:tr>
              <a:tr h="338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Obstacles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Ultrasonic/ infrared/ laser/ camera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Buttons/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Displays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Go/Stop/Map/Note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Voltage/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Current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Limiters for correct amount. Take care not to damage boards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Possibility to "damage" board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</a:tr>
              <a:tr h="225530"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Speed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Speed is irrelevant so long as finish in 6 minutes.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Path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Full/ Partial/ Line-following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Lighting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Must have external lighting for camera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Need plunger mechanism to pick up lids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</a:tr>
              <a:tr h="563824"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Camera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Proper placement: Higher if using to navigate/align. Lower if only looking at caches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Servos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Be aware of useful vs max range. Be aware of torque capacity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Advantages: 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F-less machine decisions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P-lots of decisions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L-OT tunnel easy, others odd-where to go next?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</a:tr>
              <a:tr h="451061"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Mounting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Must select reasonable angle for camera to be mounted. See enough forward but also down.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Fixed "chopsticks"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Only close and open grabber. More robot motion to align to cache.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</a:tr>
              <a:tr h="451061"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Strength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Chassis shall be strengthened intelligently. No large solid parts. Use braces. Weight matters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Circuitry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For Sensor pads and other hard-wired components.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Much more reliant on good imaging/calibrated motion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</a:tr>
              <a:tr h="225530"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</a:tr>
              <a:tr h="338295"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Wiring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Plan chassis with wiring diagram to ease troubleshooting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Displays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Wiring for 7-seg and dot-matrix displays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</a:tr>
              <a:tr h="225530"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</a:tr>
              <a:tr h="338295"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Grabber Mounts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Grabber design must be decided before chassis can be printed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22" marR="4622" marT="4622" marB="0" anchor="ctr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2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–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Schedules – Gantt charts</a:t>
            </a:r>
          </a:p>
          <a:p>
            <a:pPr lvl="1"/>
            <a:r>
              <a:rPr lang="en-US" dirty="0" smtClean="0"/>
              <a:t>Detailed sequenced lists of </a:t>
            </a:r>
            <a:r>
              <a:rPr lang="en-US" dirty="0" smtClean="0"/>
              <a:t>tasks and durations</a:t>
            </a:r>
            <a:endParaRPr lang="en-US" dirty="0" smtClean="0"/>
          </a:p>
          <a:p>
            <a:pPr lvl="1"/>
            <a:r>
              <a:rPr lang="en-US" dirty="0" smtClean="0"/>
              <a:t>Task dependencies</a:t>
            </a:r>
          </a:p>
          <a:p>
            <a:pPr lvl="1"/>
            <a:r>
              <a:rPr lang="en-US" dirty="0" smtClean="0"/>
              <a:t>Parallel schedule lines for different subsystems</a:t>
            </a:r>
          </a:p>
          <a:p>
            <a:pPr lvl="1"/>
            <a:r>
              <a:rPr lang="en-US" dirty="0" smtClean="0"/>
              <a:t>Subsystems are combined in system integration tasks</a:t>
            </a:r>
          </a:p>
          <a:p>
            <a:pPr lvl="1"/>
            <a:r>
              <a:rPr lang="en-US" dirty="0" smtClean="0"/>
              <a:t>Final product consists of integrated systems</a:t>
            </a:r>
          </a:p>
          <a:p>
            <a:pPr lvl="1"/>
            <a:r>
              <a:rPr lang="en-US" dirty="0" smtClean="0"/>
              <a:t>Goals – Milestones</a:t>
            </a:r>
          </a:p>
          <a:p>
            <a:r>
              <a:rPr lang="en-US" dirty="0" smtClean="0"/>
              <a:t>Task sequences</a:t>
            </a:r>
          </a:p>
          <a:p>
            <a:pPr lvl="1"/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Fabrication</a:t>
            </a:r>
          </a:p>
          <a:p>
            <a:pPr lvl="1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–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Skills Matrix</a:t>
            </a:r>
          </a:p>
          <a:p>
            <a:pPr lvl="1"/>
            <a:r>
              <a:rPr lang="en-US" dirty="0" smtClean="0"/>
              <a:t>Requirements</a:t>
            </a:r>
          </a:p>
          <a:p>
            <a:pPr lvl="2"/>
            <a:r>
              <a:rPr lang="en-US" dirty="0" smtClean="0"/>
              <a:t>Design – EE, ME, CS</a:t>
            </a:r>
          </a:p>
          <a:p>
            <a:pPr lvl="3"/>
            <a:r>
              <a:rPr lang="en-US" dirty="0" smtClean="0"/>
              <a:t>CAD design</a:t>
            </a:r>
          </a:p>
          <a:p>
            <a:pPr lvl="3"/>
            <a:r>
              <a:rPr lang="en-US" dirty="0" smtClean="0"/>
              <a:t>Power design</a:t>
            </a:r>
          </a:p>
          <a:p>
            <a:pPr lvl="3"/>
            <a:r>
              <a:rPr lang="en-US" dirty="0" err="1" smtClean="0"/>
              <a:t>uP</a:t>
            </a:r>
            <a:r>
              <a:rPr lang="en-US" dirty="0" smtClean="0"/>
              <a:t> design</a:t>
            </a:r>
          </a:p>
          <a:p>
            <a:pPr lvl="3"/>
            <a:r>
              <a:rPr lang="en-US" dirty="0" smtClean="0"/>
              <a:t>Software design</a:t>
            </a:r>
          </a:p>
          <a:p>
            <a:pPr lvl="2"/>
            <a:r>
              <a:rPr lang="en-US" dirty="0" smtClean="0"/>
              <a:t>Fab – EE, ME</a:t>
            </a:r>
          </a:p>
          <a:p>
            <a:pPr lvl="3"/>
            <a:r>
              <a:rPr lang="en-US" dirty="0" smtClean="0"/>
              <a:t>3D Printing</a:t>
            </a:r>
          </a:p>
          <a:p>
            <a:pPr lvl="3"/>
            <a:r>
              <a:rPr lang="en-US" dirty="0" smtClean="0"/>
              <a:t>Mechanical assembly</a:t>
            </a:r>
          </a:p>
          <a:p>
            <a:pPr lvl="3"/>
            <a:r>
              <a:rPr lang="en-US" dirty="0" smtClean="0"/>
              <a:t>Power wiring</a:t>
            </a:r>
          </a:p>
          <a:p>
            <a:pPr lvl="3"/>
            <a:r>
              <a:rPr lang="en-US" dirty="0" smtClean="0"/>
              <a:t>Signal and control wiring</a:t>
            </a:r>
          </a:p>
          <a:p>
            <a:pPr lvl="2"/>
            <a:r>
              <a:rPr lang="en-US" dirty="0" smtClean="0"/>
              <a:t>Programming – EE, ME, CS</a:t>
            </a:r>
          </a:p>
          <a:p>
            <a:pPr lvl="2"/>
            <a:r>
              <a:rPr lang="en-US" dirty="0" smtClean="0"/>
              <a:t>Testing – Physical, Electrical, Mechanical, Programming</a:t>
            </a:r>
          </a:p>
          <a:p>
            <a:pPr lvl="1"/>
            <a:r>
              <a:rPr lang="en-US" dirty="0" smtClean="0"/>
              <a:t>Back-up personnel</a:t>
            </a:r>
          </a:p>
          <a:p>
            <a:r>
              <a:rPr lang="en-US" dirty="0" smtClean="0"/>
              <a:t>Interest Matrix</a:t>
            </a:r>
          </a:p>
          <a:p>
            <a:pPr lvl="1"/>
            <a:r>
              <a:rPr lang="en-US" dirty="0" smtClean="0"/>
              <a:t>Give good workers tasks they like to do</a:t>
            </a:r>
          </a:p>
          <a:p>
            <a:pPr lvl="1"/>
            <a:r>
              <a:rPr lang="en-US" dirty="0" smtClean="0"/>
              <a:t>Don’t make good workers do tasks they don’t like unless you have to</a:t>
            </a:r>
          </a:p>
          <a:p>
            <a:pPr lvl="1"/>
            <a:r>
              <a:rPr lang="en-US" dirty="0" smtClean="0"/>
              <a:t>Reward them well when they perform unpopular tasks </a:t>
            </a:r>
          </a:p>
          <a:p>
            <a:pPr lvl="1"/>
            <a:r>
              <a:rPr lang="en-US" dirty="0" smtClean="0"/>
              <a:t>Know the difference</a:t>
            </a:r>
          </a:p>
          <a:p>
            <a:pPr lvl="3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–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Budgets</a:t>
            </a:r>
          </a:p>
          <a:p>
            <a:pPr lvl="1"/>
            <a:r>
              <a:rPr lang="en-US" dirty="0" smtClean="0"/>
              <a:t>Costs</a:t>
            </a:r>
          </a:p>
          <a:p>
            <a:pPr lvl="2"/>
            <a:r>
              <a:rPr lang="en-US" dirty="0" smtClean="0"/>
              <a:t>Equipment</a:t>
            </a:r>
          </a:p>
          <a:p>
            <a:pPr lvl="2"/>
            <a:r>
              <a:rPr lang="en-US" dirty="0" smtClean="0"/>
              <a:t>Material</a:t>
            </a:r>
          </a:p>
          <a:p>
            <a:pPr lvl="2"/>
            <a:r>
              <a:rPr lang="en-US" dirty="0" smtClean="0"/>
              <a:t>Labor</a:t>
            </a:r>
          </a:p>
          <a:p>
            <a:pPr lvl="2"/>
            <a:r>
              <a:rPr lang="en-US" dirty="0" smtClean="0"/>
              <a:t>Manufacturing</a:t>
            </a:r>
          </a:p>
          <a:p>
            <a:pPr lvl="2"/>
            <a:r>
              <a:rPr lang="en-US" dirty="0" smtClean="0"/>
              <a:t>Marketing</a:t>
            </a:r>
          </a:p>
          <a:p>
            <a:pPr lvl="1"/>
            <a:r>
              <a:rPr lang="en-US" dirty="0" smtClean="0"/>
              <a:t>Power</a:t>
            </a:r>
          </a:p>
          <a:p>
            <a:pPr lvl="2"/>
            <a:r>
              <a:rPr lang="en-US" dirty="0" smtClean="0"/>
              <a:t>Motors – Electrical/Mechanical</a:t>
            </a:r>
          </a:p>
          <a:p>
            <a:pPr lvl="2"/>
            <a:r>
              <a:rPr lang="en-US" dirty="0" smtClean="0"/>
              <a:t>Computers</a:t>
            </a:r>
          </a:p>
          <a:p>
            <a:pPr lvl="2"/>
            <a:r>
              <a:rPr lang="en-US" dirty="0" smtClean="0"/>
              <a:t>Sensors</a:t>
            </a:r>
          </a:p>
          <a:p>
            <a:pPr lvl="2"/>
            <a:r>
              <a:rPr lang="en-US" dirty="0" smtClean="0"/>
              <a:t>Articulators</a:t>
            </a:r>
          </a:p>
          <a:p>
            <a:pPr lvl="1"/>
            <a:r>
              <a:rPr lang="en-US" dirty="0" smtClean="0"/>
              <a:t>Weight</a:t>
            </a:r>
          </a:p>
          <a:p>
            <a:pPr lvl="1"/>
            <a:r>
              <a:rPr lang="en-US" dirty="0" smtClean="0"/>
              <a:t>Size – physical dimensions</a:t>
            </a:r>
          </a:p>
          <a:p>
            <a:pPr lvl="1"/>
            <a:r>
              <a:rPr lang="en-US" dirty="0" smtClean="0"/>
              <a:t>Time and availability of personnel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–Project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Meetings – Technical, Administrative, Managerial</a:t>
            </a:r>
          </a:p>
          <a:p>
            <a:pPr lvl="1"/>
            <a:r>
              <a:rPr lang="en-US" dirty="0" smtClean="0"/>
              <a:t>Agenda and purpose</a:t>
            </a:r>
          </a:p>
          <a:p>
            <a:pPr lvl="2"/>
            <a:r>
              <a:rPr lang="en-US" dirty="0" smtClean="0"/>
              <a:t>Priorities</a:t>
            </a:r>
          </a:p>
          <a:p>
            <a:pPr lvl="2"/>
            <a:r>
              <a:rPr lang="en-US" dirty="0" smtClean="0"/>
              <a:t>Results</a:t>
            </a:r>
          </a:p>
          <a:p>
            <a:pPr lvl="2"/>
            <a:r>
              <a:rPr lang="en-US" dirty="0" smtClean="0"/>
              <a:t>Participants</a:t>
            </a:r>
          </a:p>
          <a:p>
            <a:pPr lvl="2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Objectives</a:t>
            </a:r>
          </a:p>
          <a:p>
            <a:pPr lvl="2"/>
            <a:r>
              <a:rPr lang="en-US" dirty="0" smtClean="0"/>
              <a:t>Ideas</a:t>
            </a:r>
          </a:p>
          <a:p>
            <a:pPr lvl="2"/>
            <a:r>
              <a:rPr lang="en-US" dirty="0" smtClean="0"/>
              <a:t>Decisions</a:t>
            </a:r>
          </a:p>
          <a:p>
            <a:pPr lvl="2"/>
            <a:r>
              <a:rPr lang="en-US" dirty="0" smtClean="0"/>
              <a:t>Status</a:t>
            </a:r>
          </a:p>
          <a:p>
            <a:pPr lvl="2"/>
            <a:r>
              <a:rPr lang="en-US" dirty="0" smtClean="0"/>
              <a:t>Communications</a:t>
            </a:r>
          </a:p>
          <a:p>
            <a:pPr lvl="2"/>
            <a:r>
              <a:rPr lang="en-US" dirty="0" smtClean="0"/>
              <a:t>Planning – action items</a:t>
            </a:r>
          </a:p>
          <a:p>
            <a:pPr lvl="1"/>
            <a:r>
              <a:rPr lang="en-US" dirty="0" smtClean="0"/>
              <a:t>Time planning</a:t>
            </a:r>
            <a:endParaRPr lang="en-US" dirty="0"/>
          </a:p>
          <a:p>
            <a:pPr lvl="1"/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Satisfy participants</a:t>
            </a:r>
          </a:p>
          <a:p>
            <a:pPr lvl="1"/>
            <a:r>
              <a:rPr lang="en-US" smtClean="0"/>
              <a:t>Summarize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fused whole is better than the sum of its’ parts</a:t>
            </a:r>
          </a:p>
          <a:p>
            <a:pPr lvl="1"/>
            <a:r>
              <a:rPr lang="en-US" dirty="0" smtClean="0"/>
              <a:t>Theory</a:t>
            </a:r>
          </a:p>
          <a:p>
            <a:pPr lvl="2"/>
            <a:r>
              <a:rPr lang="en-US" dirty="0" smtClean="0"/>
              <a:t>Pairs or groups of individuals improve performance by feeding off each others ideas and allowing a group intelligence to emerge</a:t>
            </a:r>
          </a:p>
          <a:p>
            <a:pPr lvl="2"/>
            <a:r>
              <a:rPr lang="en-US" dirty="0" smtClean="0"/>
              <a:t>The group intelligence is generally a fuller coverage of the total required intelligence</a:t>
            </a:r>
          </a:p>
          <a:p>
            <a:pPr lvl="2"/>
            <a:r>
              <a:rPr lang="en-US" dirty="0" smtClean="0"/>
              <a:t>The group intelligence is less susceptible to individual weaknesses</a:t>
            </a:r>
          </a:p>
          <a:p>
            <a:pPr lvl="1"/>
            <a:r>
              <a:rPr lang="en-US" dirty="0" smtClean="0"/>
              <a:t>Practice</a:t>
            </a:r>
          </a:p>
          <a:p>
            <a:pPr lvl="2"/>
            <a:r>
              <a:rPr lang="en-US" dirty="0" smtClean="0"/>
              <a:t>Synergists cyclically share ideas until optimal solutions emerge</a:t>
            </a:r>
          </a:p>
          <a:p>
            <a:pPr lvl="2"/>
            <a:r>
              <a:rPr lang="en-US" dirty="0" smtClean="0"/>
              <a:t>Synergists must be able to incorporate outside concepts into their perspectives</a:t>
            </a:r>
          </a:p>
          <a:p>
            <a:pPr lvl="2"/>
            <a:r>
              <a:rPr lang="en-US" dirty="0" smtClean="0"/>
              <a:t>Synergists yield ownership of problems to the group</a:t>
            </a:r>
          </a:p>
          <a:p>
            <a:pPr lvl="2"/>
            <a:r>
              <a:rPr lang="en-US" dirty="0" smtClean="0"/>
              <a:t>The essential component is committed, positive, and open two-way communications</a:t>
            </a:r>
          </a:p>
          <a:p>
            <a:pPr lvl="2"/>
            <a:r>
              <a:rPr lang="en-US" dirty="0" smtClean="0"/>
              <a:t>Synergized solutions are typically sounder than individual synthesis</a:t>
            </a:r>
          </a:p>
          <a:p>
            <a:pPr lvl="2"/>
            <a:r>
              <a:rPr lang="en-US" dirty="0" smtClean="0"/>
              <a:t>When you can grow beyond your individual ego you can synergize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???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 – 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Responsibilities</a:t>
            </a:r>
          </a:p>
          <a:p>
            <a:r>
              <a:rPr lang="en-US" dirty="0" smtClean="0"/>
              <a:t>Secrets of Success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WBS</a:t>
            </a:r>
          </a:p>
          <a:p>
            <a:pPr lvl="1"/>
            <a:r>
              <a:rPr lang="en-US" dirty="0" smtClean="0"/>
              <a:t>Schedules and sequencing</a:t>
            </a:r>
          </a:p>
          <a:p>
            <a:pPr lvl="1"/>
            <a:r>
              <a:rPr lang="en-US" dirty="0" smtClean="0"/>
              <a:t>Skills and Interest Matrices</a:t>
            </a:r>
          </a:p>
          <a:p>
            <a:pPr lvl="1"/>
            <a:r>
              <a:rPr lang="en-US" dirty="0" smtClean="0"/>
              <a:t>Budgeting</a:t>
            </a:r>
          </a:p>
          <a:p>
            <a:pPr lvl="1"/>
            <a:r>
              <a:rPr lang="en-US" dirty="0" smtClean="0"/>
              <a:t>Meetings</a:t>
            </a:r>
          </a:p>
          <a:p>
            <a:r>
              <a:rPr lang="en-US" dirty="0" smtClean="0"/>
              <a:t>Synergy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 -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Noun – the act of leading a group or organization</a:t>
            </a:r>
          </a:p>
          <a:p>
            <a:r>
              <a:rPr lang="en-US" dirty="0" smtClean="0"/>
              <a:t>Synonyms</a:t>
            </a:r>
          </a:p>
          <a:p>
            <a:pPr lvl="1"/>
            <a:r>
              <a:rPr lang="en-US" dirty="0" smtClean="0"/>
              <a:t>Guidance</a:t>
            </a:r>
          </a:p>
          <a:p>
            <a:pPr lvl="1"/>
            <a:r>
              <a:rPr lang="en-US" dirty="0" smtClean="0"/>
              <a:t>Control </a:t>
            </a:r>
          </a:p>
          <a:p>
            <a:pPr lvl="1"/>
            <a:r>
              <a:rPr lang="en-US" dirty="0" smtClean="0"/>
              <a:t>Direction</a:t>
            </a:r>
          </a:p>
          <a:p>
            <a:pPr lvl="1"/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Superintendence</a:t>
            </a:r>
          </a:p>
          <a:p>
            <a:pPr lvl="1"/>
            <a:r>
              <a:rPr lang="en-US" dirty="0" smtClean="0"/>
              <a:t>Supervision</a:t>
            </a:r>
          </a:p>
          <a:p>
            <a:pPr lvl="1"/>
            <a:r>
              <a:rPr lang="en-US" dirty="0" smtClean="0"/>
              <a:t>Administration</a:t>
            </a:r>
          </a:p>
          <a:p>
            <a:r>
              <a:rPr lang="en-US" dirty="0" smtClean="0"/>
              <a:t>Guiding a team to deliver a product or service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Lead</a:t>
            </a:r>
          </a:p>
          <a:p>
            <a:pPr lvl="1"/>
            <a:r>
              <a:rPr lang="en-US" dirty="0" smtClean="0"/>
              <a:t>Technical</a:t>
            </a:r>
          </a:p>
          <a:p>
            <a:pPr lvl="1"/>
            <a:r>
              <a:rPr lang="en-US" dirty="0" smtClean="0"/>
              <a:t>Managerial</a:t>
            </a:r>
          </a:p>
          <a:p>
            <a:pPr lvl="1"/>
            <a:r>
              <a:rPr lang="en-US" dirty="0" smtClean="0"/>
              <a:t>Administrative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 a product</a:t>
            </a:r>
          </a:p>
          <a:p>
            <a:r>
              <a:rPr lang="en-US" dirty="0" smtClean="0"/>
              <a:t>Establish and maintain performance of product</a:t>
            </a:r>
          </a:p>
          <a:p>
            <a:r>
              <a:rPr lang="en-US" dirty="0" smtClean="0"/>
              <a:t>Establish and maintain quality of product</a:t>
            </a:r>
          </a:p>
          <a:p>
            <a:r>
              <a:rPr lang="en-US" dirty="0" smtClean="0"/>
              <a:t>Establish and maintain technical knowledge base to support product</a:t>
            </a:r>
          </a:p>
          <a:p>
            <a:r>
              <a:rPr lang="en-US" dirty="0" smtClean="0"/>
              <a:t>Conduct technical design and review meetings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Managerial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team goals</a:t>
            </a:r>
          </a:p>
          <a:p>
            <a:pPr lvl="1"/>
            <a:r>
              <a:rPr lang="en-US" dirty="0" smtClean="0"/>
              <a:t>WBS - Work Breakdown Structure</a:t>
            </a:r>
          </a:p>
          <a:p>
            <a:r>
              <a:rPr lang="en-US" dirty="0" smtClean="0"/>
              <a:t>Establish schedules and milestones</a:t>
            </a:r>
          </a:p>
          <a:p>
            <a:r>
              <a:rPr lang="en-US" dirty="0" smtClean="0"/>
              <a:t>Establish and maintain budgets</a:t>
            </a:r>
          </a:p>
          <a:p>
            <a:pPr lvl="1"/>
            <a:r>
              <a:rPr lang="en-US" dirty="0" smtClean="0"/>
              <a:t>Financial</a:t>
            </a:r>
          </a:p>
          <a:p>
            <a:pPr lvl="1"/>
            <a:r>
              <a:rPr lang="en-US" dirty="0" smtClean="0"/>
              <a:t>Manpower</a:t>
            </a:r>
          </a:p>
          <a:p>
            <a:pPr lvl="1"/>
            <a:r>
              <a:rPr lang="en-US" dirty="0" smtClean="0"/>
              <a:t>Skills</a:t>
            </a:r>
          </a:p>
          <a:p>
            <a:pPr lvl="1"/>
            <a:r>
              <a:rPr lang="en-US" dirty="0" smtClean="0"/>
              <a:t>Weight</a:t>
            </a:r>
          </a:p>
          <a:p>
            <a:pPr lvl="1"/>
            <a:r>
              <a:rPr lang="en-US" dirty="0" smtClean="0"/>
              <a:t>Power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Personnel</a:t>
            </a:r>
          </a:p>
          <a:p>
            <a:r>
              <a:rPr lang="en-US" dirty="0" smtClean="0"/>
              <a:t>Planning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Marketing</a:t>
            </a:r>
          </a:p>
          <a:p>
            <a:r>
              <a:rPr lang="en-US" dirty="0" smtClean="0"/>
              <a:t>Travel</a:t>
            </a:r>
          </a:p>
          <a:p>
            <a:r>
              <a:rPr lang="en-US" dirty="0" smtClean="0"/>
              <a:t>Procurement</a:t>
            </a:r>
          </a:p>
          <a:p>
            <a:r>
              <a:rPr lang="en-US" dirty="0" smtClean="0"/>
              <a:t>General meetings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Secrets to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Listening</a:t>
            </a:r>
          </a:p>
          <a:p>
            <a:pPr lvl="1"/>
            <a:r>
              <a:rPr lang="en-US" dirty="0" smtClean="0"/>
              <a:t>Hear your product needs</a:t>
            </a:r>
          </a:p>
          <a:p>
            <a:pPr lvl="1"/>
            <a:r>
              <a:rPr lang="en-US" dirty="0" smtClean="0"/>
              <a:t>Hear your personnel's needs</a:t>
            </a:r>
          </a:p>
          <a:p>
            <a:pPr lvl="1"/>
            <a:r>
              <a:rPr lang="en-US" dirty="0" smtClean="0"/>
              <a:t>Understand your personnel’s </a:t>
            </a:r>
            <a:r>
              <a:rPr lang="en-US" dirty="0" smtClean="0"/>
              <a:t>points </a:t>
            </a:r>
            <a:r>
              <a:rPr lang="en-US" dirty="0" smtClean="0"/>
              <a:t>of </a:t>
            </a:r>
            <a:r>
              <a:rPr lang="en-US" dirty="0" smtClean="0"/>
              <a:t>view and ideas</a:t>
            </a:r>
            <a:endParaRPr lang="en-US" dirty="0" smtClean="0"/>
          </a:p>
          <a:p>
            <a:r>
              <a:rPr lang="en-US" dirty="0" smtClean="0"/>
              <a:t>Empowering</a:t>
            </a:r>
          </a:p>
          <a:p>
            <a:pPr lvl="1"/>
            <a:r>
              <a:rPr lang="en-US" dirty="0" smtClean="0"/>
              <a:t>Give them the materials they need</a:t>
            </a:r>
          </a:p>
          <a:p>
            <a:pPr lvl="1"/>
            <a:r>
              <a:rPr lang="en-US" dirty="0" smtClean="0"/>
              <a:t>Give them the training they need</a:t>
            </a:r>
          </a:p>
          <a:p>
            <a:pPr lvl="1"/>
            <a:r>
              <a:rPr lang="en-US" dirty="0" smtClean="0"/>
              <a:t>Give them the time to do the job</a:t>
            </a:r>
          </a:p>
          <a:p>
            <a:pPr lvl="1"/>
            <a:r>
              <a:rPr lang="en-US" dirty="0" smtClean="0"/>
              <a:t>Let your people shine / don’t steal their limelight</a:t>
            </a:r>
          </a:p>
          <a:p>
            <a:pPr lvl="1"/>
            <a:r>
              <a:rPr lang="en-US" dirty="0" smtClean="0"/>
              <a:t>Build consensus for common goals</a:t>
            </a:r>
          </a:p>
          <a:p>
            <a:r>
              <a:rPr lang="en-US" dirty="0" smtClean="0"/>
              <a:t>Inspiring</a:t>
            </a:r>
          </a:p>
          <a:p>
            <a:pPr lvl="1"/>
            <a:r>
              <a:rPr lang="en-US" dirty="0" smtClean="0"/>
              <a:t>Help personnel exceed their abilities</a:t>
            </a:r>
          </a:p>
          <a:p>
            <a:pPr lvl="1"/>
            <a:r>
              <a:rPr lang="en-US" dirty="0" smtClean="0"/>
              <a:t>Teach them the power of learning</a:t>
            </a:r>
          </a:p>
          <a:p>
            <a:pPr lvl="1"/>
            <a:r>
              <a:rPr lang="en-US" dirty="0" smtClean="0"/>
              <a:t>Help your personnel see the true scope of their abilities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how clarity, confidence, and courage</a:t>
            </a:r>
          </a:p>
          <a:p>
            <a:pPr lvl="1"/>
            <a:r>
              <a:rPr lang="en-US" dirty="0" smtClean="0"/>
              <a:t>Look for and encourage future possibilities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Secrets to Leadership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 </a:t>
            </a:r>
            <a:r>
              <a:rPr lang="en-US" smtClean="0"/>
              <a:t>by example</a:t>
            </a:r>
          </a:p>
          <a:p>
            <a:r>
              <a:rPr lang="en-US" smtClean="0"/>
              <a:t>Individual </a:t>
            </a:r>
            <a:r>
              <a:rPr lang="en-US" dirty="0" smtClean="0"/>
              <a:t>leadership is a humble, authentic expression of your unique personality</a:t>
            </a:r>
          </a:p>
          <a:p>
            <a:r>
              <a:rPr lang="en-US" dirty="0" smtClean="0"/>
              <a:t>You must understand and utilize your innate skills.</a:t>
            </a:r>
          </a:p>
          <a:p>
            <a:r>
              <a:rPr lang="en-US" dirty="0" smtClean="0"/>
              <a:t>Know your team – know who to call for each task and have backups</a:t>
            </a:r>
          </a:p>
          <a:p>
            <a:r>
              <a:rPr lang="en-US" dirty="0" smtClean="0"/>
              <a:t>Take responsibility early and immediately when things go bad</a:t>
            </a:r>
          </a:p>
          <a:p>
            <a:r>
              <a:rPr lang="en-US" dirty="0" smtClean="0"/>
              <a:t>Develop a passion for developing the passion of others</a:t>
            </a:r>
          </a:p>
          <a:p>
            <a:r>
              <a:rPr lang="en-US" dirty="0" smtClean="0"/>
              <a:t>Work together with your team toward the same goal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Jeffrey Frank Gray PhD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BCA8-1606-4279-8E60-FB4F6DBBA0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1279</Words>
  <Application>Microsoft Office PowerPoint</Application>
  <PresentationFormat>Widescreen</PresentationFormat>
  <Paragraphs>323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Leadership Workshop</vt:lpstr>
      <vt:lpstr>Leadership – Table of Contents</vt:lpstr>
      <vt:lpstr>Leadership - Definitions</vt:lpstr>
      <vt:lpstr>Responsibilities</vt:lpstr>
      <vt:lpstr>Technical Responsibilities</vt:lpstr>
      <vt:lpstr>Managerial Responsibilities</vt:lpstr>
      <vt:lpstr>Administrative Responsibilities</vt:lpstr>
      <vt:lpstr>3 Secrets to Success</vt:lpstr>
      <vt:lpstr>Personal Secrets to Leadership Success</vt:lpstr>
      <vt:lpstr>Tools – Project Management</vt:lpstr>
      <vt:lpstr>WBS for Autonomous Robot</vt:lpstr>
      <vt:lpstr>Tools – Project Management</vt:lpstr>
      <vt:lpstr>Tools – Project Management</vt:lpstr>
      <vt:lpstr>Tools – Project Management</vt:lpstr>
      <vt:lpstr>Tools –Project Management</vt:lpstr>
      <vt:lpstr>Synergy</vt:lpstr>
      <vt:lpstr>Questions ???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Frank Gray</dc:creator>
  <cp:lastModifiedBy>Jeffrey Frank Gray</cp:lastModifiedBy>
  <cp:revision>24</cp:revision>
  <dcterms:created xsi:type="dcterms:W3CDTF">2016-09-07T15:32:28Z</dcterms:created>
  <dcterms:modified xsi:type="dcterms:W3CDTF">2016-09-08T16:10:12Z</dcterms:modified>
</cp:coreProperties>
</file>