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3hmxaLHPyuQcKJK8UIIp4Js4+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Vậy Zabbix là gì? Zabbix là 1 nền tảng giám sát mã nguồn mở hỗ trợ cho các thành phần cuủa CNTT, bao gồm: network, servers, Virtual Merchine, Cloud services,… Với hơn 22 năm hình thành và phát triển, Zabbix là nền tảng giám sát cực kỳ phổ biến và thông dụng cho mọi ngành công nghiệp cũng như tương thích với hầu hết các giải pháp CNTT trên toàn thế giới.</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Các ưu điểm trong việc lựa chọn sử dụng Zabbix như: </a:t>
            </a:r>
            <a:endParaRPr/>
          </a:p>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Sở hữu hệ thống Notification thông minh, Zabbix có thể nhanh chóng gửi các thông tin cảnh báo từ hệ thống đến người quản trị thông qua các kênh liên lạc basic như email, sms và các kênh hiện đại như Telegram, API, Snapchat,…</a:t>
            </a:r>
            <a:endParaRPr/>
          </a:p>
          <a:p>
            <a:pPr indent="0" lvl="0" marL="0" rtl="0" algn="l">
              <a:spcBef>
                <a:spcPts val="0"/>
              </a:spcBef>
              <a:spcAft>
                <a:spcPts val="0"/>
              </a:spcAft>
              <a:buNone/>
            </a:pPr>
            <a:r>
              <a:rPr lang="en-US" sz="1800">
                <a:latin typeface="Times New Roman"/>
                <a:ea typeface="Times New Roman"/>
                <a:cs typeface="Times New Roman"/>
                <a:sym typeface="Times New Roman"/>
              </a:rPr>
              <a:t>Hỗ trợ SLA tính năng SLA và Escalate theo quy trình của các tập đoàn Global.</a:t>
            </a:r>
            <a:endParaRPr/>
          </a:p>
        </p:txBody>
      </p:sp>
      <p:sp>
        <p:nvSpPr>
          <p:cNvPr id="219" name="Google Shape;21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Mã hóa dữ liệu với Zabbix Proxy, giúp người quản trị linh động hơn việc giám sát thông qua hạ tầng internet hoặc các kênh truyền của các ISPs</a:t>
            </a:r>
            <a:endParaRPr/>
          </a:p>
        </p:txBody>
      </p:sp>
      <p:sp>
        <p:nvSpPr>
          <p:cNvPr id="227" name="Google Shape;22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Tiết kiệm được kha khá thời gian với các Template được build sẵn hoặc cũng có thể tự build theo ý muốn của người quản trị.</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Template được build sẵn phù hợp với từng ngữ cảnh phù hợp, trong đó sẽ bao gồm các discovery rules, triggers, graphs, cách thu thập thể loại số liệu,… </a:t>
            </a:r>
            <a:endParaRPr/>
          </a:p>
        </p:txBody>
      </p:sp>
      <p:sp>
        <p:nvSpPr>
          <p:cNvPr id="235" name="Google Shape;23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Hỗ trợ tính năng Auto – Discovery, sẽ tự động tìm các thiết bị, services, cần monitor trong khuôn khổ quy định của người quản trị, giúp tiếp kiệm được thời gian thao tác manual.</a:t>
            </a:r>
            <a:endParaRPr/>
          </a:p>
        </p:txBody>
      </p:sp>
      <p:sp>
        <p:nvSpPr>
          <p:cNvPr id="243" name="Google Shape;24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Khả năng mở rộng các application với Zabbix API</a:t>
            </a:r>
            <a:endParaRPr/>
          </a:p>
        </p:txBody>
      </p:sp>
      <p:sp>
        <p:nvSpPr>
          <p:cNvPr id="251" name="Google Shape;25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5920431" y="0"/>
            <a:ext cx="6271569"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2" name="Google Shape;102;p1"/>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sp>
        <p:nvSpPr>
          <p:cNvPr id="103" name="Google Shape;103;p1"/>
          <p:cNvSpPr txBox="1"/>
          <p:nvPr>
            <p:ph type="title"/>
          </p:nvPr>
        </p:nvSpPr>
        <p:spPr>
          <a:xfrm>
            <a:off x="1116794" y="480240"/>
            <a:ext cx="4803636" cy="1311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n-US" u="sng">
                <a:solidFill>
                  <a:srgbClr val="000000"/>
                </a:solidFill>
              </a:rPr>
              <a:t>Why Zabbix?</a:t>
            </a:r>
            <a:endParaRPr/>
          </a:p>
        </p:txBody>
      </p:sp>
      <p:sp>
        <p:nvSpPr>
          <p:cNvPr id="104" name="Google Shape;104;p1"/>
          <p:cNvSpPr txBox="1"/>
          <p:nvPr>
            <p:ph idx="1" type="body"/>
          </p:nvPr>
        </p:nvSpPr>
        <p:spPr>
          <a:xfrm>
            <a:off x="804997" y="1791904"/>
            <a:ext cx="4706803" cy="426906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1600"/>
              <a:buChar char="•"/>
            </a:pPr>
            <a:r>
              <a:rPr b="1" lang="en-US" sz="1600">
                <a:solidFill>
                  <a:srgbClr val="000000"/>
                </a:solidFill>
              </a:rPr>
              <a:t>More than 20 years of experience</a:t>
            </a:r>
            <a:endParaRPr/>
          </a:p>
          <a:p>
            <a:pPr indent="-228600" lvl="0" marL="228600" rtl="0" algn="l">
              <a:lnSpc>
                <a:spcPct val="90000"/>
              </a:lnSpc>
              <a:spcBef>
                <a:spcPts val="1000"/>
              </a:spcBef>
              <a:spcAft>
                <a:spcPts val="0"/>
              </a:spcAft>
              <a:buClr>
                <a:srgbClr val="000000"/>
              </a:buClr>
              <a:buSzPts val="1600"/>
              <a:buChar char="•"/>
            </a:pPr>
            <a:r>
              <a:rPr b="1" lang="en-US" sz="1600">
                <a:solidFill>
                  <a:srgbClr val="000000"/>
                </a:solidFill>
              </a:rPr>
              <a:t>100% Open Source and Free License</a:t>
            </a:r>
            <a:endParaRPr/>
          </a:p>
          <a:p>
            <a:pPr indent="-228600" lvl="0" marL="228600" rtl="0" algn="l">
              <a:lnSpc>
                <a:spcPct val="90000"/>
              </a:lnSpc>
              <a:spcBef>
                <a:spcPts val="1000"/>
              </a:spcBef>
              <a:spcAft>
                <a:spcPts val="0"/>
              </a:spcAft>
              <a:buClr>
                <a:srgbClr val="000000"/>
              </a:buClr>
              <a:buSzPts val="1600"/>
              <a:buChar char="•"/>
            </a:pPr>
            <a:r>
              <a:rPr b="1" lang="en-US" sz="1600">
                <a:solidFill>
                  <a:srgbClr val="000000"/>
                </a:solidFill>
              </a:rPr>
              <a:t>More than 300.000+ installations worldwide</a:t>
            </a:r>
            <a:endParaRPr/>
          </a:p>
          <a:p>
            <a:pPr indent="-228600" lvl="0" marL="228600" rtl="0" algn="l">
              <a:lnSpc>
                <a:spcPct val="90000"/>
              </a:lnSpc>
              <a:spcBef>
                <a:spcPts val="1000"/>
              </a:spcBef>
              <a:spcAft>
                <a:spcPts val="0"/>
              </a:spcAft>
              <a:buClr>
                <a:srgbClr val="000000"/>
              </a:buClr>
              <a:buSzPts val="1600"/>
              <a:buChar char="•"/>
            </a:pPr>
            <a:r>
              <a:rPr b="1" lang="en-US" sz="1600">
                <a:solidFill>
                  <a:srgbClr val="000000"/>
                </a:solidFill>
              </a:rPr>
              <a:t>Has Graphs and stat collection with SNMP or custom Agent.</a:t>
            </a:r>
            <a:endParaRPr/>
          </a:p>
          <a:p>
            <a:pPr indent="-228600" lvl="0" marL="228600" rtl="0" algn="l">
              <a:lnSpc>
                <a:spcPct val="90000"/>
              </a:lnSpc>
              <a:spcBef>
                <a:spcPts val="1000"/>
              </a:spcBef>
              <a:spcAft>
                <a:spcPts val="0"/>
              </a:spcAft>
              <a:buClr>
                <a:srgbClr val="000000"/>
              </a:buClr>
              <a:buSzPts val="1600"/>
              <a:buChar char="•"/>
            </a:pPr>
            <a:r>
              <a:rPr b="1" lang="en-US" sz="1600">
                <a:solidFill>
                  <a:srgbClr val="000000"/>
                </a:solidFill>
              </a:rPr>
              <a:t>Encrypt to saving your data with Zabbix Proxy</a:t>
            </a:r>
            <a:endParaRPr/>
          </a:p>
          <a:p>
            <a:pPr indent="-228600" lvl="0" marL="228600" rtl="0" algn="l">
              <a:lnSpc>
                <a:spcPct val="90000"/>
              </a:lnSpc>
              <a:spcBef>
                <a:spcPts val="1000"/>
              </a:spcBef>
              <a:spcAft>
                <a:spcPts val="0"/>
              </a:spcAft>
              <a:buClr>
                <a:srgbClr val="000000"/>
              </a:buClr>
              <a:buSzPts val="1600"/>
              <a:buChar char="•"/>
            </a:pPr>
            <a:r>
              <a:rPr b="1" lang="en-US" sz="1600">
                <a:solidFill>
                  <a:srgbClr val="000000"/>
                </a:solidFill>
              </a:rPr>
              <a:t>Easy configuration with Web GUI</a:t>
            </a:r>
            <a:endParaRPr/>
          </a:p>
          <a:p>
            <a:pPr indent="-228600" lvl="0" marL="228600" rtl="0" algn="l">
              <a:lnSpc>
                <a:spcPct val="90000"/>
              </a:lnSpc>
              <a:spcBef>
                <a:spcPts val="1000"/>
              </a:spcBef>
              <a:spcAft>
                <a:spcPts val="0"/>
              </a:spcAft>
              <a:buClr>
                <a:srgbClr val="000000"/>
              </a:buClr>
              <a:buSzPts val="1600"/>
              <a:buChar char="•"/>
            </a:pPr>
            <a:r>
              <a:rPr b="1" lang="en-US" sz="1600">
                <a:solidFill>
                  <a:srgbClr val="000000"/>
                </a:solidFill>
              </a:rPr>
              <a:t>Using Database to store all stats &amp; configurations</a:t>
            </a:r>
            <a:endParaRPr/>
          </a:p>
          <a:p>
            <a:pPr indent="-228600" lvl="0" marL="228600" rtl="0" algn="l">
              <a:lnSpc>
                <a:spcPct val="90000"/>
              </a:lnSpc>
              <a:spcBef>
                <a:spcPts val="1000"/>
              </a:spcBef>
              <a:spcAft>
                <a:spcPts val="0"/>
              </a:spcAft>
              <a:buClr>
                <a:srgbClr val="000000"/>
              </a:buClr>
              <a:buSzPts val="1600"/>
              <a:buChar char="•"/>
            </a:pPr>
            <a:r>
              <a:rPr b="1" lang="en-US" sz="1600">
                <a:solidFill>
                  <a:srgbClr val="000000"/>
                </a:solidFill>
              </a:rPr>
              <a:t>Flexible for config or upgrade, downgrade</a:t>
            </a:r>
            <a:endParaRPr/>
          </a:p>
        </p:txBody>
      </p:sp>
      <p:sp>
        <p:nvSpPr>
          <p:cNvPr id="105" name="Google Shape;105;p1"/>
          <p:cNvSpPr/>
          <p:nvPr/>
        </p:nvSpPr>
        <p:spPr>
          <a:xfrm flipH="1">
            <a:off x="6713915" y="590635"/>
            <a:ext cx="5478085" cy="6276841"/>
          </a:xfrm>
          <a:custGeom>
            <a:rect b="b" l="l" r="r" t="t"/>
            <a:pathLst>
              <a:path extrusionOk="0" h="6276841" w="5478085">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aphical user interface, application&#10;&#10;Description automatically generated" id="106" name="Google Shape;106;p1"/>
          <p:cNvPicPr preferRelativeResize="0"/>
          <p:nvPr/>
        </p:nvPicPr>
        <p:blipFill rotWithShape="1">
          <a:blip r:embed="rId4">
            <a:alphaModFix/>
          </a:blip>
          <a:srcRect b="1" l="0" r="43298" t="0"/>
          <a:stretch/>
        </p:blipFill>
        <p:spPr>
          <a:xfrm>
            <a:off x="6893318" y="770037"/>
            <a:ext cx="5298683" cy="6097438"/>
          </a:xfrm>
          <a:custGeom>
            <a:rect b="b" l="l" r="r" t="t"/>
            <a:pathLst>
              <a:path extrusionOk="0" h="6097438" w="5298683">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10"/>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10"/>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b="1" lang="en-US" sz="3600">
                <a:solidFill>
                  <a:srgbClr val="FFFFFF"/>
                </a:solidFill>
                <a:latin typeface="Calibri"/>
                <a:ea typeface="Calibri"/>
                <a:cs typeface="Calibri"/>
                <a:sym typeface="Calibri"/>
              </a:rPr>
              <a:t>Services Monitoring</a:t>
            </a:r>
            <a:endParaRPr/>
          </a:p>
        </p:txBody>
      </p:sp>
      <p:pic>
        <p:nvPicPr>
          <p:cNvPr id="214" name="Google Shape;214;p10"/>
          <p:cNvPicPr preferRelativeResize="0"/>
          <p:nvPr/>
        </p:nvPicPr>
        <p:blipFill rotWithShape="1">
          <a:blip r:embed="rId3">
            <a:alphaModFix/>
          </a:blip>
          <a:srcRect b="0" l="0" r="0" t="0"/>
          <a:stretch/>
        </p:blipFill>
        <p:spPr>
          <a:xfrm>
            <a:off x="4960196" y="0"/>
            <a:ext cx="6780700" cy="3542915"/>
          </a:xfrm>
          <a:prstGeom prst="rect">
            <a:avLst/>
          </a:prstGeom>
          <a:noFill/>
          <a:ln>
            <a:noFill/>
          </a:ln>
        </p:spPr>
      </p:pic>
      <p:pic>
        <p:nvPicPr>
          <p:cNvPr id="215" name="Google Shape;215;p10"/>
          <p:cNvPicPr preferRelativeResize="0"/>
          <p:nvPr/>
        </p:nvPicPr>
        <p:blipFill rotWithShape="1">
          <a:blip r:embed="rId4">
            <a:alphaModFix/>
          </a:blip>
          <a:srcRect b="0" l="0" r="0" t="0"/>
          <a:stretch/>
        </p:blipFill>
        <p:spPr>
          <a:xfrm>
            <a:off x="4960196" y="3630701"/>
            <a:ext cx="6780700" cy="29529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11"/>
          <p:cNvSpPr/>
          <p:nvPr/>
        </p:nvSpPr>
        <p:spPr>
          <a:xfrm>
            <a:off x="638175" y="0"/>
            <a:ext cx="3248025" cy="3400426"/>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11"/>
          <p:cNvSpPr txBox="1"/>
          <p:nvPr>
            <p:ph type="title"/>
          </p:nvPr>
        </p:nvSpPr>
        <p:spPr>
          <a:xfrm>
            <a:off x="838200" y="171162"/>
            <a:ext cx="2840182" cy="2371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Smart </a:t>
            </a:r>
            <a:r>
              <a:rPr b="1" lang="en-US" sz="3200">
                <a:solidFill>
                  <a:srgbClr val="FFFFFF"/>
                </a:solidFill>
                <a:latin typeface="Calibri"/>
                <a:ea typeface="Calibri"/>
                <a:cs typeface="Calibri"/>
                <a:sym typeface="Calibri"/>
              </a:rPr>
              <a:t>Notify Analyst</a:t>
            </a:r>
            <a:r>
              <a:rPr lang="en-US" sz="3200">
                <a:solidFill>
                  <a:srgbClr val="FFFFFF"/>
                </a:solidFill>
                <a:latin typeface="Calibri"/>
                <a:ea typeface="Calibri"/>
                <a:cs typeface="Calibri"/>
                <a:sym typeface="Calibri"/>
              </a:rPr>
              <a:t> and </a:t>
            </a:r>
            <a:r>
              <a:rPr b="1" lang="en-US" sz="3200">
                <a:solidFill>
                  <a:srgbClr val="FFFFFF"/>
                </a:solidFill>
                <a:latin typeface="Calibri"/>
                <a:ea typeface="Calibri"/>
                <a:cs typeface="Calibri"/>
                <a:sym typeface="Calibri"/>
              </a:rPr>
              <a:t>IT Service Level (SLA)</a:t>
            </a:r>
            <a:endParaRPr/>
          </a:p>
        </p:txBody>
      </p:sp>
      <p:pic>
        <p:nvPicPr>
          <p:cNvPr descr="Diagram&#10;&#10;Description automatically generated" id="223" name="Google Shape;223;p11"/>
          <p:cNvPicPr preferRelativeResize="0"/>
          <p:nvPr/>
        </p:nvPicPr>
        <p:blipFill rotWithShape="1">
          <a:blip r:embed="rId3">
            <a:alphaModFix/>
          </a:blip>
          <a:srcRect b="2" l="526" r="528" t="0"/>
          <a:stretch/>
        </p:blipFill>
        <p:spPr>
          <a:xfrm>
            <a:off x="4207933" y="914048"/>
            <a:ext cx="7347537" cy="5030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12"/>
          <p:cNvSpPr/>
          <p:nvPr/>
        </p:nvSpPr>
        <p:spPr>
          <a:xfrm>
            <a:off x="638175" y="0"/>
            <a:ext cx="3248025" cy="3400426"/>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12"/>
          <p:cNvSpPr txBox="1"/>
          <p:nvPr>
            <p:ph type="title"/>
          </p:nvPr>
        </p:nvSpPr>
        <p:spPr>
          <a:xfrm>
            <a:off x="838200" y="171162"/>
            <a:ext cx="2840182" cy="2371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Protect your data on all level with </a:t>
            </a:r>
            <a:r>
              <a:rPr b="1" lang="en-US" sz="3200">
                <a:solidFill>
                  <a:srgbClr val="FFFFFF"/>
                </a:solidFill>
                <a:latin typeface="Calibri"/>
                <a:ea typeface="Calibri"/>
                <a:cs typeface="Calibri"/>
                <a:sym typeface="Calibri"/>
              </a:rPr>
              <a:t>Zabbix Proxy</a:t>
            </a:r>
            <a:endParaRPr/>
          </a:p>
        </p:txBody>
      </p:sp>
      <p:pic>
        <p:nvPicPr>
          <p:cNvPr id="231" name="Google Shape;231;p12"/>
          <p:cNvPicPr preferRelativeResize="0"/>
          <p:nvPr>
            <p:ph idx="1" type="body"/>
          </p:nvPr>
        </p:nvPicPr>
        <p:blipFill rotWithShape="1">
          <a:blip r:embed="rId3">
            <a:alphaModFix/>
          </a:blip>
          <a:srcRect b="0" l="0" r="0" t="0"/>
          <a:stretch/>
        </p:blipFill>
        <p:spPr>
          <a:xfrm>
            <a:off x="4328315" y="640080"/>
            <a:ext cx="7106773" cy="55788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13"/>
          <p:cNvSpPr/>
          <p:nvPr/>
        </p:nvSpPr>
        <p:spPr>
          <a:xfrm>
            <a:off x="638175" y="0"/>
            <a:ext cx="3248025" cy="3400426"/>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8" name="Google Shape;238;p13"/>
          <p:cNvSpPr txBox="1"/>
          <p:nvPr>
            <p:ph type="title"/>
          </p:nvPr>
        </p:nvSpPr>
        <p:spPr>
          <a:xfrm>
            <a:off x="838200" y="171162"/>
            <a:ext cx="2840182" cy="2371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Save your time with </a:t>
            </a:r>
            <a:r>
              <a:rPr b="1" lang="en-US" sz="3200">
                <a:solidFill>
                  <a:srgbClr val="FFFFFF"/>
                </a:solidFill>
                <a:latin typeface="Calibri"/>
                <a:ea typeface="Calibri"/>
                <a:cs typeface="Calibri"/>
                <a:sym typeface="Calibri"/>
              </a:rPr>
              <a:t>Template</a:t>
            </a:r>
            <a:endParaRPr/>
          </a:p>
        </p:txBody>
      </p:sp>
      <p:pic>
        <p:nvPicPr>
          <p:cNvPr id="239" name="Google Shape;239;p13"/>
          <p:cNvPicPr preferRelativeResize="0"/>
          <p:nvPr/>
        </p:nvPicPr>
        <p:blipFill rotWithShape="1">
          <a:blip r:embed="rId3">
            <a:alphaModFix/>
          </a:blip>
          <a:srcRect b="0" l="0" r="0" t="0"/>
          <a:stretch/>
        </p:blipFill>
        <p:spPr>
          <a:xfrm>
            <a:off x="4207933" y="1142567"/>
            <a:ext cx="7347537" cy="45738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14"/>
          <p:cNvSpPr/>
          <p:nvPr/>
        </p:nvSpPr>
        <p:spPr>
          <a:xfrm>
            <a:off x="638175" y="0"/>
            <a:ext cx="3248025" cy="3400426"/>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6" name="Google Shape;246;p14"/>
          <p:cNvSpPr txBox="1"/>
          <p:nvPr>
            <p:ph type="title"/>
          </p:nvPr>
        </p:nvSpPr>
        <p:spPr>
          <a:xfrm>
            <a:off x="838200" y="171162"/>
            <a:ext cx="2840182" cy="2371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And </a:t>
            </a:r>
            <a:r>
              <a:rPr b="1" lang="en-US" sz="3200">
                <a:solidFill>
                  <a:srgbClr val="FFFFFF"/>
                </a:solidFill>
                <a:latin typeface="Calibri"/>
                <a:ea typeface="Calibri"/>
                <a:cs typeface="Calibri"/>
                <a:sym typeface="Calibri"/>
              </a:rPr>
              <a:t>Auto-Discovery</a:t>
            </a:r>
            <a:endParaRPr b="1" sz="3200">
              <a:solidFill>
                <a:srgbClr val="FFFFFF"/>
              </a:solidFill>
              <a:latin typeface="Calibri"/>
              <a:ea typeface="Calibri"/>
              <a:cs typeface="Calibri"/>
              <a:sym typeface="Calibri"/>
            </a:endParaRPr>
          </a:p>
        </p:txBody>
      </p:sp>
      <p:pic>
        <p:nvPicPr>
          <p:cNvPr id="247" name="Google Shape;247;p14"/>
          <p:cNvPicPr preferRelativeResize="0"/>
          <p:nvPr/>
        </p:nvPicPr>
        <p:blipFill rotWithShape="1">
          <a:blip r:embed="rId3">
            <a:alphaModFix/>
          </a:blip>
          <a:srcRect b="0" l="0" r="0" t="0"/>
          <a:stretch/>
        </p:blipFill>
        <p:spPr>
          <a:xfrm>
            <a:off x="4207933" y="940510"/>
            <a:ext cx="7347537" cy="49779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15"/>
          <p:cNvSpPr/>
          <p:nvPr/>
        </p:nvSpPr>
        <p:spPr>
          <a:xfrm>
            <a:off x="638175" y="0"/>
            <a:ext cx="3248025" cy="3400426"/>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15"/>
          <p:cNvSpPr txBox="1"/>
          <p:nvPr>
            <p:ph type="title"/>
          </p:nvPr>
        </p:nvSpPr>
        <p:spPr>
          <a:xfrm>
            <a:off x="838200" y="171162"/>
            <a:ext cx="2840182" cy="2371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Expand Applications with </a:t>
            </a:r>
            <a:r>
              <a:rPr b="1" lang="en-US" sz="3200">
                <a:solidFill>
                  <a:srgbClr val="FFFFFF"/>
                </a:solidFill>
                <a:latin typeface="Calibri"/>
                <a:ea typeface="Calibri"/>
                <a:cs typeface="Calibri"/>
                <a:sym typeface="Calibri"/>
              </a:rPr>
              <a:t>Zabbix API</a:t>
            </a:r>
            <a:endParaRPr/>
          </a:p>
        </p:txBody>
      </p:sp>
      <p:pic>
        <p:nvPicPr>
          <p:cNvPr id="255" name="Google Shape;255;p15"/>
          <p:cNvPicPr preferRelativeResize="0"/>
          <p:nvPr/>
        </p:nvPicPr>
        <p:blipFill rotWithShape="1">
          <a:blip r:embed="rId3">
            <a:alphaModFix/>
          </a:blip>
          <a:srcRect b="0" l="0" r="0" t="0"/>
          <a:stretch/>
        </p:blipFill>
        <p:spPr>
          <a:xfrm>
            <a:off x="4207933" y="821112"/>
            <a:ext cx="7347537" cy="5216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aphical user interface, application, Word&#10;&#10;Description automatically generated" id="118" name="Google Shape;118;p2"/>
          <p:cNvPicPr preferRelativeResize="0"/>
          <p:nvPr/>
        </p:nvPicPr>
        <p:blipFill rotWithShape="1">
          <a:blip r:embed="rId3">
            <a:alphaModFix/>
          </a:blip>
          <a:srcRect b="0" l="0" r="0" t="0"/>
          <a:stretch/>
        </p:blipFill>
        <p:spPr>
          <a:xfrm>
            <a:off x="643467" y="1384300"/>
            <a:ext cx="10905066" cy="4089398"/>
          </a:xfrm>
          <a:prstGeom prst="rect">
            <a:avLst/>
          </a:prstGeom>
          <a:noFill/>
          <a:ln>
            <a:noFill/>
          </a:ln>
        </p:spPr>
      </p:pic>
      <p:sp>
        <p:nvSpPr>
          <p:cNvPr id="119" name="Google Shape;119;p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imeline&#10;&#10;Description automatically generated" id="130" name="Google Shape;130;p3"/>
          <p:cNvPicPr preferRelativeResize="0"/>
          <p:nvPr/>
        </p:nvPicPr>
        <p:blipFill rotWithShape="1">
          <a:blip r:embed="rId3">
            <a:alphaModFix/>
          </a:blip>
          <a:srcRect b="0" l="0" r="0" t="0"/>
          <a:stretch/>
        </p:blipFill>
        <p:spPr>
          <a:xfrm>
            <a:off x="1875496" y="643467"/>
            <a:ext cx="8441007" cy="5571065"/>
          </a:xfrm>
          <a:prstGeom prst="rect">
            <a:avLst/>
          </a:prstGeom>
          <a:noFill/>
          <a:ln>
            <a:noFill/>
          </a:ln>
        </p:spPr>
      </p:pic>
      <p:sp>
        <p:nvSpPr>
          <p:cNvPr id="131" name="Google Shape;131;p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38" name="Google Shape;138;p4"/>
          <p:cNvGrpSpPr/>
          <p:nvPr/>
        </p:nvGrpSpPr>
        <p:grpSpPr>
          <a:xfrm>
            <a:off x="0" y="3845450"/>
            <a:ext cx="12192000" cy="3012550"/>
            <a:chOff x="0" y="3845450"/>
            <a:chExt cx="12192000" cy="3012550"/>
          </a:xfrm>
        </p:grpSpPr>
        <p:sp>
          <p:nvSpPr>
            <p:cNvPr id="139" name="Google Shape;139;p4"/>
            <p:cNvSpPr/>
            <p:nvPr/>
          </p:nvSpPr>
          <p:spPr>
            <a:xfrm>
              <a:off x="0" y="3989828"/>
              <a:ext cx="12192000" cy="2868172"/>
            </a:xfrm>
            <a:custGeom>
              <a:rect b="b" l="l" r="r" t="t"/>
              <a:pathLst>
                <a:path extrusionOk="0" h="2868172"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4"/>
            <p:cNvSpPr/>
            <p:nvPr/>
          </p:nvSpPr>
          <p:spPr>
            <a:xfrm>
              <a:off x="0" y="3845450"/>
              <a:ext cx="12192000" cy="3012550"/>
            </a:xfrm>
            <a:custGeom>
              <a:rect b="b" l="l" r="r" t="t"/>
              <a:pathLst>
                <a:path extrusionOk="0" h="3012550"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1" name="Google Shape;141;p4"/>
          <p:cNvSpPr txBox="1"/>
          <p:nvPr>
            <p:ph type="title"/>
          </p:nvPr>
        </p:nvSpPr>
        <p:spPr>
          <a:xfrm>
            <a:off x="1580257" y="4334175"/>
            <a:ext cx="9031484" cy="115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Network Monitoring</a:t>
            </a:r>
            <a:endParaRPr/>
          </a:p>
        </p:txBody>
      </p:sp>
      <p:pic>
        <p:nvPicPr>
          <p:cNvPr descr="Graphical user interface, application&#10;&#10;Description automatically generated" id="142" name="Google Shape;142;p4"/>
          <p:cNvPicPr preferRelativeResize="0"/>
          <p:nvPr/>
        </p:nvPicPr>
        <p:blipFill rotWithShape="1">
          <a:blip r:embed="rId3">
            <a:alphaModFix/>
          </a:blip>
          <a:srcRect b="0" l="0" r="0" t="0"/>
          <a:stretch/>
        </p:blipFill>
        <p:spPr>
          <a:xfrm>
            <a:off x="644407" y="769172"/>
            <a:ext cx="10903186" cy="26167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8" name="Google Shape;148;p5"/>
          <p:cNvGrpSpPr/>
          <p:nvPr/>
        </p:nvGrpSpPr>
        <p:grpSpPr>
          <a:xfrm>
            <a:off x="0" y="3845450"/>
            <a:ext cx="12192000" cy="3012550"/>
            <a:chOff x="0" y="3845450"/>
            <a:chExt cx="12192000" cy="3012550"/>
          </a:xfrm>
        </p:grpSpPr>
        <p:sp>
          <p:nvSpPr>
            <p:cNvPr id="149" name="Google Shape;149;p5"/>
            <p:cNvSpPr/>
            <p:nvPr/>
          </p:nvSpPr>
          <p:spPr>
            <a:xfrm>
              <a:off x="0" y="3989828"/>
              <a:ext cx="12192000" cy="2868172"/>
            </a:xfrm>
            <a:custGeom>
              <a:rect b="b" l="l" r="r" t="t"/>
              <a:pathLst>
                <a:path extrusionOk="0" h="2868172"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5"/>
            <p:cNvSpPr/>
            <p:nvPr/>
          </p:nvSpPr>
          <p:spPr>
            <a:xfrm>
              <a:off x="0" y="3845450"/>
              <a:ext cx="12192000" cy="3012550"/>
            </a:xfrm>
            <a:custGeom>
              <a:rect b="b" l="l" r="r" t="t"/>
              <a:pathLst>
                <a:path extrusionOk="0" h="3012550"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1" name="Google Shape;151;p5"/>
          <p:cNvSpPr txBox="1"/>
          <p:nvPr>
            <p:ph type="title"/>
          </p:nvPr>
        </p:nvSpPr>
        <p:spPr>
          <a:xfrm>
            <a:off x="1580258" y="5047633"/>
            <a:ext cx="9031484" cy="75256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Databases Monitoring</a:t>
            </a:r>
            <a:endParaRPr/>
          </a:p>
        </p:txBody>
      </p:sp>
      <p:pic>
        <p:nvPicPr>
          <p:cNvPr id="152" name="Google Shape;152;p5"/>
          <p:cNvPicPr preferRelativeResize="0"/>
          <p:nvPr/>
        </p:nvPicPr>
        <p:blipFill rotWithShape="1">
          <a:blip r:embed="rId3">
            <a:alphaModFix/>
          </a:blip>
          <a:srcRect b="0" l="0" r="0" t="0"/>
          <a:stretch/>
        </p:blipFill>
        <p:spPr>
          <a:xfrm>
            <a:off x="126610" y="211015"/>
            <a:ext cx="12065390" cy="34325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8" name="Google Shape;158;p6"/>
          <p:cNvGrpSpPr/>
          <p:nvPr/>
        </p:nvGrpSpPr>
        <p:grpSpPr>
          <a:xfrm>
            <a:off x="0" y="3845450"/>
            <a:ext cx="12192000" cy="3012550"/>
            <a:chOff x="0" y="3845450"/>
            <a:chExt cx="12192000" cy="3012550"/>
          </a:xfrm>
        </p:grpSpPr>
        <p:sp>
          <p:nvSpPr>
            <p:cNvPr id="159" name="Google Shape;159;p6"/>
            <p:cNvSpPr/>
            <p:nvPr/>
          </p:nvSpPr>
          <p:spPr>
            <a:xfrm>
              <a:off x="0" y="3989828"/>
              <a:ext cx="12192000" cy="2868172"/>
            </a:xfrm>
            <a:custGeom>
              <a:rect b="b" l="l" r="r" t="t"/>
              <a:pathLst>
                <a:path extrusionOk="0" h="2868172"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6"/>
            <p:cNvSpPr/>
            <p:nvPr/>
          </p:nvSpPr>
          <p:spPr>
            <a:xfrm>
              <a:off x="0" y="3845450"/>
              <a:ext cx="12192000" cy="3012550"/>
            </a:xfrm>
            <a:custGeom>
              <a:rect b="b" l="l" r="r" t="t"/>
              <a:pathLst>
                <a:path extrusionOk="0" h="3012550"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1" name="Google Shape;161;p6"/>
          <p:cNvSpPr txBox="1"/>
          <p:nvPr>
            <p:ph type="title"/>
          </p:nvPr>
        </p:nvSpPr>
        <p:spPr>
          <a:xfrm>
            <a:off x="1580258" y="5047633"/>
            <a:ext cx="9031484" cy="75256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Clouds Monitoring</a:t>
            </a:r>
            <a:endParaRPr/>
          </a:p>
        </p:txBody>
      </p:sp>
      <p:pic>
        <p:nvPicPr>
          <p:cNvPr id="162" name="Google Shape;162;p6"/>
          <p:cNvPicPr preferRelativeResize="0"/>
          <p:nvPr/>
        </p:nvPicPr>
        <p:blipFill rotWithShape="1">
          <a:blip r:embed="rId3">
            <a:alphaModFix/>
          </a:blip>
          <a:srcRect b="0" l="0" r="0" t="0"/>
          <a:stretch/>
        </p:blipFill>
        <p:spPr>
          <a:xfrm>
            <a:off x="0" y="162884"/>
            <a:ext cx="12192000" cy="31536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8" name="Google Shape;168;p7"/>
          <p:cNvGrpSpPr/>
          <p:nvPr/>
        </p:nvGrpSpPr>
        <p:grpSpPr>
          <a:xfrm>
            <a:off x="0" y="3845450"/>
            <a:ext cx="12192000" cy="3012550"/>
            <a:chOff x="0" y="3845450"/>
            <a:chExt cx="12192000" cy="3012550"/>
          </a:xfrm>
        </p:grpSpPr>
        <p:sp>
          <p:nvSpPr>
            <p:cNvPr id="169" name="Google Shape;169;p7"/>
            <p:cNvSpPr/>
            <p:nvPr/>
          </p:nvSpPr>
          <p:spPr>
            <a:xfrm>
              <a:off x="0" y="3989828"/>
              <a:ext cx="12192000" cy="2868172"/>
            </a:xfrm>
            <a:custGeom>
              <a:rect b="b" l="l" r="r" t="t"/>
              <a:pathLst>
                <a:path extrusionOk="0" h="2868172"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7"/>
            <p:cNvSpPr/>
            <p:nvPr/>
          </p:nvSpPr>
          <p:spPr>
            <a:xfrm>
              <a:off x="0" y="3845450"/>
              <a:ext cx="12192000" cy="3012550"/>
            </a:xfrm>
            <a:custGeom>
              <a:rect b="b" l="l" r="r" t="t"/>
              <a:pathLst>
                <a:path extrusionOk="0" h="3012550"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71" name="Google Shape;171;p7"/>
          <p:cNvSpPr txBox="1"/>
          <p:nvPr>
            <p:ph type="title"/>
          </p:nvPr>
        </p:nvSpPr>
        <p:spPr>
          <a:xfrm>
            <a:off x="1580258" y="5286783"/>
            <a:ext cx="9031484" cy="75256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Storage Monitoring</a:t>
            </a:r>
            <a:endParaRPr/>
          </a:p>
        </p:txBody>
      </p:sp>
      <p:pic>
        <p:nvPicPr>
          <p:cNvPr id="172" name="Google Shape;172;p7"/>
          <p:cNvPicPr preferRelativeResize="0"/>
          <p:nvPr/>
        </p:nvPicPr>
        <p:blipFill rotWithShape="1">
          <a:blip r:embed="rId3">
            <a:alphaModFix/>
          </a:blip>
          <a:srcRect b="0" l="0" r="0" t="0"/>
          <a:stretch/>
        </p:blipFill>
        <p:spPr>
          <a:xfrm>
            <a:off x="0" y="20144"/>
            <a:ext cx="12192000" cy="38412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p8"/>
          <p:cNvSpPr/>
          <p:nvPr/>
        </p:nvSpPr>
        <p:spPr>
          <a:xfrm>
            <a:off x="0" y="0"/>
            <a:ext cx="12192000" cy="6858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8"/>
          <p:cNvSpPr txBox="1"/>
          <p:nvPr>
            <p:ph type="title"/>
          </p:nvPr>
        </p:nvSpPr>
        <p:spPr>
          <a:xfrm>
            <a:off x="1499382" y="49927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Zabbix solutions for different industries</a:t>
            </a:r>
            <a:endParaRPr/>
          </a:p>
        </p:txBody>
      </p:sp>
      <p:sp>
        <p:nvSpPr>
          <p:cNvPr id="179" name="Google Shape;179;p8"/>
          <p:cNvSpPr/>
          <p:nvPr/>
        </p:nvSpPr>
        <p:spPr>
          <a:xfrm>
            <a:off x="838200" y="1828801"/>
            <a:ext cx="10515600" cy="4362450"/>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aphical user interface, application, Word, Teams&#10;&#10;Description automatically generated" id="180" name="Google Shape;180;p8"/>
          <p:cNvPicPr preferRelativeResize="0"/>
          <p:nvPr/>
        </p:nvPicPr>
        <p:blipFill rotWithShape="1">
          <a:blip r:embed="rId3">
            <a:alphaModFix/>
          </a:blip>
          <a:srcRect b="-1" l="0" r="3807" t="0"/>
          <a:stretch/>
        </p:blipFill>
        <p:spPr>
          <a:xfrm>
            <a:off x="1158240" y="2149222"/>
            <a:ext cx="9875520" cy="37216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78"/>
                                        </p:tgtEl>
                                        <p:attrNameLst>
                                          <p:attrName>style.visibility</p:attrName>
                                        </p:attrNameLst>
                                      </p:cBhvr>
                                      <p:to>
                                        <p:strVal val="visible"/>
                                      </p:to>
                                    </p:set>
                                    <p:animEffect filter="fade" transition="in">
                                      <p:cBhvr>
                                        <p:cTn dur="4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4" name="Shape 184"/>
        <p:cNvGrpSpPr/>
        <p:nvPr/>
      </p:nvGrpSpPr>
      <p:grpSpPr>
        <a:xfrm>
          <a:off x="0" y="0"/>
          <a:ext cx="0" cy="0"/>
          <a:chOff x="0" y="0"/>
          <a:chExt cx="0" cy="0"/>
        </a:xfrm>
      </p:grpSpPr>
      <p:sp>
        <p:nvSpPr>
          <p:cNvPr id="185" name="Google Shape;185;p9"/>
          <p:cNvSpPr/>
          <p:nvPr/>
        </p:nvSpPr>
        <p:spPr>
          <a:xfrm>
            <a:off x="-1" y="0"/>
            <a:ext cx="1219306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86" name="Google Shape;186;p9"/>
          <p:cNvGrpSpPr/>
          <p:nvPr/>
        </p:nvGrpSpPr>
        <p:grpSpPr>
          <a:xfrm>
            <a:off x="-329674" y="-59376"/>
            <a:ext cx="12515851" cy="6923798"/>
            <a:chOff x="-329674" y="-51881"/>
            <a:chExt cx="12515851" cy="6923798"/>
          </a:xfrm>
        </p:grpSpPr>
        <p:sp>
          <p:nvSpPr>
            <p:cNvPr id="187" name="Google Shape;187;p9"/>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9"/>
          <p:cNvSpPr/>
          <p:nvPr/>
        </p:nvSpPr>
        <p:spPr>
          <a:xfrm>
            <a:off x="0" y="0"/>
            <a:ext cx="12192000" cy="4537825"/>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7" name="Google Shape;207;p9"/>
          <p:cNvPicPr preferRelativeResize="0"/>
          <p:nvPr/>
        </p:nvPicPr>
        <p:blipFill rotWithShape="1">
          <a:blip r:embed="rId3">
            <a:alphaModFix/>
          </a:blip>
          <a:srcRect b="0" l="0" r="0" t="0"/>
          <a:stretch/>
        </p:blipFill>
        <p:spPr>
          <a:xfrm>
            <a:off x="643467" y="1069103"/>
            <a:ext cx="10914060" cy="25648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2021-03-15T07:42:35Z</dcterms:created>
  <dc:creator>Sang 3 Nguyen Thanh</dc:creator>
</cp:coreProperties>
</file>