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ileron Bold" panose="020B0604020202020204" charset="0"/>
      <p:regular r:id="rId9"/>
    </p:embeddedFont>
    <p:embeddedFont>
      <p:font typeface="Aileron Ultra-Bold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rmorant Garamond" panose="020B0604020202020204" charset="0"/>
      <p:regular r:id="rId15"/>
    </p:embeddedFont>
    <p:embeddedFont>
      <p:font typeface="Public Sans" panose="020B0604020202020204" charset="0"/>
      <p:regular r:id="rId16"/>
    </p:embeddedFont>
    <p:embeddedFont>
      <p:font typeface="Public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3447" autoAdjust="0"/>
  </p:normalViewPr>
  <p:slideViewPr>
    <p:cSldViewPr>
      <p:cViewPr varScale="1">
        <p:scale>
          <a:sx n="41" d="100"/>
          <a:sy n="41" d="100"/>
        </p:scale>
        <p:origin x="788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33888" y="2615160"/>
            <a:ext cx="3370297" cy="5056680"/>
          </a:xfrm>
          <a:custGeom>
            <a:avLst/>
            <a:gdLst/>
            <a:ahLst/>
            <a:cxnLst/>
            <a:rect l="l" t="t" r="r" b="b"/>
            <a:pathLst>
              <a:path w="3370297" h="5056680">
                <a:moveTo>
                  <a:pt x="0" y="0"/>
                </a:moveTo>
                <a:lnTo>
                  <a:pt x="3370297" y="0"/>
                </a:lnTo>
                <a:lnTo>
                  <a:pt x="3370297" y="5056680"/>
                </a:lnTo>
                <a:lnTo>
                  <a:pt x="0" y="5056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694769" y="3693501"/>
            <a:ext cx="10474425" cy="4269664"/>
            <a:chOff x="0" y="0"/>
            <a:chExt cx="13965900" cy="5692886"/>
          </a:xfrm>
        </p:grpSpPr>
        <p:sp>
          <p:nvSpPr>
            <p:cNvPr id="4" name="TextBox 4"/>
            <p:cNvSpPr txBox="1"/>
            <p:nvPr/>
          </p:nvSpPr>
          <p:spPr>
            <a:xfrm>
              <a:off x="0" y="76200"/>
              <a:ext cx="13965900" cy="4438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636"/>
                </a:lnSpc>
              </a:pPr>
              <a:r>
                <a:rPr lang="en-US" sz="7851">
                  <a:solidFill>
                    <a:srgbClr val="292929"/>
                  </a:solidFill>
                  <a:latin typeface="Aileron Ultra-Bold"/>
                </a:rPr>
                <a:t>Parallelization of the Sieve of </a:t>
              </a:r>
              <a:r>
                <a:rPr lang="en-US" sz="7851">
                  <a:solidFill>
                    <a:srgbClr val="DE8532"/>
                  </a:solidFill>
                  <a:latin typeface="Aileron Ultra-Bold"/>
                </a:rPr>
                <a:t>Eratosthenes</a:t>
              </a:r>
              <a:r>
                <a:rPr lang="en-US" sz="7851">
                  <a:solidFill>
                    <a:srgbClr val="292929"/>
                  </a:solidFill>
                  <a:latin typeface="Aileron Ultra-Bold"/>
                </a:rPr>
                <a:t> algorithm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055981"/>
              <a:ext cx="13965900" cy="636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29"/>
                </a:lnSpc>
              </a:pPr>
              <a:r>
                <a:rPr lang="en-US" sz="3299">
                  <a:solidFill>
                    <a:srgbClr val="292929"/>
                  </a:solidFill>
                  <a:latin typeface="Cormorant Garamond"/>
                </a:rPr>
                <a:t>PGS.TS.Phạm Doãn Tĩnh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129376" y="1765269"/>
            <a:ext cx="4243224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50"/>
              </a:lnSpc>
              <a:spcBef>
                <a:spcPct val="0"/>
              </a:spcBef>
            </a:pPr>
            <a:r>
              <a:rPr lang="en-US" sz="7500">
                <a:solidFill>
                  <a:srgbClr val="CE1628"/>
                </a:solidFill>
                <a:latin typeface="Aileron Ultra-Bold"/>
              </a:rPr>
              <a:t>Nhóm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92663" y="2117854"/>
            <a:ext cx="8642025" cy="1085215"/>
            <a:chOff x="0" y="0"/>
            <a:chExt cx="11522700" cy="1446953"/>
          </a:xfrm>
        </p:grpSpPr>
        <p:sp>
          <p:nvSpPr>
            <p:cNvPr id="3" name="TextBox 3"/>
            <p:cNvSpPr txBox="1"/>
            <p:nvPr/>
          </p:nvSpPr>
          <p:spPr>
            <a:xfrm>
              <a:off x="3161166" y="-28575"/>
              <a:ext cx="8361533" cy="1475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90"/>
                </a:lnSpc>
              </a:pPr>
              <a:r>
                <a:rPr lang="en-US" sz="2300">
                  <a:solidFill>
                    <a:srgbClr val="292929"/>
                  </a:solidFill>
                  <a:latin typeface="Public Sans Bold"/>
                </a:rPr>
                <a:t>Tạo Mảng Đánh Dấu:</a:t>
              </a:r>
              <a:r>
                <a:rPr lang="en-US" sz="2300">
                  <a:solidFill>
                    <a:srgbClr val="292929"/>
                  </a:solidFill>
                  <a:latin typeface="Public Sans"/>
                </a:rPr>
                <a:t> </a:t>
              </a:r>
            </a:p>
            <a:p>
              <a:pPr>
                <a:lnSpc>
                  <a:spcPts val="2990"/>
                </a:lnSpc>
              </a:pPr>
              <a:r>
                <a:rPr lang="en-US" sz="2300">
                  <a:solidFill>
                    <a:srgbClr val="292929"/>
                  </a:solidFill>
                  <a:latin typeface="Public Sans"/>
                </a:rPr>
                <a:t>Tạo một mảng đánh dấu cho tất cả các số từ 2 đến N, mặc định đều là số nguyên tố.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2988"/>
              <a:ext cx="2097845" cy="1088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6160"/>
                </a:lnSpc>
              </a:pPr>
              <a:r>
                <a:rPr lang="en-US" sz="5600">
                  <a:solidFill>
                    <a:srgbClr val="DE8532"/>
                  </a:solidFill>
                  <a:latin typeface="Aileron Ultra-Bold"/>
                </a:rPr>
                <a:t>01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076325"/>
            <a:ext cx="7270570" cy="338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>
                <a:solidFill>
                  <a:srgbClr val="292929"/>
                </a:solidFill>
                <a:latin typeface="Aileron Ultra-Bold"/>
              </a:rPr>
              <a:t>Thuật toán sàng nguyên tố </a:t>
            </a:r>
          </a:p>
          <a:p>
            <a:pPr>
              <a:lnSpc>
                <a:spcPts val="6600"/>
              </a:lnSpc>
            </a:pPr>
            <a:r>
              <a:rPr lang="en-US" sz="6000">
                <a:solidFill>
                  <a:srgbClr val="DE8532"/>
                </a:solidFill>
                <a:latin typeface="Aileron Ultra-Bold"/>
              </a:rPr>
              <a:t>Eratosthenes</a:t>
            </a:r>
          </a:p>
          <a:p>
            <a:pPr>
              <a:lnSpc>
                <a:spcPts val="6600"/>
              </a:lnSpc>
            </a:pPr>
            <a:endParaRPr lang="en-US" sz="6000">
              <a:solidFill>
                <a:srgbClr val="DE8532"/>
              </a:solidFill>
              <a:latin typeface="Aileron Ultra-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8692663" y="3888105"/>
            <a:ext cx="8642025" cy="1456690"/>
            <a:chOff x="0" y="0"/>
            <a:chExt cx="11522700" cy="1942253"/>
          </a:xfrm>
        </p:grpSpPr>
        <p:sp>
          <p:nvSpPr>
            <p:cNvPr id="7" name="TextBox 7"/>
            <p:cNvSpPr txBox="1"/>
            <p:nvPr/>
          </p:nvSpPr>
          <p:spPr>
            <a:xfrm>
              <a:off x="3161166" y="-28575"/>
              <a:ext cx="8361533" cy="1970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90"/>
                </a:lnSpc>
              </a:pPr>
              <a:r>
                <a:rPr lang="en-US" sz="2300">
                  <a:solidFill>
                    <a:srgbClr val="292929"/>
                  </a:solidFill>
                  <a:latin typeface="Public Sans Bold"/>
                </a:rPr>
                <a:t>Xét và Đánh Dấu Ước:  </a:t>
              </a:r>
            </a:p>
            <a:p>
              <a:pPr>
                <a:lnSpc>
                  <a:spcPts val="2990"/>
                </a:lnSpc>
              </a:pPr>
              <a:r>
                <a:rPr lang="en-US" sz="2300">
                  <a:solidFill>
                    <a:srgbClr val="292929"/>
                  </a:solidFill>
                  <a:latin typeface="Public Sans"/>
                </a:rPr>
                <a:t>Chọn số nguyên tố đầu tiên làm x, đánh dấu các bội số của x trong đoạn [x, N] là không phải số nguyên tố.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50638"/>
              <a:ext cx="2097845" cy="1088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6160"/>
                </a:lnSpc>
              </a:pPr>
              <a:r>
                <a:rPr lang="en-US" sz="5600">
                  <a:solidFill>
                    <a:srgbClr val="DE8532"/>
                  </a:solidFill>
                  <a:latin typeface="Aileron Ultra-Bold"/>
                </a:rPr>
                <a:t>02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692663" y="6030595"/>
            <a:ext cx="8642025" cy="1456690"/>
            <a:chOff x="0" y="0"/>
            <a:chExt cx="11522700" cy="1942253"/>
          </a:xfrm>
        </p:grpSpPr>
        <p:sp>
          <p:nvSpPr>
            <p:cNvPr id="10" name="TextBox 10"/>
            <p:cNvSpPr txBox="1"/>
            <p:nvPr/>
          </p:nvSpPr>
          <p:spPr>
            <a:xfrm>
              <a:off x="3161166" y="-28575"/>
              <a:ext cx="8361533" cy="1970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90"/>
                </a:lnSpc>
              </a:pPr>
              <a:r>
                <a:rPr lang="en-US" sz="2300">
                  <a:solidFill>
                    <a:srgbClr val="292929"/>
                  </a:solidFill>
                  <a:latin typeface="Public Sans Bold"/>
                </a:rPr>
                <a:t>Tìm Số Nguyên Tố Tiếp Theo: </a:t>
              </a:r>
            </a:p>
            <a:p>
              <a:pPr>
                <a:lnSpc>
                  <a:spcPts val="2990"/>
                </a:lnSpc>
              </a:pPr>
              <a:r>
                <a:rPr lang="en-US" sz="2300">
                  <a:solidFill>
                    <a:srgbClr val="292929"/>
                  </a:solidFill>
                  <a:latin typeface="Public Sans"/>
                </a:rPr>
                <a:t>Tìm số nguyên tố tiếp theo trong đoạn [x, N]. Nếu không có, kết thúc. Nếu có, gán nó bằng x và lặp lại bước 2.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50638"/>
              <a:ext cx="2097845" cy="1088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6160"/>
                </a:lnSpc>
              </a:pPr>
              <a:r>
                <a:rPr lang="en-US" sz="5600">
                  <a:solidFill>
                    <a:srgbClr val="DE8532"/>
                  </a:solidFill>
                  <a:latin typeface="Aileron Ultra-Bold"/>
                </a:rPr>
                <a:t>03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692663" y="8173085"/>
            <a:ext cx="8642025" cy="1085215"/>
            <a:chOff x="0" y="0"/>
            <a:chExt cx="11522700" cy="1446953"/>
          </a:xfrm>
        </p:grpSpPr>
        <p:sp>
          <p:nvSpPr>
            <p:cNvPr id="13" name="TextBox 13"/>
            <p:cNvSpPr txBox="1"/>
            <p:nvPr/>
          </p:nvSpPr>
          <p:spPr>
            <a:xfrm>
              <a:off x="3161166" y="-28575"/>
              <a:ext cx="8361533" cy="1475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90"/>
                </a:lnSpc>
              </a:pPr>
              <a:r>
                <a:rPr lang="en-US" sz="2300">
                  <a:solidFill>
                    <a:srgbClr val="292929"/>
                  </a:solidFill>
                  <a:latin typeface="Public Sans Bold"/>
                </a:rPr>
                <a:t>Kết Quả: </a:t>
              </a:r>
            </a:p>
            <a:p>
              <a:pPr>
                <a:lnSpc>
                  <a:spcPts val="2990"/>
                </a:lnSpc>
              </a:pPr>
              <a:r>
                <a:rPr lang="en-US" sz="2300">
                  <a:solidFill>
                    <a:srgbClr val="292929"/>
                  </a:solidFill>
                  <a:latin typeface="Public Sans"/>
                </a:rPr>
                <a:t>Khi kết thúc, các số không bị đánh dấu là các số nguyên tố.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02988"/>
              <a:ext cx="2097845" cy="1088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6160"/>
                </a:lnSpc>
              </a:pPr>
              <a:r>
                <a:rPr lang="en-US" sz="5600">
                  <a:solidFill>
                    <a:srgbClr val="DE8532"/>
                  </a:solidFill>
                  <a:latin typeface="Aileron Ultra-Bold"/>
                </a:rPr>
                <a:t>04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635307" y="4156631"/>
            <a:ext cx="8057356" cy="4595997"/>
          </a:xfrm>
          <a:custGeom>
            <a:avLst/>
            <a:gdLst/>
            <a:ahLst/>
            <a:cxnLst/>
            <a:rect l="l" t="t" r="r" b="b"/>
            <a:pathLst>
              <a:path w="8057356" h="4595997">
                <a:moveTo>
                  <a:pt x="0" y="0"/>
                </a:moveTo>
                <a:lnTo>
                  <a:pt x="8057356" y="0"/>
                </a:lnTo>
                <a:lnTo>
                  <a:pt x="8057356" y="4595996"/>
                </a:lnTo>
                <a:lnTo>
                  <a:pt x="0" y="45959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64160" y="5735268"/>
            <a:ext cx="7242955" cy="2812798"/>
          </a:xfrm>
          <a:custGeom>
            <a:avLst/>
            <a:gdLst/>
            <a:ahLst/>
            <a:cxnLst/>
            <a:rect l="l" t="t" r="r" b="b"/>
            <a:pathLst>
              <a:path w="7242955" h="2812798">
                <a:moveTo>
                  <a:pt x="0" y="0"/>
                </a:moveTo>
                <a:lnTo>
                  <a:pt x="7242956" y="0"/>
                </a:lnTo>
                <a:lnTo>
                  <a:pt x="7242956" y="2812799"/>
                </a:lnTo>
                <a:lnTo>
                  <a:pt x="0" y="2812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464160" y="2048217"/>
            <a:ext cx="7219243" cy="333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77"/>
              </a:lnSpc>
            </a:pPr>
            <a:r>
              <a:rPr lang="en-US" sz="7888">
                <a:solidFill>
                  <a:srgbClr val="292929"/>
                </a:solidFill>
                <a:latin typeface="Aileron Bold"/>
              </a:rPr>
              <a:t>Tìm các số </a:t>
            </a:r>
            <a:r>
              <a:rPr lang="en-US" sz="7888">
                <a:solidFill>
                  <a:srgbClr val="000000"/>
                </a:solidFill>
                <a:latin typeface="Aileron Bold"/>
              </a:rPr>
              <a:t>nguyên tố </a:t>
            </a:r>
            <a:r>
              <a:rPr lang="en-US" sz="7888">
                <a:solidFill>
                  <a:srgbClr val="292929"/>
                </a:solidFill>
                <a:latin typeface="Aileron Bold"/>
              </a:rPr>
              <a:t>theo </a:t>
            </a:r>
            <a:r>
              <a:rPr lang="en-US" sz="7888">
                <a:solidFill>
                  <a:srgbClr val="DE8532"/>
                </a:solidFill>
                <a:latin typeface="Aileron Bold"/>
              </a:rPr>
              <a:t>tuần tự</a:t>
            </a:r>
          </a:p>
        </p:txBody>
      </p:sp>
      <p:sp>
        <p:nvSpPr>
          <p:cNvPr id="4" name="Freeform 4"/>
          <p:cNvSpPr/>
          <p:nvPr/>
        </p:nvSpPr>
        <p:spPr>
          <a:xfrm rot="-1294440">
            <a:off x="-5728260" y="-5152275"/>
            <a:ext cx="13513920" cy="9020541"/>
          </a:xfrm>
          <a:custGeom>
            <a:avLst/>
            <a:gdLst/>
            <a:ahLst/>
            <a:cxnLst/>
            <a:rect l="l" t="t" r="r" b="b"/>
            <a:pathLst>
              <a:path w="13513920" h="9020541">
                <a:moveTo>
                  <a:pt x="0" y="0"/>
                </a:moveTo>
                <a:lnTo>
                  <a:pt x="13513920" y="0"/>
                </a:lnTo>
                <a:lnTo>
                  <a:pt x="13513920" y="9020541"/>
                </a:lnTo>
                <a:lnTo>
                  <a:pt x="0" y="90205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3675238"/>
            <a:ext cx="9077090" cy="6113729"/>
          </a:xfrm>
          <a:custGeom>
            <a:avLst/>
            <a:gdLst/>
            <a:ahLst/>
            <a:cxnLst/>
            <a:rect l="l" t="t" r="r" b="b"/>
            <a:pathLst>
              <a:path w="9077090" h="6113729">
                <a:moveTo>
                  <a:pt x="0" y="0"/>
                </a:moveTo>
                <a:lnTo>
                  <a:pt x="9077090" y="0"/>
                </a:lnTo>
                <a:lnTo>
                  <a:pt x="9077090" y="6113729"/>
                </a:lnTo>
                <a:lnTo>
                  <a:pt x="0" y="61137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105556"/>
            <a:ext cx="8735206" cy="5738897"/>
          </a:xfrm>
          <a:custGeom>
            <a:avLst/>
            <a:gdLst/>
            <a:ahLst/>
            <a:cxnLst/>
            <a:rect l="l" t="t" r="r" b="b"/>
            <a:pathLst>
              <a:path w="8735206" h="5738897">
                <a:moveTo>
                  <a:pt x="0" y="0"/>
                </a:moveTo>
                <a:lnTo>
                  <a:pt x="8735206" y="0"/>
                </a:lnTo>
                <a:lnTo>
                  <a:pt x="8735206" y="5738897"/>
                </a:lnTo>
                <a:lnTo>
                  <a:pt x="0" y="5738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8970" y="5207644"/>
            <a:ext cx="6970330" cy="4050656"/>
          </a:xfrm>
          <a:custGeom>
            <a:avLst/>
            <a:gdLst/>
            <a:ahLst/>
            <a:cxnLst/>
            <a:rect l="l" t="t" r="r" b="b"/>
            <a:pathLst>
              <a:path w="6970330" h="4050656">
                <a:moveTo>
                  <a:pt x="0" y="0"/>
                </a:moveTo>
                <a:lnTo>
                  <a:pt x="6970330" y="0"/>
                </a:lnTo>
                <a:lnTo>
                  <a:pt x="6970330" y="4050656"/>
                </a:lnTo>
                <a:lnTo>
                  <a:pt x="0" y="4050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614" t="-14476" r="-865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118885" y="1457325"/>
            <a:ext cx="7243483" cy="317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>
                <a:solidFill>
                  <a:srgbClr val="000000"/>
                </a:solidFill>
                <a:latin typeface="Aileron Ultra-Bold"/>
              </a:rPr>
              <a:t>Tìm các số nguyên tố theo</a:t>
            </a:r>
            <a:r>
              <a:rPr lang="en-US" sz="7500">
                <a:solidFill>
                  <a:srgbClr val="DE8532"/>
                </a:solidFill>
                <a:latin typeface="Aileron Ultra-Bold"/>
              </a:rPr>
              <a:t> song song</a:t>
            </a:r>
          </a:p>
        </p:txBody>
      </p:sp>
      <p:sp>
        <p:nvSpPr>
          <p:cNvPr id="5" name="Freeform 5"/>
          <p:cNvSpPr/>
          <p:nvPr/>
        </p:nvSpPr>
        <p:spPr>
          <a:xfrm>
            <a:off x="-1002137" y="-2982197"/>
            <a:ext cx="7022126" cy="7087753"/>
          </a:xfrm>
          <a:custGeom>
            <a:avLst/>
            <a:gdLst/>
            <a:ahLst/>
            <a:cxnLst/>
            <a:rect l="l" t="t" r="r" b="b"/>
            <a:pathLst>
              <a:path w="7022126" h="7087753">
                <a:moveTo>
                  <a:pt x="0" y="0"/>
                </a:moveTo>
                <a:lnTo>
                  <a:pt x="7022126" y="0"/>
                </a:lnTo>
                <a:lnTo>
                  <a:pt x="7022126" y="7087753"/>
                </a:lnTo>
                <a:lnTo>
                  <a:pt x="0" y="70877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1319643"/>
            <a:ext cx="8693754" cy="7647714"/>
          </a:xfrm>
          <a:custGeom>
            <a:avLst/>
            <a:gdLst/>
            <a:ahLst/>
            <a:cxnLst/>
            <a:rect l="l" t="t" r="r" b="b"/>
            <a:pathLst>
              <a:path w="8693754" h="7647714">
                <a:moveTo>
                  <a:pt x="0" y="0"/>
                </a:moveTo>
                <a:lnTo>
                  <a:pt x="8693754" y="0"/>
                </a:lnTo>
                <a:lnTo>
                  <a:pt x="8693754" y="7647714"/>
                </a:lnTo>
                <a:lnTo>
                  <a:pt x="0" y="76477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92040" y="4114800"/>
            <a:ext cx="8467138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50"/>
              </a:lnSpc>
            </a:pPr>
            <a:r>
              <a:rPr lang="en-US" sz="7500">
                <a:solidFill>
                  <a:srgbClr val="DE8532"/>
                </a:solidFill>
                <a:latin typeface="Aileron Bold"/>
              </a:rPr>
              <a:t>Bảng kết quả</a:t>
            </a:r>
            <a:r>
              <a:rPr lang="en-US" sz="7500">
                <a:solidFill>
                  <a:srgbClr val="000000"/>
                </a:solidFill>
                <a:latin typeface="Aileron Bold"/>
              </a:rPr>
              <a:t> thực nghiệm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24246" y="3283919"/>
            <a:ext cx="12040522" cy="7003081"/>
          </a:xfrm>
          <a:custGeom>
            <a:avLst/>
            <a:gdLst/>
            <a:ahLst/>
            <a:cxnLst/>
            <a:rect l="l" t="t" r="r" b="b"/>
            <a:pathLst>
              <a:path w="12040522" h="7003081">
                <a:moveTo>
                  <a:pt x="0" y="0"/>
                </a:moveTo>
                <a:lnTo>
                  <a:pt x="12040522" y="0"/>
                </a:lnTo>
                <a:lnTo>
                  <a:pt x="12040522" y="7003081"/>
                </a:lnTo>
                <a:lnTo>
                  <a:pt x="0" y="7003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9" t="-434" r="-154" b="-43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968328" y="830976"/>
            <a:ext cx="10351343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sz="7500">
                <a:solidFill>
                  <a:srgbClr val="000000"/>
                </a:solidFill>
                <a:latin typeface="Aileron Ultra-Bold"/>
              </a:rPr>
              <a:t>Đồ thị biểu diễn </a:t>
            </a:r>
          </a:p>
          <a:p>
            <a:pPr algn="ctr">
              <a:lnSpc>
                <a:spcPts val="8250"/>
              </a:lnSpc>
            </a:pPr>
            <a:r>
              <a:rPr lang="en-US" sz="7500">
                <a:solidFill>
                  <a:srgbClr val="DE8532"/>
                </a:solidFill>
                <a:latin typeface="Aileron Ultra-Bold"/>
              </a:rPr>
              <a:t>thời gian</a:t>
            </a:r>
            <a:r>
              <a:rPr lang="en-US" sz="7500">
                <a:solidFill>
                  <a:srgbClr val="000000"/>
                </a:solidFill>
                <a:latin typeface="Aileron Ultra-Bold"/>
              </a:rPr>
              <a:t> &amp; </a:t>
            </a:r>
            <a:r>
              <a:rPr lang="en-US" sz="7500">
                <a:solidFill>
                  <a:srgbClr val="DE8532"/>
                </a:solidFill>
                <a:latin typeface="Aileron Ultra-Bold"/>
              </a:rPr>
              <a:t>hiệu suất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66502" y="3943350"/>
            <a:ext cx="16916079" cy="1431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84"/>
              </a:lnSpc>
            </a:pPr>
            <a:r>
              <a:rPr lang="en-US" sz="9985">
                <a:solidFill>
                  <a:srgbClr val="000000"/>
                </a:solidFill>
                <a:latin typeface="Aileron Bold"/>
              </a:rPr>
              <a:t>Thanks For Listening</a:t>
            </a:r>
          </a:p>
        </p:txBody>
      </p:sp>
      <p:sp>
        <p:nvSpPr>
          <p:cNvPr id="3" name="Freeform 3"/>
          <p:cNvSpPr/>
          <p:nvPr/>
        </p:nvSpPr>
        <p:spPr>
          <a:xfrm>
            <a:off x="-3962960" y="6590041"/>
            <a:ext cx="9358485" cy="7393918"/>
          </a:xfrm>
          <a:custGeom>
            <a:avLst/>
            <a:gdLst/>
            <a:ahLst/>
            <a:cxnLst/>
            <a:rect l="l" t="t" r="r" b="b"/>
            <a:pathLst>
              <a:path w="9358485" h="7393918">
                <a:moveTo>
                  <a:pt x="0" y="0"/>
                </a:moveTo>
                <a:lnTo>
                  <a:pt x="9358486" y="0"/>
                </a:lnTo>
                <a:lnTo>
                  <a:pt x="9358486" y="7393918"/>
                </a:lnTo>
                <a:lnTo>
                  <a:pt x="0" y="73939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514950" y="224341"/>
            <a:ext cx="8959412" cy="7266567"/>
          </a:xfrm>
          <a:custGeom>
            <a:avLst/>
            <a:gdLst/>
            <a:ahLst/>
            <a:cxnLst/>
            <a:rect l="l" t="t" r="r" b="b"/>
            <a:pathLst>
              <a:path w="8959412" h="7266567">
                <a:moveTo>
                  <a:pt x="0" y="0"/>
                </a:moveTo>
                <a:lnTo>
                  <a:pt x="8959413" y="0"/>
                </a:lnTo>
                <a:lnTo>
                  <a:pt x="8959413" y="7266568"/>
                </a:lnTo>
                <a:lnTo>
                  <a:pt x="0" y="7266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Cormorant Garamond</vt:lpstr>
      <vt:lpstr>Public Sans</vt:lpstr>
      <vt:lpstr>Aileron Bold</vt:lpstr>
      <vt:lpstr>Arial</vt:lpstr>
      <vt:lpstr>Calibri</vt:lpstr>
      <vt:lpstr>Public Sans Bold</vt:lpstr>
      <vt:lpstr>Aileron Ultra-Bold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and the Shopping Experience</dc:title>
  <cp:lastModifiedBy>Vu Xuan Minh 20203905</cp:lastModifiedBy>
  <cp:revision>2</cp:revision>
  <dcterms:created xsi:type="dcterms:W3CDTF">2006-08-16T00:00:00Z</dcterms:created>
  <dcterms:modified xsi:type="dcterms:W3CDTF">2024-01-03T08:52:58Z</dcterms:modified>
  <dc:identifier>DAF4vd3AMw0</dc:identifier>
</cp:coreProperties>
</file>