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3B"/>
    <a:srgbClr val="FFA131"/>
    <a:srgbClr val="EE83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150" d="100"/>
          <a:sy n="150" d="100"/>
        </p:scale>
        <p:origin x="586" y="-7819"/>
      </p:cViewPr>
      <p:guideLst>
        <p:guide orient="horz" pos="384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7F728A-CFDA-4C45-86DB-537CC3815D53}" type="datetimeFigureOut">
              <a:rPr lang="en-VN" smtClean="0"/>
              <a:t>11/09/2023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84077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F728A-CFDA-4C45-86DB-537CC3815D53}" type="datetimeFigureOut">
              <a:rPr lang="en-VN" smtClean="0"/>
              <a:t>11/09/2023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48061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F728A-CFDA-4C45-86DB-537CC3815D53}" type="datetimeFigureOut">
              <a:rPr lang="en-VN" smtClean="0"/>
              <a:t>11/09/2023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392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F728A-CFDA-4C45-86DB-537CC3815D53}" type="datetimeFigureOut">
              <a:rPr lang="en-VN" smtClean="0"/>
              <a:t>11/09/2023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291676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F728A-CFDA-4C45-86DB-537CC3815D53}" type="datetimeFigureOut">
              <a:rPr lang="en-VN" smtClean="0"/>
              <a:t>11/09/2023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39059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F728A-CFDA-4C45-86DB-537CC3815D53}" type="datetimeFigureOut">
              <a:rPr lang="en-VN" smtClean="0"/>
              <a:t>11/09/2023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3545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F728A-CFDA-4C45-86DB-537CC3815D53}" type="datetimeFigureOut">
              <a:rPr lang="en-VN" smtClean="0"/>
              <a:t>11/09/2023</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177774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7F728A-CFDA-4C45-86DB-537CC3815D53}" type="datetimeFigureOut">
              <a:rPr lang="en-VN" smtClean="0"/>
              <a:t>11/09/2023</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88169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F728A-CFDA-4C45-86DB-537CC3815D53}" type="datetimeFigureOut">
              <a:rPr lang="en-VN" smtClean="0"/>
              <a:t>11/09/2023</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33485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7F728A-CFDA-4C45-86DB-537CC3815D53}" type="datetimeFigureOut">
              <a:rPr lang="en-VN" smtClean="0"/>
              <a:t>11/09/2023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320474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7F728A-CFDA-4C45-86DB-537CC3815D53}" type="datetimeFigureOut">
              <a:rPr lang="en-VN" smtClean="0"/>
              <a:t>11/09/2023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5CBB3F3E-C58A-AC4C-A55C-BC554AE1706A}" type="slidenum">
              <a:rPr lang="en-VN" smtClean="0"/>
              <a:t>‹#›</a:t>
            </a:fld>
            <a:endParaRPr lang="en-VN"/>
          </a:p>
        </p:txBody>
      </p:sp>
    </p:spTree>
    <p:extLst>
      <p:ext uri="{BB962C8B-B14F-4D97-AF65-F5344CB8AC3E}">
        <p14:creationId xmlns:p14="http://schemas.microsoft.com/office/powerpoint/2010/main" val="44735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967F728A-CFDA-4C45-86DB-537CC3815D53}" type="datetimeFigureOut">
              <a:rPr lang="en-VN" smtClean="0"/>
              <a:t>11/09/2023</a:t>
            </a:fld>
            <a:endParaRPr lang="en-V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5CBB3F3E-C58A-AC4C-A55C-BC554AE1706A}" type="slidenum">
              <a:rPr lang="en-VN" smtClean="0"/>
              <a:t>‹#›</a:t>
            </a:fld>
            <a:endParaRPr lang="en-VN"/>
          </a:p>
        </p:txBody>
      </p:sp>
    </p:spTree>
    <p:extLst>
      <p:ext uri="{BB962C8B-B14F-4D97-AF65-F5344CB8AC3E}">
        <p14:creationId xmlns:p14="http://schemas.microsoft.com/office/powerpoint/2010/main" val="4031016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0116D57-B44C-40BE-8F37-68C54C52C046}"/>
              </a:ext>
            </a:extLst>
          </p:cNvPr>
          <p:cNvSpPr/>
          <p:nvPr/>
        </p:nvSpPr>
        <p:spPr>
          <a:xfrm>
            <a:off x="207734" y="1795632"/>
            <a:ext cx="6407524" cy="9475687"/>
          </a:xfrm>
          <a:prstGeom prst="rect">
            <a:avLst/>
          </a:prstGeom>
          <a:no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latin typeface="Times New Roman" panose="02020603050405020304" pitchFamily="18" charset="0"/>
              <a:cs typeface="Times New Roman" panose="02020603050405020304" pitchFamily="18" charset="0"/>
            </a:endParaRPr>
          </a:p>
        </p:txBody>
      </p:sp>
      <p:sp>
        <p:nvSpPr>
          <p:cNvPr id="56" name="Title 1">
            <a:extLst>
              <a:ext uri="{FF2B5EF4-FFF2-40B4-BE49-F238E27FC236}">
                <a16:creationId xmlns:a16="http://schemas.microsoft.com/office/drawing/2014/main" id="{734E8362-4275-A1BD-AE11-AD467E265890}"/>
              </a:ext>
            </a:extLst>
          </p:cNvPr>
          <p:cNvSpPr>
            <a:spLocks noGrp="1"/>
          </p:cNvSpPr>
          <p:nvPr>
            <p:ph type="ctrTitle"/>
          </p:nvPr>
        </p:nvSpPr>
        <p:spPr>
          <a:xfrm>
            <a:off x="514350" y="929647"/>
            <a:ext cx="5829300" cy="752475"/>
          </a:xfrm>
        </p:spPr>
        <p:txBody>
          <a:bodyPr>
            <a:noAutofit/>
          </a:bodyPr>
          <a:lstStyle/>
          <a:p>
            <a:r>
              <a:rPr lang="en-US" sz="1300" b="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TÌM LẠI NỤ CƯỜI XƯA</a:t>
            </a:r>
            <a:br>
              <a:rPr lang="en-VN" sz="1300" b="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b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Hồ Võ Hoàng Duy</a:t>
            </a: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a:t>
            </a:r>
            <a:r>
              <a:rPr lang="vi-VN"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Võ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Quốc</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Huy</a:t>
            </a: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Xuân Giang</a:t>
            </a: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Quang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Bảo</a:t>
            </a: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Dương</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Quang Huy</a:t>
            </a: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Đỗ</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Thu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Đông</a:t>
            </a: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 Bùi Thanh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Hùng</a:t>
            </a: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a:t>
            </a:r>
            <a:br>
              <a:rPr lang="vi-VN"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br>
            <a:r>
              <a:rPr lang="vi-VN" sz="1300" baseline="300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1 </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Khoa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công</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nghệ</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thông</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tin,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Trường</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Đại</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học</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Công</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Nghiệp</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Thành </a:t>
            </a:r>
            <a:r>
              <a:rPr lang="en-US" sz="1300" err="1">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phố</a:t>
            </a:r>
            <a:r>
              <a:rPr lang="en-US" sz="130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 Hồ Chí Minh</a:t>
            </a:r>
            <a:endParaRPr lang="en-VN" sz="1300" b="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cxnSp>
        <p:nvCxnSpPr>
          <p:cNvPr id="58" name="Straight Connector 57">
            <a:extLst>
              <a:ext uri="{FF2B5EF4-FFF2-40B4-BE49-F238E27FC236}">
                <a16:creationId xmlns:a16="http://schemas.microsoft.com/office/drawing/2014/main" id="{4C0E3C85-4492-3761-2920-0F05ABD4CF58}"/>
              </a:ext>
            </a:extLst>
          </p:cNvPr>
          <p:cNvCxnSpPr>
            <a:cxnSpLocks/>
          </p:cNvCxnSpPr>
          <p:nvPr/>
        </p:nvCxnSpPr>
        <p:spPr>
          <a:xfrm>
            <a:off x="2592324" y="1689735"/>
            <a:ext cx="1658112" cy="0"/>
          </a:xfrm>
          <a:prstGeom prst="line">
            <a:avLst/>
          </a:prstGeom>
          <a:ln w="28575">
            <a:solidFill>
              <a:schemeClr val="accent5">
                <a:lumMod val="50000"/>
              </a:schemeClr>
            </a:solidFill>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F10715DD-E959-CD1E-0D57-5A19B09401C9}"/>
              </a:ext>
            </a:extLst>
          </p:cNvPr>
          <p:cNvGrpSpPr/>
          <p:nvPr/>
        </p:nvGrpSpPr>
        <p:grpSpPr>
          <a:xfrm>
            <a:off x="203891" y="1831304"/>
            <a:ext cx="6407524" cy="1261165"/>
            <a:chOff x="203891" y="1833625"/>
            <a:chExt cx="6407524" cy="1261165"/>
          </a:xfrm>
        </p:grpSpPr>
        <p:sp>
          <p:nvSpPr>
            <p:cNvPr id="30" name="Rectangle: Rounded Corners 29">
              <a:extLst>
                <a:ext uri="{FF2B5EF4-FFF2-40B4-BE49-F238E27FC236}">
                  <a16:creationId xmlns:a16="http://schemas.microsoft.com/office/drawing/2014/main" id="{DCD934EB-1270-4252-C442-05729357063B}"/>
                </a:ext>
              </a:extLst>
            </p:cNvPr>
            <p:cNvSpPr/>
            <p:nvPr/>
          </p:nvSpPr>
          <p:spPr>
            <a:xfrm>
              <a:off x="203891" y="1963262"/>
              <a:ext cx="6407524" cy="1086751"/>
            </a:xfrm>
            <a:prstGeom prst="roundRect">
              <a:avLst>
                <a:gd name="adj" fmla="val 1059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180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algn="ctr"/>
              <a:endParaRPr lang="en-US"/>
            </a:p>
          </p:txBody>
        </p:sp>
        <p:sp>
          <p:nvSpPr>
            <p:cNvPr id="31" name="Rectangle: Rounded Corners 30">
              <a:extLst>
                <a:ext uri="{FF2B5EF4-FFF2-40B4-BE49-F238E27FC236}">
                  <a16:creationId xmlns:a16="http://schemas.microsoft.com/office/drawing/2014/main" id="{23A31A21-02D2-8645-D3C0-39A948397307}"/>
                </a:ext>
              </a:extLst>
            </p:cNvPr>
            <p:cNvSpPr/>
            <p:nvPr/>
          </p:nvSpPr>
          <p:spPr>
            <a:xfrm>
              <a:off x="405604" y="1833625"/>
              <a:ext cx="1011687" cy="207394"/>
            </a:xfrm>
            <a:prstGeom prst="roundRect">
              <a:avLst/>
            </a:prstGeom>
            <a:solidFill>
              <a:srgbClr val="FFB0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b="1">
                  <a:solidFill>
                    <a:schemeClr val="tx1"/>
                  </a:solidFill>
                  <a:latin typeface="+mj-lt"/>
                </a:rPr>
                <a:t>TÓM TẮT </a:t>
              </a:r>
              <a:endParaRPr lang="en-US" sz="1200" b="1">
                <a:solidFill>
                  <a:schemeClr val="tx1"/>
                </a:solidFill>
                <a:latin typeface="+mj-lt"/>
              </a:endParaRPr>
            </a:p>
          </p:txBody>
        </p:sp>
        <p:sp>
          <p:nvSpPr>
            <p:cNvPr id="2" name="TextBox 1">
              <a:extLst>
                <a:ext uri="{FF2B5EF4-FFF2-40B4-BE49-F238E27FC236}">
                  <a16:creationId xmlns:a16="http://schemas.microsoft.com/office/drawing/2014/main" id="{5F1E845F-784C-8B9B-9FC5-340A4F02C37B}"/>
                </a:ext>
              </a:extLst>
            </p:cNvPr>
            <p:cNvSpPr txBox="1"/>
            <p:nvPr/>
          </p:nvSpPr>
          <p:spPr>
            <a:xfrm>
              <a:off x="227345" y="1986794"/>
              <a:ext cx="6333003" cy="1107996"/>
            </a:xfrm>
            <a:prstGeom prst="rect">
              <a:avLst/>
            </a:prstGeom>
            <a:noFill/>
          </p:spPr>
          <p:txBody>
            <a:bodyPr wrap="square" rtlCol="0">
              <a:spAutoFit/>
            </a:bodyPr>
            <a:lstStyle/>
            <a:p>
              <a:pPr algn="just"/>
              <a:r>
                <a:rPr lang="vi-VN" sz="1100">
                  <a:latin typeface="Times New Roman" panose="02020603050405020304" pitchFamily="18" charset="0"/>
                  <a:cs typeface="Times New Roman" panose="02020603050405020304" pitchFamily="18" charset="0"/>
                </a:rPr>
                <a:t>Tạo video từ hình ảnh khuôn mặt có ý nghĩa quan trọng trong việc tạo ra các video tự nhiên từ một bức ảnh, được ứng dụng rộng rãi trong nhiều lĩnh vực như làm phim ảnh hay truyền thông xã hội.</a:t>
              </a:r>
              <a:r>
                <a:rPr lang="en-US" sz="1100">
                  <a:latin typeface="Times New Roman" panose="02020603050405020304" pitchFamily="18" charset="0"/>
                  <a:cs typeface="Times New Roman" panose="02020603050405020304" pitchFamily="18" charset="0"/>
                </a:rPr>
                <a:t> </a:t>
              </a:r>
              <a:r>
                <a:rPr lang="vi-VN" sz="1100">
                  <a:latin typeface="Times New Roman" panose="02020603050405020304" pitchFamily="18" charset="0"/>
                  <a:cs typeface="Times New Roman" panose="02020603050405020304" pitchFamily="18" charset="0"/>
                </a:rPr>
                <a:t>Trong nghiên cứu này chúng tôi đề xuất phương pháp tạo ra một video ngắn có chuyển động tự nhiên của môi, mắt và các phần có liên quan trên khuôn mặt bằng cách sử dụng kỹ thuật học sâu, mạng nơ ron tích chập CNN, phép chuyển </a:t>
              </a:r>
              <a:r>
                <a:rPr lang="en-US" sz="1100">
                  <a:latin typeface="Times New Roman" panose="02020603050405020304" pitchFamily="18" charset="0"/>
                  <a:cs typeface="Times New Roman" panose="02020603050405020304" pitchFamily="18" charset="0"/>
                </a:rPr>
                <a:t>đổi</a:t>
              </a:r>
              <a:r>
                <a:rPr lang="vi-VN" sz="1100">
                  <a:latin typeface="Times New Roman" panose="02020603050405020304" pitchFamily="18" charset="0"/>
                  <a:cs typeface="Times New Roman" panose="02020603050405020304" pitchFamily="18" charset="0"/>
                </a:rPr>
                <a:t> Hidden Affine kết hợp với Conditional Generative Adversarial Network (cGAN) và một số phương pháp về xử lý ảnh và thị giác máy tính.</a:t>
              </a:r>
              <a:endParaRPr lang="en-US" sz="1100">
                <a:latin typeface="Times New Roman" panose="02020603050405020304" pitchFamily="18"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36963566-215A-3DA3-267A-6BE725E89B4A}"/>
              </a:ext>
            </a:extLst>
          </p:cNvPr>
          <p:cNvGrpSpPr/>
          <p:nvPr/>
        </p:nvGrpSpPr>
        <p:grpSpPr>
          <a:xfrm>
            <a:off x="207734" y="3080591"/>
            <a:ext cx="6404442" cy="1366908"/>
            <a:chOff x="160522" y="3150195"/>
            <a:chExt cx="6404442" cy="1366908"/>
          </a:xfrm>
        </p:grpSpPr>
        <p:grpSp>
          <p:nvGrpSpPr>
            <p:cNvPr id="14" name="Group 13">
              <a:extLst>
                <a:ext uri="{FF2B5EF4-FFF2-40B4-BE49-F238E27FC236}">
                  <a16:creationId xmlns:a16="http://schemas.microsoft.com/office/drawing/2014/main" id="{B9DB336B-E849-AB03-6608-C185375F9298}"/>
                </a:ext>
              </a:extLst>
            </p:cNvPr>
            <p:cNvGrpSpPr/>
            <p:nvPr/>
          </p:nvGrpSpPr>
          <p:grpSpPr>
            <a:xfrm>
              <a:off x="160522" y="3150805"/>
              <a:ext cx="6404442" cy="1366298"/>
              <a:chOff x="160522" y="3150805"/>
              <a:chExt cx="6404442" cy="1366298"/>
            </a:xfrm>
          </p:grpSpPr>
          <p:sp>
            <p:nvSpPr>
              <p:cNvPr id="8" name="Rectangle: Rounded Corners 7">
                <a:extLst>
                  <a:ext uri="{FF2B5EF4-FFF2-40B4-BE49-F238E27FC236}">
                    <a16:creationId xmlns:a16="http://schemas.microsoft.com/office/drawing/2014/main" id="{DD22E479-2D16-02DA-961B-13F4AEF3B21A}"/>
                  </a:ext>
                </a:extLst>
              </p:cNvPr>
              <p:cNvSpPr/>
              <p:nvPr/>
            </p:nvSpPr>
            <p:spPr>
              <a:xfrm>
                <a:off x="3419327" y="3272041"/>
                <a:ext cx="3145637" cy="1245062"/>
              </a:xfrm>
              <a:prstGeom prst="roundRect">
                <a:avLst>
                  <a:gd name="adj" fmla="val 843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sz="110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A886AFB8-C4DB-19E0-7F41-42E9DD61E8AD}"/>
                  </a:ext>
                </a:extLst>
              </p:cNvPr>
              <p:cNvSpPr/>
              <p:nvPr/>
            </p:nvSpPr>
            <p:spPr>
              <a:xfrm>
                <a:off x="3612894" y="3150805"/>
                <a:ext cx="1282132" cy="208864"/>
              </a:xfrm>
              <a:prstGeom prst="roundRect">
                <a:avLst/>
              </a:prstGeom>
              <a:solidFill>
                <a:srgbClr val="FFB03B"/>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b="1">
                    <a:solidFill>
                      <a:schemeClr val="tx1"/>
                    </a:solidFill>
                    <a:latin typeface="+mj-lt"/>
                  </a:rPr>
                  <a:t>1. GIỚI THIỆU</a:t>
                </a:r>
                <a:endParaRPr lang="en-US" sz="1200" b="1">
                  <a:solidFill>
                    <a:schemeClr val="tx1"/>
                  </a:solidFill>
                  <a:latin typeface="+mj-lt"/>
                </a:endParaRPr>
              </a:p>
            </p:txBody>
          </p:sp>
          <p:sp>
            <p:nvSpPr>
              <p:cNvPr id="15" name="Rectangle: Rounded Corners 14">
                <a:extLst>
                  <a:ext uri="{FF2B5EF4-FFF2-40B4-BE49-F238E27FC236}">
                    <a16:creationId xmlns:a16="http://schemas.microsoft.com/office/drawing/2014/main" id="{6A22EB0F-4046-45F1-6ABE-80B708512EA3}"/>
                  </a:ext>
                </a:extLst>
              </p:cNvPr>
              <p:cNvSpPr/>
              <p:nvPr/>
            </p:nvSpPr>
            <p:spPr>
              <a:xfrm>
                <a:off x="160522" y="3281518"/>
                <a:ext cx="3207633" cy="1123385"/>
              </a:xfrm>
              <a:prstGeom prst="roundRect">
                <a:avLst>
                  <a:gd name="adj" fmla="val 1112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sz="1200">
                  <a:solidFill>
                    <a:schemeClr val="tx1"/>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2C808863-3A0B-404F-7BE6-7D64C104CA60}"/>
                </a:ext>
              </a:extLst>
            </p:cNvPr>
            <p:cNvGrpSpPr/>
            <p:nvPr/>
          </p:nvGrpSpPr>
          <p:grpSpPr>
            <a:xfrm>
              <a:off x="215537" y="3150195"/>
              <a:ext cx="3161857" cy="1186758"/>
              <a:chOff x="-56966" y="3369748"/>
              <a:chExt cx="3161857" cy="1186758"/>
            </a:xfrm>
          </p:grpSpPr>
          <p:sp>
            <p:nvSpPr>
              <p:cNvPr id="13" name="Rectangle: Rounded Corners 12">
                <a:extLst>
                  <a:ext uri="{FF2B5EF4-FFF2-40B4-BE49-F238E27FC236}">
                    <a16:creationId xmlns:a16="http://schemas.microsoft.com/office/drawing/2014/main" id="{6E64CC75-CE56-3AC1-9CCC-A4820F313DBD}"/>
                  </a:ext>
                </a:extLst>
              </p:cNvPr>
              <p:cNvSpPr/>
              <p:nvPr/>
            </p:nvSpPr>
            <p:spPr>
              <a:xfrm>
                <a:off x="133101" y="3369748"/>
                <a:ext cx="1624364" cy="208864"/>
              </a:xfrm>
              <a:prstGeom prst="roundRect">
                <a:avLst/>
              </a:prstGeom>
              <a:solidFill>
                <a:srgbClr val="FFB03B"/>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b="1">
                    <a:solidFill>
                      <a:schemeClr val="tx1"/>
                    </a:solidFill>
                    <a:latin typeface="+mj-lt"/>
                  </a:rPr>
                  <a:t>ĐÓNG GÓP ĐỀ TÀI </a:t>
                </a:r>
                <a:endParaRPr lang="en-US" sz="1200" b="1">
                  <a:solidFill>
                    <a:schemeClr val="tx1"/>
                  </a:solidFill>
                  <a:latin typeface="+mj-lt"/>
                </a:endParaRPr>
              </a:p>
            </p:txBody>
          </p:sp>
          <p:sp>
            <p:nvSpPr>
              <p:cNvPr id="60" name="TextBox 59">
                <a:extLst>
                  <a:ext uri="{FF2B5EF4-FFF2-40B4-BE49-F238E27FC236}">
                    <a16:creationId xmlns:a16="http://schemas.microsoft.com/office/drawing/2014/main" id="{3A1225C5-71B0-D3C0-809D-2909E352358F}"/>
                  </a:ext>
                </a:extLst>
              </p:cNvPr>
              <p:cNvSpPr txBox="1"/>
              <p:nvPr/>
            </p:nvSpPr>
            <p:spPr>
              <a:xfrm>
                <a:off x="-56966" y="3617787"/>
                <a:ext cx="3161857" cy="938719"/>
              </a:xfrm>
              <a:prstGeom prst="rect">
                <a:avLst/>
              </a:prstGeom>
              <a:noFill/>
            </p:spPr>
            <p:txBody>
              <a:bodyPr wrap="square" rtlCol="0" anchor="ctr">
                <a:spAutoFit/>
              </a:bodyPr>
              <a:lstStyle/>
              <a:p>
                <a:pPr algn="just"/>
                <a:r>
                  <a:rPr lang="vi-VN" sz="1100">
                    <a:solidFill>
                      <a:schemeClr val="tx1"/>
                    </a:solidFill>
                    <a:latin typeface="Times New Roman" panose="02020603050405020304" pitchFamily="18" charset="0"/>
                    <a:cs typeface="Times New Roman" panose="02020603050405020304" pitchFamily="18" charset="0"/>
                  </a:rPr>
                  <a:t>- Phát triển một phương pháp dựa trên kỹ thuật học sâu để có thể video động.</a:t>
                </a:r>
              </a:p>
              <a:p>
                <a:pPr algn="just"/>
                <a:r>
                  <a:rPr lang="vi-VN" sz="1100">
                    <a:solidFill>
                      <a:schemeClr val="tx1"/>
                    </a:solidFill>
                    <a:latin typeface="Times New Roman" panose="02020603050405020304" pitchFamily="18" charset="0"/>
                    <a:cs typeface="Times New Roman" panose="02020603050405020304" pitchFamily="18" charset="0"/>
                  </a:rPr>
                  <a:t>- Sử dụng mô hình học sâu cGAN để học các phép biến đổi Affine.</a:t>
                </a:r>
                <a:endParaRPr lang="en-US" sz="1100">
                  <a:solidFill>
                    <a:schemeClr val="tx1"/>
                  </a:solidFill>
                  <a:latin typeface="Times New Roman" panose="02020603050405020304" pitchFamily="18" charset="0"/>
                  <a:cs typeface="Times New Roman" panose="02020603050405020304" pitchFamily="18" charset="0"/>
                </a:endParaRPr>
              </a:p>
              <a:p>
                <a:pPr algn="just"/>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Xây</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dựng</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ứng</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dụng</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và</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đưa</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vào</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sử</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dụng</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thực</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tiễn</a:t>
                </a:r>
                <a:endParaRPr lang="vi-VN" sz="1200">
                  <a:solidFill>
                    <a:schemeClr val="tx1"/>
                  </a:solidFill>
                  <a:latin typeface="Times New Roman" panose="02020603050405020304" pitchFamily="18" charset="0"/>
                  <a:cs typeface="Times New Roman" panose="02020603050405020304" pitchFamily="18" charset="0"/>
                </a:endParaRPr>
              </a:p>
            </p:txBody>
          </p:sp>
        </p:grpSp>
      </p:grpSp>
      <p:grpSp>
        <p:nvGrpSpPr>
          <p:cNvPr id="22" name="Group 21">
            <a:extLst>
              <a:ext uri="{FF2B5EF4-FFF2-40B4-BE49-F238E27FC236}">
                <a16:creationId xmlns:a16="http://schemas.microsoft.com/office/drawing/2014/main" id="{167EABD5-F7B2-2051-DBF5-F5D8D67DA2BC}"/>
              </a:ext>
            </a:extLst>
          </p:cNvPr>
          <p:cNvGrpSpPr/>
          <p:nvPr/>
        </p:nvGrpSpPr>
        <p:grpSpPr>
          <a:xfrm>
            <a:off x="206298" y="4384651"/>
            <a:ext cx="6407524" cy="1014468"/>
            <a:chOff x="173632" y="4393067"/>
            <a:chExt cx="6407524" cy="1014468"/>
          </a:xfrm>
        </p:grpSpPr>
        <p:grpSp>
          <p:nvGrpSpPr>
            <p:cNvPr id="17" name="Group 16">
              <a:extLst>
                <a:ext uri="{FF2B5EF4-FFF2-40B4-BE49-F238E27FC236}">
                  <a16:creationId xmlns:a16="http://schemas.microsoft.com/office/drawing/2014/main" id="{52B19C5E-89CF-6444-AB5F-5D7EE39BDD91}"/>
                </a:ext>
              </a:extLst>
            </p:cNvPr>
            <p:cNvGrpSpPr/>
            <p:nvPr/>
          </p:nvGrpSpPr>
          <p:grpSpPr>
            <a:xfrm>
              <a:off x="173632" y="4393067"/>
              <a:ext cx="6407524" cy="1014468"/>
              <a:chOff x="200809" y="1833625"/>
              <a:chExt cx="6407524" cy="1087783"/>
            </a:xfrm>
          </p:grpSpPr>
          <p:sp>
            <p:nvSpPr>
              <p:cNvPr id="18" name="Rectangle: Rounded Corners 17">
                <a:extLst>
                  <a:ext uri="{FF2B5EF4-FFF2-40B4-BE49-F238E27FC236}">
                    <a16:creationId xmlns:a16="http://schemas.microsoft.com/office/drawing/2014/main" id="{50A16354-A78C-BABB-B1B6-DC27AB83DCD3}"/>
                  </a:ext>
                </a:extLst>
              </p:cNvPr>
              <p:cNvSpPr/>
              <p:nvPr/>
            </p:nvSpPr>
            <p:spPr>
              <a:xfrm>
                <a:off x="200809" y="1964688"/>
                <a:ext cx="6407524" cy="956720"/>
              </a:xfrm>
              <a:prstGeom prst="roundRect">
                <a:avLst>
                  <a:gd name="adj" fmla="val 1059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180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algn="ctr"/>
                <a:endParaRPr lang="en-US"/>
              </a:p>
            </p:txBody>
          </p:sp>
          <p:sp>
            <p:nvSpPr>
              <p:cNvPr id="19" name="Rectangle: Rounded Corners 18">
                <a:extLst>
                  <a:ext uri="{FF2B5EF4-FFF2-40B4-BE49-F238E27FC236}">
                    <a16:creationId xmlns:a16="http://schemas.microsoft.com/office/drawing/2014/main" id="{B7632937-436D-257F-AD97-E38469ABBF0B}"/>
                  </a:ext>
                </a:extLst>
              </p:cNvPr>
              <p:cNvSpPr/>
              <p:nvPr/>
            </p:nvSpPr>
            <p:spPr>
              <a:xfrm>
                <a:off x="405604" y="1833625"/>
                <a:ext cx="1727996" cy="230854"/>
              </a:xfrm>
              <a:prstGeom prst="roundRect">
                <a:avLst/>
              </a:prstGeom>
              <a:solidFill>
                <a:srgbClr val="FFB0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b="1">
                    <a:solidFill>
                      <a:schemeClr val="tx1"/>
                    </a:solidFill>
                    <a:latin typeface="+mj-lt"/>
                  </a:rPr>
                  <a:t>2. PHƯƠNG PHÁP  </a:t>
                </a:r>
                <a:endParaRPr lang="en-US" sz="1200" b="1">
                  <a:solidFill>
                    <a:schemeClr val="tx1"/>
                  </a:solidFill>
                  <a:latin typeface="+mj-lt"/>
                </a:endParaRPr>
              </a:p>
            </p:txBody>
          </p:sp>
        </p:grpSp>
        <p:grpSp>
          <p:nvGrpSpPr>
            <p:cNvPr id="38" name="Group 37">
              <a:extLst>
                <a:ext uri="{FF2B5EF4-FFF2-40B4-BE49-F238E27FC236}">
                  <a16:creationId xmlns:a16="http://schemas.microsoft.com/office/drawing/2014/main" id="{CA912BA6-4B35-B1BD-6664-2A159971633B}"/>
                </a:ext>
              </a:extLst>
            </p:cNvPr>
            <p:cNvGrpSpPr/>
            <p:nvPr/>
          </p:nvGrpSpPr>
          <p:grpSpPr>
            <a:xfrm>
              <a:off x="433779" y="4693541"/>
              <a:ext cx="5868752" cy="425055"/>
              <a:chOff x="311063" y="5374522"/>
              <a:chExt cx="5868752" cy="425055"/>
            </a:xfrm>
          </p:grpSpPr>
          <p:sp>
            <p:nvSpPr>
              <p:cNvPr id="25" name="Rectangle: Rounded Corners 24">
                <a:extLst>
                  <a:ext uri="{FF2B5EF4-FFF2-40B4-BE49-F238E27FC236}">
                    <a16:creationId xmlns:a16="http://schemas.microsoft.com/office/drawing/2014/main" id="{90C59E33-F623-6B8C-5DE3-551BC6B6F4CA}"/>
                  </a:ext>
                </a:extLst>
              </p:cNvPr>
              <p:cNvSpPr/>
              <p:nvPr/>
            </p:nvSpPr>
            <p:spPr>
              <a:xfrm>
                <a:off x="311063" y="5388516"/>
                <a:ext cx="991587" cy="411061"/>
              </a:xfrm>
              <a:prstGeom prst="round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1200" b="1">
                    <a:solidFill>
                      <a:schemeClr val="tx1"/>
                    </a:solidFill>
                    <a:latin typeface="+mj-lt"/>
                  </a:rPr>
                  <a:t>Dữ liệu thô</a:t>
                </a:r>
                <a:endParaRPr lang="en-US" sz="1200" b="1">
                  <a:solidFill>
                    <a:schemeClr val="tx1"/>
                  </a:solidFill>
                  <a:latin typeface="+mj-lt"/>
                </a:endParaRPr>
              </a:p>
            </p:txBody>
          </p:sp>
          <p:sp>
            <p:nvSpPr>
              <p:cNvPr id="26" name="Rectangle: Rounded Corners 25">
                <a:extLst>
                  <a:ext uri="{FF2B5EF4-FFF2-40B4-BE49-F238E27FC236}">
                    <a16:creationId xmlns:a16="http://schemas.microsoft.com/office/drawing/2014/main" id="{DB442121-795C-19C2-93CD-A03CAF1DD191}"/>
                  </a:ext>
                </a:extLst>
              </p:cNvPr>
              <p:cNvSpPr/>
              <p:nvPr/>
            </p:nvSpPr>
            <p:spPr>
              <a:xfrm>
                <a:off x="1520476" y="5388516"/>
                <a:ext cx="991587" cy="411061"/>
              </a:xfrm>
              <a:prstGeom prst="round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1200" b="1">
                    <a:solidFill>
                      <a:schemeClr val="tx1"/>
                    </a:solidFill>
                    <a:latin typeface="+mj-lt"/>
                  </a:rPr>
                  <a:t>Tiền xử lý dữ liệu </a:t>
                </a:r>
                <a:endParaRPr lang="en-US" sz="1200" b="1">
                  <a:solidFill>
                    <a:schemeClr val="tx1"/>
                  </a:solidFill>
                  <a:latin typeface="+mj-lt"/>
                </a:endParaRPr>
              </a:p>
            </p:txBody>
          </p:sp>
          <p:cxnSp>
            <p:nvCxnSpPr>
              <p:cNvPr id="32" name="Straight Arrow Connector 31">
                <a:extLst>
                  <a:ext uri="{FF2B5EF4-FFF2-40B4-BE49-F238E27FC236}">
                    <a16:creationId xmlns:a16="http://schemas.microsoft.com/office/drawing/2014/main" id="{B74CEB31-322B-F593-F624-A0A0A515C51A}"/>
                  </a:ext>
                </a:extLst>
              </p:cNvPr>
              <p:cNvCxnSpPr>
                <a:endCxn id="26" idx="1"/>
              </p:cNvCxnSpPr>
              <p:nvPr/>
            </p:nvCxnSpPr>
            <p:spPr>
              <a:xfrm>
                <a:off x="1309880" y="5594046"/>
                <a:ext cx="21059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29584BA9-B08C-2AB7-9196-AE4E2E5EC13E}"/>
                  </a:ext>
                </a:extLst>
              </p:cNvPr>
              <p:cNvSpPr/>
              <p:nvPr/>
            </p:nvSpPr>
            <p:spPr>
              <a:xfrm>
                <a:off x="2729889" y="5388516"/>
                <a:ext cx="1616050" cy="411061"/>
              </a:xfrm>
              <a:prstGeom prst="round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1200" b="1">
                    <a:solidFill>
                      <a:schemeClr val="tx1"/>
                    </a:solidFill>
                    <a:latin typeface="+mj-lt"/>
                  </a:rPr>
                  <a:t>Huấn luyện mô hình AffineGAN</a:t>
                </a:r>
                <a:endParaRPr lang="en-US" sz="1200" b="1">
                  <a:solidFill>
                    <a:schemeClr val="tx1"/>
                  </a:solidFill>
                  <a:latin typeface="+mj-lt"/>
                </a:endParaRPr>
              </a:p>
            </p:txBody>
          </p:sp>
          <p:cxnSp>
            <p:nvCxnSpPr>
              <p:cNvPr id="34" name="Straight Arrow Connector 33">
                <a:extLst>
                  <a:ext uri="{FF2B5EF4-FFF2-40B4-BE49-F238E27FC236}">
                    <a16:creationId xmlns:a16="http://schemas.microsoft.com/office/drawing/2014/main" id="{AE5ED4F8-40B8-FE54-42DC-11C110A4A4C3}"/>
                  </a:ext>
                </a:extLst>
              </p:cNvPr>
              <p:cNvCxnSpPr/>
              <p:nvPr/>
            </p:nvCxnSpPr>
            <p:spPr>
              <a:xfrm>
                <a:off x="2510889" y="5592861"/>
                <a:ext cx="21059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Rectangle: Rounded Corners 34">
                <a:extLst>
                  <a:ext uri="{FF2B5EF4-FFF2-40B4-BE49-F238E27FC236}">
                    <a16:creationId xmlns:a16="http://schemas.microsoft.com/office/drawing/2014/main" id="{6A45DCFF-6BDF-AECC-4BCB-41E2DD093710}"/>
                  </a:ext>
                </a:extLst>
              </p:cNvPr>
              <p:cNvSpPr/>
              <p:nvPr/>
            </p:nvSpPr>
            <p:spPr>
              <a:xfrm>
                <a:off x="4563765" y="5374522"/>
                <a:ext cx="1616050" cy="411061"/>
              </a:xfrm>
              <a:prstGeom prst="round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1200" b="1">
                    <a:solidFill>
                      <a:schemeClr val="tx1"/>
                    </a:solidFill>
                    <a:latin typeface="+mj-lt"/>
                  </a:rPr>
                  <a:t>Lưu lại tham số của mô hình</a:t>
                </a:r>
                <a:endParaRPr lang="en-US" sz="1200" b="1">
                  <a:solidFill>
                    <a:schemeClr val="tx1"/>
                  </a:solidFill>
                  <a:latin typeface="+mj-lt"/>
                </a:endParaRPr>
              </a:p>
            </p:txBody>
          </p:sp>
          <p:cxnSp>
            <p:nvCxnSpPr>
              <p:cNvPr id="36" name="Straight Arrow Connector 35">
                <a:extLst>
                  <a:ext uri="{FF2B5EF4-FFF2-40B4-BE49-F238E27FC236}">
                    <a16:creationId xmlns:a16="http://schemas.microsoft.com/office/drawing/2014/main" id="{16040BA0-7B8C-A48D-4E83-40EA1793EB95}"/>
                  </a:ext>
                </a:extLst>
              </p:cNvPr>
              <p:cNvCxnSpPr/>
              <p:nvPr/>
            </p:nvCxnSpPr>
            <p:spPr>
              <a:xfrm>
                <a:off x="4353169" y="5592861"/>
                <a:ext cx="21059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37" name="TextBox 36">
              <a:extLst>
                <a:ext uri="{FF2B5EF4-FFF2-40B4-BE49-F238E27FC236}">
                  <a16:creationId xmlns:a16="http://schemas.microsoft.com/office/drawing/2014/main" id="{2723A09C-2C26-1868-E6C7-05536B18C9EE}"/>
                </a:ext>
              </a:extLst>
            </p:cNvPr>
            <p:cNvSpPr txBox="1"/>
            <p:nvPr/>
          </p:nvSpPr>
          <p:spPr>
            <a:xfrm>
              <a:off x="2528740" y="5112771"/>
              <a:ext cx="2088859" cy="276999"/>
            </a:xfrm>
            <a:prstGeom prst="rect">
              <a:avLst/>
            </a:prstGeom>
            <a:noFill/>
          </p:spPr>
          <p:txBody>
            <a:bodyPr wrap="square" rtlCol="0">
              <a:spAutoFit/>
            </a:bodyPr>
            <a:lstStyle/>
            <a:p>
              <a:r>
                <a:rPr lang="vi-VN" sz="1200" b="1">
                  <a:latin typeface="+mj-lt"/>
                </a:rPr>
                <a:t>Sơ đồ mô hình tổng quát </a:t>
              </a:r>
              <a:endParaRPr lang="en-US" sz="1200" b="1">
                <a:latin typeface="+mj-lt"/>
              </a:endParaRPr>
            </a:p>
          </p:txBody>
        </p:sp>
      </p:grpSp>
      <p:grpSp>
        <p:nvGrpSpPr>
          <p:cNvPr id="21" name="Group 20">
            <a:extLst>
              <a:ext uri="{FF2B5EF4-FFF2-40B4-BE49-F238E27FC236}">
                <a16:creationId xmlns:a16="http://schemas.microsoft.com/office/drawing/2014/main" id="{8E091A4A-7D10-3AEF-E9C6-C0B6A713055F}"/>
              </a:ext>
            </a:extLst>
          </p:cNvPr>
          <p:cNvGrpSpPr/>
          <p:nvPr/>
        </p:nvGrpSpPr>
        <p:grpSpPr>
          <a:xfrm>
            <a:off x="-464525" y="5458501"/>
            <a:ext cx="7076701" cy="2250613"/>
            <a:chOff x="2857442" y="6165591"/>
            <a:chExt cx="7072859" cy="2530980"/>
          </a:xfrm>
        </p:grpSpPr>
        <p:sp>
          <p:nvSpPr>
            <p:cNvPr id="9" name="Rectangle: Rounded Corners 8">
              <a:extLst>
                <a:ext uri="{FF2B5EF4-FFF2-40B4-BE49-F238E27FC236}">
                  <a16:creationId xmlns:a16="http://schemas.microsoft.com/office/drawing/2014/main" id="{376DE46A-3205-3120-8B1B-EE5D6BEEA615}"/>
                </a:ext>
              </a:extLst>
            </p:cNvPr>
            <p:cNvSpPr/>
            <p:nvPr/>
          </p:nvSpPr>
          <p:spPr>
            <a:xfrm>
              <a:off x="3525160" y="6247744"/>
              <a:ext cx="6405141" cy="2448827"/>
            </a:xfrm>
            <a:prstGeom prst="roundRect">
              <a:avLst>
                <a:gd name="adj" fmla="val 39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a:solidFill>
                  <a:schemeClr val="tx1"/>
                </a:solidFill>
                <a:latin typeface="Times New Roman" panose="02020603050405020304" pitchFamily="18" charset="0"/>
                <a:cs typeface="Times New Roman" panose="02020603050405020304" pitchFamily="18"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a:p>
              <a:pPr algn="ctr"/>
              <a:endParaRPr lang="en-US"/>
            </a:p>
          </p:txBody>
        </p:sp>
        <p:sp>
          <p:nvSpPr>
            <p:cNvPr id="10" name="Rectangle: Rounded Corners 9">
              <a:extLst>
                <a:ext uri="{FF2B5EF4-FFF2-40B4-BE49-F238E27FC236}">
                  <a16:creationId xmlns:a16="http://schemas.microsoft.com/office/drawing/2014/main" id="{E12A2FD7-2857-F7F8-D419-0FBA4EE9DDC5}"/>
                </a:ext>
              </a:extLst>
            </p:cNvPr>
            <p:cNvSpPr/>
            <p:nvPr/>
          </p:nvSpPr>
          <p:spPr>
            <a:xfrm>
              <a:off x="3734801" y="6165591"/>
              <a:ext cx="1577763" cy="250220"/>
            </a:xfrm>
            <a:prstGeom prst="roundRect">
              <a:avLst/>
            </a:prstGeom>
            <a:solidFill>
              <a:srgbClr val="FFB0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imes New Roman" panose="02020603050405020304" pitchFamily="18" charset="0"/>
                  <a:cs typeface="Times New Roman" panose="02020603050405020304" pitchFamily="18" charset="0"/>
                </a:rPr>
                <a:t>3. THỰC NGHIỆM</a:t>
              </a:r>
              <a:r>
                <a:rPr lang="vi-VN" sz="1200" b="1">
                  <a:solidFill>
                    <a:schemeClr val="tx1"/>
                  </a:solidFill>
                  <a:latin typeface="Times New Roman" panose="02020603050405020304" pitchFamily="18" charset="0"/>
                  <a:cs typeface="Times New Roman" panose="02020603050405020304" pitchFamily="18" charset="0"/>
                </a:rPr>
                <a:t> </a:t>
              </a:r>
              <a:endParaRPr lang="en-US" sz="1200" b="1">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CC2B073-13CE-979D-4651-7C8A341B121D}"/>
                </a:ext>
              </a:extLst>
            </p:cNvPr>
            <p:cNvSpPr txBox="1"/>
            <p:nvPr/>
          </p:nvSpPr>
          <p:spPr>
            <a:xfrm>
              <a:off x="3113584" y="7149992"/>
              <a:ext cx="2652462" cy="261610"/>
            </a:xfrm>
            <a:prstGeom prst="rect">
              <a:avLst/>
            </a:prstGeom>
            <a:noFill/>
          </p:spPr>
          <p:txBody>
            <a:bodyPr wrap="square" rtlCol="0">
              <a:spAutoFit/>
            </a:bodyPr>
            <a:lstStyle/>
            <a:p>
              <a:pPr algn="ctr"/>
              <a:r>
                <a:rPr lang="en-US" sz="1100" b="1" err="1">
                  <a:solidFill>
                    <a:schemeClr val="tx1"/>
                  </a:solidFill>
                  <a:latin typeface="Times New Roman" panose="02020603050405020304" pitchFamily="18" charset="0"/>
                  <a:cs typeface="Times New Roman" panose="02020603050405020304" pitchFamily="18" charset="0"/>
                </a:rPr>
                <a:t>Bảng</a:t>
              </a:r>
              <a:r>
                <a:rPr lang="en-US" sz="1100" b="1">
                  <a:solidFill>
                    <a:schemeClr val="tx1"/>
                  </a:solidFill>
                  <a:latin typeface="Times New Roman" panose="02020603050405020304" pitchFamily="18" charset="0"/>
                  <a:cs typeface="Times New Roman" panose="02020603050405020304" pitchFamily="18" charset="0"/>
                </a:rPr>
                <a:t> 1. </a:t>
              </a:r>
              <a:r>
                <a:rPr lang="en-US" sz="1100" err="1">
                  <a:solidFill>
                    <a:schemeClr val="tx1"/>
                  </a:solidFill>
                  <a:latin typeface="Times New Roman" panose="02020603050405020304" pitchFamily="18" charset="0"/>
                  <a:cs typeface="Times New Roman" panose="02020603050405020304" pitchFamily="18" charset="0"/>
                </a:rPr>
                <a:t>Bộ</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dữ</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liệu</a:t>
              </a:r>
              <a:endParaRPr lang="en-US" sz="1100" b="1">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F11DF18-80FF-1B20-63B8-7D567DD695A8}"/>
                </a:ext>
              </a:extLst>
            </p:cNvPr>
            <p:cNvSpPr txBox="1"/>
            <p:nvPr/>
          </p:nvSpPr>
          <p:spPr>
            <a:xfrm>
              <a:off x="3474236" y="6388646"/>
              <a:ext cx="2488597" cy="430887"/>
            </a:xfrm>
            <a:prstGeom prst="rect">
              <a:avLst/>
            </a:prstGeom>
            <a:noFill/>
          </p:spPr>
          <p:txBody>
            <a:bodyPr wrap="square" rtlCol="0">
              <a:spAutoFit/>
            </a:bodyPr>
            <a:lstStyle/>
            <a:p>
              <a:r>
                <a:rPr lang="en-US" sz="1100" err="1">
                  <a:solidFill>
                    <a:schemeClr val="tx1"/>
                  </a:solidFill>
                  <a:latin typeface="Times New Roman" panose="02020603050405020304" pitchFamily="18" charset="0"/>
                  <a:cs typeface="Times New Roman" panose="02020603050405020304" pitchFamily="18" charset="0"/>
                </a:rPr>
                <a:t>Dữ</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liệu</a:t>
              </a:r>
              <a:r>
                <a:rPr lang="en-US" sz="1100">
                  <a:solidFill>
                    <a:schemeClr val="tx1"/>
                  </a:solidFill>
                  <a:latin typeface="Times New Roman" panose="02020603050405020304" pitchFamily="18" charset="0"/>
                  <a:cs typeface="Times New Roman" panose="02020603050405020304" pitchFamily="18" charset="0"/>
                </a:rPr>
                <a:t>: CK-Mixed dataset (CK+)</a:t>
              </a:r>
            </a:p>
          </p:txBody>
        </p:sp>
        <p:pic>
          <p:nvPicPr>
            <p:cNvPr id="29" name="Picture 28">
              <a:extLst>
                <a:ext uri="{FF2B5EF4-FFF2-40B4-BE49-F238E27FC236}">
                  <a16:creationId xmlns:a16="http://schemas.microsoft.com/office/drawing/2014/main" id="{08E29C3B-F7C3-A285-B2D1-0D422BCE62B0}"/>
                </a:ext>
              </a:extLst>
            </p:cNvPr>
            <p:cNvPicPr>
              <a:picLocks noChangeAspect="1"/>
            </p:cNvPicPr>
            <p:nvPr/>
          </p:nvPicPr>
          <p:blipFill>
            <a:blip r:embed="rId3"/>
            <a:stretch>
              <a:fillRect/>
            </a:stretch>
          </p:blipFill>
          <p:spPr>
            <a:xfrm>
              <a:off x="3662752" y="7374479"/>
              <a:ext cx="1619799" cy="1009549"/>
            </a:xfrm>
            <a:prstGeom prst="rect">
              <a:avLst/>
            </a:prstGeom>
          </p:spPr>
        </p:pic>
        <p:sp>
          <p:nvSpPr>
            <p:cNvPr id="20" name="TextBox 19">
              <a:extLst>
                <a:ext uri="{FF2B5EF4-FFF2-40B4-BE49-F238E27FC236}">
                  <a16:creationId xmlns:a16="http://schemas.microsoft.com/office/drawing/2014/main" id="{FB7449CC-5AEA-0B2D-192A-AAF00B29FF2B}"/>
                </a:ext>
              </a:extLst>
            </p:cNvPr>
            <p:cNvSpPr txBox="1"/>
            <p:nvPr/>
          </p:nvSpPr>
          <p:spPr>
            <a:xfrm>
              <a:off x="2857442" y="8335152"/>
              <a:ext cx="3332480" cy="291914"/>
            </a:xfrm>
            <a:prstGeom prst="rect">
              <a:avLst/>
            </a:prstGeom>
            <a:noFill/>
          </p:spPr>
          <p:txBody>
            <a:bodyPr wrap="square" rtlCol="0">
              <a:spAutoFit/>
            </a:bodyPr>
            <a:lstStyle/>
            <a:p>
              <a:pPr algn="ctr"/>
              <a:r>
                <a:rPr lang="en-US" sz="1100" err="1">
                  <a:solidFill>
                    <a:schemeClr val="tx1"/>
                  </a:solidFill>
                  <a:latin typeface="Times New Roman" panose="02020603050405020304" pitchFamily="18" charset="0"/>
                  <a:cs typeface="Times New Roman" panose="02020603050405020304" pitchFamily="18" charset="0"/>
                </a:rPr>
                <a:t>Một</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số</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hình</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ảnh</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trong</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bộ</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dữ</a:t>
              </a:r>
              <a:r>
                <a:rPr lang="en-US" sz="1100">
                  <a:solidFill>
                    <a:schemeClr val="tx1"/>
                  </a:solidFill>
                  <a:latin typeface="Times New Roman" panose="02020603050405020304" pitchFamily="18" charset="0"/>
                  <a:cs typeface="Times New Roman" panose="02020603050405020304" pitchFamily="18" charset="0"/>
                </a:rPr>
                <a:t> liệu.</a:t>
              </a:r>
            </a:p>
          </p:txBody>
        </p:sp>
      </p:grpSp>
      <p:graphicFrame>
        <p:nvGraphicFramePr>
          <p:cNvPr id="40" name="Table 39">
            <a:extLst>
              <a:ext uri="{FF2B5EF4-FFF2-40B4-BE49-F238E27FC236}">
                <a16:creationId xmlns:a16="http://schemas.microsoft.com/office/drawing/2014/main" id="{2744258D-3F66-96D9-3674-91DB54ED64D2}"/>
              </a:ext>
            </a:extLst>
          </p:cNvPr>
          <p:cNvGraphicFramePr>
            <a:graphicFrameLocks noGrp="1"/>
          </p:cNvGraphicFramePr>
          <p:nvPr>
            <p:extLst>
              <p:ext uri="{D42A27DB-BD31-4B8C-83A1-F6EECF244321}">
                <p14:modId xmlns:p14="http://schemas.microsoft.com/office/powerpoint/2010/main" val="2664021672"/>
              </p:ext>
            </p:extLst>
          </p:nvPr>
        </p:nvGraphicFramePr>
        <p:xfrm>
          <a:off x="2258366" y="5745780"/>
          <a:ext cx="2777128" cy="1849120"/>
        </p:xfrm>
        <a:graphic>
          <a:graphicData uri="http://schemas.openxmlformats.org/drawingml/2006/table">
            <a:tbl>
              <a:tblPr firstRow="1" firstCol="1" bandRow="1">
                <a:tableStyleId>{5C22544A-7EE6-4342-B048-85BDC9FD1C3A}</a:tableStyleId>
              </a:tblPr>
              <a:tblGrid>
                <a:gridCol w="990655">
                  <a:extLst>
                    <a:ext uri="{9D8B030D-6E8A-4147-A177-3AD203B41FA5}">
                      <a16:colId xmlns:a16="http://schemas.microsoft.com/office/drawing/2014/main" val="460240236"/>
                    </a:ext>
                  </a:extLst>
                </a:gridCol>
                <a:gridCol w="432897">
                  <a:extLst>
                    <a:ext uri="{9D8B030D-6E8A-4147-A177-3AD203B41FA5}">
                      <a16:colId xmlns:a16="http://schemas.microsoft.com/office/drawing/2014/main" val="3512479731"/>
                    </a:ext>
                  </a:extLst>
                </a:gridCol>
                <a:gridCol w="432897">
                  <a:extLst>
                    <a:ext uri="{9D8B030D-6E8A-4147-A177-3AD203B41FA5}">
                      <a16:colId xmlns:a16="http://schemas.microsoft.com/office/drawing/2014/main" val="4061701207"/>
                    </a:ext>
                  </a:extLst>
                </a:gridCol>
                <a:gridCol w="412679">
                  <a:extLst>
                    <a:ext uri="{9D8B030D-6E8A-4147-A177-3AD203B41FA5}">
                      <a16:colId xmlns:a16="http://schemas.microsoft.com/office/drawing/2014/main" val="2845922590"/>
                    </a:ext>
                  </a:extLst>
                </a:gridCol>
                <a:gridCol w="508000">
                  <a:extLst>
                    <a:ext uri="{9D8B030D-6E8A-4147-A177-3AD203B41FA5}">
                      <a16:colId xmlns:a16="http://schemas.microsoft.com/office/drawing/2014/main" val="1195087984"/>
                    </a:ext>
                  </a:extLst>
                </a:gridCol>
              </a:tblGrid>
              <a:tr h="261257">
                <a:tc>
                  <a:txBody>
                    <a:bodyPr/>
                    <a:lstStyle/>
                    <a:p>
                      <a:pPr algn="ctr"/>
                      <a:r>
                        <a:rPr lang="en-US" sz="900" err="1">
                          <a:solidFill>
                            <a:schemeClr val="tx1"/>
                          </a:solidFill>
                          <a:effectLst/>
                          <a:latin typeface="Times New Roman" panose="02020603050405020304" pitchFamily="18" charset="0"/>
                          <a:cs typeface="Times New Roman" panose="02020603050405020304" pitchFamily="18" charset="0"/>
                        </a:rPr>
                        <a:t>Phương</a:t>
                      </a:r>
                      <a:r>
                        <a:rPr lang="en-US" sz="900">
                          <a:solidFill>
                            <a:schemeClr val="tx1"/>
                          </a:solidFill>
                          <a:effectLst/>
                          <a:latin typeface="Times New Roman" panose="02020603050405020304" pitchFamily="18" charset="0"/>
                          <a:cs typeface="Times New Roman" panose="02020603050405020304" pitchFamily="18" charset="0"/>
                        </a:rPr>
                        <a:t> </a:t>
                      </a:r>
                      <a:r>
                        <a:rPr lang="en-US" sz="900" err="1">
                          <a:solidFill>
                            <a:schemeClr val="tx1"/>
                          </a:solidFill>
                          <a:effectLst/>
                          <a:latin typeface="Times New Roman" panose="02020603050405020304" pitchFamily="18" charset="0"/>
                          <a:cs typeface="Times New Roman" panose="02020603050405020304" pitchFamily="18" charset="0"/>
                        </a:rPr>
                        <a:t>pháp</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PSNR</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SSIM</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ACD</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ACD-I</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7405658"/>
                  </a:ext>
                </a:extLst>
              </a:tr>
              <a:tr h="261257">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VGAN</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16.32</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0.41</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0.14</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1.55</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1072801"/>
                  </a:ext>
                </a:extLst>
              </a:tr>
              <a:tr h="261257">
                <a:tc>
                  <a:txBody>
                    <a:bodyPr/>
                    <a:lstStyle/>
                    <a:p>
                      <a:pPr algn="ctr"/>
                      <a:r>
                        <a:rPr lang="en-US" sz="900" err="1">
                          <a:solidFill>
                            <a:schemeClr val="tx1"/>
                          </a:solidFill>
                          <a:effectLst/>
                          <a:latin typeface="Times New Roman" panose="02020603050405020304" pitchFamily="18" charset="0"/>
                          <a:cs typeface="Times New Roman" panose="02020603050405020304" pitchFamily="18" charset="0"/>
                        </a:rPr>
                        <a:t>MoCoGAN</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18.16</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0.58</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0.15</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0.9</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5606891"/>
                  </a:ext>
                </a:extLst>
              </a:tr>
              <a:tr h="261257">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GANimation</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26.54</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0.89</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0.10</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0.35</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8839404"/>
                  </a:ext>
                </a:extLst>
              </a:tr>
              <a:tr h="261257">
                <a:tc>
                  <a:txBody>
                    <a:bodyPr/>
                    <a:lstStyle/>
                    <a:p>
                      <a:pPr algn="ctr"/>
                      <a:r>
                        <a:rPr lang="en-US" sz="900" err="1">
                          <a:solidFill>
                            <a:schemeClr val="tx1"/>
                          </a:solidFill>
                          <a:effectLst/>
                          <a:latin typeface="Times New Roman" panose="02020603050405020304" pitchFamily="18" charset="0"/>
                          <a:cs typeface="Times New Roman" panose="02020603050405020304" pitchFamily="18" charset="0"/>
                        </a:rPr>
                        <a:t>ImaGINator</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20.29</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0.85</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0.08</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0.29</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5687807"/>
                  </a:ext>
                </a:extLst>
              </a:tr>
              <a:tr h="261257">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CwGAN</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25.90</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0.90</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0.11</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a:solidFill>
                            <a:schemeClr val="tx1"/>
                          </a:solidFill>
                          <a:effectLst/>
                          <a:latin typeface="Times New Roman" panose="02020603050405020304" pitchFamily="18" charset="0"/>
                          <a:cs typeface="Times New Roman" panose="02020603050405020304" pitchFamily="18" charset="0"/>
                        </a:rPr>
                        <a:t>0.12</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752402"/>
                  </a:ext>
                </a:extLst>
              </a:tr>
              <a:tr h="261257">
                <a:tc>
                  <a:txBody>
                    <a:bodyPr/>
                    <a:lstStyle/>
                    <a:p>
                      <a:pPr algn="ctr"/>
                      <a:r>
                        <a:rPr lang="en-US" sz="90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Mô</a:t>
                      </a:r>
                      <a:r>
                        <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90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hình</a:t>
                      </a:r>
                      <a:r>
                        <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90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đề</a:t>
                      </a:r>
                      <a:r>
                        <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90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xuất</a:t>
                      </a:r>
                      <a:endParaRPr lang="en-US" sz="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a:solidFill>
                            <a:schemeClr val="tx1"/>
                          </a:solidFill>
                          <a:effectLst/>
                          <a:latin typeface="Times New Roman" panose="02020603050405020304" pitchFamily="18" charset="0"/>
                          <a:cs typeface="Times New Roman" panose="02020603050405020304" pitchFamily="18" charset="0"/>
                        </a:rPr>
                        <a:t>35.50</a:t>
                      </a:r>
                      <a:endParaRPr lang="en-US" sz="9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a:solidFill>
                            <a:schemeClr val="tx1"/>
                          </a:solidFill>
                          <a:effectLst/>
                          <a:latin typeface="Times New Roman" panose="02020603050405020304" pitchFamily="18" charset="0"/>
                          <a:cs typeface="Times New Roman" panose="02020603050405020304" pitchFamily="18" charset="0"/>
                        </a:rPr>
                        <a:t>0.91</a:t>
                      </a:r>
                      <a:endParaRPr lang="en-US" sz="9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a:solidFill>
                            <a:schemeClr val="tx1"/>
                          </a:solidFill>
                          <a:effectLst/>
                          <a:latin typeface="Times New Roman" panose="02020603050405020304" pitchFamily="18" charset="0"/>
                          <a:cs typeface="Times New Roman" panose="02020603050405020304" pitchFamily="18" charset="0"/>
                        </a:rPr>
                        <a:t>0.06</a:t>
                      </a:r>
                      <a:endParaRPr lang="en-US" sz="9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a:solidFill>
                            <a:schemeClr val="tx1"/>
                          </a:solidFill>
                          <a:effectLst/>
                          <a:latin typeface="Times New Roman" panose="02020603050405020304" pitchFamily="18" charset="0"/>
                          <a:cs typeface="Times New Roman" panose="02020603050405020304" pitchFamily="18" charset="0"/>
                        </a:rPr>
                        <a:t>0.16</a:t>
                      </a:r>
                      <a:endParaRPr lang="en-US" sz="9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7791627"/>
                  </a:ext>
                </a:extLst>
              </a:tr>
            </a:tbl>
          </a:graphicData>
        </a:graphic>
      </p:graphicFrame>
      <p:grpSp>
        <p:nvGrpSpPr>
          <p:cNvPr id="53" name="Group 52">
            <a:extLst>
              <a:ext uri="{FF2B5EF4-FFF2-40B4-BE49-F238E27FC236}">
                <a16:creationId xmlns:a16="http://schemas.microsoft.com/office/drawing/2014/main" id="{3B87C68F-C41D-E1DA-5164-FE4E3B5399AA}"/>
              </a:ext>
            </a:extLst>
          </p:cNvPr>
          <p:cNvGrpSpPr/>
          <p:nvPr/>
        </p:nvGrpSpPr>
        <p:grpSpPr>
          <a:xfrm>
            <a:off x="203891" y="7767648"/>
            <a:ext cx="3225109" cy="1605964"/>
            <a:chOff x="-676706" y="8810122"/>
            <a:chExt cx="3541280" cy="1605964"/>
          </a:xfrm>
        </p:grpSpPr>
        <p:grpSp>
          <p:nvGrpSpPr>
            <p:cNvPr id="42" name="Group 41">
              <a:extLst>
                <a:ext uri="{FF2B5EF4-FFF2-40B4-BE49-F238E27FC236}">
                  <a16:creationId xmlns:a16="http://schemas.microsoft.com/office/drawing/2014/main" id="{4DAF59E9-2789-1783-2A56-65D4E34A740E}"/>
                </a:ext>
              </a:extLst>
            </p:cNvPr>
            <p:cNvGrpSpPr/>
            <p:nvPr/>
          </p:nvGrpSpPr>
          <p:grpSpPr>
            <a:xfrm>
              <a:off x="-676706" y="8810122"/>
              <a:ext cx="3541280" cy="1605964"/>
              <a:chOff x="2627175" y="6170831"/>
              <a:chExt cx="3541280" cy="1605964"/>
            </a:xfrm>
          </p:grpSpPr>
          <p:sp>
            <p:nvSpPr>
              <p:cNvPr id="43" name="Rectangle: Rounded Corners 42">
                <a:extLst>
                  <a:ext uri="{FF2B5EF4-FFF2-40B4-BE49-F238E27FC236}">
                    <a16:creationId xmlns:a16="http://schemas.microsoft.com/office/drawing/2014/main" id="{4A2292C4-BBF8-5CD5-3F37-F26CCEAD985E}"/>
                  </a:ext>
                </a:extLst>
              </p:cNvPr>
              <p:cNvSpPr/>
              <p:nvPr/>
            </p:nvSpPr>
            <p:spPr>
              <a:xfrm>
                <a:off x="2627175" y="6277230"/>
                <a:ext cx="3541280" cy="1499565"/>
              </a:xfrm>
              <a:prstGeom prst="roundRect">
                <a:avLst>
                  <a:gd name="adj" fmla="val 559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a:solidFill>
                    <a:schemeClr val="tx1"/>
                  </a:solidFill>
                  <a:latin typeface="Times New Roman" panose="02020603050405020304" pitchFamily="18" charset="0"/>
                  <a:cs typeface="Times New Roman" panose="02020603050405020304" pitchFamily="18"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a:p>
                <a:pPr algn="ctr"/>
                <a:endParaRPr lang="en-US"/>
              </a:p>
            </p:txBody>
          </p:sp>
          <p:sp>
            <p:nvSpPr>
              <p:cNvPr id="44" name="Rectangle: Rounded Corners 43">
                <a:extLst>
                  <a:ext uri="{FF2B5EF4-FFF2-40B4-BE49-F238E27FC236}">
                    <a16:creationId xmlns:a16="http://schemas.microsoft.com/office/drawing/2014/main" id="{946A8BB2-69D9-8126-FB50-70841A017B70}"/>
                  </a:ext>
                </a:extLst>
              </p:cNvPr>
              <p:cNvSpPr/>
              <p:nvPr/>
            </p:nvSpPr>
            <p:spPr>
              <a:xfrm>
                <a:off x="2827075" y="6170831"/>
                <a:ext cx="1577763" cy="241567"/>
              </a:xfrm>
              <a:prstGeom prst="roundRect">
                <a:avLst/>
              </a:prstGeom>
              <a:solidFill>
                <a:srgbClr val="FFB0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imes New Roman" panose="02020603050405020304" pitchFamily="18" charset="0"/>
                    <a:cs typeface="Times New Roman" panose="02020603050405020304" pitchFamily="18" charset="0"/>
                  </a:rPr>
                  <a:t>4. KẾT QUẢ</a:t>
                </a:r>
              </a:p>
            </p:txBody>
          </p:sp>
        </p:grpSp>
        <p:pic>
          <p:nvPicPr>
            <p:cNvPr id="50" name="Picture 49" descr="A collage of a person&#10;&#10;Description automatically generated with medium confidence">
              <a:extLst>
                <a:ext uri="{FF2B5EF4-FFF2-40B4-BE49-F238E27FC236}">
                  <a16:creationId xmlns:a16="http://schemas.microsoft.com/office/drawing/2014/main" id="{BA89F56E-3B9D-DF28-F68C-E0CC016D6E8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976" y="9650338"/>
              <a:ext cx="3469029" cy="430182"/>
            </a:xfrm>
            <a:prstGeom prst="rect">
              <a:avLst/>
            </a:prstGeom>
            <a:noFill/>
            <a:ln>
              <a:noFill/>
            </a:ln>
          </p:spPr>
        </p:pic>
        <p:sp>
          <p:nvSpPr>
            <p:cNvPr id="51" name="TextBox 50">
              <a:extLst>
                <a:ext uri="{FF2B5EF4-FFF2-40B4-BE49-F238E27FC236}">
                  <a16:creationId xmlns:a16="http://schemas.microsoft.com/office/drawing/2014/main" id="{3627AA9F-10DF-1144-A4E2-B75DDA260E29}"/>
                </a:ext>
              </a:extLst>
            </p:cNvPr>
            <p:cNvSpPr txBox="1"/>
            <p:nvPr/>
          </p:nvSpPr>
          <p:spPr>
            <a:xfrm>
              <a:off x="-676705" y="9095302"/>
              <a:ext cx="3532488" cy="600164"/>
            </a:xfrm>
            <a:prstGeom prst="rect">
              <a:avLst/>
            </a:prstGeom>
            <a:noFill/>
          </p:spPr>
          <p:txBody>
            <a:bodyPr wrap="square" rtlCol="0">
              <a:spAutoFit/>
            </a:bodyPr>
            <a:lstStyle/>
            <a:p>
              <a:pPr algn="just"/>
              <a:r>
                <a:rPr lang="en-US" sz="1100">
                  <a:latin typeface="+mj-lt"/>
                </a:rPr>
                <a:t>- </a:t>
              </a:r>
              <a:r>
                <a:rPr lang="vi-VN" sz="1100">
                  <a:latin typeface="+mj-lt"/>
                </a:rPr>
                <a:t>Tạo video từ một hình ảnh đầu vào duy nhất. </a:t>
              </a:r>
            </a:p>
            <a:p>
              <a:pPr algn="just"/>
              <a:r>
                <a:rPr lang="en-US" sz="1100">
                  <a:latin typeface="+mj-lt"/>
                </a:rPr>
                <a:t>- </a:t>
              </a:r>
              <a:r>
                <a:rPr lang="vi-VN" sz="1100">
                  <a:latin typeface="+mj-lt"/>
                </a:rPr>
                <a:t>Tạo ra video chuyển động mượt mà, chân thực từ hình ảnh đầu vào</a:t>
              </a:r>
              <a:endParaRPr lang="en-US" sz="1100">
                <a:latin typeface="+mj-lt"/>
              </a:endParaRPr>
            </a:p>
          </p:txBody>
        </p:sp>
        <p:sp>
          <p:nvSpPr>
            <p:cNvPr id="52" name="TextBox 51">
              <a:extLst>
                <a:ext uri="{FF2B5EF4-FFF2-40B4-BE49-F238E27FC236}">
                  <a16:creationId xmlns:a16="http://schemas.microsoft.com/office/drawing/2014/main" id="{C4C5AFE4-D755-2640-22E0-6E52F62F65C0}"/>
                </a:ext>
              </a:extLst>
            </p:cNvPr>
            <p:cNvSpPr txBox="1"/>
            <p:nvPr/>
          </p:nvSpPr>
          <p:spPr>
            <a:xfrm>
              <a:off x="-412410" y="10092359"/>
              <a:ext cx="2958156" cy="261610"/>
            </a:xfrm>
            <a:prstGeom prst="rect">
              <a:avLst/>
            </a:prstGeom>
            <a:noFill/>
          </p:spPr>
          <p:txBody>
            <a:bodyPr wrap="square" rtlCol="0">
              <a:spAutoFit/>
            </a:bodyPr>
            <a:lstStyle/>
            <a:p>
              <a:pPr algn="ctr"/>
              <a:r>
                <a:rPr lang="en-US" sz="1100" err="1">
                  <a:solidFill>
                    <a:schemeClr val="tx1"/>
                  </a:solidFill>
                  <a:latin typeface="Times New Roman" panose="02020603050405020304" pitchFamily="18" charset="0"/>
                  <a:cs typeface="Times New Roman" panose="02020603050405020304" pitchFamily="18" charset="0"/>
                </a:rPr>
                <a:t>Kết</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quả</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dự</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đoán</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sau</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khi</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thực</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hiện</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mô</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hình</a:t>
              </a:r>
              <a:endParaRPr lang="en-US" sz="1100">
                <a:solidFill>
                  <a:schemeClr val="tx1"/>
                </a:solidFill>
                <a:latin typeface="Times New Roman" panose="02020603050405020304" pitchFamily="18" charset="0"/>
                <a:cs typeface="Times New Roman" panose="02020603050405020304" pitchFamily="18" charset="0"/>
              </a:endParaRPr>
            </a:p>
          </p:txBody>
        </p:sp>
      </p:grpSp>
      <p:graphicFrame>
        <p:nvGraphicFramePr>
          <p:cNvPr id="55" name="Table 54">
            <a:extLst>
              <a:ext uri="{FF2B5EF4-FFF2-40B4-BE49-F238E27FC236}">
                <a16:creationId xmlns:a16="http://schemas.microsoft.com/office/drawing/2014/main" id="{BB42E6B3-F97E-2648-761E-0669F489256A}"/>
              </a:ext>
            </a:extLst>
          </p:cNvPr>
          <p:cNvGraphicFramePr>
            <a:graphicFrameLocks noGrp="1"/>
          </p:cNvGraphicFramePr>
          <p:nvPr>
            <p:extLst>
              <p:ext uri="{D42A27DB-BD31-4B8C-83A1-F6EECF244321}">
                <p14:modId xmlns:p14="http://schemas.microsoft.com/office/powerpoint/2010/main" val="680621183"/>
              </p:ext>
            </p:extLst>
          </p:nvPr>
        </p:nvGraphicFramePr>
        <p:xfrm>
          <a:off x="444590" y="5910573"/>
          <a:ext cx="1412191" cy="421506"/>
        </p:xfrm>
        <a:graphic>
          <a:graphicData uri="http://schemas.openxmlformats.org/drawingml/2006/table">
            <a:tbl>
              <a:tblPr firstRow="1" firstCol="1" bandRow="1">
                <a:tableStyleId>{5C22544A-7EE6-4342-B048-85BDC9FD1C3A}</a:tableStyleId>
              </a:tblPr>
              <a:tblGrid>
                <a:gridCol w="721202">
                  <a:extLst>
                    <a:ext uri="{9D8B030D-6E8A-4147-A177-3AD203B41FA5}">
                      <a16:colId xmlns:a16="http://schemas.microsoft.com/office/drawing/2014/main" val="2673292454"/>
                    </a:ext>
                  </a:extLst>
                </a:gridCol>
                <a:gridCol w="690989">
                  <a:extLst>
                    <a:ext uri="{9D8B030D-6E8A-4147-A177-3AD203B41FA5}">
                      <a16:colId xmlns:a16="http://schemas.microsoft.com/office/drawing/2014/main" val="104360331"/>
                    </a:ext>
                  </a:extLst>
                </a:gridCol>
              </a:tblGrid>
              <a:tr h="140502">
                <a:tc>
                  <a:txBody>
                    <a:bodyPr/>
                    <a:lstStyle/>
                    <a:p>
                      <a:pPr algn="ctr"/>
                      <a:r>
                        <a:rPr lang="vi-VN" sz="900">
                          <a:solidFill>
                            <a:schemeClr val="tx1"/>
                          </a:solidFill>
                          <a:effectLst/>
                          <a:latin typeface="+mj-lt"/>
                        </a:rPr>
                        <a:t>Datasets</a:t>
                      </a:r>
                      <a:endParaRPr lang="en-US" sz="900">
                        <a:solidFill>
                          <a:schemeClr val="tx1"/>
                        </a:solidFill>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900">
                          <a:solidFill>
                            <a:schemeClr val="tx1"/>
                          </a:solidFill>
                          <a:effectLst/>
                          <a:latin typeface="+mj-lt"/>
                        </a:rPr>
                        <a:t>Số lượng</a:t>
                      </a:r>
                      <a:endParaRPr lang="en-US" sz="900">
                        <a:solidFill>
                          <a:schemeClr val="tx1"/>
                        </a:solidFill>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3387055"/>
                  </a:ext>
                </a:extLst>
              </a:tr>
              <a:tr h="140502">
                <a:tc>
                  <a:txBody>
                    <a:bodyPr/>
                    <a:lstStyle/>
                    <a:p>
                      <a:pPr algn="ctr"/>
                      <a:r>
                        <a:rPr lang="vi-VN" sz="900">
                          <a:solidFill>
                            <a:schemeClr val="tx1"/>
                          </a:solidFill>
                          <a:effectLst/>
                          <a:latin typeface="+mj-lt"/>
                        </a:rPr>
                        <a:t>Train</a:t>
                      </a:r>
                      <a:endParaRPr lang="en-US" sz="900">
                        <a:solidFill>
                          <a:schemeClr val="tx1"/>
                        </a:solidFill>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900">
                          <a:solidFill>
                            <a:schemeClr val="tx1"/>
                          </a:solidFill>
                          <a:effectLst/>
                          <a:latin typeface="+mj-lt"/>
                        </a:rPr>
                        <a:t>5400 ảnh</a:t>
                      </a:r>
                      <a:endParaRPr lang="en-US" sz="900">
                        <a:solidFill>
                          <a:schemeClr val="tx1"/>
                        </a:solidFill>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9764647"/>
                  </a:ext>
                </a:extLst>
              </a:tr>
              <a:tr h="140502">
                <a:tc>
                  <a:txBody>
                    <a:bodyPr/>
                    <a:lstStyle/>
                    <a:p>
                      <a:pPr algn="ctr"/>
                      <a:r>
                        <a:rPr lang="vi-VN" sz="900">
                          <a:solidFill>
                            <a:schemeClr val="tx1"/>
                          </a:solidFill>
                          <a:effectLst/>
                          <a:latin typeface="+mj-lt"/>
                        </a:rPr>
                        <a:t>Test</a:t>
                      </a:r>
                      <a:endParaRPr lang="en-US" sz="900">
                        <a:solidFill>
                          <a:schemeClr val="tx1"/>
                        </a:solidFill>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900">
                          <a:solidFill>
                            <a:schemeClr val="tx1"/>
                          </a:solidFill>
                          <a:effectLst/>
                          <a:latin typeface="+mj-lt"/>
                        </a:rPr>
                        <a:t>1600 ảnh</a:t>
                      </a:r>
                      <a:endParaRPr lang="en-US" sz="900">
                        <a:solidFill>
                          <a:schemeClr val="tx1"/>
                        </a:solidFill>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739434"/>
                  </a:ext>
                </a:extLst>
              </a:tr>
            </a:tbl>
          </a:graphicData>
        </a:graphic>
      </p:graphicFrame>
      <p:pic>
        <p:nvPicPr>
          <p:cNvPr id="57" name="Picture 56">
            <a:extLst>
              <a:ext uri="{FF2B5EF4-FFF2-40B4-BE49-F238E27FC236}">
                <a16:creationId xmlns:a16="http://schemas.microsoft.com/office/drawing/2014/main" id="{DCE3E98A-B2C5-CBEE-9B0C-4199031747A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68222" y="5583053"/>
            <a:ext cx="1484747" cy="911430"/>
          </a:xfrm>
          <a:prstGeom prst="rect">
            <a:avLst/>
          </a:prstGeom>
          <a:noFill/>
          <a:ln>
            <a:noFill/>
          </a:ln>
        </p:spPr>
      </p:pic>
      <p:pic>
        <p:nvPicPr>
          <p:cNvPr id="61" name="Picture 60">
            <a:extLst>
              <a:ext uri="{FF2B5EF4-FFF2-40B4-BE49-F238E27FC236}">
                <a16:creationId xmlns:a16="http://schemas.microsoft.com/office/drawing/2014/main" id="{CC7FEF7F-10CD-C2BA-94A2-ADE12692E34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0653" y="6693887"/>
            <a:ext cx="1519089" cy="840623"/>
          </a:xfrm>
          <a:prstGeom prst="rect">
            <a:avLst/>
          </a:prstGeom>
          <a:noFill/>
          <a:ln>
            <a:noFill/>
          </a:ln>
        </p:spPr>
      </p:pic>
      <p:sp>
        <p:nvSpPr>
          <p:cNvPr id="62" name="TextBox 61">
            <a:extLst>
              <a:ext uri="{FF2B5EF4-FFF2-40B4-BE49-F238E27FC236}">
                <a16:creationId xmlns:a16="http://schemas.microsoft.com/office/drawing/2014/main" id="{45EEA330-BD56-B1C2-FC05-6DCA366EAE75}"/>
              </a:ext>
            </a:extLst>
          </p:cNvPr>
          <p:cNvSpPr txBox="1"/>
          <p:nvPr/>
        </p:nvSpPr>
        <p:spPr>
          <a:xfrm>
            <a:off x="5362697" y="6458461"/>
            <a:ext cx="953432" cy="230832"/>
          </a:xfrm>
          <a:prstGeom prst="rect">
            <a:avLst/>
          </a:prstGeom>
          <a:noFill/>
        </p:spPr>
        <p:txBody>
          <a:bodyPr wrap="square" rtlCol="0">
            <a:spAutoFit/>
          </a:bodyPr>
          <a:lstStyle/>
          <a:p>
            <a:pPr algn="ctr"/>
            <a:r>
              <a:rPr lang="en-US" sz="900">
                <a:effectLst/>
                <a:latin typeface="Times New Roman" panose="02020603050405020304" pitchFamily="18" charset="0"/>
                <a:ea typeface="Times New Roman" panose="02020603050405020304" pitchFamily="18" charset="0"/>
              </a:rPr>
              <a:t>G1 loss</a:t>
            </a:r>
          </a:p>
        </p:txBody>
      </p:sp>
      <p:sp>
        <p:nvSpPr>
          <p:cNvPr id="63" name="TextBox 62">
            <a:extLst>
              <a:ext uri="{FF2B5EF4-FFF2-40B4-BE49-F238E27FC236}">
                <a16:creationId xmlns:a16="http://schemas.microsoft.com/office/drawing/2014/main" id="{A6ECB0F9-8209-8AE8-9302-F7800901D722}"/>
              </a:ext>
            </a:extLst>
          </p:cNvPr>
          <p:cNvSpPr txBox="1"/>
          <p:nvPr/>
        </p:nvSpPr>
        <p:spPr>
          <a:xfrm>
            <a:off x="5285944" y="7482765"/>
            <a:ext cx="1106937" cy="230832"/>
          </a:xfrm>
          <a:prstGeom prst="rect">
            <a:avLst/>
          </a:prstGeom>
          <a:noFill/>
        </p:spPr>
        <p:txBody>
          <a:bodyPr wrap="square" rtlCol="0">
            <a:spAutoFit/>
          </a:bodyPr>
          <a:lstStyle/>
          <a:p>
            <a:pPr algn="ctr"/>
            <a:r>
              <a:rPr lang="en-US" sz="900">
                <a:latin typeface="Times New Roman" panose="02020603050405020304" pitchFamily="18" charset="0"/>
                <a:cs typeface="Times New Roman" panose="02020603050405020304" pitchFamily="18" charset="0"/>
              </a:rPr>
              <a:t>Discriminator Loss</a:t>
            </a:r>
          </a:p>
        </p:txBody>
      </p:sp>
      <p:grpSp>
        <p:nvGrpSpPr>
          <p:cNvPr id="64" name="Group 63">
            <a:extLst>
              <a:ext uri="{FF2B5EF4-FFF2-40B4-BE49-F238E27FC236}">
                <a16:creationId xmlns:a16="http://schemas.microsoft.com/office/drawing/2014/main" id="{AC7B1EAC-9DDD-CA01-7C9E-9960FFA5B689}"/>
              </a:ext>
            </a:extLst>
          </p:cNvPr>
          <p:cNvGrpSpPr/>
          <p:nvPr/>
        </p:nvGrpSpPr>
        <p:grpSpPr>
          <a:xfrm>
            <a:off x="3521636" y="7762199"/>
            <a:ext cx="3105147" cy="1611415"/>
            <a:chOff x="-831401" y="8814470"/>
            <a:chExt cx="3664675" cy="1666179"/>
          </a:xfrm>
        </p:grpSpPr>
        <p:grpSp>
          <p:nvGrpSpPr>
            <p:cNvPr id="65" name="Group 64">
              <a:extLst>
                <a:ext uri="{FF2B5EF4-FFF2-40B4-BE49-F238E27FC236}">
                  <a16:creationId xmlns:a16="http://schemas.microsoft.com/office/drawing/2014/main" id="{C4679235-F0BD-FB6A-C8D8-E99DC24BA1A7}"/>
                </a:ext>
              </a:extLst>
            </p:cNvPr>
            <p:cNvGrpSpPr/>
            <p:nvPr/>
          </p:nvGrpSpPr>
          <p:grpSpPr>
            <a:xfrm>
              <a:off x="-815875" y="8814470"/>
              <a:ext cx="3635193" cy="1666179"/>
              <a:chOff x="2488006" y="6175179"/>
              <a:chExt cx="3635193" cy="1666179"/>
            </a:xfrm>
          </p:grpSpPr>
          <p:sp>
            <p:nvSpPr>
              <p:cNvPr id="69" name="Rectangle: Rounded Corners 68">
                <a:extLst>
                  <a:ext uri="{FF2B5EF4-FFF2-40B4-BE49-F238E27FC236}">
                    <a16:creationId xmlns:a16="http://schemas.microsoft.com/office/drawing/2014/main" id="{1CED3E06-BC46-1E6B-290F-BB9C39252191}"/>
                  </a:ext>
                </a:extLst>
              </p:cNvPr>
              <p:cNvSpPr/>
              <p:nvPr/>
            </p:nvSpPr>
            <p:spPr>
              <a:xfrm>
                <a:off x="2488006" y="6295016"/>
                <a:ext cx="3635193" cy="1546342"/>
              </a:xfrm>
              <a:prstGeom prst="roundRect">
                <a:avLst>
                  <a:gd name="adj" fmla="val 555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a:solidFill>
                    <a:schemeClr val="tx1"/>
                  </a:solidFill>
                  <a:latin typeface="Times New Roman" panose="02020603050405020304" pitchFamily="18" charset="0"/>
                  <a:cs typeface="Times New Roman" panose="02020603050405020304" pitchFamily="18"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a:p>
                <a:pPr algn="ctr"/>
                <a:endParaRPr lang="en-US"/>
              </a:p>
            </p:txBody>
          </p:sp>
          <p:sp>
            <p:nvSpPr>
              <p:cNvPr id="70" name="Rectangle: Rounded Corners 69">
                <a:extLst>
                  <a:ext uri="{FF2B5EF4-FFF2-40B4-BE49-F238E27FC236}">
                    <a16:creationId xmlns:a16="http://schemas.microsoft.com/office/drawing/2014/main" id="{EADA88D7-284A-5095-0ABA-7ED8A01B612C}"/>
                  </a:ext>
                </a:extLst>
              </p:cNvPr>
              <p:cNvSpPr/>
              <p:nvPr/>
            </p:nvSpPr>
            <p:spPr>
              <a:xfrm>
                <a:off x="2686453" y="6175179"/>
                <a:ext cx="1577763" cy="249777"/>
              </a:xfrm>
              <a:prstGeom prst="roundRect">
                <a:avLst/>
              </a:prstGeom>
              <a:solidFill>
                <a:srgbClr val="FFB0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imes New Roman" panose="02020603050405020304" pitchFamily="18" charset="0"/>
                    <a:cs typeface="Times New Roman" panose="02020603050405020304" pitchFamily="18" charset="0"/>
                  </a:rPr>
                  <a:t>5. KẾT LUẬN</a:t>
                </a:r>
              </a:p>
            </p:txBody>
          </p:sp>
        </p:grpSp>
        <p:sp>
          <p:nvSpPr>
            <p:cNvPr id="67" name="TextBox 66">
              <a:extLst>
                <a:ext uri="{FF2B5EF4-FFF2-40B4-BE49-F238E27FC236}">
                  <a16:creationId xmlns:a16="http://schemas.microsoft.com/office/drawing/2014/main" id="{05D22AFB-1119-E778-971A-093ECAA81433}"/>
                </a:ext>
              </a:extLst>
            </p:cNvPr>
            <p:cNvSpPr txBox="1"/>
            <p:nvPr/>
          </p:nvSpPr>
          <p:spPr>
            <a:xfrm>
              <a:off x="-831401" y="9079290"/>
              <a:ext cx="3664675" cy="1320681"/>
            </a:xfrm>
            <a:prstGeom prst="rect">
              <a:avLst/>
            </a:prstGeom>
            <a:noFill/>
          </p:spPr>
          <p:txBody>
            <a:bodyPr wrap="square" rtlCol="0">
              <a:spAutoFit/>
            </a:bodyPr>
            <a:lstStyle/>
            <a:p>
              <a:pPr algn="just"/>
              <a:r>
                <a:rPr lang="en-US" sz="1100">
                  <a:latin typeface="Times New Roman" panose="02020603050405020304" pitchFamily="18" charset="0"/>
                  <a:cs typeface="Times New Roman" panose="02020603050405020304" pitchFamily="18" charset="0"/>
                </a:rPr>
                <a:t>- </a:t>
              </a:r>
              <a:r>
                <a:rPr lang="vi-VN" sz="1100">
                  <a:latin typeface="Times New Roman" panose="02020603050405020304" pitchFamily="18" charset="0"/>
                  <a:cs typeface="Times New Roman" panose="02020603050405020304" pitchFamily="18" charset="0"/>
                </a:rPr>
                <a:t>Phương pháp</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đề</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xuất</a:t>
              </a:r>
              <a:r>
                <a:rPr lang="vi-VN" sz="1100">
                  <a:latin typeface="Times New Roman" panose="02020603050405020304" pitchFamily="18" charset="0"/>
                  <a:cs typeface="Times New Roman" panose="02020603050405020304" pitchFamily="18" charset="0"/>
                </a:rPr>
                <a:t> tạo video</a:t>
              </a:r>
              <a:r>
                <a:rPr lang="en-US" sz="1100">
                  <a:latin typeface="Times New Roman" panose="02020603050405020304" pitchFamily="18" charset="0"/>
                  <a:cs typeface="Times New Roman" panose="02020603050405020304" pitchFamily="18" charset="0"/>
                </a:rPr>
                <a:t> </a:t>
              </a:r>
              <a:r>
                <a:rPr lang="en-US" sz="1100" err="1">
                  <a:latin typeface="Times New Roman" panose="02020603050405020304" pitchFamily="18" charset="0"/>
                  <a:cs typeface="Times New Roman" panose="02020603050405020304" pitchFamily="18" charset="0"/>
                </a:rPr>
                <a:t>động</a:t>
              </a:r>
              <a:r>
                <a:rPr lang="vi-VN" sz="1100">
                  <a:latin typeface="Times New Roman" panose="02020603050405020304" pitchFamily="18" charset="0"/>
                  <a:cs typeface="Times New Roman" panose="02020603050405020304" pitchFamily="18" charset="0"/>
                </a:rPr>
                <a:t> từ một bức ảnh đạt được kết quả ấn tượng.</a:t>
              </a:r>
            </a:p>
            <a:p>
              <a:pPr algn="just"/>
              <a:r>
                <a:rPr lang="en-US" sz="1100">
                  <a:latin typeface="Times New Roman" panose="02020603050405020304" pitchFamily="18" charset="0"/>
                  <a:cs typeface="Times New Roman" panose="02020603050405020304" pitchFamily="18" charset="0"/>
                </a:rPr>
                <a:t>- V</a:t>
              </a:r>
              <a:r>
                <a:rPr lang="vi-VN" sz="1100">
                  <a:latin typeface="Times New Roman" panose="02020603050405020304" pitchFamily="18" charset="0"/>
                  <a:cs typeface="Times New Roman" panose="02020603050405020304" pitchFamily="18" charset="0"/>
                </a:rPr>
                <a:t>ideo tổng hợp chuyển động tự nhiên</a:t>
              </a:r>
              <a:r>
                <a:rPr lang="en-US" sz="1100">
                  <a:latin typeface="Times New Roman" panose="02020603050405020304" pitchFamily="18" charset="0"/>
                  <a:cs typeface="Times New Roman" panose="02020603050405020304" pitchFamily="18" charset="0"/>
                </a:rPr>
                <a:t>, </a:t>
              </a:r>
              <a:r>
                <a:rPr lang="vi-VN" sz="1100">
                  <a:latin typeface="Times New Roman" panose="02020603050405020304" pitchFamily="18" charset="0"/>
                  <a:cs typeface="Times New Roman" panose="02020603050405020304" pitchFamily="18" charset="0"/>
                </a:rPr>
                <a:t>chân thực.</a:t>
              </a:r>
            </a:p>
            <a:p>
              <a:pPr algn="just"/>
              <a:r>
                <a:rPr lang="en-US" sz="1100">
                  <a:latin typeface="Times New Roman" panose="02020603050405020304" pitchFamily="18" charset="0"/>
                  <a:cs typeface="Times New Roman" panose="02020603050405020304" pitchFamily="18" charset="0"/>
                </a:rPr>
                <a:t>- </a:t>
              </a:r>
              <a:r>
                <a:rPr lang="vi-VN" sz="1100">
                  <a:latin typeface="Times New Roman" panose="02020603050405020304" pitchFamily="18" charset="0"/>
                  <a:cs typeface="Times New Roman" panose="02020603050405020304" pitchFamily="18" charset="0"/>
                </a:rPr>
                <a:t>Phương pháp ổn định và có khả năng tái tạo tốt.</a:t>
              </a:r>
              <a:endParaRPr lang="en-US" sz="1100">
                <a:latin typeface="Times New Roman" panose="02020603050405020304" pitchFamily="18" charset="0"/>
                <a:cs typeface="Times New Roman" panose="02020603050405020304" pitchFamily="18" charset="0"/>
              </a:endParaRPr>
            </a:p>
            <a:p>
              <a:pPr algn="just"/>
              <a:r>
                <a:rPr lang="en-US" sz="1100">
                  <a:latin typeface="Times New Roman" panose="02020603050405020304" pitchFamily="18" charset="0"/>
                  <a:cs typeface="Times New Roman" panose="02020603050405020304" pitchFamily="18" charset="0"/>
                </a:rPr>
                <a:t>- M</a:t>
              </a:r>
              <a:r>
                <a:rPr lang="vi-VN" sz="1100">
                  <a:latin typeface="Times New Roman" panose="02020603050405020304" pitchFamily="18" charset="0"/>
                  <a:cs typeface="Times New Roman" panose="02020603050405020304" pitchFamily="18" charset="0"/>
                </a:rPr>
                <a:t>ở rộng kiến trúc mô hình xử lý các trường hợp đặc biệt.</a:t>
              </a:r>
            </a:p>
            <a:p>
              <a:pPr algn="just"/>
              <a:r>
                <a:rPr lang="en-US" sz="1100">
                  <a:latin typeface="Times New Roman" panose="02020603050405020304" pitchFamily="18" charset="0"/>
                  <a:cs typeface="Times New Roman" panose="02020603050405020304" pitchFamily="18" charset="0"/>
                </a:rPr>
                <a:t>- </a:t>
              </a:r>
              <a:r>
                <a:rPr lang="vi-VN" sz="1100">
                  <a:latin typeface="Times New Roman" panose="02020603050405020304" pitchFamily="18" charset="0"/>
                  <a:cs typeface="Times New Roman" panose="02020603050405020304" pitchFamily="18" charset="0"/>
                </a:rPr>
                <a:t>Cải thiện tính thực tế của video tổng hợp.</a:t>
              </a:r>
            </a:p>
          </p:txBody>
        </p:sp>
      </p:grpSp>
      <p:sp>
        <p:nvSpPr>
          <p:cNvPr id="71" name="TextBox 70">
            <a:extLst>
              <a:ext uri="{FF2B5EF4-FFF2-40B4-BE49-F238E27FC236}">
                <a16:creationId xmlns:a16="http://schemas.microsoft.com/office/drawing/2014/main" id="{04EA1E54-C05E-F8C5-1557-3DB13975B016}"/>
              </a:ext>
            </a:extLst>
          </p:cNvPr>
          <p:cNvSpPr txBox="1"/>
          <p:nvPr/>
        </p:nvSpPr>
        <p:spPr>
          <a:xfrm>
            <a:off x="2285535" y="5491958"/>
            <a:ext cx="3145508" cy="261610"/>
          </a:xfrm>
          <a:prstGeom prst="rect">
            <a:avLst/>
          </a:prstGeom>
          <a:noFill/>
        </p:spPr>
        <p:txBody>
          <a:bodyPr wrap="square" rtlCol="0">
            <a:spAutoFit/>
          </a:bodyPr>
          <a:lstStyle/>
          <a:p>
            <a:r>
              <a:rPr lang="en-US" sz="1100" b="1" err="1">
                <a:solidFill>
                  <a:schemeClr val="tx1"/>
                </a:solidFill>
                <a:latin typeface="Times New Roman" panose="02020603050405020304" pitchFamily="18" charset="0"/>
                <a:cs typeface="Times New Roman" panose="02020603050405020304" pitchFamily="18" charset="0"/>
              </a:rPr>
              <a:t>Bảng</a:t>
            </a:r>
            <a:r>
              <a:rPr lang="en-US" sz="1100" b="1">
                <a:solidFill>
                  <a:schemeClr val="tx1"/>
                </a:solidFill>
                <a:latin typeface="Times New Roman" panose="02020603050405020304" pitchFamily="18" charset="0"/>
                <a:cs typeface="Times New Roman" panose="02020603050405020304" pitchFamily="18" charset="0"/>
              </a:rPr>
              <a:t> 2. </a:t>
            </a:r>
            <a:r>
              <a:rPr lang="en-US" sz="1100" err="1">
                <a:solidFill>
                  <a:schemeClr val="tx1"/>
                </a:solidFill>
                <a:latin typeface="Times New Roman" panose="02020603050405020304" pitchFamily="18" charset="0"/>
                <a:cs typeface="Times New Roman" panose="02020603050405020304" pitchFamily="18" charset="0"/>
              </a:rPr>
              <a:t>Bảng</a:t>
            </a:r>
            <a:r>
              <a:rPr lang="en-US" sz="1100">
                <a:solidFill>
                  <a:schemeClr val="tx1"/>
                </a:solidFill>
                <a:latin typeface="Times New Roman" panose="02020603050405020304" pitchFamily="18" charset="0"/>
                <a:cs typeface="Times New Roman" panose="02020603050405020304" pitchFamily="18" charset="0"/>
              </a:rPr>
              <a:t> so </a:t>
            </a:r>
            <a:r>
              <a:rPr lang="en-US" sz="1100" err="1">
                <a:solidFill>
                  <a:schemeClr val="tx1"/>
                </a:solidFill>
                <a:latin typeface="Times New Roman" panose="02020603050405020304" pitchFamily="18" charset="0"/>
                <a:cs typeface="Times New Roman" panose="02020603050405020304" pitchFamily="18" charset="0"/>
              </a:rPr>
              <a:t>sánh</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giữa</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các</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phương</a:t>
            </a:r>
            <a:r>
              <a:rPr lang="en-US" sz="1100">
                <a:solidFill>
                  <a:schemeClr val="tx1"/>
                </a:solidFill>
                <a:latin typeface="Times New Roman" panose="02020603050405020304" pitchFamily="18" charset="0"/>
                <a:cs typeface="Times New Roman" panose="02020603050405020304" pitchFamily="18" charset="0"/>
              </a:rPr>
              <a:t> </a:t>
            </a:r>
            <a:r>
              <a:rPr lang="en-US" sz="1100" err="1">
                <a:solidFill>
                  <a:schemeClr val="tx1"/>
                </a:solidFill>
                <a:latin typeface="Times New Roman" panose="02020603050405020304" pitchFamily="18" charset="0"/>
                <a:cs typeface="Times New Roman" panose="02020603050405020304" pitchFamily="18" charset="0"/>
              </a:rPr>
              <a:t>pháp</a:t>
            </a:r>
            <a:endParaRPr lang="en-US" sz="1100">
              <a:solidFill>
                <a:schemeClr val="tx1"/>
              </a:solidFill>
              <a:latin typeface="Times New Roman" panose="02020603050405020304" pitchFamily="18" charset="0"/>
              <a:cs typeface="Times New Roman" panose="02020603050405020304" pitchFamily="18" charset="0"/>
            </a:endParaRPr>
          </a:p>
        </p:txBody>
      </p:sp>
      <p:grpSp>
        <p:nvGrpSpPr>
          <p:cNvPr id="155" name="Group 154">
            <a:extLst>
              <a:ext uri="{FF2B5EF4-FFF2-40B4-BE49-F238E27FC236}">
                <a16:creationId xmlns:a16="http://schemas.microsoft.com/office/drawing/2014/main" id="{DB492BB7-78F1-8F2D-44F2-DE1E9649AFAE}"/>
              </a:ext>
            </a:extLst>
          </p:cNvPr>
          <p:cNvGrpSpPr/>
          <p:nvPr/>
        </p:nvGrpSpPr>
        <p:grpSpPr>
          <a:xfrm>
            <a:off x="202795" y="9448312"/>
            <a:ext cx="6408620" cy="988358"/>
            <a:chOff x="-815876" y="8815587"/>
            <a:chExt cx="3680119" cy="964327"/>
          </a:xfrm>
        </p:grpSpPr>
        <p:grpSp>
          <p:nvGrpSpPr>
            <p:cNvPr id="156" name="Group 155">
              <a:extLst>
                <a:ext uri="{FF2B5EF4-FFF2-40B4-BE49-F238E27FC236}">
                  <a16:creationId xmlns:a16="http://schemas.microsoft.com/office/drawing/2014/main" id="{18439CA5-F3B8-C605-F9D3-F081B2B5986E}"/>
                </a:ext>
              </a:extLst>
            </p:cNvPr>
            <p:cNvGrpSpPr/>
            <p:nvPr/>
          </p:nvGrpSpPr>
          <p:grpSpPr>
            <a:xfrm>
              <a:off x="-815876" y="8815587"/>
              <a:ext cx="3680119" cy="964327"/>
              <a:chOff x="2488005" y="6176296"/>
              <a:chExt cx="3680119" cy="964327"/>
            </a:xfrm>
          </p:grpSpPr>
          <p:sp>
            <p:nvSpPr>
              <p:cNvPr id="158" name="Rectangle: Rounded Corners 157">
                <a:extLst>
                  <a:ext uri="{FF2B5EF4-FFF2-40B4-BE49-F238E27FC236}">
                    <a16:creationId xmlns:a16="http://schemas.microsoft.com/office/drawing/2014/main" id="{BBAB4F27-C5A7-B85E-FD82-CA825EC1C08C}"/>
                  </a:ext>
                </a:extLst>
              </p:cNvPr>
              <p:cNvSpPr/>
              <p:nvPr/>
            </p:nvSpPr>
            <p:spPr>
              <a:xfrm>
                <a:off x="2488005" y="6280598"/>
                <a:ext cx="3680119" cy="860025"/>
              </a:xfrm>
              <a:prstGeom prst="roundRect">
                <a:avLst>
                  <a:gd name="adj" fmla="val 883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a:solidFill>
                    <a:schemeClr val="tx1"/>
                  </a:solidFill>
                  <a:latin typeface="Times New Roman" panose="02020603050405020304" pitchFamily="18" charset="0"/>
                  <a:cs typeface="Times New Roman" panose="02020603050405020304" pitchFamily="18"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a:p>
                <a:pPr algn="ctr"/>
                <a:endParaRPr lang="en-US"/>
              </a:p>
            </p:txBody>
          </p:sp>
          <p:sp>
            <p:nvSpPr>
              <p:cNvPr id="159" name="Rectangle: Rounded Corners 158">
                <a:extLst>
                  <a:ext uri="{FF2B5EF4-FFF2-40B4-BE49-F238E27FC236}">
                    <a16:creationId xmlns:a16="http://schemas.microsoft.com/office/drawing/2014/main" id="{1491329B-7B68-FD2A-F7DE-EF1862A997BD}"/>
                  </a:ext>
                </a:extLst>
              </p:cNvPr>
              <p:cNvSpPr/>
              <p:nvPr/>
            </p:nvSpPr>
            <p:spPr>
              <a:xfrm>
                <a:off x="2583826" y="6176296"/>
                <a:ext cx="1435811" cy="237489"/>
              </a:xfrm>
              <a:prstGeom prst="roundRect">
                <a:avLst/>
              </a:prstGeom>
              <a:solidFill>
                <a:srgbClr val="FFB0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imes New Roman" panose="02020603050405020304" pitchFamily="18" charset="0"/>
                    <a:cs typeface="Times New Roman" panose="02020603050405020304" pitchFamily="18" charset="0"/>
                  </a:rPr>
                  <a:t>6. CÁC CÔNG TRÌNH CÔNG BỐ</a:t>
                </a:r>
              </a:p>
            </p:txBody>
          </p:sp>
        </p:grpSp>
        <p:sp>
          <p:nvSpPr>
            <p:cNvPr id="157" name="TextBox 156">
              <a:extLst>
                <a:ext uri="{FF2B5EF4-FFF2-40B4-BE49-F238E27FC236}">
                  <a16:creationId xmlns:a16="http://schemas.microsoft.com/office/drawing/2014/main" id="{862FA886-C579-95E0-41C2-04612785C931}"/>
                </a:ext>
              </a:extLst>
            </p:cNvPr>
            <p:cNvSpPr txBox="1"/>
            <p:nvPr/>
          </p:nvSpPr>
          <p:spPr>
            <a:xfrm>
              <a:off x="-805672" y="9026736"/>
              <a:ext cx="3642294" cy="750733"/>
            </a:xfrm>
            <a:prstGeom prst="rect">
              <a:avLst/>
            </a:prstGeom>
            <a:noFill/>
          </p:spPr>
          <p:txBody>
            <a:bodyPr wrap="square" rtlCol="0">
              <a:spAutoFit/>
            </a:bodyPr>
            <a:lstStyle/>
            <a:p>
              <a:pPr algn="just"/>
              <a:r>
                <a:rPr lang="en-US" sz="1100">
                  <a:latin typeface="Times New Roman" panose="02020603050405020304" pitchFamily="18" charset="0"/>
                  <a:cs typeface="Times New Roman" panose="02020603050405020304" pitchFamily="18" charset="0"/>
                </a:rPr>
                <a:t>- Tìm lại nụ cười xưa, YCS 2023 (Hội Nghị Khoa Học Trẻ lần thứ 5 năm 2023).</a:t>
              </a:r>
            </a:p>
            <a:p>
              <a:pPr algn="just"/>
              <a:r>
                <a:rPr lang="en-US" sz="1100">
                  <a:latin typeface="Times New Roman" panose="02020603050405020304" pitchFamily="18" charset="0"/>
                  <a:cs typeface="Times New Roman" panose="02020603050405020304" pitchFamily="18" charset="0"/>
                </a:rPr>
                <a:t>- Creating a Video from Facial Image Using Conditional Generative Adversarial Network, ICCIT-2023 (11/08/2023).</a:t>
              </a:r>
            </a:p>
            <a:p>
              <a:pPr algn="just"/>
              <a:r>
                <a:rPr lang="en-US" sz="1100">
                  <a:latin typeface="Times New Roman" panose="02020603050405020304" pitchFamily="18" charset="0"/>
                  <a:cs typeface="Times New Roman" panose="02020603050405020304" pitchFamily="18" charset="0"/>
                </a:rPr>
                <a:t>- 01 Bài báo đang submit tạp chí quốc tế SCIE.</a:t>
              </a:r>
              <a:endParaRPr lang="vi-VN" sz="1100">
                <a:latin typeface="Times New Roman" panose="02020603050405020304" pitchFamily="18" charset="0"/>
                <a:cs typeface="Times New Roman" panose="02020603050405020304" pitchFamily="18" charset="0"/>
              </a:endParaRPr>
            </a:p>
          </p:txBody>
        </p:sp>
      </p:grpSp>
      <p:grpSp>
        <p:nvGrpSpPr>
          <p:cNvPr id="160" name="Group 159">
            <a:extLst>
              <a:ext uri="{FF2B5EF4-FFF2-40B4-BE49-F238E27FC236}">
                <a16:creationId xmlns:a16="http://schemas.microsoft.com/office/drawing/2014/main" id="{9242E2B6-5F92-3B0B-A508-BDF0C0EAC3A7}"/>
              </a:ext>
            </a:extLst>
          </p:cNvPr>
          <p:cNvGrpSpPr/>
          <p:nvPr/>
        </p:nvGrpSpPr>
        <p:grpSpPr>
          <a:xfrm>
            <a:off x="202794" y="10485177"/>
            <a:ext cx="6416641" cy="734223"/>
            <a:chOff x="-828054" y="8815589"/>
            <a:chExt cx="3692297" cy="964325"/>
          </a:xfrm>
        </p:grpSpPr>
        <p:grpSp>
          <p:nvGrpSpPr>
            <p:cNvPr id="161" name="Group 160">
              <a:extLst>
                <a:ext uri="{FF2B5EF4-FFF2-40B4-BE49-F238E27FC236}">
                  <a16:creationId xmlns:a16="http://schemas.microsoft.com/office/drawing/2014/main" id="{F96420EA-797C-8F56-81D2-637616B216AB}"/>
                </a:ext>
              </a:extLst>
            </p:cNvPr>
            <p:cNvGrpSpPr/>
            <p:nvPr/>
          </p:nvGrpSpPr>
          <p:grpSpPr>
            <a:xfrm>
              <a:off x="-826037" y="8815589"/>
              <a:ext cx="3690280" cy="964325"/>
              <a:chOff x="2477844" y="6176298"/>
              <a:chExt cx="3690280" cy="964325"/>
            </a:xfrm>
          </p:grpSpPr>
          <p:sp>
            <p:nvSpPr>
              <p:cNvPr id="163" name="Rectangle: Rounded Corners 162">
                <a:extLst>
                  <a:ext uri="{FF2B5EF4-FFF2-40B4-BE49-F238E27FC236}">
                    <a16:creationId xmlns:a16="http://schemas.microsoft.com/office/drawing/2014/main" id="{A9CFB4AE-C4A2-6CAF-7B2F-1530F5A3A7C4}"/>
                  </a:ext>
                </a:extLst>
              </p:cNvPr>
              <p:cNvSpPr/>
              <p:nvPr/>
            </p:nvSpPr>
            <p:spPr>
              <a:xfrm>
                <a:off x="2477844" y="6280598"/>
                <a:ext cx="3690280" cy="860025"/>
              </a:xfrm>
              <a:prstGeom prst="roundRect">
                <a:avLst>
                  <a:gd name="adj" fmla="val 883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a:solidFill>
                    <a:schemeClr val="tx1"/>
                  </a:solidFill>
                  <a:latin typeface="Times New Roman" panose="02020603050405020304" pitchFamily="18" charset="0"/>
                  <a:cs typeface="Times New Roman" panose="02020603050405020304" pitchFamily="18"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a:p>
                <a:pPr algn="ctr"/>
                <a:endParaRPr lang="en-US"/>
              </a:p>
            </p:txBody>
          </p:sp>
          <p:sp>
            <p:nvSpPr>
              <p:cNvPr id="164" name="Rectangle: Rounded Corners 163">
                <a:extLst>
                  <a:ext uri="{FF2B5EF4-FFF2-40B4-BE49-F238E27FC236}">
                    <a16:creationId xmlns:a16="http://schemas.microsoft.com/office/drawing/2014/main" id="{98AE078F-AD8C-BEE6-7C84-5C938B8BAA29}"/>
                  </a:ext>
                </a:extLst>
              </p:cNvPr>
              <p:cNvSpPr/>
              <p:nvPr/>
            </p:nvSpPr>
            <p:spPr>
              <a:xfrm>
                <a:off x="2583826" y="6176298"/>
                <a:ext cx="1097652" cy="297915"/>
              </a:xfrm>
              <a:prstGeom prst="roundRect">
                <a:avLst/>
              </a:prstGeom>
              <a:solidFill>
                <a:srgbClr val="FFB0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imes New Roman" panose="02020603050405020304" pitchFamily="18" charset="0"/>
                    <a:cs typeface="Times New Roman" panose="02020603050405020304" pitchFamily="18" charset="0"/>
                  </a:rPr>
                  <a:t>TÀI LIỆU THAM KHẢO</a:t>
                </a:r>
              </a:p>
            </p:txBody>
          </p:sp>
        </p:grpSp>
        <p:sp>
          <p:nvSpPr>
            <p:cNvPr id="162" name="TextBox 161">
              <a:extLst>
                <a:ext uri="{FF2B5EF4-FFF2-40B4-BE49-F238E27FC236}">
                  <a16:creationId xmlns:a16="http://schemas.microsoft.com/office/drawing/2014/main" id="{14EE7F9A-6A02-3554-ABB1-6CCFD10C2B50}"/>
                </a:ext>
              </a:extLst>
            </p:cNvPr>
            <p:cNvSpPr txBox="1"/>
            <p:nvPr/>
          </p:nvSpPr>
          <p:spPr>
            <a:xfrm>
              <a:off x="-828054" y="9026736"/>
              <a:ext cx="3664677" cy="255249"/>
            </a:xfrm>
            <a:prstGeom prst="rect">
              <a:avLst/>
            </a:prstGeom>
            <a:noFill/>
          </p:spPr>
          <p:txBody>
            <a:bodyPr wrap="square" rtlCol="0">
              <a:spAutoFit/>
            </a:bodyPr>
            <a:lstStyle/>
            <a:p>
              <a:pPr algn="just"/>
              <a:endParaRPr lang="vi-VN" sz="1100">
                <a:latin typeface="Times New Roman" panose="02020603050405020304" pitchFamily="18" charset="0"/>
                <a:cs typeface="Times New Roman" panose="02020603050405020304" pitchFamily="18" charset="0"/>
              </a:endParaRPr>
            </a:p>
          </p:txBody>
        </p:sp>
      </p:grpSp>
      <p:sp>
        <p:nvSpPr>
          <p:cNvPr id="168" name="TextBox 167">
            <a:extLst>
              <a:ext uri="{FF2B5EF4-FFF2-40B4-BE49-F238E27FC236}">
                <a16:creationId xmlns:a16="http://schemas.microsoft.com/office/drawing/2014/main" id="{4ACE757A-ABEE-E9A6-E7FA-39B010E50555}"/>
              </a:ext>
            </a:extLst>
          </p:cNvPr>
          <p:cNvSpPr txBox="1"/>
          <p:nvPr/>
        </p:nvSpPr>
        <p:spPr>
          <a:xfrm>
            <a:off x="222089" y="10714784"/>
            <a:ext cx="6397347" cy="461665"/>
          </a:xfrm>
          <a:prstGeom prst="rect">
            <a:avLst/>
          </a:prstGeom>
          <a:noFill/>
        </p:spPr>
        <p:txBody>
          <a:bodyPr wrap="square">
            <a:spAutoFit/>
          </a:bodyPr>
          <a:lstStyle/>
          <a:p>
            <a:r>
              <a:rPr lang="en-US" sz="800">
                <a:latin typeface="Times New Roman" panose="02020603050405020304" pitchFamily="18" charset="0"/>
                <a:cs typeface="Times New Roman" panose="02020603050405020304" pitchFamily="18" charset="0"/>
              </a:rPr>
              <a:t>- G. Shen, W. Huang, C. Gan, M. Tan, J. Huang, W. Zhu, and B. Gong. (2019) Facial Image-to-Video Translation by a Hidden Affine</a:t>
            </a:r>
          </a:p>
          <a:p>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Dorkenwald, T. Milbich, A. Blattmann, R. Rombach, K. G. Derpanis and B. Ommer. (2021) Stochastic Image-to-Video Synthesis using cINNs</a:t>
            </a:r>
            <a:endParaRPr lang="en-US" sz="800">
              <a:latin typeface="Times New Roman" panose="02020603050405020304" pitchFamily="18" charset="0"/>
              <a:cs typeface="Times New Roman" panose="02020603050405020304" pitchFamily="18" charset="0"/>
            </a:endParaRPr>
          </a:p>
          <a:p>
            <a:r>
              <a:rPr lang="en-US" sz="800">
                <a:latin typeface="Times New Roman" panose="02020603050405020304" pitchFamily="18" charset="0"/>
                <a:cs typeface="Times New Roman" panose="02020603050405020304" pitchFamily="18" charset="0"/>
              </a:rPr>
              <a:t>- </a:t>
            </a: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 Ni, C. Shi, K. Li, S. X. Huang and M. R. Min. (2023) Conditional Image-to-Video Generation with Latent Flow Diffusion Models.</a:t>
            </a:r>
            <a:endParaRPr lang="en-US" sz="800" u="sng">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63" name="Group 262">
            <a:extLst>
              <a:ext uri="{FF2B5EF4-FFF2-40B4-BE49-F238E27FC236}">
                <a16:creationId xmlns:a16="http://schemas.microsoft.com/office/drawing/2014/main" id="{309E8688-0904-BE21-FADA-3C50DD9E1195}"/>
              </a:ext>
            </a:extLst>
          </p:cNvPr>
          <p:cNvGrpSpPr/>
          <p:nvPr/>
        </p:nvGrpSpPr>
        <p:grpSpPr>
          <a:xfrm>
            <a:off x="3527898" y="3319998"/>
            <a:ext cx="2999490" cy="1064620"/>
            <a:chOff x="-633" y="22702"/>
            <a:chExt cx="3454838" cy="1321110"/>
          </a:xfrm>
        </p:grpSpPr>
        <p:pic>
          <p:nvPicPr>
            <p:cNvPr id="264" name="Picture 263">
              <a:extLst>
                <a:ext uri="{FF2B5EF4-FFF2-40B4-BE49-F238E27FC236}">
                  <a16:creationId xmlns:a16="http://schemas.microsoft.com/office/drawing/2014/main" id="{38F6E7C1-CB50-7252-489B-615CE1B12D1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3" y="420080"/>
              <a:ext cx="457200" cy="457200"/>
            </a:xfrm>
            <a:prstGeom prst="rect">
              <a:avLst/>
            </a:prstGeom>
            <a:noFill/>
            <a:ln>
              <a:noFill/>
            </a:ln>
          </p:spPr>
        </p:pic>
        <p:grpSp>
          <p:nvGrpSpPr>
            <p:cNvPr id="265" name="Group 264">
              <a:extLst>
                <a:ext uri="{FF2B5EF4-FFF2-40B4-BE49-F238E27FC236}">
                  <a16:creationId xmlns:a16="http://schemas.microsoft.com/office/drawing/2014/main" id="{4E028476-95E0-A110-4702-9736541B2363}"/>
                </a:ext>
              </a:extLst>
            </p:cNvPr>
            <p:cNvGrpSpPr/>
            <p:nvPr/>
          </p:nvGrpSpPr>
          <p:grpSpPr>
            <a:xfrm>
              <a:off x="685800" y="457200"/>
              <a:ext cx="457199" cy="457198"/>
              <a:chOff x="0" y="0"/>
              <a:chExt cx="800100" cy="800099"/>
            </a:xfrm>
          </p:grpSpPr>
          <p:pic>
            <p:nvPicPr>
              <p:cNvPr id="286" name="Picture 285" descr="A person smiling for the camera&#10;&#10;Description automatically generated">
                <a:extLst>
                  <a:ext uri="{FF2B5EF4-FFF2-40B4-BE49-F238E27FC236}">
                    <a16:creationId xmlns:a16="http://schemas.microsoft.com/office/drawing/2014/main" id="{C80652DD-BAB8-5A1F-B8B4-CDE6929C2282}"/>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457200" cy="457200"/>
              </a:xfrm>
              <a:prstGeom prst="rect">
                <a:avLst/>
              </a:prstGeom>
              <a:noFill/>
              <a:ln>
                <a:noFill/>
              </a:ln>
            </p:spPr>
          </p:pic>
          <p:pic>
            <p:nvPicPr>
              <p:cNvPr id="287" name="Picture 286" descr="A person smiling for the camera&#10;&#10;Description automatically generated">
                <a:extLst>
                  <a:ext uri="{FF2B5EF4-FFF2-40B4-BE49-F238E27FC236}">
                    <a16:creationId xmlns:a16="http://schemas.microsoft.com/office/drawing/2014/main" id="{D891C951-666E-6F06-6CE1-1509FA493B1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4300" y="114300"/>
                <a:ext cx="457200" cy="457200"/>
              </a:xfrm>
              <a:prstGeom prst="rect">
                <a:avLst/>
              </a:prstGeom>
              <a:noFill/>
              <a:ln>
                <a:noFill/>
              </a:ln>
            </p:spPr>
          </p:pic>
          <p:pic>
            <p:nvPicPr>
              <p:cNvPr id="288" name="Picture 287" descr="A person smiling for the camera&#10;&#10;Description automatically generated">
                <a:extLst>
                  <a:ext uri="{FF2B5EF4-FFF2-40B4-BE49-F238E27FC236}">
                    <a16:creationId xmlns:a16="http://schemas.microsoft.com/office/drawing/2014/main" id="{D4117EFE-3246-A126-9F48-4D0EA6F090C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8600" y="228600"/>
                <a:ext cx="457200" cy="457200"/>
              </a:xfrm>
              <a:prstGeom prst="rect">
                <a:avLst/>
              </a:prstGeom>
              <a:noFill/>
              <a:ln>
                <a:noFill/>
              </a:ln>
            </p:spPr>
          </p:pic>
          <p:pic>
            <p:nvPicPr>
              <p:cNvPr id="289" name="Picture 288" descr="A person smiling for the camera&#10;&#10;Description automatically generated">
                <a:extLst>
                  <a:ext uri="{FF2B5EF4-FFF2-40B4-BE49-F238E27FC236}">
                    <a16:creationId xmlns:a16="http://schemas.microsoft.com/office/drawing/2014/main" id="{C986DF6B-15CC-A5F5-640D-F40A66C0676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2900" y="342900"/>
                <a:ext cx="457200" cy="457199"/>
              </a:xfrm>
              <a:prstGeom prst="rect">
                <a:avLst/>
              </a:prstGeom>
              <a:noFill/>
              <a:ln>
                <a:noFill/>
              </a:ln>
            </p:spPr>
          </p:pic>
        </p:grpSp>
        <p:sp>
          <p:nvSpPr>
            <p:cNvPr id="266" name="Rectangle: Rounded Corners 265">
              <a:extLst>
                <a:ext uri="{FF2B5EF4-FFF2-40B4-BE49-F238E27FC236}">
                  <a16:creationId xmlns:a16="http://schemas.microsoft.com/office/drawing/2014/main" id="{73ED5FCE-189D-B80F-B752-044338523332}"/>
                </a:ext>
              </a:extLst>
            </p:cNvPr>
            <p:cNvSpPr/>
            <p:nvPr/>
          </p:nvSpPr>
          <p:spPr>
            <a:xfrm>
              <a:off x="1301318" y="1000912"/>
              <a:ext cx="732004" cy="3429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Giải Trí, Quảng Cáo</a:t>
              </a:r>
              <a:endParaRPr lang="en-US" sz="1100" kern="100">
                <a:effectLst/>
                <a:ea typeface="Calibri" panose="020F0502020204030204" pitchFamily="34" charset="0"/>
                <a:cs typeface="Times New Roman" panose="02020603050405020304" pitchFamily="18" charset="0"/>
              </a:endParaRPr>
            </a:p>
          </p:txBody>
        </p:sp>
        <p:sp>
          <p:nvSpPr>
            <p:cNvPr id="267" name="Rectangle: Rounded Corners 266">
              <a:extLst>
                <a:ext uri="{FF2B5EF4-FFF2-40B4-BE49-F238E27FC236}">
                  <a16:creationId xmlns:a16="http://schemas.microsoft.com/office/drawing/2014/main" id="{8BD5016F-FDF5-FB34-C6BB-28464224AE2C}"/>
                </a:ext>
              </a:extLst>
            </p:cNvPr>
            <p:cNvSpPr/>
            <p:nvPr/>
          </p:nvSpPr>
          <p:spPr>
            <a:xfrm>
              <a:off x="1297810" y="363103"/>
              <a:ext cx="715380" cy="2286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Giáo dục</a:t>
              </a:r>
              <a:endParaRPr lang="en-US" sz="1100" kern="100">
                <a:effectLst/>
                <a:ea typeface="Calibri" panose="020F0502020204030204" pitchFamily="34" charset="0"/>
                <a:cs typeface="Times New Roman" panose="02020603050405020304" pitchFamily="18" charset="0"/>
              </a:endParaRPr>
            </a:p>
          </p:txBody>
        </p:sp>
        <p:sp>
          <p:nvSpPr>
            <p:cNvPr id="268" name="Rectangle: Rounded Corners 267">
              <a:extLst>
                <a:ext uri="{FF2B5EF4-FFF2-40B4-BE49-F238E27FC236}">
                  <a16:creationId xmlns:a16="http://schemas.microsoft.com/office/drawing/2014/main" id="{F4985B56-20FA-7766-E5DD-6BB99E98CE54}"/>
                </a:ext>
              </a:extLst>
            </p:cNvPr>
            <p:cNvSpPr/>
            <p:nvPr/>
          </p:nvSpPr>
          <p:spPr>
            <a:xfrm>
              <a:off x="1303965" y="668192"/>
              <a:ext cx="720334" cy="25717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 Tế</a:t>
              </a:r>
              <a:endParaRPr lang="en-US" sz="1100" kern="100">
                <a:effectLst/>
                <a:ea typeface="Calibri" panose="020F0502020204030204" pitchFamily="34" charset="0"/>
                <a:cs typeface="Times New Roman" panose="02020603050405020304" pitchFamily="18" charset="0"/>
              </a:endParaRPr>
            </a:p>
          </p:txBody>
        </p:sp>
        <p:sp>
          <p:nvSpPr>
            <p:cNvPr id="270" name="Oval 35">
              <a:extLst>
                <a:ext uri="{FF2B5EF4-FFF2-40B4-BE49-F238E27FC236}">
                  <a16:creationId xmlns:a16="http://schemas.microsoft.com/office/drawing/2014/main" id="{1B72E253-AC37-A432-9D55-A719E3AA5DCB}"/>
                </a:ext>
              </a:extLst>
            </p:cNvPr>
            <p:cNvSpPr/>
            <p:nvPr/>
          </p:nvSpPr>
          <p:spPr>
            <a:xfrm>
              <a:off x="2168646" y="396650"/>
              <a:ext cx="1278207" cy="234950"/>
            </a:xfrm>
            <a:prstGeom prst="roundRect">
              <a:avLst/>
            </a:prstGeom>
            <a:solidFill>
              <a:schemeClr val="accent6">
                <a:lumMod val="20000"/>
                <a:lumOff val="80000"/>
              </a:schemeClr>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Nghiên cứu y khoa</a:t>
              </a:r>
              <a:endParaRPr lang="en-US" sz="1100" kern="100">
                <a:effectLst/>
                <a:ea typeface="Calibri" panose="020F0502020204030204" pitchFamily="34" charset="0"/>
                <a:cs typeface="Times New Roman" panose="02020603050405020304" pitchFamily="18" charset="0"/>
              </a:endParaRPr>
            </a:p>
          </p:txBody>
        </p:sp>
        <p:sp>
          <p:nvSpPr>
            <p:cNvPr id="271" name="Oval 35">
              <a:extLst>
                <a:ext uri="{FF2B5EF4-FFF2-40B4-BE49-F238E27FC236}">
                  <a16:creationId xmlns:a16="http://schemas.microsoft.com/office/drawing/2014/main" id="{CB44F25C-0F89-1258-9353-47BC43068C97}"/>
                </a:ext>
              </a:extLst>
            </p:cNvPr>
            <p:cNvSpPr/>
            <p:nvPr/>
          </p:nvSpPr>
          <p:spPr>
            <a:xfrm>
              <a:off x="2153994" y="707719"/>
              <a:ext cx="1300211" cy="228600"/>
            </a:xfrm>
            <a:prstGeom prst="roundRect">
              <a:avLst/>
            </a:prstGeom>
            <a:solidFill>
              <a:schemeClr val="accent6">
                <a:lumMod val="20000"/>
                <a:lumOff val="80000"/>
              </a:schemeClr>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 trị các vấn đề tâm lý</a:t>
              </a:r>
              <a:endParaRPr lang="en-US" sz="1100" kern="100">
                <a:effectLst/>
                <a:ea typeface="Calibri" panose="020F0502020204030204" pitchFamily="34" charset="0"/>
                <a:cs typeface="Times New Roman" panose="02020603050405020304" pitchFamily="18" charset="0"/>
              </a:endParaRPr>
            </a:p>
          </p:txBody>
        </p:sp>
        <p:sp>
          <p:nvSpPr>
            <p:cNvPr id="272" name="Rectangle: Rounded Corners 271">
              <a:extLst>
                <a:ext uri="{FF2B5EF4-FFF2-40B4-BE49-F238E27FC236}">
                  <a16:creationId xmlns:a16="http://schemas.microsoft.com/office/drawing/2014/main" id="{C9D1B9F0-C80F-230E-1CAE-7DD3C6A0EB89}"/>
                </a:ext>
              </a:extLst>
            </p:cNvPr>
            <p:cNvSpPr/>
            <p:nvPr/>
          </p:nvSpPr>
          <p:spPr>
            <a:xfrm>
              <a:off x="2153082" y="1012262"/>
              <a:ext cx="1293771" cy="231775"/>
            </a:xfrm>
            <a:prstGeom prst="roundRect">
              <a:avLst/>
            </a:prstGeom>
            <a:solidFill>
              <a:schemeClr val="accent6">
                <a:lumMod val="20000"/>
                <a:lumOff val="80000"/>
              </a:schemeClr>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 mô hình khuôn mặt</a:t>
              </a:r>
              <a:endParaRPr lang="en-US" sz="1100" kern="100">
                <a:effectLst/>
                <a:ea typeface="Calibri" panose="020F0502020204030204" pitchFamily="34" charset="0"/>
                <a:cs typeface="Times New Roman" panose="02020603050405020304" pitchFamily="18" charset="0"/>
              </a:endParaRPr>
            </a:p>
          </p:txBody>
        </p:sp>
        <p:sp>
          <p:nvSpPr>
            <p:cNvPr id="275" name="Rectangle: Rounded Corners 274">
              <a:extLst>
                <a:ext uri="{FF2B5EF4-FFF2-40B4-BE49-F238E27FC236}">
                  <a16:creationId xmlns:a16="http://schemas.microsoft.com/office/drawing/2014/main" id="{F330F626-1A2C-4BC4-8105-F73A00B15451}"/>
                </a:ext>
              </a:extLst>
            </p:cNvPr>
            <p:cNvSpPr/>
            <p:nvPr/>
          </p:nvSpPr>
          <p:spPr>
            <a:xfrm>
              <a:off x="146725" y="22702"/>
              <a:ext cx="1443067" cy="231776"/>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 video bài giảng hấp dẫn</a:t>
              </a:r>
              <a:endParaRPr lang="en-US" sz="1100" kern="100">
                <a:effectLst/>
                <a:ea typeface="Calibri" panose="020F0502020204030204" pitchFamily="34" charset="0"/>
                <a:cs typeface="Times New Roman" panose="02020603050405020304" pitchFamily="18" charset="0"/>
              </a:endParaRPr>
            </a:p>
          </p:txBody>
        </p:sp>
        <p:sp>
          <p:nvSpPr>
            <p:cNvPr id="276" name="Rectangle: Rounded Corners 275">
              <a:extLst>
                <a:ext uri="{FF2B5EF4-FFF2-40B4-BE49-F238E27FC236}">
                  <a16:creationId xmlns:a16="http://schemas.microsoft.com/office/drawing/2014/main" id="{B8066581-A3FD-E491-35B4-63BE58456DDF}"/>
                </a:ext>
              </a:extLst>
            </p:cNvPr>
            <p:cNvSpPr/>
            <p:nvPr/>
          </p:nvSpPr>
          <p:spPr>
            <a:xfrm>
              <a:off x="1735829" y="24077"/>
              <a:ext cx="1443066" cy="22860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Hỗ trợ học tập hiệu quả hơn.</a:t>
              </a:r>
              <a:endParaRPr lang="en-US" sz="1100" kern="100">
                <a:effectLst/>
                <a:ea typeface="Calibri" panose="020F0502020204030204" pitchFamily="34" charset="0"/>
                <a:cs typeface="Times New Roman" panose="02020603050405020304" pitchFamily="18" charset="0"/>
              </a:endParaRPr>
            </a:p>
          </p:txBody>
        </p:sp>
      </p:grpSp>
      <p:sp>
        <p:nvSpPr>
          <p:cNvPr id="341" name="TextBox 340">
            <a:extLst>
              <a:ext uri="{FF2B5EF4-FFF2-40B4-BE49-F238E27FC236}">
                <a16:creationId xmlns:a16="http://schemas.microsoft.com/office/drawing/2014/main" id="{0341A180-AD5A-D4A4-15BE-1B308B7D6F3D}"/>
              </a:ext>
            </a:extLst>
          </p:cNvPr>
          <p:cNvSpPr txBox="1"/>
          <p:nvPr/>
        </p:nvSpPr>
        <p:spPr>
          <a:xfrm>
            <a:off x="3434379" y="4017089"/>
            <a:ext cx="622501" cy="230832"/>
          </a:xfrm>
          <a:prstGeom prst="rect">
            <a:avLst/>
          </a:prstGeom>
          <a:noFill/>
        </p:spPr>
        <p:txBody>
          <a:bodyPr wrap="square" rtlCol="0">
            <a:spAutoFit/>
          </a:bodyPr>
          <a:lstStyle/>
          <a:p>
            <a:r>
              <a:rPr lang="en-US" sz="900">
                <a:latin typeface="Times New Roman" panose="02020603050405020304" pitchFamily="18" charset="0"/>
                <a:cs typeface="Times New Roman" panose="02020603050405020304" pitchFamily="18" charset="0"/>
              </a:rPr>
              <a:t>Ảnh tĩnh</a:t>
            </a:r>
          </a:p>
        </p:txBody>
      </p:sp>
      <p:sp>
        <p:nvSpPr>
          <p:cNvPr id="342" name="TextBox 341">
            <a:extLst>
              <a:ext uri="{FF2B5EF4-FFF2-40B4-BE49-F238E27FC236}">
                <a16:creationId xmlns:a16="http://schemas.microsoft.com/office/drawing/2014/main" id="{5FDFFEDD-426A-1DF2-72A7-359B8ED6FE0B}"/>
              </a:ext>
            </a:extLst>
          </p:cNvPr>
          <p:cNvSpPr txBox="1"/>
          <p:nvPr/>
        </p:nvSpPr>
        <p:spPr>
          <a:xfrm>
            <a:off x="4074832" y="4017089"/>
            <a:ext cx="521272" cy="230832"/>
          </a:xfrm>
          <a:prstGeom prst="rect">
            <a:avLst/>
          </a:prstGeom>
          <a:noFill/>
        </p:spPr>
        <p:txBody>
          <a:bodyPr wrap="square" rtlCol="0">
            <a:spAutoFit/>
          </a:bodyPr>
          <a:lstStyle/>
          <a:p>
            <a:r>
              <a:rPr lang="en-US" sz="900">
                <a:latin typeface="Times New Roman" panose="02020603050405020304" pitchFamily="18" charset="0"/>
                <a:cs typeface="Times New Roman" panose="02020603050405020304" pitchFamily="18" charset="0"/>
              </a:rPr>
              <a:t>Video</a:t>
            </a:r>
          </a:p>
        </p:txBody>
      </p:sp>
      <p:cxnSp>
        <p:nvCxnSpPr>
          <p:cNvPr id="348" name="Straight Arrow Connector 347">
            <a:extLst>
              <a:ext uri="{FF2B5EF4-FFF2-40B4-BE49-F238E27FC236}">
                <a16:creationId xmlns:a16="http://schemas.microsoft.com/office/drawing/2014/main" id="{E794303A-6216-857B-94AB-3C51F6F10170}"/>
              </a:ext>
            </a:extLst>
          </p:cNvPr>
          <p:cNvCxnSpPr>
            <a:cxnSpLocks/>
            <a:stCxn id="264" idx="3"/>
          </p:cNvCxnSpPr>
          <p:nvPr/>
        </p:nvCxnSpPr>
        <p:spPr>
          <a:xfrm>
            <a:off x="3924839" y="3824444"/>
            <a:ext cx="19484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Left Brace 6">
            <a:extLst>
              <a:ext uri="{FF2B5EF4-FFF2-40B4-BE49-F238E27FC236}">
                <a16:creationId xmlns:a16="http://schemas.microsoft.com/office/drawing/2014/main" id="{40E52E7F-89BD-6792-D6C1-C1BE55E0D94A}"/>
              </a:ext>
            </a:extLst>
          </p:cNvPr>
          <p:cNvSpPr/>
          <p:nvPr/>
        </p:nvSpPr>
        <p:spPr>
          <a:xfrm>
            <a:off x="4547706" y="3653777"/>
            <a:ext cx="105726" cy="587261"/>
          </a:xfrm>
          <a:prstGeom prst="leftBrace">
            <a:avLst>
              <a:gd name="adj1" fmla="val 8333"/>
              <a:gd name="adj2" fmla="val 4747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8" name="Left Brace 257">
            <a:extLst>
              <a:ext uri="{FF2B5EF4-FFF2-40B4-BE49-F238E27FC236}">
                <a16:creationId xmlns:a16="http://schemas.microsoft.com/office/drawing/2014/main" id="{C76251A0-D00C-3868-523D-FC145ECFC93C}"/>
              </a:ext>
            </a:extLst>
          </p:cNvPr>
          <p:cNvSpPr/>
          <p:nvPr/>
        </p:nvSpPr>
        <p:spPr>
          <a:xfrm>
            <a:off x="5293778" y="3664820"/>
            <a:ext cx="105726" cy="587261"/>
          </a:xfrm>
          <a:prstGeom prst="leftBrace">
            <a:avLst>
              <a:gd name="adj1" fmla="val 8333"/>
              <a:gd name="adj2" fmla="val 4747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0" name="Straight Connector 259">
            <a:extLst>
              <a:ext uri="{FF2B5EF4-FFF2-40B4-BE49-F238E27FC236}">
                <a16:creationId xmlns:a16="http://schemas.microsoft.com/office/drawing/2014/main" id="{D9CF2722-96B6-0098-EDAA-900CCD1B505B}"/>
              </a:ext>
            </a:extLst>
          </p:cNvPr>
          <p:cNvCxnSpPr>
            <a:cxnSpLocks/>
            <a:stCxn id="268" idx="3"/>
            <a:endCxn id="258" idx="1"/>
          </p:cNvCxnSpPr>
          <p:nvPr/>
        </p:nvCxnSpPr>
        <p:spPr>
          <a:xfrm flipV="1">
            <a:off x="5285944" y="3943605"/>
            <a:ext cx="7834" cy="185"/>
          </a:xfrm>
          <a:prstGeom prst="line">
            <a:avLst/>
          </a:prstGeom>
        </p:spPr>
        <p:style>
          <a:lnRef idx="1">
            <a:schemeClr val="dk1"/>
          </a:lnRef>
          <a:fillRef idx="0">
            <a:schemeClr val="dk1"/>
          </a:fillRef>
          <a:effectRef idx="0">
            <a:schemeClr val="dk1"/>
          </a:effectRef>
          <a:fontRef idx="minor">
            <a:schemeClr val="tx1"/>
          </a:fontRef>
        </p:style>
      </p:cxnSp>
      <p:sp>
        <p:nvSpPr>
          <p:cNvPr id="68" name="Left Brace 67">
            <a:extLst>
              <a:ext uri="{FF2B5EF4-FFF2-40B4-BE49-F238E27FC236}">
                <a16:creationId xmlns:a16="http://schemas.microsoft.com/office/drawing/2014/main" id="{3F1EF63F-3F94-D66C-E025-BA1608BA34D6}"/>
              </a:ext>
            </a:extLst>
          </p:cNvPr>
          <p:cNvSpPr/>
          <p:nvPr/>
        </p:nvSpPr>
        <p:spPr>
          <a:xfrm rot="16200000">
            <a:off x="4933959" y="3234574"/>
            <a:ext cx="76280" cy="627690"/>
          </a:xfrm>
          <a:prstGeom prst="leftBrace">
            <a:avLst>
              <a:gd name="adj1" fmla="val 8333"/>
              <a:gd name="adj2" fmla="val 4747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6765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0bbbb63-09a7-485e-8391-ff169fcdb60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2E50D38601D74DBB280CB915CFA26B" ma:contentTypeVersion="9" ma:contentTypeDescription="Create a new document." ma:contentTypeScope="" ma:versionID="645168bdecfe71de8d0e3a2f6d82f555">
  <xsd:schema xmlns:xsd="http://www.w3.org/2001/XMLSchema" xmlns:xs="http://www.w3.org/2001/XMLSchema" xmlns:p="http://schemas.microsoft.com/office/2006/metadata/properties" xmlns:ns3="30bbbb63-09a7-485e-8391-ff169fcdb602" xmlns:ns4="3519addc-84cb-4974-99d1-a6dd56a3e575" targetNamespace="http://schemas.microsoft.com/office/2006/metadata/properties" ma:root="true" ma:fieldsID="491a54eb5e6aa03a02b11b761aab3fd5" ns3:_="" ns4:_="">
    <xsd:import namespace="30bbbb63-09a7-485e-8391-ff169fcdb602"/>
    <xsd:import namespace="3519addc-84cb-4974-99d1-a6dd56a3e57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bbbb63-09a7-485e-8391-ff169fcdb6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19addc-84cb-4974-99d1-a6dd56a3e57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02FDE1-F9A8-402B-8475-A1A3C8EB4C6D}">
  <ds:schemaRefs>
    <ds:schemaRef ds:uri="http://schemas.microsoft.com/sharepoint/v3/contenttype/forms"/>
  </ds:schemaRefs>
</ds:datastoreItem>
</file>

<file path=customXml/itemProps2.xml><?xml version="1.0" encoding="utf-8"?>
<ds:datastoreItem xmlns:ds="http://schemas.openxmlformats.org/officeDocument/2006/customXml" ds:itemID="{924238D7-2976-4810-8682-E0284E214B6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519addc-84cb-4974-99d1-a6dd56a3e575"/>
    <ds:schemaRef ds:uri="http://purl.org/dc/terms/"/>
    <ds:schemaRef ds:uri="30bbbb63-09a7-485e-8391-ff169fcdb602"/>
    <ds:schemaRef ds:uri="http://www.w3.org/XML/1998/namespace"/>
    <ds:schemaRef ds:uri="http://purl.org/dc/dcmitype/"/>
  </ds:schemaRefs>
</ds:datastoreItem>
</file>

<file path=customXml/itemProps3.xml><?xml version="1.0" encoding="utf-8"?>
<ds:datastoreItem xmlns:ds="http://schemas.openxmlformats.org/officeDocument/2006/customXml" ds:itemID="{F2BA32C9-F196-4FBF-9436-6A3FEFFA8E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bbbb63-09a7-485e-8391-ff169fcdb602"/>
    <ds:schemaRef ds:uri="3519addc-84cb-4974-99d1-a6dd56a3e5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6241</TotalTime>
  <Words>692</Words>
  <Application>Microsoft Office PowerPoint</Application>
  <PresentationFormat>Widescreen</PresentationFormat>
  <Paragraphs>97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TÌM LẠI NỤ CƯỜI XƯA Hồ Võ Hoàng Duy1, Võ Quốc Huy1 , Nguyễn Xuân Giang1 , Nguyễn Quang Bảo1 , Dương Quang Huy1 , Đỗ Thu Đông1 , Bùi Thanh Hùng1 1 Khoa công nghệ thông tin, Trường Đại học Công Nghiệp Thành phố Hồ Chí Minh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Phu Vinh</dc:creator>
  <cp:lastModifiedBy>Hồ Võ Hoàng Duy</cp:lastModifiedBy>
  <cp:revision>42</cp:revision>
  <dcterms:created xsi:type="dcterms:W3CDTF">2023-10-25T10:22:11Z</dcterms:created>
  <dcterms:modified xsi:type="dcterms:W3CDTF">2023-11-10T10:58:59Z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0x010100782E50D38601D74DBB280CB915CFA26B</vt:lpwstr>
  </property>
</Properties>
</file>