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3" r:id="rId2"/>
    <p:sldId id="403" r:id="rId3"/>
    <p:sldId id="376" r:id="rId4"/>
    <p:sldId id="404" r:id="rId5"/>
    <p:sldId id="405" r:id="rId6"/>
    <p:sldId id="378" r:id="rId7"/>
    <p:sldId id="379" r:id="rId8"/>
    <p:sldId id="380" r:id="rId9"/>
    <p:sldId id="406" r:id="rId10"/>
    <p:sldId id="407" r:id="rId11"/>
    <p:sldId id="381" r:id="rId12"/>
    <p:sldId id="382" r:id="rId13"/>
    <p:sldId id="383" r:id="rId14"/>
    <p:sldId id="408" r:id="rId15"/>
    <p:sldId id="384" r:id="rId16"/>
    <p:sldId id="385" r:id="rId17"/>
    <p:sldId id="411" r:id="rId18"/>
    <p:sldId id="412" r:id="rId19"/>
    <p:sldId id="413" r:id="rId20"/>
    <p:sldId id="417" r:id="rId21"/>
    <p:sldId id="418" r:id="rId22"/>
    <p:sldId id="409" r:id="rId23"/>
    <p:sldId id="419" r:id="rId24"/>
    <p:sldId id="420" r:id="rId25"/>
    <p:sldId id="423" r:id="rId26"/>
    <p:sldId id="424" r:id="rId27"/>
    <p:sldId id="421" r:id="rId28"/>
    <p:sldId id="422" r:id="rId29"/>
    <p:sldId id="410" r:id="rId30"/>
    <p:sldId id="326" r:id="rId31"/>
    <p:sldId id="428" r:id="rId32"/>
    <p:sldId id="429" r:id="rId33"/>
    <p:sldId id="430"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2070" autoAdjust="0"/>
  </p:normalViewPr>
  <p:slideViewPr>
    <p:cSldViewPr>
      <p:cViewPr varScale="1">
        <p:scale>
          <a:sx n="63" d="100"/>
          <a:sy n="63" d="100"/>
        </p:scale>
        <p:origin x="17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11/06/2019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0754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12</a:t>
            </a:fld>
            <a:endParaRPr lang="en-US"/>
          </a:p>
        </p:txBody>
      </p:sp>
    </p:spTree>
    <p:extLst>
      <p:ext uri="{BB962C8B-B14F-4D97-AF65-F5344CB8AC3E}">
        <p14:creationId xmlns:p14="http://schemas.microsoft.com/office/powerpoint/2010/main" val="653021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Promote</a:t>
            </a:r>
            <a:r>
              <a:rPr lang="en-US" baseline="0" dirty="0"/>
              <a:t> re-use:  </a:t>
            </a:r>
            <a:r>
              <a:rPr lang="en-US" baseline="0" dirty="0" err="1"/>
              <a:t>Không</a:t>
            </a:r>
            <a:r>
              <a:rPr lang="en-US" baseline="0" dirty="0"/>
              <a:t> </a:t>
            </a:r>
            <a:r>
              <a:rPr lang="en-US" baseline="0" dirty="0" err="1"/>
              <a:t>phải</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từ</a:t>
            </a:r>
            <a:r>
              <a:rPr lang="en-US" baseline="0" dirty="0"/>
              <a:t> </a:t>
            </a:r>
            <a:r>
              <a:rPr lang="en-US" baseline="0" dirty="0" err="1"/>
              <a:t>đầu</a:t>
            </a:r>
            <a:r>
              <a:rPr lang="en-US" baseline="0" dirty="0"/>
              <a:t> </a:t>
            </a:r>
            <a:r>
              <a:rPr lang="en-US" baseline="0" dirty="0" err="1"/>
              <a:t>khi</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một</a:t>
            </a:r>
            <a:r>
              <a:rPr lang="en-US" baseline="0" dirty="0"/>
              <a:t> class </a:t>
            </a:r>
            <a:r>
              <a:rPr lang="en-US" baseline="0" dirty="0" err="1"/>
              <a:t>mới</a:t>
            </a:r>
            <a:r>
              <a:rPr lang="en-US" baseline="0" dirty="0"/>
              <a:t>. </a:t>
            </a:r>
            <a:r>
              <a:rPr lang="en-US" baseline="0" dirty="0" err="1"/>
              <a:t>Có</a:t>
            </a:r>
            <a:r>
              <a:rPr lang="en-US" baseline="0" dirty="0"/>
              <a:t> </a:t>
            </a:r>
            <a:r>
              <a:rPr lang="en-US" baseline="0" dirty="0" err="1"/>
              <a:t>thể</a:t>
            </a:r>
            <a:r>
              <a:rPr lang="en-US" baseline="0" dirty="0"/>
              <a:t> </a:t>
            </a:r>
            <a:r>
              <a:rPr lang="en-US" baseline="0" dirty="0" err="1"/>
              <a:t>inherite</a:t>
            </a:r>
            <a:r>
              <a:rPr lang="en-US" baseline="0" dirty="0"/>
              <a:t> </a:t>
            </a:r>
            <a:r>
              <a:rPr lang="en-US" baseline="0" dirty="0" err="1"/>
              <a:t>các</a:t>
            </a:r>
            <a:r>
              <a:rPr lang="en-US" baseline="0" dirty="0"/>
              <a:t> member data, method </a:t>
            </a:r>
            <a:r>
              <a:rPr lang="en-US" baseline="0" dirty="0" err="1"/>
              <a:t>từ</a:t>
            </a:r>
            <a:r>
              <a:rPr lang="en-US" baseline="0" dirty="0"/>
              <a:t> </a:t>
            </a:r>
            <a:r>
              <a:rPr lang="en-US" baseline="0" dirty="0" err="1"/>
              <a:t>một</a:t>
            </a:r>
            <a:r>
              <a:rPr lang="en-US" baseline="0" dirty="0"/>
              <a:t> class </a:t>
            </a:r>
            <a:r>
              <a:rPr lang="en-US" baseline="0" dirty="0" err="1"/>
              <a:t>tương</a:t>
            </a:r>
            <a:r>
              <a:rPr lang="en-US" baseline="0" dirty="0"/>
              <a:t> </a:t>
            </a:r>
            <a:r>
              <a:rPr lang="en-US" baseline="0" dirty="0" err="1"/>
              <a:t>tự</a:t>
            </a:r>
            <a:r>
              <a:rPr lang="en-US" baseline="0" dirty="0"/>
              <a:t>, </a:t>
            </a:r>
            <a:r>
              <a:rPr lang="en-US" baseline="0" dirty="0" err="1"/>
              <a:t>và</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bổ</a:t>
            </a:r>
            <a:r>
              <a:rPr lang="en-US" baseline="0" dirty="0"/>
              <a:t> </a:t>
            </a:r>
            <a:r>
              <a:rPr lang="en-US" baseline="0" dirty="0" err="1"/>
              <a:t>xung</a:t>
            </a:r>
            <a:r>
              <a:rPr lang="en-US" baseline="0" dirty="0"/>
              <a:t> </a:t>
            </a:r>
            <a:r>
              <a:rPr lang="en-US" baseline="0" dirty="0" err="1"/>
              <a:t>các</a:t>
            </a:r>
            <a:r>
              <a:rPr lang="en-US" baseline="0" dirty="0"/>
              <a:t> new feature</a:t>
            </a:r>
          </a:p>
          <a:p>
            <a:endParaRPr lang="en-US" baseline="0" dirty="0"/>
          </a:p>
          <a:p>
            <a:r>
              <a:rPr lang="en-US" baseline="0" dirty="0"/>
              <a:t>Base class – Super class – Parent class</a:t>
            </a:r>
          </a:p>
          <a:p>
            <a:r>
              <a:rPr lang="en-US" baseline="0" dirty="0"/>
              <a:t>Derived class – Sub class – Child class</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13</a:t>
            </a:fld>
            <a:endParaRPr lang="en-US"/>
          </a:p>
        </p:txBody>
      </p:sp>
    </p:spTree>
    <p:extLst>
      <p:ext uri="{BB962C8B-B14F-4D97-AF65-F5344CB8AC3E}">
        <p14:creationId xmlns:p14="http://schemas.microsoft.com/office/powerpoint/2010/main" val="17986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Object class is the base class of all class</a:t>
            </a:r>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411255-4728-4F22-91CE-150BA0A41FD7}" type="slidenum">
              <a:rPr lang="vi-VN" smtClean="0">
                <a:latin typeface="Arial" charset="0"/>
                <a:cs typeface="Arial" charset="0"/>
              </a:rPr>
              <a:pPr/>
              <a:t>14</a:t>
            </a:fld>
            <a:endParaRPr lang="vi-VN">
              <a:latin typeface="Arial" charset="0"/>
              <a:cs typeface="Arial" charset="0"/>
            </a:endParaRPr>
          </a:p>
        </p:txBody>
      </p:sp>
    </p:spTree>
    <p:extLst>
      <p:ext uri="{BB962C8B-B14F-4D97-AF65-F5344CB8AC3E}">
        <p14:creationId xmlns:p14="http://schemas.microsoft.com/office/powerpoint/2010/main" val="273066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benefit</a:t>
            </a:r>
            <a:r>
              <a:rPr lang="en-US" baseline="0" dirty="0"/>
              <a:t> apply to design, development and maintenance</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15</a:t>
            </a:fld>
            <a:endParaRPr lang="en-US"/>
          </a:p>
        </p:txBody>
      </p:sp>
    </p:spTree>
    <p:extLst>
      <p:ext uri="{BB962C8B-B14F-4D97-AF65-F5344CB8AC3E}">
        <p14:creationId xmlns:p14="http://schemas.microsoft.com/office/powerpoint/2010/main" val="150497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Abstract class : class do not represent anything</a:t>
            </a:r>
            <a:r>
              <a:rPr lang="en-US" baseline="0" dirty="0"/>
              <a:t> concrete (</a:t>
            </a:r>
            <a:r>
              <a:rPr lang="en-US" baseline="0" dirty="0" err="1"/>
              <a:t>cụ</a:t>
            </a:r>
            <a:r>
              <a:rPr lang="en-US" baseline="0" dirty="0"/>
              <a:t> </a:t>
            </a:r>
            <a:r>
              <a:rPr lang="en-US" baseline="0" dirty="0" err="1"/>
              <a:t>thể</a:t>
            </a:r>
            <a:r>
              <a:rPr lang="en-US" baseline="0" dirty="0"/>
              <a:t>).</a:t>
            </a:r>
          </a:p>
          <a:p>
            <a:r>
              <a:rPr lang="en-US" baseline="0" dirty="0"/>
              <a:t>Class as “holder” for the shared/inherited attributes and behavior for derived classes.</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16</a:t>
            </a:fld>
            <a:endParaRPr lang="en-US"/>
          </a:p>
        </p:txBody>
      </p:sp>
    </p:spTree>
    <p:extLst>
      <p:ext uri="{BB962C8B-B14F-4D97-AF65-F5344CB8AC3E}">
        <p14:creationId xmlns:p14="http://schemas.microsoft.com/office/powerpoint/2010/main" val="321930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Bổ</a:t>
            </a:r>
            <a:r>
              <a:rPr lang="en-US" baseline="0" dirty="0"/>
              <a:t> </a:t>
            </a:r>
            <a:r>
              <a:rPr lang="en-US" baseline="0" dirty="0" err="1"/>
              <a:t>xung</a:t>
            </a:r>
            <a:r>
              <a:rPr lang="en-US" baseline="0" dirty="0"/>
              <a:t> </a:t>
            </a:r>
            <a:r>
              <a:rPr lang="en-US" baseline="0" dirty="0" err="1"/>
              <a:t>hình</a:t>
            </a:r>
            <a:r>
              <a:rPr lang="en-US" baseline="0" dirty="0"/>
              <a:t> </a:t>
            </a:r>
            <a:r>
              <a:rPr lang="en-US" baseline="0" dirty="0" err="1"/>
              <a:t>vẽ</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17</a:t>
            </a:fld>
            <a:endParaRPr lang="en-US"/>
          </a:p>
        </p:txBody>
      </p:sp>
    </p:spTree>
    <p:extLst>
      <p:ext uri="{BB962C8B-B14F-4D97-AF65-F5344CB8AC3E}">
        <p14:creationId xmlns:p14="http://schemas.microsoft.com/office/powerpoint/2010/main" val="152349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A4D60E-CF64-4F58-8425-8863BBA1755A}" type="slidenum">
              <a:rPr lang="vi-VN" smtClean="0"/>
              <a:pPr>
                <a:defRPr/>
              </a:pPr>
              <a:t>20</a:t>
            </a:fld>
            <a:endParaRPr lang="vi-VN"/>
          </a:p>
        </p:txBody>
      </p:sp>
    </p:spTree>
    <p:extLst>
      <p:ext uri="{BB962C8B-B14F-4D97-AF65-F5344CB8AC3E}">
        <p14:creationId xmlns:p14="http://schemas.microsoft.com/office/powerpoint/2010/main" val="1927485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Abstract class : class do not represent anything</a:t>
            </a:r>
            <a:r>
              <a:rPr lang="en-US" baseline="0" dirty="0"/>
              <a:t> concrete (</a:t>
            </a:r>
            <a:r>
              <a:rPr lang="en-US" baseline="0" dirty="0" err="1"/>
              <a:t>cụ</a:t>
            </a:r>
            <a:r>
              <a:rPr lang="en-US" baseline="0" dirty="0"/>
              <a:t> </a:t>
            </a:r>
            <a:r>
              <a:rPr lang="en-US" baseline="0" dirty="0" err="1"/>
              <a:t>thể</a:t>
            </a:r>
            <a:r>
              <a:rPr lang="en-US" baseline="0" dirty="0"/>
              <a:t>).</a:t>
            </a:r>
          </a:p>
          <a:p>
            <a:r>
              <a:rPr lang="en-US" baseline="0" dirty="0"/>
              <a:t>Class as “holder” for the shared/inherited attributes and behavior for derived classes.</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22</a:t>
            </a:fld>
            <a:endParaRPr lang="en-US"/>
          </a:p>
        </p:txBody>
      </p:sp>
    </p:spTree>
    <p:extLst>
      <p:ext uri="{BB962C8B-B14F-4D97-AF65-F5344CB8AC3E}">
        <p14:creationId xmlns:p14="http://schemas.microsoft.com/office/powerpoint/2010/main" val="221371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Abstract class has abstract method (and normal method too)</a:t>
            </a:r>
          </a:p>
          <a:p>
            <a:r>
              <a:rPr lang="en-US"/>
              <a:t>Abstract method has not implementation</a:t>
            </a:r>
          </a:p>
          <a:p>
            <a:r>
              <a:rPr lang="en-US"/>
              <a:t>Derived class has to implement ALL abstract inherited methods</a:t>
            </a:r>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937847-9D7B-4BB4-8F3B-B98DE92BB611}" type="slidenum">
              <a:rPr lang="vi-VN" smtClean="0">
                <a:latin typeface="Arial" charset="0"/>
                <a:cs typeface="Arial" charset="0"/>
              </a:rPr>
              <a:pPr/>
              <a:t>23</a:t>
            </a:fld>
            <a:endParaRPr lang="vi-VN">
              <a:latin typeface="Arial" charset="0"/>
              <a:cs typeface="Arial" charset="0"/>
            </a:endParaRPr>
          </a:p>
        </p:txBody>
      </p:sp>
    </p:spTree>
    <p:extLst>
      <p:ext uri="{BB962C8B-B14F-4D97-AF65-F5344CB8AC3E}">
        <p14:creationId xmlns:p14="http://schemas.microsoft.com/office/powerpoint/2010/main" val="146148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24</a:t>
            </a:fld>
            <a:endParaRPr lang="vi-VN">
              <a:latin typeface="Arial" charset="0"/>
              <a:cs typeface="Arial" charset="0"/>
            </a:endParaRPr>
          </a:p>
        </p:txBody>
      </p:sp>
    </p:spTree>
    <p:extLst>
      <p:ext uri="{BB962C8B-B14F-4D97-AF65-F5344CB8AC3E}">
        <p14:creationId xmlns:p14="http://schemas.microsoft.com/office/powerpoint/2010/main" val="272905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chúng</a:t>
            </a:r>
            <a:r>
              <a:rPr lang="en-US" baseline="0" dirty="0"/>
              <a:t> </a:t>
            </a:r>
            <a:r>
              <a:rPr lang="en-US" baseline="0" dirty="0" err="1"/>
              <a:t>ta</a:t>
            </a:r>
            <a:r>
              <a:rPr lang="en-US" baseline="0" dirty="0"/>
              <a:t> </a:t>
            </a:r>
            <a:r>
              <a:rPr lang="en-US" baseline="0" dirty="0" err="1"/>
              <a:t>phải</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ngày</a:t>
            </a:r>
            <a:r>
              <a:rPr lang="en-US" baseline="0" dirty="0"/>
              <a:t> </a:t>
            </a:r>
            <a:r>
              <a:rPr lang="en-US" baseline="0" dirty="0" err="1"/>
              <a:t>càng</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Chính</a:t>
            </a:r>
            <a:r>
              <a:rPr lang="en-US" baseline="0" dirty="0"/>
              <a:t> </a:t>
            </a:r>
            <a:r>
              <a:rPr lang="en-US" baseline="0" dirty="0" err="1"/>
              <a:t>vì</a:t>
            </a:r>
            <a:r>
              <a:rPr lang="en-US" baseline="0" dirty="0"/>
              <a:t> </a:t>
            </a:r>
            <a:r>
              <a:rPr lang="en-US" baseline="0" dirty="0" err="1"/>
              <a:t>thế</a:t>
            </a:r>
            <a:r>
              <a:rPr lang="en-US" baseline="0" dirty="0"/>
              <a:t> </a:t>
            </a:r>
            <a:r>
              <a:rPr lang="en-US" baseline="0" dirty="0" err="1"/>
              <a:t>chúng</a:t>
            </a:r>
            <a:r>
              <a:rPr lang="en-US" baseline="0" dirty="0"/>
              <a:t> </a:t>
            </a:r>
            <a:r>
              <a:rPr lang="en-US" baseline="0" dirty="0" err="1"/>
              <a:t>ta</a:t>
            </a:r>
            <a:r>
              <a:rPr lang="en-US" baseline="0" dirty="0"/>
              <a:t> </a:t>
            </a:r>
            <a:r>
              <a:rPr lang="en-US" baseline="0" dirty="0" err="1"/>
              <a:t>cần</a:t>
            </a:r>
            <a:r>
              <a:rPr lang="en-US" baseline="0" dirty="0"/>
              <a:t> </a:t>
            </a:r>
            <a:r>
              <a:rPr lang="en-US" baseline="0" dirty="0" err="1"/>
              <a:t>có</a:t>
            </a:r>
            <a:r>
              <a:rPr lang="en-US" baseline="0" dirty="0"/>
              <a:t> </a:t>
            </a:r>
            <a:r>
              <a:rPr lang="en-US" baseline="0" dirty="0" err="1"/>
              <a:t>kỹ</a:t>
            </a:r>
            <a:r>
              <a:rPr lang="en-US" baseline="0" dirty="0"/>
              <a:t> </a:t>
            </a:r>
            <a:r>
              <a:rPr lang="en-US" baseline="0" dirty="0" err="1"/>
              <a:t>thuật</a:t>
            </a:r>
            <a:r>
              <a:rPr lang="en-US" baseline="0" dirty="0"/>
              <a:t> </a:t>
            </a:r>
            <a:r>
              <a:rPr lang="en-US" baseline="0" dirty="0" err="1"/>
              <a:t>để</a:t>
            </a:r>
            <a:r>
              <a:rPr lang="en-US" baseline="0" dirty="0"/>
              <a:t> </a:t>
            </a:r>
            <a:r>
              <a:rPr lang="en-US" baseline="0" dirty="0" err="1"/>
              <a:t>giảm</a:t>
            </a:r>
            <a:r>
              <a:rPr lang="en-US" baseline="0" dirty="0"/>
              <a:t> </a:t>
            </a:r>
            <a:r>
              <a:rPr lang="en-US" baseline="0" dirty="0" err="1"/>
              <a:t>mức</a:t>
            </a:r>
            <a:r>
              <a:rPr lang="en-US" baseline="0" dirty="0"/>
              <a:t> </a:t>
            </a:r>
            <a:r>
              <a:rPr lang="en-US" baseline="0" dirty="0" err="1"/>
              <a:t>độ</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mà</a:t>
            </a:r>
            <a:r>
              <a:rPr lang="en-US" baseline="0" dirty="0"/>
              <a:t> </a:t>
            </a:r>
            <a:r>
              <a:rPr lang="en-US" baseline="0" dirty="0" err="1"/>
              <a:t>chúng</a:t>
            </a:r>
            <a:r>
              <a:rPr lang="en-US" baseline="0" dirty="0"/>
              <a:t> </a:t>
            </a:r>
            <a:r>
              <a:rPr lang="en-US" baseline="0" dirty="0" err="1"/>
              <a:t>ta</a:t>
            </a:r>
            <a:r>
              <a:rPr lang="en-US" baseline="0" dirty="0"/>
              <a:t> </a:t>
            </a:r>
            <a:r>
              <a:rPr lang="en-US" baseline="0" dirty="0" err="1"/>
              <a:t>cần</a:t>
            </a:r>
            <a:r>
              <a:rPr lang="en-US" baseline="0" dirty="0"/>
              <a:t> </a:t>
            </a:r>
            <a:r>
              <a:rPr lang="en-US" baseline="0" dirty="0" err="1"/>
              <a:t>phải</a:t>
            </a:r>
            <a:r>
              <a:rPr lang="en-US" baseline="0" dirty="0"/>
              <a:t> </a:t>
            </a:r>
            <a:r>
              <a:rPr lang="en-US" baseline="0" dirty="0" err="1"/>
              <a:t>xem</a:t>
            </a:r>
            <a:r>
              <a:rPr lang="en-US" baseline="0" dirty="0"/>
              <a:t> </a:t>
            </a:r>
            <a:r>
              <a:rPr lang="en-US" baseline="0" dirty="0" err="1"/>
              <a:t>xet</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tại</a:t>
            </a:r>
            <a:r>
              <a:rPr lang="en-US" baseline="0" dirty="0"/>
              <a:t> </a:t>
            </a:r>
            <a:r>
              <a:rPr lang="en-US" baseline="0" dirty="0" err="1"/>
              <a:t>một</a:t>
            </a:r>
            <a:r>
              <a:rPr lang="en-US" baseline="0" dirty="0"/>
              <a:t> </a:t>
            </a:r>
            <a:r>
              <a:rPr lang="en-US" baseline="0" dirty="0" err="1"/>
              <a:t>thời</a:t>
            </a:r>
            <a:r>
              <a:rPr lang="en-US" baseline="0" dirty="0"/>
              <a:t> </a:t>
            </a:r>
            <a:r>
              <a:rPr lang="en-US" baseline="0" dirty="0" err="1"/>
              <a:t>điểm</a:t>
            </a:r>
            <a:r>
              <a:rPr lang="en-US" baseline="0" dirty="0"/>
              <a:t>.</a:t>
            </a:r>
          </a:p>
          <a:p>
            <a:endParaRPr lang="en-US" dirty="0"/>
          </a:p>
          <a:p>
            <a:r>
              <a:rPr lang="en-US" dirty="0" err="1"/>
              <a:t>Thời</a:t>
            </a:r>
            <a:r>
              <a:rPr lang="en-US" baseline="0" dirty="0"/>
              <a:t> </a:t>
            </a:r>
            <a:r>
              <a:rPr lang="en-US" baseline="0" dirty="0" err="1"/>
              <a:t>gian</a:t>
            </a:r>
            <a:r>
              <a:rPr lang="en-US" baseline="0" dirty="0"/>
              <a:t> </a:t>
            </a:r>
            <a:r>
              <a:rPr lang="en-US" baseline="0" dirty="0" err="1"/>
              <a:t>để</a:t>
            </a:r>
            <a:r>
              <a:rPr lang="en-US" baseline="0" dirty="0"/>
              <a:t> </a:t>
            </a:r>
            <a:r>
              <a:rPr lang="en-US" baseline="0" dirty="0" err="1"/>
              <a:t>chúng</a:t>
            </a:r>
            <a:r>
              <a:rPr lang="en-US" baseline="0" dirty="0"/>
              <a:t> </a:t>
            </a:r>
            <a:r>
              <a:rPr lang="en-US" baseline="0" dirty="0" err="1"/>
              <a:t>ta</a:t>
            </a:r>
            <a:r>
              <a:rPr lang="en-US" baseline="0" dirty="0"/>
              <a:t> </a:t>
            </a:r>
            <a:r>
              <a:rPr lang="en-US" baseline="0" dirty="0" err="1"/>
              <a:t>hiểu</a:t>
            </a:r>
            <a:r>
              <a:rPr lang="en-US" baseline="0" dirty="0"/>
              <a:t> </a:t>
            </a:r>
            <a:r>
              <a:rPr lang="en-US" baseline="0" dirty="0" err="1"/>
              <a:t>tỉ</a:t>
            </a:r>
            <a:r>
              <a:rPr lang="en-US" baseline="0" dirty="0"/>
              <a:t> </a:t>
            </a:r>
            <a:r>
              <a:rPr lang="en-US" baseline="0" dirty="0" err="1"/>
              <a:t>lê</a:t>
            </a:r>
            <a:r>
              <a:rPr lang="en-US" baseline="0" dirty="0"/>
              <a:t> </a:t>
            </a:r>
            <a:r>
              <a:rPr lang="en-US" baseline="0" dirty="0" err="1"/>
              <a:t>nghịch</a:t>
            </a:r>
            <a:r>
              <a:rPr lang="en-US" baseline="0" dirty="0"/>
              <a:t> </a:t>
            </a:r>
            <a:r>
              <a:rPr lang="en-US" baseline="0" dirty="0" err="1"/>
              <a:t>với</a:t>
            </a:r>
            <a:r>
              <a:rPr lang="en-US" baseline="0" dirty="0"/>
              <a:t> </a:t>
            </a:r>
            <a:r>
              <a:rPr lang="en-US" baseline="0" dirty="0" err="1"/>
              <a:t>số</a:t>
            </a:r>
            <a:r>
              <a:rPr lang="en-US" baseline="0" dirty="0"/>
              <a:t> </a:t>
            </a:r>
            <a:r>
              <a:rPr lang="en-US" baseline="0" dirty="0" err="1"/>
              <a:t>lượng</a:t>
            </a:r>
            <a:r>
              <a:rPr lang="en-US" baseline="0" dirty="0"/>
              <a:t> </a:t>
            </a:r>
            <a:r>
              <a:rPr lang="en-US" baseline="0" dirty="0" err="1"/>
              <a:t>thông</a:t>
            </a:r>
            <a:r>
              <a:rPr lang="en-US" baseline="0" dirty="0"/>
              <a:t> tin </a:t>
            </a:r>
            <a:r>
              <a:rPr lang="en-US" baseline="0" dirty="0" err="1"/>
              <a:t>mà</a:t>
            </a:r>
            <a:r>
              <a:rPr lang="en-US" baseline="0" dirty="0"/>
              <a:t> </a:t>
            </a:r>
            <a:r>
              <a:rPr lang="en-US" baseline="0" dirty="0" err="1"/>
              <a:t>chúng</a:t>
            </a:r>
            <a:r>
              <a:rPr lang="en-US" baseline="0" dirty="0"/>
              <a:t> </a:t>
            </a:r>
            <a:r>
              <a:rPr lang="en-US" baseline="0" dirty="0" err="1"/>
              <a:t>ta</a:t>
            </a:r>
            <a:r>
              <a:rPr lang="en-US" baseline="0" dirty="0"/>
              <a:t> </a:t>
            </a:r>
            <a:r>
              <a:rPr lang="en-US" baseline="0" dirty="0" err="1"/>
              <a:t>phải</a:t>
            </a:r>
            <a:r>
              <a:rPr lang="en-US" baseline="0" dirty="0"/>
              <a:t> </a:t>
            </a:r>
            <a:r>
              <a:rPr lang="en-US" baseline="0" dirty="0" err="1"/>
              <a:t>xử</a:t>
            </a:r>
            <a:r>
              <a:rPr lang="en-US" baseline="0" dirty="0"/>
              <a:t> </a:t>
            </a:r>
            <a:r>
              <a:rPr lang="en-US" baseline="0" dirty="0" err="1"/>
              <a:t>lý</a:t>
            </a:r>
            <a:r>
              <a:rPr lang="en-US" baseline="0" dirty="0"/>
              <a:t> </a:t>
            </a:r>
          </a:p>
          <a:p>
            <a:endParaRPr lang="en-US" baseline="0" dirty="0"/>
          </a:p>
          <a:p>
            <a:r>
              <a:rPr lang="en-US" dirty="0"/>
              <a:t>Knowing what to overlook </a:t>
            </a:r>
            <a:r>
              <a:rPr lang="en-US" dirty="0">
                <a:sym typeface="Wingdings" pitchFamily="2" charset="2"/>
              </a:rPr>
              <a:t> Reduce the amount of facts</a:t>
            </a:r>
            <a:r>
              <a:rPr lang="en-US" baseline="0" dirty="0">
                <a:sym typeface="Wingdings" pitchFamily="2" charset="2"/>
              </a:rPr>
              <a:t> that we have to deal with simultaneously.</a:t>
            </a:r>
          </a:p>
          <a:p>
            <a:endParaRPr lang="en-US" baseline="0" dirty="0">
              <a:sym typeface="Wingdings" pitchFamily="2" charset="2"/>
            </a:endParaRPr>
          </a:p>
          <a:p>
            <a:r>
              <a:rPr lang="en-US" dirty="0"/>
              <a:t>Example 1:  </a:t>
            </a:r>
            <a:r>
              <a:rPr lang="en-US" dirty="0" err="1"/>
              <a:t>bac</a:t>
            </a:r>
            <a:r>
              <a:rPr lang="en-US" baseline="0" dirty="0"/>
              <a:t> </a:t>
            </a:r>
            <a:r>
              <a:rPr lang="en-US" baseline="0" dirty="0" err="1"/>
              <a:t>sy</a:t>
            </a:r>
            <a:r>
              <a:rPr lang="en-US" baseline="0" dirty="0"/>
              <a:t> </a:t>
            </a:r>
            <a:r>
              <a:rPr lang="en-US" baseline="0" dirty="0" err="1"/>
              <a:t>xem</a:t>
            </a:r>
            <a:r>
              <a:rPr lang="en-US" baseline="0" dirty="0"/>
              <a:t> </a:t>
            </a:r>
            <a:r>
              <a:rPr lang="en-US" baseline="0" dirty="0" err="1"/>
              <a:t>cac</a:t>
            </a:r>
            <a:r>
              <a:rPr lang="en-US" baseline="0" dirty="0"/>
              <a:t> thong tin </a:t>
            </a:r>
            <a:r>
              <a:rPr lang="en-US" baseline="0" dirty="0" err="1"/>
              <a:t>ve</a:t>
            </a:r>
            <a:r>
              <a:rPr lang="en-US" baseline="0" dirty="0"/>
              <a:t> </a:t>
            </a:r>
            <a:r>
              <a:rPr lang="en-US" baseline="0" dirty="0" err="1"/>
              <a:t>benh</a:t>
            </a:r>
            <a:r>
              <a:rPr lang="en-US" baseline="0" dirty="0"/>
              <a:t> </a:t>
            </a:r>
            <a:r>
              <a:rPr lang="en-US" baseline="0" dirty="0" err="1"/>
              <a:t>nhan</a:t>
            </a:r>
            <a:r>
              <a:rPr lang="en-US" baseline="0" dirty="0"/>
              <a:t>, </a:t>
            </a:r>
            <a:r>
              <a:rPr lang="en-US" baseline="0" dirty="0" err="1"/>
              <a:t>tieu</a:t>
            </a:r>
            <a:r>
              <a:rPr lang="en-US" baseline="0" dirty="0"/>
              <a:t> </a:t>
            </a:r>
            <a:r>
              <a:rPr lang="en-US" baseline="0" dirty="0" err="1"/>
              <a:t>su</a:t>
            </a:r>
            <a:r>
              <a:rPr lang="en-US" baseline="0" dirty="0"/>
              <a:t>. Ho </a:t>
            </a:r>
            <a:r>
              <a:rPr lang="en-US" baseline="0" dirty="0" err="1"/>
              <a:t>tranh</a:t>
            </a:r>
            <a:r>
              <a:rPr lang="en-US" baseline="0" dirty="0"/>
              <a:t> </a:t>
            </a:r>
            <a:r>
              <a:rPr lang="en-US" baseline="0" dirty="0" err="1"/>
              <a:t>nhung</a:t>
            </a:r>
            <a:r>
              <a:rPr lang="en-US" baseline="0" dirty="0"/>
              <a:t> </a:t>
            </a:r>
            <a:r>
              <a:rPr lang="en-US" baseline="0" dirty="0" err="1"/>
              <a:t>khong</a:t>
            </a:r>
            <a:r>
              <a:rPr lang="en-US" baseline="0" dirty="0"/>
              <a:t> tin </a:t>
            </a:r>
            <a:r>
              <a:rPr lang="en-US" baseline="0" dirty="0" err="1"/>
              <a:t>khong</a:t>
            </a:r>
            <a:r>
              <a:rPr lang="en-US" baseline="0" dirty="0"/>
              <a:t> can </a:t>
            </a:r>
            <a:r>
              <a:rPr lang="en-US" baseline="0" dirty="0" err="1"/>
              <a:t>thiet</a:t>
            </a:r>
            <a:r>
              <a:rPr lang="en-US" baseline="0" dirty="0"/>
              <a:t>, </a:t>
            </a:r>
            <a:r>
              <a:rPr lang="en-US" baseline="0" dirty="0" err="1"/>
              <a:t>khong</a:t>
            </a:r>
            <a:r>
              <a:rPr lang="en-US" baseline="0" dirty="0"/>
              <a:t> lien </a:t>
            </a:r>
            <a:r>
              <a:rPr lang="en-US" baseline="0" dirty="0" err="1"/>
              <a:t>quan</a:t>
            </a:r>
            <a:r>
              <a:rPr lang="en-US" baseline="0" dirty="0"/>
              <a:t> de </a:t>
            </a:r>
            <a:r>
              <a:rPr lang="en-US" baseline="0" dirty="0" err="1"/>
              <a:t>tim</a:t>
            </a:r>
            <a:r>
              <a:rPr lang="en-US" baseline="0" dirty="0"/>
              <a:t> </a:t>
            </a:r>
            <a:r>
              <a:rPr lang="en-US" baseline="0" dirty="0" err="1"/>
              <a:t>ra</a:t>
            </a:r>
            <a:r>
              <a:rPr lang="en-US" baseline="0" dirty="0"/>
              <a:t> </a:t>
            </a:r>
            <a:r>
              <a:rPr lang="en-US" baseline="0" dirty="0" err="1"/>
              <a:t>nguyen</a:t>
            </a:r>
            <a:r>
              <a:rPr lang="en-US" baseline="0" dirty="0"/>
              <a:t> </a:t>
            </a:r>
            <a:r>
              <a:rPr lang="en-US" baseline="0" dirty="0" err="1"/>
              <a:t>nhan</a:t>
            </a:r>
            <a:r>
              <a:rPr lang="en-US" baseline="0" dirty="0"/>
              <a:t> </a:t>
            </a:r>
            <a:r>
              <a:rPr lang="en-US" baseline="0" dirty="0" err="1"/>
              <a:t>nhanh</a:t>
            </a:r>
            <a:r>
              <a:rPr lang="en-US" baseline="0" dirty="0"/>
              <a:t> </a:t>
            </a:r>
            <a:r>
              <a:rPr lang="en-US" baseline="0" dirty="0" err="1"/>
              <a:t>chong</a:t>
            </a:r>
            <a:r>
              <a:rPr lang="en-US" baseline="0" dirty="0"/>
              <a:t> </a:t>
            </a:r>
            <a:r>
              <a:rPr lang="en-US" baseline="0" dirty="0" err="1"/>
              <a:t>nhat</a:t>
            </a:r>
            <a:endParaRPr lang="en-US" baseline="0" dirty="0"/>
          </a:p>
          <a:p>
            <a:endParaRPr lang="en-US" baseline="0" dirty="0"/>
          </a:p>
          <a:p>
            <a:r>
              <a:rPr lang="en-US" baseline="0" dirty="0"/>
              <a:t>Example 2:  </a:t>
            </a:r>
            <a:r>
              <a:rPr lang="en-US" baseline="0" dirty="0" err="1"/>
              <a:t>Voi</a:t>
            </a:r>
            <a:r>
              <a:rPr lang="en-US" baseline="0" dirty="0"/>
              <a:t> </a:t>
            </a:r>
            <a:r>
              <a:rPr lang="en-US" baseline="0" dirty="0" err="1"/>
              <a:t>cung</a:t>
            </a:r>
            <a:r>
              <a:rPr lang="en-US" baseline="0" dirty="0"/>
              <a:t> mot </a:t>
            </a:r>
            <a:r>
              <a:rPr lang="en-US" baseline="0" dirty="0" err="1"/>
              <a:t>doi</a:t>
            </a:r>
            <a:r>
              <a:rPr lang="en-US" baseline="0" dirty="0"/>
              <a:t> </a:t>
            </a:r>
            <a:r>
              <a:rPr lang="en-US" baseline="0" dirty="0" err="1"/>
              <a:t>tuong</a:t>
            </a:r>
            <a:r>
              <a:rPr lang="en-US" baseline="0" dirty="0"/>
              <a:t>: BOOK, </a:t>
            </a:r>
            <a:r>
              <a:rPr lang="en-US" baseline="0" dirty="0" err="1"/>
              <a:t>thi</a:t>
            </a:r>
            <a:r>
              <a:rPr lang="en-US" baseline="0" dirty="0"/>
              <a:t> </a:t>
            </a:r>
            <a:r>
              <a:rPr lang="en-US" baseline="0" dirty="0" err="1"/>
              <a:t>cac</a:t>
            </a:r>
            <a:r>
              <a:rPr lang="en-US" baseline="0" dirty="0"/>
              <a:t> thong tin can </a:t>
            </a:r>
            <a:r>
              <a:rPr lang="en-US" baseline="0" dirty="0" err="1"/>
              <a:t>quan</a:t>
            </a:r>
            <a:r>
              <a:rPr lang="en-US" baseline="0" dirty="0"/>
              <a:t> tam se </a:t>
            </a:r>
            <a:r>
              <a:rPr lang="en-US" baseline="0" dirty="0" err="1"/>
              <a:t>khac</a:t>
            </a:r>
            <a:r>
              <a:rPr lang="en-US" baseline="0" dirty="0"/>
              <a:t> </a:t>
            </a:r>
            <a:r>
              <a:rPr lang="en-US" baseline="0" dirty="0" err="1"/>
              <a:t>nhau</a:t>
            </a:r>
            <a:r>
              <a:rPr lang="en-US" baseline="0" dirty="0"/>
              <a:t>:</a:t>
            </a:r>
          </a:p>
          <a:p>
            <a:r>
              <a:rPr lang="en-US" baseline="0" dirty="0"/>
              <a:t>    -   Library System:  Quan </a:t>
            </a:r>
            <a:r>
              <a:rPr lang="en-US" baseline="0" dirty="0" err="1"/>
              <a:t>tâm</a:t>
            </a:r>
            <a:r>
              <a:rPr lang="en-US" baseline="0" dirty="0"/>
              <a:t> </a:t>
            </a:r>
            <a:r>
              <a:rPr lang="en-US" baseline="0" dirty="0" err="1"/>
              <a:t>tới</a:t>
            </a:r>
            <a:r>
              <a:rPr lang="en-US" baseline="0" dirty="0"/>
              <a:t>   Access Number, Book name, Author Name, year of publication …</a:t>
            </a:r>
          </a:p>
          <a:p>
            <a:r>
              <a:rPr lang="en-US" baseline="0" dirty="0"/>
              <a:t>    -   Book Store: Item number, Item name, Price, Quantity in stock … </a:t>
            </a:r>
          </a:p>
          <a:p>
            <a:r>
              <a:rPr lang="en-US" baseline="0" dirty="0" err="1"/>
              <a:t>Chỉ</a:t>
            </a:r>
            <a:r>
              <a:rPr lang="en-US" baseline="0" dirty="0"/>
              <a:t> </a:t>
            </a:r>
            <a:r>
              <a:rPr lang="en-US" baseline="0" dirty="0" err="1"/>
              <a:t>quan</a:t>
            </a:r>
            <a:r>
              <a:rPr lang="en-US" baseline="0" dirty="0"/>
              <a:t> </a:t>
            </a:r>
            <a:r>
              <a:rPr lang="en-US" baseline="0" dirty="0" err="1"/>
              <a:t>tâm</a:t>
            </a:r>
            <a:r>
              <a:rPr lang="en-US" baseline="0" dirty="0"/>
              <a:t> </a:t>
            </a:r>
            <a:r>
              <a:rPr lang="en-US" baseline="0" dirty="0" err="1"/>
              <a:t>tới</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quan</a:t>
            </a:r>
            <a:r>
              <a:rPr lang="en-US" baseline="0" dirty="0"/>
              <a:t> </a:t>
            </a:r>
            <a:r>
              <a:rPr lang="en-US" baseline="0" dirty="0" err="1"/>
              <a:t>trọng</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để</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bai</a:t>
            </a:r>
            <a:r>
              <a:rPr lang="en-US" baseline="0" dirty="0"/>
              <a:t> </a:t>
            </a:r>
            <a:r>
              <a:rPr lang="en-US" baseline="0" dirty="0" err="1"/>
              <a:t>toan</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3</a:t>
            </a:fld>
            <a:endParaRPr lang="en-US"/>
          </a:p>
        </p:txBody>
      </p:sp>
    </p:spTree>
    <p:extLst>
      <p:ext uri="{BB962C8B-B14F-4D97-AF65-F5344CB8AC3E}">
        <p14:creationId xmlns:p14="http://schemas.microsoft.com/office/powerpoint/2010/main" val="3632808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p>
          <a:p>
            <a:endParaRPr lang="en-GB" dirty="0"/>
          </a:p>
          <a:p>
            <a:r>
              <a:rPr lang="en-US" dirty="0"/>
              <a:t>Interface members are implicitly public and abstract.</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25</a:t>
            </a:fld>
            <a:endParaRPr lang="vi-VN">
              <a:latin typeface="Arial" charset="0"/>
              <a:cs typeface="Arial" charset="0"/>
            </a:endParaRPr>
          </a:p>
        </p:txBody>
      </p:sp>
    </p:spTree>
    <p:extLst>
      <p:ext uri="{BB962C8B-B14F-4D97-AF65-F5344CB8AC3E}">
        <p14:creationId xmlns:p14="http://schemas.microsoft.com/office/powerpoint/2010/main" val="677156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No normal method in interface</a:t>
            </a:r>
          </a:p>
          <a:p>
            <a:r>
              <a:rPr lang="en-US"/>
              <a:t>Declare variable of interface type</a:t>
            </a:r>
          </a:p>
          <a:p>
            <a:r>
              <a:rPr lang="en-US"/>
              <a:t>All feature are public</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26</a:t>
            </a:fld>
            <a:endParaRPr lang="vi-VN">
              <a:latin typeface="Arial" charset="0"/>
              <a:cs typeface="Arial" charset="0"/>
            </a:endParaRPr>
          </a:p>
        </p:txBody>
      </p:sp>
    </p:spTree>
    <p:extLst>
      <p:ext uri="{BB962C8B-B14F-4D97-AF65-F5344CB8AC3E}">
        <p14:creationId xmlns:p14="http://schemas.microsoft.com/office/powerpoint/2010/main" val="2284107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Explicitly specify the Interface name when doubt in case of multi implementation</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D5DF0-8B4A-46EE-8248-B8B3D7408DBB}" type="slidenum">
              <a:rPr lang="vi-VN" smtClean="0">
                <a:latin typeface="Arial" charset="0"/>
                <a:cs typeface="Arial" charset="0"/>
              </a:rPr>
              <a:pPr/>
              <a:t>27</a:t>
            </a:fld>
            <a:endParaRPr lang="vi-VN">
              <a:latin typeface="Arial" charset="0"/>
              <a:cs typeface="Arial" charset="0"/>
            </a:endParaRPr>
          </a:p>
        </p:txBody>
      </p:sp>
    </p:spTree>
    <p:extLst>
      <p:ext uri="{BB962C8B-B14F-4D97-AF65-F5344CB8AC3E}">
        <p14:creationId xmlns:p14="http://schemas.microsoft.com/office/powerpoint/2010/main" val="76401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30</a:t>
            </a:fld>
            <a:endParaRPr lang="en-US">
              <a:latin typeface="Arial" charset="0"/>
              <a:cs typeface="Arial" charset="0"/>
            </a:endParaRPr>
          </a:p>
        </p:txBody>
      </p:sp>
    </p:spTree>
    <p:extLst>
      <p:ext uri="{BB962C8B-B14F-4D97-AF65-F5344CB8AC3E}">
        <p14:creationId xmlns:p14="http://schemas.microsoft.com/office/powerpoint/2010/main" val="144168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8FA989-71E5-4E1E-A38E-34895247A6DE}" type="slidenum">
              <a:rPr lang="vi-VN" smtClean="0">
                <a:latin typeface="Arial" charset="0"/>
                <a:cs typeface="Arial" charset="0"/>
              </a:rPr>
              <a:pPr/>
              <a:t>5</a:t>
            </a:fld>
            <a:endParaRPr lang="vi-VN">
              <a:latin typeface="Arial" charset="0"/>
              <a:cs typeface="Arial" charset="0"/>
            </a:endParaRPr>
          </a:p>
        </p:txBody>
      </p:sp>
    </p:spTree>
    <p:extLst>
      <p:ext uri="{BB962C8B-B14F-4D97-AF65-F5344CB8AC3E}">
        <p14:creationId xmlns:p14="http://schemas.microsoft.com/office/powerpoint/2010/main" val="203682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Every object:</a:t>
            </a:r>
          </a:p>
          <a:p>
            <a:r>
              <a:rPr lang="en-US" sz="1200" b="1" kern="1200" baseline="0" dirty="0">
                <a:solidFill>
                  <a:schemeClr val="tx1"/>
                </a:solidFill>
                <a:latin typeface="+mn-lt"/>
                <a:ea typeface="+mn-ea"/>
                <a:cs typeface="+mn-cs"/>
              </a:rPr>
              <a:t>   -   Contains data: The data stores information that describes the state of the object.</a:t>
            </a:r>
          </a:p>
          <a:p>
            <a:r>
              <a:rPr lang="en-US" sz="1200" b="1" kern="1200" baseline="0" dirty="0">
                <a:solidFill>
                  <a:schemeClr val="tx1"/>
                </a:solidFill>
                <a:latin typeface="+mn-lt"/>
                <a:ea typeface="+mn-ea"/>
                <a:cs typeface="+mn-cs"/>
              </a:rPr>
              <a:t>   -   Has a set of defined behavior. This behavior consist of all the things that the object</a:t>
            </a:r>
          </a:p>
          <a:p>
            <a:r>
              <a:rPr lang="en-US" sz="1200" kern="1200" baseline="0" dirty="0">
                <a:solidFill>
                  <a:schemeClr val="tx1"/>
                </a:solidFill>
                <a:latin typeface="+mn-lt"/>
                <a:ea typeface="+mn-ea"/>
                <a:cs typeface="+mn-cs"/>
              </a:rPr>
              <a:t>"knows" how to do. These are the methods present inside the object.</a:t>
            </a:r>
          </a:p>
          <a:p>
            <a:r>
              <a:rPr lang="en-US" sz="1200" b="1" kern="1200" baseline="0" dirty="0">
                <a:solidFill>
                  <a:schemeClr val="tx1"/>
                </a:solidFill>
                <a:latin typeface="+mn-lt"/>
                <a:ea typeface="+mn-ea"/>
                <a:cs typeface="+mn-cs"/>
              </a:rPr>
              <a:t>   -   Has an individual identity. Each object is different from the other object even if they</a:t>
            </a:r>
          </a:p>
          <a:p>
            <a:r>
              <a:rPr lang="en-US" sz="1200" kern="1200" baseline="0" dirty="0">
                <a:solidFill>
                  <a:schemeClr val="tx1"/>
                </a:solidFill>
                <a:latin typeface="+mn-lt"/>
                <a:ea typeface="+mn-ea"/>
                <a:cs typeface="+mn-cs"/>
              </a:rPr>
              <a:t>are instantiated from the same class.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primary rule of object-oriented programming is - as the user of an object, </a:t>
            </a:r>
            <a:r>
              <a:rPr lang="en-US" sz="1200" b="1" kern="1200" baseline="0" dirty="0">
                <a:solidFill>
                  <a:schemeClr val="tx1"/>
                </a:solidFill>
                <a:latin typeface="+mn-lt"/>
                <a:ea typeface="+mn-ea"/>
                <a:cs typeface="+mn-cs"/>
              </a:rPr>
              <a:t>you would never need</a:t>
            </a:r>
          </a:p>
          <a:p>
            <a:r>
              <a:rPr lang="en-US" sz="1200" b="1" kern="1200" baseline="0" dirty="0">
                <a:solidFill>
                  <a:schemeClr val="tx1"/>
                </a:solidFill>
                <a:latin typeface="+mn-lt"/>
                <a:ea typeface="+mn-ea"/>
                <a:cs typeface="+mn-cs"/>
              </a:rPr>
              <a:t>to know what is there inside the object!</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6</a:t>
            </a:fld>
            <a:endParaRPr lang="en-US"/>
          </a:p>
        </p:txBody>
      </p:sp>
    </p:spTree>
    <p:extLst>
      <p:ext uri="{BB962C8B-B14F-4D97-AF65-F5344CB8AC3E}">
        <p14:creationId xmlns:p14="http://schemas.microsoft.com/office/powerpoint/2010/main" val="270955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 </a:t>
            </a:r>
            <a:r>
              <a:rPr lang="en-US" dirty="0" err="1"/>
              <a:t>như</a:t>
            </a:r>
            <a:r>
              <a:rPr lang="en-US" baseline="0" dirty="0"/>
              <a:t> </a:t>
            </a:r>
            <a:r>
              <a:rPr lang="en-US" baseline="0" dirty="0" err="1"/>
              <a:t>một</a:t>
            </a:r>
            <a:r>
              <a:rPr lang="en-US" baseline="0" dirty="0"/>
              <a:t> </a:t>
            </a:r>
            <a:r>
              <a:rPr lang="en-US" baseline="0" dirty="0" err="1"/>
              <a:t>bản</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cho</a:t>
            </a:r>
            <a:r>
              <a:rPr lang="en-US" baseline="0" dirty="0"/>
              <a:t> </a:t>
            </a:r>
            <a:r>
              <a:rPr lang="en-US" baseline="0" dirty="0" err="1"/>
              <a:t>một</a:t>
            </a:r>
            <a:r>
              <a:rPr lang="en-US" baseline="0" dirty="0"/>
              <a:t> </a:t>
            </a:r>
            <a:r>
              <a:rPr lang="en-US" baseline="0" dirty="0" err="1"/>
              <a:t>loại</a:t>
            </a:r>
            <a:r>
              <a:rPr lang="en-US" baseline="0" dirty="0"/>
              <a:t> object.</a:t>
            </a:r>
          </a:p>
          <a:p>
            <a:r>
              <a:rPr lang="en-US" baseline="0" dirty="0"/>
              <a:t>    </a:t>
            </a:r>
          </a:p>
          <a:p>
            <a:r>
              <a:rPr lang="en-US" baseline="0" dirty="0"/>
              <a:t>   - Classifying objects</a:t>
            </a:r>
          </a:p>
          <a:p>
            <a:r>
              <a:rPr lang="en-US" baseline="0" dirty="0"/>
              <a:t>   - Relating objects to one another </a:t>
            </a:r>
          </a:p>
          <a:p>
            <a:r>
              <a:rPr lang="en-US" baseline="0" dirty="0"/>
              <a:t>   - Providing mechanism to define and manage objects.	</a:t>
            </a:r>
          </a:p>
        </p:txBody>
      </p:sp>
      <p:sp>
        <p:nvSpPr>
          <p:cNvPr id="4" name="Slide Number Placeholder 3"/>
          <p:cNvSpPr>
            <a:spLocks noGrp="1"/>
          </p:cNvSpPr>
          <p:nvPr>
            <p:ph type="sldNum" sz="quarter" idx="10"/>
          </p:nvPr>
        </p:nvSpPr>
        <p:spPr/>
        <p:txBody>
          <a:bodyPr/>
          <a:lstStyle/>
          <a:p>
            <a:fld id="{5F368443-A919-49D6-AF3B-6096101D73E5}" type="slidenum">
              <a:rPr lang="en-US" smtClean="0"/>
              <a:pPr/>
              <a:t>7</a:t>
            </a:fld>
            <a:endParaRPr lang="en-US"/>
          </a:p>
        </p:txBody>
      </p:sp>
    </p:spTree>
    <p:extLst>
      <p:ext uri="{BB962C8B-B14F-4D97-AF65-F5344CB8AC3E}">
        <p14:creationId xmlns:p14="http://schemas.microsoft.com/office/powerpoint/2010/main" val="175093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Capsule  </a:t>
            </a:r>
            <a:r>
              <a:rPr lang="en-US" baseline="0" dirty="0" err="1"/>
              <a:t>vs</a:t>
            </a:r>
            <a:r>
              <a:rPr lang="en-US" baseline="0" dirty="0"/>
              <a:t>  Tablet </a:t>
            </a:r>
          </a:p>
          <a:p>
            <a:r>
              <a:rPr lang="en-US" baseline="0" dirty="0"/>
              <a:t>Tablet : </a:t>
            </a:r>
            <a:r>
              <a:rPr lang="en-US" baseline="0" dirty="0" err="1"/>
              <a:t>Thông</a:t>
            </a:r>
            <a:r>
              <a:rPr lang="en-US" baseline="0" dirty="0"/>
              <a:t> tin/</a:t>
            </a:r>
            <a:r>
              <a:rPr lang="en-US" baseline="0" dirty="0" err="1"/>
              <a:t>thành</a:t>
            </a:r>
            <a:r>
              <a:rPr lang="en-US" baseline="0" dirty="0"/>
              <a:t> </a:t>
            </a:r>
            <a:r>
              <a:rPr lang="en-US" baseline="0" dirty="0" err="1"/>
              <a:t>phần</a:t>
            </a:r>
            <a:r>
              <a:rPr lang="en-US" baseline="0" dirty="0"/>
              <a:t> </a:t>
            </a:r>
            <a:r>
              <a:rPr lang="en-US" baseline="0" dirty="0" err="1"/>
              <a:t>được</a:t>
            </a:r>
            <a:r>
              <a:rPr lang="en-US" baseline="0" dirty="0"/>
              <a:t> exposed </a:t>
            </a:r>
            <a:r>
              <a:rPr lang="en-US" baseline="0" dirty="0" err="1"/>
              <a:t>ra</a:t>
            </a:r>
            <a:r>
              <a:rPr lang="en-US" baseline="0" dirty="0"/>
              <a:t> </a:t>
            </a:r>
            <a:r>
              <a:rPr lang="en-US" baseline="0" dirty="0" err="1"/>
              <a:t>bên</a:t>
            </a:r>
            <a:r>
              <a:rPr lang="en-US" baseline="0" dirty="0"/>
              <a:t> </a:t>
            </a:r>
            <a:r>
              <a:rPr lang="en-US" baseline="0" dirty="0" err="1"/>
              <a:t>ngoài</a:t>
            </a:r>
            <a:r>
              <a:rPr lang="en-US" baseline="0" dirty="0"/>
              <a:t>. </a:t>
            </a:r>
            <a:r>
              <a:rPr lang="en-US" baseline="0" dirty="0" err="1"/>
              <a:t>Thuoc</a:t>
            </a:r>
            <a:r>
              <a:rPr lang="en-US" baseline="0" dirty="0"/>
              <a:t> de bi </a:t>
            </a:r>
            <a:r>
              <a:rPr lang="en-US" baseline="0" dirty="0" err="1"/>
              <a:t>tuong</a:t>
            </a:r>
            <a:r>
              <a:rPr lang="en-US" baseline="0" dirty="0"/>
              <a:t> </a:t>
            </a:r>
            <a:r>
              <a:rPr lang="en-US" baseline="0" dirty="0" err="1"/>
              <a:t>tac</a:t>
            </a:r>
            <a:r>
              <a:rPr lang="en-US" baseline="0" dirty="0"/>
              <a:t> </a:t>
            </a:r>
            <a:r>
              <a:rPr lang="en-US" baseline="0" dirty="0" err="1"/>
              <a:t>voi</a:t>
            </a:r>
            <a:r>
              <a:rPr lang="en-US" baseline="0" dirty="0"/>
              <a:t> </a:t>
            </a:r>
            <a:r>
              <a:rPr lang="en-US" baseline="0" dirty="0" err="1"/>
              <a:t>khong</a:t>
            </a:r>
            <a:r>
              <a:rPr lang="en-US" baseline="0" dirty="0"/>
              <a:t> </a:t>
            </a:r>
            <a:r>
              <a:rPr lang="en-US" baseline="0" dirty="0" err="1"/>
              <a:t>khi</a:t>
            </a:r>
            <a:r>
              <a:rPr lang="en-US" baseline="0" dirty="0"/>
              <a:t> </a:t>
            </a:r>
            <a:r>
              <a:rPr lang="en-US" baseline="0" dirty="0" err="1"/>
              <a:t>va</a:t>
            </a:r>
            <a:r>
              <a:rPr lang="en-US" baseline="0" dirty="0"/>
              <a:t> </a:t>
            </a:r>
            <a:r>
              <a:rPr lang="en-US" baseline="0" dirty="0" err="1"/>
              <a:t>nuoc</a:t>
            </a:r>
            <a:r>
              <a:rPr lang="en-US" baseline="0" dirty="0"/>
              <a:t>. </a:t>
            </a:r>
            <a:r>
              <a:rPr lang="en-US" baseline="0" dirty="0" err="1"/>
              <a:t>Khi</a:t>
            </a:r>
            <a:r>
              <a:rPr lang="en-US" baseline="0" dirty="0"/>
              <a:t> </a:t>
            </a:r>
            <a:r>
              <a:rPr lang="en-US" baseline="0" dirty="0" err="1"/>
              <a:t>uong</a:t>
            </a:r>
            <a:r>
              <a:rPr lang="en-US" baseline="0" dirty="0"/>
              <a:t> co the co cam </a:t>
            </a:r>
            <a:r>
              <a:rPr lang="en-US" baseline="0" dirty="0" err="1"/>
              <a:t>nhan</a:t>
            </a:r>
            <a:r>
              <a:rPr lang="en-US" baseline="0" dirty="0"/>
              <a:t> </a:t>
            </a:r>
            <a:r>
              <a:rPr lang="en-US" baseline="0" dirty="0" err="1"/>
              <a:t>ve</a:t>
            </a:r>
            <a:r>
              <a:rPr lang="en-US" baseline="0" dirty="0"/>
              <a:t> </a:t>
            </a:r>
            <a:r>
              <a:rPr lang="en-US" baseline="0" dirty="0" err="1"/>
              <a:t>mui</a:t>
            </a:r>
            <a:r>
              <a:rPr lang="en-US" baseline="0" dirty="0"/>
              <a:t> vi </a:t>
            </a:r>
            <a:r>
              <a:rPr lang="en-US" baseline="0" dirty="0" err="1"/>
              <a:t>cua</a:t>
            </a:r>
            <a:r>
              <a:rPr lang="en-US" baseline="0" dirty="0"/>
              <a:t> </a:t>
            </a:r>
            <a:r>
              <a:rPr lang="en-US" baseline="0" dirty="0" err="1"/>
              <a:t>thuoc</a:t>
            </a:r>
            <a:endParaRPr lang="en-US" baseline="0" dirty="0"/>
          </a:p>
          <a:p>
            <a:r>
              <a:rPr lang="en-US" baseline="0" dirty="0"/>
              <a:t>Capsule: </a:t>
            </a:r>
            <a:r>
              <a:rPr lang="en-US" baseline="0" dirty="0" err="1"/>
              <a:t>Thành</a:t>
            </a:r>
            <a:r>
              <a:rPr lang="en-US" baseline="0" dirty="0"/>
              <a:t> </a:t>
            </a:r>
            <a:r>
              <a:rPr lang="en-US" baseline="0" dirty="0" err="1"/>
              <a:t>phần</a:t>
            </a:r>
            <a:r>
              <a:rPr lang="en-US" baseline="0" dirty="0"/>
              <a:t> </a:t>
            </a:r>
            <a:r>
              <a:rPr lang="en-US" baseline="0" dirty="0" err="1"/>
              <a:t>được</a:t>
            </a:r>
            <a:r>
              <a:rPr lang="en-US" baseline="0" dirty="0"/>
              <a:t> </a:t>
            </a:r>
            <a:r>
              <a:rPr lang="en-US" baseline="0" dirty="0" err="1"/>
              <a:t>gói</a:t>
            </a:r>
            <a:r>
              <a:rPr lang="en-US" baseline="0" dirty="0"/>
              <a:t> </a:t>
            </a:r>
            <a:r>
              <a:rPr lang="en-US" baseline="0" dirty="0" err="1"/>
              <a:t>kín</a:t>
            </a:r>
            <a:r>
              <a:rPr lang="en-US" baseline="0" dirty="0"/>
              <a:t> </a:t>
            </a:r>
            <a:r>
              <a:rPr lang="en-US" baseline="0" dirty="0" err="1"/>
              <a:t>bên</a:t>
            </a:r>
            <a:r>
              <a:rPr lang="en-US" baseline="0" dirty="0"/>
              <a:t> </a:t>
            </a:r>
            <a:r>
              <a:rPr lang="en-US" baseline="0" dirty="0" err="1"/>
              <a:t>trong</a:t>
            </a:r>
            <a:r>
              <a:rPr lang="en-US" baseline="0" dirty="0"/>
              <a:t>. Thanh </a:t>
            </a:r>
            <a:r>
              <a:rPr lang="en-US" baseline="0" dirty="0" err="1"/>
              <a:t>phan</a:t>
            </a:r>
            <a:r>
              <a:rPr lang="en-US" baseline="0" dirty="0"/>
              <a:t> </a:t>
            </a:r>
            <a:r>
              <a:rPr lang="en-US" baseline="0" dirty="0" err="1"/>
              <a:t>cua</a:t>
            </a:r>
            <a:r>
              <a:rPr lang="en-US" baseline="0" dirty="0"/>
              <a:t> </a:t>
            </a:r>
            <a:r>
              <a:rPr lang="en-US" baseline="0" dirty="0" err="1"/>
              <a:t>thuoc</a:t>
            </a:r>
            <a:r>
              <a:rPr lang="en-US" baseline="0" dirty="0"/>
              <a:t> </a:t>
            </a:r>
            <a:r>
              <a:rPr lang="en-US" baseline="0" dirty="0" err="1"/>
              <a:t>duoc</a:t>
            </a:r>
            <a:r>
              <a:rPr lang="en-US" baseline="0" dirty="0"/>
              <a:t> </a:t>
            </a:r>
            <a:r>
              <a:rPr lang="en-US" baseline="0" dirty="0" err="1"/>
              <a:t>bao</a:t>
            </a:r>
            <a:r>
              <a:rPr lang="en-US" baseline="0" dirty="0"/>
              <a:t> </a:t>
            </a:r>
            <a:r>
              <a:rPr lang="en-US" baseline="0" dirty="0" err="1"/>
              <a:t>ve</a:t>
            </a:r>
            <a:r>
              <a:rPr lang="en-US" baseline="0" dirty="0"/>
              <a:t> tot hon. </a:t>
            </a:r>
            <a:r>
              <a:rPr lang="en-US" baseline="0" dirty="0" err="1"/>
              <a:t>Khi</a:t>
            </a:r>
            <a:r>
              <a:rPr lang="en-US" baseline="0" dirty="0"/>
              <a:t> </a:t>
            </a:r>
            <a:r>
              <a:rPr lang="en-US" baseline="0" dirty="0" err="1"/>
              <a:t>uong</a:t>
            </a:r>
            <a:r>
              <a:rPr lang="en-US" baseline="0" dirty="0"/>
              <a:t>, it </a:t>
            </a:r>
            <a:r>
              <a:rPr lang="en-US" baseline="0" dirty="0" err="1"/>
              <a:t>kha</a:t>
            </a:r>
            <a:r>
              <a:rPr lang="en-US" baseline="0" dirty="0"/>
              <a:t> </a:t>
            </a:r>
            <a:r>
              <a:rPr lang="en-US" baseline="0" dirty="0" err="1"/>
              <a:t>nang</a:t>
            </a:r>
            <a:r>
              <a:rPr lang="en-US" baseline="0" dirty="0"/>
              <a:t> cam </a:t>
            </a:r>
            <a:r>
              <a:rPr lang="en-US" baseline="0" dirty="0" err="1"/>
              <a:t>nhan</a:t>
            </a:r>
            <a:r>
              <a:rPr lang="en-US" baseline="0" dirty="0"/>
              <a:t> </a:t>
            </a:r>
            <a:r>
              <a:rPr lang="en-US" baseline="0" dirty="0" err="1"/>
              <a:t>ve</a:t>
            </a:r>
            <a:r>
              <a:rPr lang="en-US" baseline="0" dirty="0"/>
              <a:t> </a:t>
            </a:r>
            <a:r>
              <a:rPr lang="en-US" baseline="0" dirty="0" err="1"/>
              <a:t>mui</a:t>
            </a:r>
            <a:r>
              <a:rPr lang="en-US" baseline="0" dirty="0"/>
              <a:t> vi </a:t>
            </a:r>
            <a:r>
              <a:rPr lang="en-US" baseline="0" dirty="0" err="1"/>
              <a:t>cua</a:t>
            </a:r>
            <a:r>
              <a:rPr lang="en-US" baseline="0" dirty="0"/>
              <a:t> </a:t>
            </a:r>
            <a:r>
              <a:rPr lang="en-US" baseline="0" dirty="0" err="1"/>
              <a:t>thuoc</a:t>
            </a:r>
            <a:r>
              <a:rPr lang="en-US" baseline="0" dirty="0"/>
              <a:t>.</a:t>
            </a:r>
          </a:p>
          <a:p>
            <a:endParaRPr lang="en-US" baseline="0" dirty="0"/>
          </a:p>
          <a:p>
            <a:r>
              <a:rPr lang="en-US" baseline="0" dirty="0"/>
              <a:t>Encapsulation : Separate External Aspect from internal  Implementation</a:t>
            </a:r>
          </a:p>
          <a:p>
            <a:endParaRPr lang="en-US" baseline="0" dirty="0"/>
          </a:p>
          <a:p>
            <a:r>
              <a:rPr lang="en-US" baseline="0" dirty="0" err="1"/>
              <a:t>Với</a:t>
            </a:r>
            <a:r>
              <a:rPr lang="en-US" baseline="0" dirty="0"/>
              <a:t> encapsulation, OO can:</a:t>
            </a:r>
          </a:p>
          <a:p>
            <a:r>
              <a:rPr lang="en-US" baseline="0" dirty="0"/>
              <a:t>   - hide the data item </a:t>
            </a:r>
          </a:p>
          <a:p>
            <a:r>
              <a:rPr lang="en-US" baseline="0" dirty="0"/>
              <a:t>   - Chi co the access data item </a:t>
            </a:r>
            <a:r>
              <a:rPr lang="en-US" baseline="0" dirty="0" err="1"/>
              <a:t>thông</a:t>
            </a:r>
            <a:r>
              <a:rPr lang="en-US" baseline="0" dirty="0"/>
              <a:t> qua member method</a:t>
            </a:r>
          </a:p>
          <a:p>
            <a:endParaRPr lang="en-US" baseline="0" dirty="0"/>
          </a:p>
          <a:p>
            <a:r>
              <a:rPr lang="en-US" baseline="0" dirty="0"/>
              <a:t>Abstraction:  Tell the external face we should present to the world</a:t>
            </a:r>
          </a:p>
          <a:p>
            <a:r>
              <a:rPr lang="en-US" baseline="0" dirty="0"/>
              <a:t>Encapsulation:  Ensure implementation is not leak out</a:t>
            </a:r>
          </a:p>
          <a:p>
            <a:endParaRPr lang="en-US" baseline="0" dirty="0"/>
          </a:p>
          <a:p>
            <a:r>
              <a:rPr lang="en-US" baseline="0" dirty="0"/>
              <a:t>Abstraction &amp; Encapsulation together reduce the amount of information we have to deal with.</a:t>
            </a:r>
          </a:p>
          <a:p>
            <a:endParaRPr lang="en-US" baseline="0"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8</a:t>
            </a:fld>
            <a:endParaRPr lang="en-US"/>
          </a:p>
        </p:txBody>
      </p:sp>
    </p:spTree>
    <p:extLst>
      <p:ext uri="{BB962C8B-B14F-4D97-AF65-F5344CB8AC3E}">
        <p14:creationId xmlns:p14="http://schemas.microsoft.com/office/powerpoint/2010/main" val="409075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Combine the action with data in an IT Object =&gt; OOP</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9</a:t>
            </a:fld>
            <a:endParaRPr lang="vi-VN"/>
          </a:p>
        </p:txBody>
      </p:sp>
    </p:spTree>
    <p:extLst>
      <p:ext uri="{BB962C8B-B14F-4D97-AF65-F5344CB8AC3E}">
        <p14:creationId xmlns:p14="http://schemas.microsoft.com/office/powerpoint/2010/main" val="46514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Constructor called at object creation</a:t>
            </a:r>
          </a:p>
          <a:p>
            <a:r>
              <a:rPr lang="en-US" dirty="0"/>
              <a:t>Constructor by default</a:t>
            </a:r>
          </a:p>
          <a:p>
            <a:r>
              <a:rPr lang="en-US" dirty="0"/>
              <a:t>Not OK yet, need</a:t>
            </a:r>
            <a:r>
              <a:rPr lang="en-US" baseline="0" dirty="0"/>
              <a:t> public </a:t>
            </a:r>
            <a:r>
              <a:rPr lang="en-US" dirty="0"/>
              <a:t>access modifier next page</a:t>
            </a:r>
          </a:p>
          <a:p>
            <a:r>
              <a:rPr lang="en-US" dirty="0"/>
              <a:t>this</a:t>
            </a:r>
            <a:r>
              <a:rPr lang="en-US" baseline="0" dirty="0"/>
              <a:t> keyword access the current object</a:t>
            </a:r>
            <a:endParaRPr lang="en-US" dirty="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09C14C-194A-4333-B7A9-1457FCD62C07}" type="slidenum">
              <a:rPr lang="vi-VN" smtClean="0">
                <a:latin typeface="Arial" charset="0"/>
                <a:cs typeface="Arial" charset="0"/>
              </a:rPr>
              <a:pPr/>
              <a:t>10</a:t>
            </a:fld>
            <a:endParaRPr lang="vi-VN">
              <a:latin typeface="Arial" charset="0"/>
              <a:cs typeface="Arial" charset="0"/>
            </a:endParaRPr>
          </a:p>
        </p:txBody>
      </p:sp>
    </p:spTree>
    <p:extLst>
      <p:ext uri="{BB962C8B-B14F-4D97-AF65-F5344CB8AC3E}">
        <p14:creationId xmlns:p14="http://schemas.microsoft.com/office/powerpoint/2010/main" val="332052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Private: data </a:t>
            </a:r>
            <a:r>
              <a:rPr lang="en-US" dirty="0" err="1"/>
              <a:t>hoặc</a:t>
            </a:r>
            <a:r>
              <a:rPr lang="en-US" baseline="0" dirty="0"/>
              <a:t> method </a:t>
            </a:r>
            <a:r>
              <a:rPr lang="en-US" baseline="0" dirty="0" err="1"/>
              <a:t>được</a:t>
            </a:r>
            <a:r>
              <a:rPr lang="en-US" baseline="0" dirty="0"/>
              <a:t> </a:t>
            </a:r>
            <a:r>
              <a:rPr lang="en-US" baseline="0" dirty="0" err="1"/>
              <a:t>giấu</a:t>
            </a:r>
            <a:r>
              <a:rPr lang="en-US" baseline="0" dirty="0"/>
              <a:t>, </a:t>
            </a:r>
            <a:r>
              <a:rPr lang="en-US" baseline="0" dirty="0" err="1"/>
              <a:t>các</a:t>
            </a:r>
            <a:r>
              <a:rPr lang="en-US" baseline="0" dirty="0"/>
              <a:t> object </a:t>
            </a:r>
            <a:r>
              <a:rPr lang="en-US" baseline="0" dirty="0" err="1"/>
              <a:t>bên</a:t>
            </a:r>
            <a:r>
              <a:rPr lang="en-US" baseline="0" dirty="0"/>
              <a:t> </a:t>
            </a:r>
            <a:r>
              <a:rPr lang="en-US" baseline="0" dirty="0" err="1"/>
              <a:t>ngoài</a:t>
            </a:r>
            <a:r>
              <a:rPr lang="en-US" baseline="0" dirty="0"/>
              <a:t> </a:t>
            </a:r>
            <a:r>
              <a:rPr lang="en-US" baseline="0" dirty="0" err="1"/>
              <a:t>không</a:t>
            </a:r>
            <a:r>
              <a:rPr lang="en-US" baseline="0" dirty="0"/>
              <a:t> </a:t>
            </a:r>
            <a:r>
              <a:rPr lang="en-US" baseline="0" dirty="0" err="1"/>
              <a:t>thể</a:t>
            </a:r>
            <a:r>
              <a:rPr lang="en-US" baseline="0" dirty="0"/>
              <a:t> access</a:t>
            </a:r>
          </a:p>
          <a:p>
            <a:endParaRPr lang="en-US" baseline="0" dirty="0"/>
          </a:p>
          <a:p>
            <a:r>
              <a:rPr lang="en-US" baseline="0" dirty="0"/>
              <a:t>Public: data </a:t>
            </a:r>
            <a:r>
              <a:rPr lang="en-US" baseline="0" dirty="0" err="1"/>
              <a:t>hoặc</a:t>
            </a:r>
            <a:r>
              <a:rPr lang="en-US" baseline="0" dirty="0"/>
              <a:t> method </a:t>
            </a:r>
            <a:r>
              <a:rPr lang="en-US" baseline="0" dirty="0" err="1"/>
              <a:t>được</a:t>
            </a:r>
            <a:r>
              <a:rPr lang="en-US" baseline="0" dirty="0"/>
              <a:t> public </a:t>
            </a:r>
            <a:r>
              <a:rPr lang="en-US" baseline="0" dirty="0" err="1"/>
              <a:t>và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accessed/modified </a:t>
            </a:r>
            <a:r>
              <a:rPr lang="en-US" baseline="0" dirty="0" err="1"/>
              <a:t>bởi</a:t>
            </a:r>
            <a:r>
              <a:rPr lang="en-US" baseline="0" dirty="0"/>
              <a:t> </a:t>
            </a:r>
            <a:r>
              <a:rPr lang="en-US" baseline="0" dirty="0" err="1"/>
              <a:t>các</a:t>
            </a:r>
            <a:r>
              <a:rPr lang="en-US" baseline="0" dirty="0"/>
              <a:t> object </a:t>
            </a:r>
            <a:r>
              <a:rPr lang="en-US" baseline="0" dirty="0" err="1"/>
              <a:t>bên</a:t>
            </a:r>
            <a:r>
              <a:rPr lang="en-US" baseline="0" dirty="0"/>
              <a:t> </a:t>
            </a:r>
            <a:r>
              <a:rPr lang="en-US" baseline="0" dirty="0" err="1"/>
              <a:t>ngoài</a:t>
            </a:r>
            <a:endParaRPr lang="en-US" baseline="0" dirty="0"/>
          </a:p>
          <a:p>
            <a:endParaRPr lang="en-US" baseline="0" dirty="0"/>
          </a:p>
          <a:p>
            <a:r>
              <a:rPr lang="en-US" baseline="0" dirty="0"/>
              <a:t>Protected: data </a:t>
            </a:r>
            <a:r>
              <a:rPr lang="en-US" baseline="0" dirty="0" err="1"/>
              <a:t>hoặc</a:t>
            </a:r>
            <a:r>
              <a:rPr lang="en-US" baseline="0" dirty="0"/>
              <a:t> method </a:t>
            </a:r>
            <a:r>
              <a:rPr lang="en-US" baseline="0" dirty="0" err="1"/>
              <a:t>có</a:t>
            </a:r>
            <a:r>
              <a:rPr lang="en-US" baseline="0" dirty="0"/>
              <a:t> </a:t>
            </a:r>
            <a:r>
              <a:rPr lang="en-US" baseline="0" dirty="0" err="1"/>
              <a:t>thể</a:t>
            </a:r>
            <a:r>
              <a:rPr lang="en-US" baseline="0" dirty="0"/>
              <a:t> access/modified </a:t>
            </a:r>
            <a:r>
              <a:rPr lang="en-US" baseline="0" dirty="0" err="1"/>
              <a:t>bởi</a:t>
            </a:r>
            <a:r>
              <a:rPr lang="en-US" baseline="0" dirty="0"/>
              <a:t> </a:t>
            </a:r>
            <a:r>
              <a:rPr lang="en-US" baseline="0" dirty="0" err="1"/>
              <a:t>các</a:t>
            </a:r>
            <a:r>
              <a:rPr lang="en-US" baseline="0" dirty="0"/>
              <a:t> class </a:t>
            </a:r>
            <a:r>
              <a:rPr lang="en-US" baseline="0" dirty="0" err="1"/>
              <a:t>thuộc</a:t>
            </a:r>
            <a:r>
              <a:rPr lang="en-US" baseline="0" dirty="0"/>
              <a:t> </a:t>
            </a:r>
            <a:r>
              <a:rPr lang="en-US" baseline="0" dirty="0" err="1"/>
              <a:t>cùng</a:t>
            </a:r>
            <a:r>
              <a:rPr lang="en-US" baseline="0" dirty="0"/>
              <a:t> module/package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Friendly: data </a:t>
            </a:r>
            <a:r>
              <a:rPr lang="en-US" baseline="0" dirty="0" err="1"/>
              <a:t>hoặc</a:t>
            </a:r>
            <a:r>
              <a:rPr lang="en-US" baseline="0" dirty="0"/>
              <a:t> method </a:t>
            </a:r>
            <a:r>
              <a:rPr lang="en-US" baseline="0" dirty="0" err="1"/>
              <a:t>có</a:t>
            </a:r>
            <a:r>
              <a:rPr lang="en-US" baseline="0" dirty="0"/>
              <a:t> </a:t>
            </a:r>
            <a:r>
              <a:rPr lang="en-US" baseline="0" dirty="0" err="1"/>
              <a:t>thể</a:t>
            </a:r>
            <a:r>
              <a:rPr lang="en-US" baseline="0" dirty="0"/>
              <a:t> access/modified </a:t>
            </a:r>
            <a:r>
              <a:rPr lang="en-US" baseline="0" dirty="0" err="1"/>
              <a:t>bởi</a:t>
            </a:r>
            <a:r>
              <a:rPr lang="en-US" baseline="0" dirty="0"/>
              <a:t> </a:t>
            </a:r>
            <a:r>
              <a:rPr lang="en-US" baseline="0" dirty="0" err="1"/>
              <a:t>các</a:t>
            </a:r>
            <a:r>
              <a:rPr lang="en-US" baseline="0" dirty="0"/>
              <a:t> class </a:t>
            </a:r>
            <a:r>
              <a:rPr lang="en-US" baseline="0" dirty="0" err="1"/>
              <a:t>được</a:t>
            </a:r>
            <a:r>
              <a:rPr lang="en-US" baseline="0" dirty="0"/>
              <a:t> </a:t>
            </a:r>
            <a:r>
              <a:rPr lang="en-US" baseline="0" dirty="0" err="1"/>
              <a:t>khai</a:t>
            </a:r>
            <a:r>
              <a:rPr lang="en-US" baseline="0" dirty="0"/>
              <a:t> </a:t>
            </a:r>
            <a:r>
              <a:rPr lang="en-US" baseline="0" dirty="0" err="1"/>
              <a:t>báo</a:t>
            </a:r>
            <a:r>
              <a:rPr lang="en-US" baseline="0" dirty="0"/>
              <a:t> </a:t>
            </a:r>
            <a:r>
              <a:rPr lang="en-US" baseline="0" dirty="0" err="1"/>
              <a:t>là</a:t>
            </a:r>
            <a:r>
              <a:rPr lang="en-US" baseline="0" dirty="0"/>
              <a:t> friend </a:t>
            </a:r>
            <a:r>
              <a:rPr lang="en-US" baseline="0" dirty="0" err="1"/>
              <a:t>của</a:t>
            </a:r>
            <a:r>
              <a:rPr lang="en-US" baseline="0" dirty="0"/>
              <a:t> class </a:t>
            </a:r>
            <a:r>
              <a:rPr lang="en-US" baseline="0" dirty="0" err="1"/>
              <a:t>đó</a:t>
            </a:r>
            <a:r>
              <a:rPr lang="en-US" baseline="0" dirty="0"/>
              <a:t>.</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11</a:t>
            </a:fld>
            <a:endParaRPr lang="en-US"/>
          </a:p>
        </p:txBody>
      </p:sp>
    </p:spTree>
    <p:extLst>
      <p:ext uri="{BB962C8B-B14F-4D97-AF65-F5344CB8AC3E}">
        <p14:creationId xmlns:p14="http://schemas.microsoft.com/office/powerpoint/2010/main" val="37721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376862" cy="646112"/>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a:t>CORPORATE SOFTWARE TRAINING CENTER</a:t>
            </a:r>
          </a:p>
          <a:p>
            <a:pPr algn="ctr" eaLnBrk="1" hangingPunct="1">
              <a:defRPr/>
            </a:pPr>
            <a:r>
              <a:rPr lang="en-US" b="1"/>
              <a:t>TRUNG TÂM ĐÀO TẠO NHÂN LỰC PHẦN MỀM </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631F9E59-4AC4-4357-94F7-CED82C54958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DB014185-5A61-4B9C-81AE-2866A804BC7D}"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756A35D0-2944-467A-AA2B-3C4D4F682724}"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2FEAEEB6-2669-4340-8AF0-D77DE0AA942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A0EE584B-D86C-4FB6-AAA1-1E504D777B62}"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E0E463EA-F583-4261-B524-C1DB2363A7AD}"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23E2B94B-FA47-4EB1-9301-DC95FF5382F0}"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D910AE8E-A173-4BC0-B50C-195A07BD3240}"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1CD09D12-2083-474A-BE1C-DA0829ACED28}"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8AF7E88E-47CB-41BA-B740-5885349F2BED}"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CE29912A-7A4B-4525-93B1-1B328BD0750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vi-VN"/>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F9D3074-616D-4DA5-A0FC-257F28BAF81C}"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a:latin typeface="Calibri" pitchFamily="34" charset="0"/>
              </a:rPr>
              <a:t>©</a:t>
            </a:r>
            <a:r>
              <a:rPr lang="en-US" sz="1000">
                <a:latin typeface="Calibri" pitchFamily="34" charset="0"/>
              </a:rPr>
              <a:t> FPT SOFTWARE – TRAINING MATERIAL</a:t>
            </a:r>
            <a:r>
              <a:rPr lang="en-US" altLang="ja-JP" sz="1000">
                <a:latin typeface="Calibri" pitchFamily="34" charset="0"/>
              </a:rPr>
              <a:t> – Int</a:t>
            </a:r>
            <a:r>
              <a:rPr lang="en-US" sz="1000">
                <a:latin typeface="Calibri" pitchFamily="34" charset="0"/>
              </a:rPr>
              <a:t>er</a:t>
            </a:r>
            <a:r>
              <a:rPr lang="en-US" altLang="ja-JP" sz="1000">
                <a:latin typeface="Calibri" pitchFamily="34" charset="0"/>
              </a:rPr>
              <a:t>nal </a:t>
            </a:r>
            <a:r>
              <a:rPr lang="en-US" sz="1000">
                <a:latin typeface="Calibri" pitchFamily="34" charset="0"/>
              </a:rPr>
              <a:t>us</a:t>
            </a:r>
            <a:r>
              <a:rPr lang="en-US" altLang="ja-JP" sz="1000">
                <a:latin typeface="Calibri" pitchFamily="34" charset="0"/>
              </a:rPr>
              <a:t>e</a:t>
            </a:r>
            <a:endParaRPr lang="en-US" sz="100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a:latin typeface="Calibri" pitchFamily="34" charset="0"/>
              </a:rPr>
              <a:t>09e-BM/DT/FSOFT v1/1</a:t>
            </a:r>
          </a:p>
        </p:txBody>
      </p:sp>
      <p:pic>
        <p:nvPicPr>
          <p:cNvPr id="1033" name="Picture 2"/>
          <p:cNvPicPr>
            <a:picLocks noChangeAspect="1" noChangeArrowheads="1"/>
          </p:cNvPicPr>
          <p:nvPr userDrawn="1"/>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8" r:id="rId1"/>
    <p:sldLayoutId id="2147484007"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liveonmyown.wordpress.com/2007/09/11/abstract-class-vs-interfac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a:solidFill>
                  <a:srgbClr val="DC0081"/>
                </a:solidFill>
                <a:latin typeface="Arial" charset="0"/>
                <a:cs typeface="Arial" charset="0"/>
              </a:rPr>
              <a:t>Basic </a:t>
            </a:r>
            <a:r>
              <a:rPr lang="en-US" cap="none">
                <a:solidFill>
                  <a:srgbClr val="DC0081"/>
                </a:solidFill>
                <a:latin typeface="Arial" charset="0"/>
                <a:cs typeface="Arial" charset="0"/>
              </a:rPr>
              <a:t>OOP in C#</a:t>
            </a:r>
            <a:endParaRPr lang="vi-VN" cap="none" dirty="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Encapsulation</a:t>
            </a:r>
            <a:br>
              <a:rPr lang="en-US" dirty="0">
                <a:solidFill>
                  <a:srgbClr val="C00000"/>
                </a:solidFill>
                <a:latin typeface="Arial" charset="0"/>
                <a:cs typeface="Arial" charset="0"/>
              </a:rPr>
            </a:br>
            <a:r>
              <a:rPr lang="en-US" altLang="ja-JP" sz="2800" dirty="0">
                <a:solidFill>
                  <a:srgbClr val="C00000"/>
                </a:solidFill>
                <a:latin typeface="Arial" charset="0"/>
                <a:ea typeface="MS PGothic" pitchFamily="34" charset="-128"/>
                <a:cs typeface="Arial" charset="0"/>
              </a:rPr>
              <a:t>Instantiate, Constructor</a:t>
            </a:r>
            <a:endParaRPr lang="en-US" sz="3000" dirty="0">
              <a:solidFill>
                <a:srgbClr val="C00000"/>
              </a:solidFill>
              <a:latin typeface="Arial" charset="0"/>
              <a:cs typeface="Arial" charset="0"/>
            </a:endParaRPr>
          </a:p>
        </p:txBody>
      </p:sp>
      <p:sp>
        <p:nvSpPr>
          <p:cNvPr id="21507" name="Content Placeholder 2"/>
          <p:cNvSpPr>
            <a:spLocks noGrp="1"/>
          </p:cNvSpPr>
          <p:nvPr>
            <p:ph idx="1"/>
          </p:nvPr>
        </p:nvSpPr>
        <p:spPr/>
        <p:txBody>
          <a:bodyPr/>
          <a:lstStyle/>
          <a:p>
            <a:pPr>
              <a:lnSpc>
                <a:spcPct val="80000"/>
              </a:lnSpc>
              <a:buNone/>
              <a:defRPr/>
            </a:pPr>
            <a:r>
              <a:rPr lang="en-US" altLang="ja-JP" sz="1400" dirty="0">
                <a:solidFill>
                  <a:srgbClr val="008000"/>
                </a:solidFill>
                <a:latin typeface="Courier New" pitchFamily="49" charset="0"/>
                <a:cs typeface="Courier New" pitchFamily="49" charset="0"/>
              </a:rPr>
              <a:t>// Instantiate – Create an object/"instance"</a:t>
            </a:r>
          </a:p>
          <a:p>
            <a:pPr>
              <a:lnSpc>
                <a:spcPct val="80000"/>
              </a:lnSpc>
              <a:buNone/>
              <a:defRPr/>
            </a:pPr>
            <a:r>
              <a:rPr lang="en-US" altLang="ja-JP" sz="1400" dirty="0">
                <a:solidFill>
                  <a:srgbClr val="008000"/>
                </a:solidFill>
                <a:latin typeface="Courier New" pitchFamily="49" charset="0"/>
                <a:cs typeface="Courier New" pitchFamily="49" charset="0"/>
              </a:rPr>
              <a:t>// from its model class with "default constructor"</a:t>
            </a:r>
          </a:p>
          <a:p>
            <a:pPr>
              <a:lnSpc>
                <a:spcPct val="80000"/>
              </a:lnSpc>
              <a:buFont typeface="Wingdings" pitchFamily="2" charset="2"/>
              <a:buNone/>
              <a:defRPr/>
            </a:pPr>
            <a:r>
              <a:rPr lang="en-US" altLang="ja-JP" sz="1400" dirty="0">
                <a:solidFill>
                  <a:schemeClr val="accent5">
                    <a:lumMod val="75000"/>
                  </a:schemeClr>
                </a:solidFill>
                <a:latin typeface="Courier New" pitchFamily="49" charset="0"/>
                <a:cs typeface="Courier New" pitchFamily="49" charset="0"/>
              </a:rPr>
              <a:t>Car</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aCar</a:t>
            </a:r>
            <a:r>
              <a:rPr lang="en-US" altLang="ja-JP" sz="1400" dirty="0">
                <a:latin typeface="Courier New" pitchFamily="49" charset="0"/>
                <a:cs typeface="Courier New" pitchFamily="49" charset="0"/>
              </a:rPr>
              <a:t> = </a:t>
            </a:r>
            <a:r>
              <a:rPr lang="en-US" altLang="ja-JP" sz="1400" dirty="0">
                <a:solidFill>
                  <a:srgbClr val="0000FF"/>
                </a:solidFill>
                <a:latin typeface="Courier New" pitchFamily="49" charset="0"/>
                <a:cs typeface="Courier New" pitchFamily="49" charset="0"/>
              </a:rPr>
              <a:t>new</a:t>
            </a:r>
            <a:r>
              <a:rPr lang="en-US" altLang="ja-JP" sz="1400" dirty="0">
                <a:latin typeface="Courier New" pitchFamily="49" charset="0"/>
                <a:cs typeface="Courier New" pitchFamily="49" charset="0"/>
              </a:rPr>
              <a:t> </a:t>
            </a:r>
            <a:r>
              <a:rPr lang="en-US" altLang="ja-JP" sz="1400" dirty="0">
                <a:solidFill>
                  <a:schemeClr val="accent5">
                    <a:lumMod val="75000"/>
                  </a:schemeClr>
                </a:solidFill>
                <a:latin typeface="Courier New" pitchFamily="49" charset="0"/>
                <a:cs typeface="Courier New" pitchFamily="49" charset="0"/>
              </a:rPr>
              <a:t>Car</a:t>
            </a:r>
            <a:r>
              <a:rPr lang="en-US" altLang="ja-JP" sz="1400" dirty="0">
                <a:latin typeface="Courier New" pitchFamily="49" charset="0"/>
                <a:cs typeface="Courier New" pitchFamily="49" charset="0"/>
              </a:rPr>
              <a:t>();</a:t>
            </a:r>
          </a:p>
          <a:p>
            <a:pPr>
              <a:lnSpc>
                <a:spcPct val="80000"/>
              </a:lnSpc>
              <a:buNone/>
              <a:defRPr/>
            </a:pPr>
            <a:r>
              <a:rPr lang="en-US" altLang="ja-JP" sz="1400" dirty="0" err="1">
                <a:latin typeface="Courier New" pitchFamily="49" charset="0"/>
                <a:cs typeface="Courier New" pitchFamily="49" charset="0"/>
              </a:rPr>
              <a:t>aCar</a:t>
            </a:r>
            <a:r>
              <a:rPr lang="en-US" altLang="ja-JP" sz="1400" dirty="0">
                <a:latin typeface="Courier New" pitchFamily="49" charset="0"/>
                <a:cs typeface="Courier New" pitchFamily="49" charset="0"/>
              </a:rPr>
              <a:t> = </a:t>
            </a:r>
            <a:r>
              <a:rPr lang="en-US" altLang="ja-JP" sz="1400" dirty="0">
                <a:solidFill>
                  <a:srgbClr val="0000FF"/>
                </a:solidFill>
                <a:latin typeface="Courier New" pitchFamily="49" charset="0"/>
                <a:cs typeface="Courier New" pitchFamily="49" charset="0"/>
              </a:rPr>
              <a:t>null</a:t>
            </a:r>
            <a:r>
              <a:rPr lang="en-US" altLang="ja-JP" sz="1400" dirty="0">
                <a:latin typeface="Courier New" pitchFamily="49" charset="0"/>
                <a:cs typeface="Courier New" pitchFamily="49" charset="0"/>
              </a:rPr>
              <a:t>;                </a:t>
            </a:r>
            <a:r>
              <a:rPr lang="en-US" altLang="ja-JP" sz="1400" dirty="0">
                <a:solidFill>
                  <a:srgbClr val="008000"/>
                </a:solidFill>
                <a:latin typeface="Courier New" pitchFamily="49" charset="0"/>
                <a:cs typeface="Courier New" pitchFamily="49" charset="0"/>
              </a:rPr>
              <a:t>// now, </a:t>
            </a:r>
            <a:r>
              <a:rPr lang="en-US" altLang="ja-JP" sz="1400" dirty="0" err="1">
                <a:solidFill>
                  <a:srgbClr val="008000"/>
                </a:solidFill>
                <a:latin typeface="Courier New" pitchFamily="49" charset="0"/>
                <a:cs typeface="Courier New" pitchFamily="49" charset="0"/>
              </a:rPr>
              <a:t>aCar</a:t>
            </a:r>
            <a:r>
              <a:rPr lang="en-US" altLang="ja-JP" sz="1400" dirty="0">
                <a:solidFill>
                  <a:srgbClr val="008000"/>
                </a:solidFill>
                <a:latin typeface="Courier New" pitchFamily="49" charset="0"/>
                <a:cs typeface="Courier New" pitchFamily="49" charset="0"/>
              </a:rPr>
              <a:t> is no more an object</a:t>
            </a:r>
          </a:p>
          <a:p>
            <a:pPr>
              <a:lnSpc>
                <a:spcPct val="80000"/>
              </a:lnSpc>
              <a:buFont typeface="Wingdings" pitchFamily="2" charset="2"/>
              <a:buNone/>
              <a:defRPr/>
            </a:pPr>
            <a:r>
              <a:rPr lang="en-US" altLang="ja-JP" sz="1400" dirty="0">
                <a:solidFill>
                  <a:srgbClr val="0000FF"/>
                </a:solidFill>
                <a:latin typeface="Courier New" pitchFamily="49" charset="0"/>
                <a:cs typeface="Courier New" pitchFamily="49" charset="0"/>
              </a:rPr>
              <a:t>class</a:t>
            </a:r>
            <a:r>
              <a:rPr lang="en-US" altLang="ja-JP" sz="1400" dirty="0">
                <a:latin typeface="Courier New" pitchFamily="49" charset="0"/>
                <a:cs typeface="Courier New" pitchFamily="49" charset="0"/>
              </a:rPr>
              <a:t> </a:t>
            </a:r>
            <a:r>
              <a:rPr lang="en-US" altLang="ja-JP" sz="1400" dirty="0">
                <a:solidFill>
                  <a:schemeClr val="accent5">
                    <a:lumMod val="75000"/>
                  </a:schemeClr>
                </a:solidFill>
                <a:latin typeface="Courier New" pitchFamily="49" charset="0"/>
                <a:cs typeface="Courier New" pitchFamily="49" charset="0"/>
              </a:rPr>
              <a:t>Car</a:t>
            </a:r>
            <a:r>
              <a:rPr lang="en-US" altLang="ja-JP" sz="1400" dirty="0">
                <a:latin typeface="Courier New" pitchFamily="49" charset="0"/>
                <a:cs typeface="Courier New" pitchFamily="49" charset="0"/>
              </a:rPr>
              <a:t>{</a:t>
            </a:r>
          </a:p>
          <a:p>
            <a:pPr>
              <a:lnSpc>
                <a:spcPct val="80000"/>
              </a:lnSpc>
              <a:buNone/>
              <a:defRPr/>
            </a:pPr>
            <a:r>
              <a:rPr lang="en-US" altLang="ja-JP" sz="1400" dirty="0">
                <a:solidFill>
                  <a:schemeClr val="accent5">
                    <a:lumMod val="75000"/>
                  </a:schemeClr>
                </a:solidFill>
                <a:latin typeface="Courier New" pitchFamily="49" charset="0"/>
                <a:cs typeface="Courier New" pitchFamily="49" charset="0"/>
              </a:rPr>
              <a:t>   </a:t>
            </a:r>
            <a:r>
              <a:rPr lang="en-US" altLang="ja-JP" sz="1400" dirty="0">
                <a:solidFill>
                  <a:srgbClr val="008000"/>
                </a:solidFill>
                <a:latin typeface="Courier New" pitchFamily="49" charset="0"/>
                <a:cs typeface="Courier New" pitchFamily="49" charset="0"/>
              </a:rPr>
              <a:t>// Parameterized constructor</a:t>
            </a:r>
          </a:p>
          <a:p>
            <a:pPr>
              <a:lnSpc>
                <a:spcPct val="80000"/>
              </a:lnSpc>
              <a:buFont typeface="Wingdings" pitchFamily="2" charset="2"/>
              <a:buNone/>
              <a:defRPr/>
            </a:pPr>
            <a:r>
              <a:rPr lang="en-US" altLang="ja-JP" sz="1400" dirty="0">
                <a:solidFill>
                  <a:schemeClr val="accent5">
                    <a:lumMod val="75000"/>
                  </a:schemeClr>
                </a:solidFill>
                <a:latin typeface="Courier New" pitchFamily="49" charset="0"/>
                <a:cs typeface="Courier New" pitchFamily="49" charset="0"/>
              </a:rPr>
              <a:t>   Car</a:t>
            </a:r>
            <a:r>
              <a:rPr lang="en-US" altLang="ja-JP" sz="1400" dirty="0">
                <a:latin typeface="Courier New" pitchFamily="49" charset="0"/>
                <a:cs typeface="Courier New" pitchFamily="49" charset="0"/>
              </a:rPr>
              <a:t>(</a:t>
            </a:r>
            <a:r>
              <a:rPr lang="en-US" altLang="ja-JP" sz="1400" dirty="0" err="1">
                <a:solidFill>
                  <a:srgbClr val="0000FF"/>
                </a:solidFill>
                <a:latin typeface="Courier New" pitchFamily="49" charset="0"/>
                <a:cs typeface="Courier New" pitchFamily="49" charset="0"/>
              </a:rPr>
              <a:t>int</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NumberWheels</a:t>
            </a:r>
            <a:r>
              <a:rPr lang="en-US" altLang="ja-JP" sz="1400" dirty="0">
                <a:latin typeface="Courier New" pitchFamily="49" charset="0"/>
                <a:cs typeface="Courier New" pitchFamily="49" charset="0"/>
              </a:rPr>
              <a:t>,    </a:t>
            </a:r>
            <a:r>
              <a:rPr lang="en-US" altLang="ja-JP" sz="1400" dirty="0">
                <a:solidFill>
                  <a:srgbClr val="0000FF"/>
                </a:solidFill>
                <a:latin typeface="Courier New" pitchFamily="49" charset="0"/>
                <a:cs typeface="Courier New" pitchFamily="49" charset="0"/>
              </a:rPr>
              <a:t>string</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MainColor</a:t>
            </a:r>
            <a:r>
              <a:rPr lang="en-US" altLang="ja-JP" sz="1400" dirty="0">
                <a:latin typeface="Courier New" pitchFamily="49" charset="0"/>
                <a:cs typeface="Courier New" pitchFamily="49" charset="0"/>
              </a:rPr>
              <a:t>, </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int</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NumberRearPorts</a:t>
            </a: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bool</a:t>
            </a:r>
            <a:r>
              <a:rPr lang="en-US" altLang="ja-JP" sz="1400" dirty="0">
                <a:solidFill>
                  <a:srgbClr val="0000FF"/>
                </a:solidFill>
                <a:latin typeface="Courier New" pitchFamily="49" charset="0"/>
                <a:cs typeface="Courier New" pitchFamily="49" charset="0"/>
              </a:rPr>
              <a:t>  </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isWithUpperWindow</a:t>
            </a:r>
            <a:r>
              <a:rPr lang="en-US" altLang="ja-JP" sz="1400" dirty="0">
                <a:latin typeface="Courier New" pitchFamily="49" charset="0"/>
                <a:cs typeface="Courier New" pitchFamily="49" charset="0"/>
              </a:rPr>
              <a:t>, </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int</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NumberSeats</a:t>
            </a:r>
            <a:r>
              <a:rPr lang="en-US" altLang="ja-JP" sz="1400" dirty="0">
                <a:latin typeface="Courier New" pitchFamily="49" charset="0"/>
                <a:cs typeface="Courier New" pitchFamily="49" charset="0"/>
              </a:rPr>
              <a:t>,     </a:t>
            </a:r>
            <a:r>
              <a:rPr lang="en-US" altLang="ja-JP" sz="1400" dirty="0">
                <a:solidFill>
                  <a:srgbClr val="0000FF"/>
                </a:solidFill>
                <a:latin typeface="Courier New" pitchFamily="49" charset="0"/>
                <a:cs typeface="Courier New" pitchFamily="49" charset="0"/>
              </a:rPr>
              <a:t>float </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CylinderVolume</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.NumberWheels</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NumberWheels</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.MainColor</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MainColor</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.NumberRearPorts</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NumberRearPorts</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.isWithUpperWindow</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isWithUpperWindow</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.NumberSeats</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NumberSeats</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this</a:t>
            </a:r>
            <a:r>
              <a:rPr lang="en-US" altLang="ja-JP" sz="1400" dirty="0" err="1">
                <a:latin typeface="Courier New" pitchFamily="49" charset="0"/>
                <a:cs typeface="Courier New" pitchFamily="49" charset="0"/>
              </a:rPr>
              <a:t>.CylinderVolume</a:t>
            </a:r>
            <a:r>
              <a:rPr lang="en-US" altLang="ja-JP" sz="1400" dirty="0">
                <a:latin typeface="Courier New" pitchFamily="49" charset="0"/>
                <a:cs typeface="Courier New" pitchFamily="49" charset="0"/>
              </a:rPr>
              <a:t>    = </a:t>
            </a:r>
            <a:r>
              <a:rPr lang="en-US" altLang="ja-JP" sz="1400" dirty="0" err="1">
                <a:latin typeface="Courier New" pitchFamily="49" charset="0"/>
                <a:cs typeface="Courier New" pitchFamily="49" charset="0"/>
              </a:rPr>
              <a:t>CylinderVolume</a:t>
            </a:r>
            <a:r>
              <a:rPr lang="en-US" altLang="ja-JP" sz="1400" dirty="0">
                <a:latin typeface="Courier New" pitchFamily="49" charset="0"/>
                <a:cs typeface="Courier New" pitchFamily="49" charset="0"/>
              </a:rPr>
              <a:t>;</a:t>
            </a:r>
          </a:p>
          <a:p>
            <a:pPr>
              <a:lnSpc>
                <a:spcPct val="80000"/>
              </a:lnSpc>
              <a:buFont typeface="Wingdings" pitchFamily="2" charset="2"/>
              <a:buNone/>
              <a:defRPr/>
            </a:pPr>
            <a:r>
              <a:rPr lang="en-US" altLang="ja-JP" sz="1400" dirty="0">
                <a:latin typeface="Courier New" pitchFamily="49" charset="0"/>
                <a:cs typeface="Courier New" pitchFamily="49" charset="0"/>
              </a:rPr>
              <a:t>   }</a:t>
            </a:r>
          </a:p>
          <a:p>
            <a:pPr>
              <a:lnSpc>
                <a:spcPct val="80000"/>
              </a:lnSpc>
              <a:buFont typeface="Wingdings" pitchFamily="2" charset="2"/>
              <a:buNone/>
              <a:defRPr/>
            </a:pPr>
            <a:r>
              <a:rPr lang="en-US" altLang="ja-JP" sz="1400" dirty="0">
                <a:latin typeface="Courier New" pitchFamily="49" charset="0"/>
                <a:cs typeface="Courier New" pitchFamily="49" charset="0"/>
              </a:rPr>
              <a:t>   …</a:t>
            </a:r>
          </a:p>
          <a:p>
            <a:pPr>
              <a:lnSpc>
                <a:spcPct val="80000"/>
              </a:lnSpc>
              <a:buFont typeface="Wingdings" pitchFamily="2" charset="2"/>
              <a:buNone/>
              <a:defRPr/>
            </a:pPr>
            <a:r>
              <a:rPr lang="en-US" altLang="ja-JP" sz="1400" dirty="0">
                <a:latin typeface="Courier New" pitchFamily="49" charset="0"/>
                <a:cs typeface="Courier New" pitchFamily="49" charset="0"/>
              </a:rPr>
              <a:t>}</a:t>
            </a:r>
          </a:p>
          <a:p>
            <a:pPr>
              <a:lnSpc>
                <a:spcPct val="80000"/>
              </a:lnSpc>
              <a:buNone/>
              <a:defRPr/>
            </a:pPr>
            <a:r>
              <a:rPr lang="en-US" altLang="ja-JP" sz="1400" dirty="0">
                <a:solidFill>
                  <a:srgbClr val="008000"/>
                </a:solidFill>
                <a:latin typeface="Courier New" pitchFamily="49" charset="0"/>
                <a:cs typeface="Courier New" pitchFamily="49" charset="0"/>
              </a:rPr>
              <a:t>// New instantiation with parameterized constructor</a:t>
            </a:r>
          </a:p>
          <a:p>
            <a:pPr>
              <a:lnSpc>
                <a:spcPct val="80000"/>
              </a:lnSpc>
              <a:buFont typeface="Wingdings" pitchFamily="2" charset="2"/>
              <a:buNone/>
              <a:defRPr/>
            </a:pPr>
            <a:r>
              <a:rPr lang="en-US" altLang="ja-JP" sz="1400" dirty="0">
                <a:solidFill>
                  <a:schemeClr val="accent5">
                    <a:lumMod val="75000"/>
                  </a:schemeClr>
                </a:solidFill>
                <a:latin typeface="Courier New" pitchFamily="49" charset="0"/>
                <a:cs typeface="Courier New" pitchFamily="49" charset="0"/>
              </a:rPr>
              <a:t>Car</a:t>
            </a:r>
            <a:r>
              <a:rPr lang="en-US" altLang="ja-JP" sz="1400" dirty="0">
                <a:latin typeface="Courier New" pitchFamily="49" charset="0"/>
                <a:cs typeface="Courier New" pitchFamily="49" charset="0"/>
              </a:rPr>
              <a:t> </a:t>
            </a:r>
            <a:r>
              <a:rPr lang="en-US" altLang="ja-JP" sz="1400" dirty="0" err="1">
                <a:latin typeface="Courier New" pitchFamily="49" charset="0"/>
                <a:cs typeface="Courier New" pitchFamily="49" charset="0"/>
              </a:rPr>
              <a:t>aCar</a:t>
            </a:r>
            <a:r>
              <a:rPr lang="en-US" altLang="ja-JP" sz="1400" dirty="0">
                <a:latin typeface="Courier New" pitchFamily="49" charset="0"/>
                <a:cs typeface="Courier New" pitchFamily="49" charset="0"/>
              </a:rPr>
              <a:t> = </a:t>
            </a:r>
            <a:r>
              <a:rPr lang="en-US" altLang="ja-JP" sz="1400" dirty="0">
                <a:solidFill>
                  <a:srgbClr val="0000FF"/>
                </a:solidFill>
                <a:latin typeface="Courier New" pitchFamily="49" charset="0"/>
                <a:cs typeface="Courier New" pitchFamily="49" charset="0"/>
              </a:rPr>
              <a:t>new</a:t>
            </a:r>
            <a:r>
              <a:rPr lang="en-US" altLang="ja-JP" sz="1400" dirty="0">
                <a:latin typeface="Courier New" pitchFamily="49" charset="0"/>
                <a:cs typeface="Courier New" pitchFamily="49" charset="0"/>
              </a:rPr>
              <a:t> </a:t>
            </a:r>
            <a:r>
              <a:rPr lang="en-US" altLang="ja-JP" sz="1400" dirty="0">
                <a:solidFill>
                  <a:schemeClr val="accent5">
                    <a:lumMod val="75000"/>
                  </a:schemeClr>
                </a:solidFill>
                <a:latin typeface="Courier New" pitchFamily="49" charset="0"/>
                <a:cs typeface="Courier New" pitchFamily="49" charset="0"/>
              </a:rPr>
              <a:t>Car</a:t>
            </a:r>
            <a:r>
              <a:rPr lang="en-US" altLang="ja-JP" sz="1400" dirty="0">
                <a:latin typeface="Courier New" pitchFamily="49" charset="0"/>
                <a:cs typeface="Courier New" pitchFamily="49" charset="0"/>
              </a:rPr>
              <a:t>(2, "Orange", 2. </a:t>
            </a:r>
            <a:r>
              <a:rPr lang="en-US" altLang="ja-JP" sz="1400" dirty="0">
                <a:solidFill>
                  <a:srgbClr val="0000FF"/>
                </a:solidFill>
                <a:latin typeface="Courier New" pitchFamily="49" charset="0"/>
                <a:cs typeface="Courier New" pitchFamily="49" charset="0"/>
              </a:rPr>
              <a:t>true</a:t>
            </a:r>
            <a:r>
              <a:rPr lang="en-US" altLang="ja-JP" sz="1400" dirty="0">
                <a:latin typeface="Courier New" pitchFamily="49" charset="0"/>
                <a:cs typeface="Courier New" pitchFamily="49" charset="0"/>
              </a:rPr>
              <a:t>, 2, 2.1);</a:t>
            </a:r>
          </a:p>
          <a:p>
            <a:pPr>
              <a:lnSpc>
                <a:spcPct val="80000"/>
              </a:lnSpc>
              <a:buFont typeface="Wingdings" pitchFamily="2" charset="2"/>
              <a:buNone/>
              <a:defRPr/>
            </a:pPr>
            <a:r>
              <a:rPr lang="en-US" altLang="ja-JP" sz="1400" dirty="0">
                <a:solidFill>
                  <a:srgbClr val="008000"/>
                </a:solidFill>
                <a:latin typeface="Courier New" pitchFamily="49" charset="0"/>
                <a:cs typeface="Courier New" pitchFamily="49" charset="0"/>
              </a:rPr>
              <a:t>// all members of </a:t>
            </a:r>
            <a:r>
              <a:rPr lang="en-US" altLang="ja-JP" sz="1400" dirty="0" err="1">
                <a:solidFill>
                  <a:srgbClr val="008000"/>
                </a:solidFill>
                <a:latin typeface="Courier New" pitchFamily="49" charset="0"/>
                <a:cs typeface="Courier New" pitchFamily="49" charset="0"/>
              </a:rPr>
              <a:t>aCar</a:t>
            </a:r>
            <a:r>
              <a:rPr lang="en-US" altLang="ja-JP" sz="1400" dirty="0">
                <a:solidFill>
                  <a:srgbClr val="008000"/>
                </a:solidFill>
                <a:latin typeface="Courier New" pitchFamily="49" charset="0"/>
                <a:cs typeface="Courier New" pitchFamily="49" charset="0"/>
              </a:rPr>
              <a:t> are now called instance variables</a:t>
            </a:r>
          </a:p>
          <a:p>
            <a:pPr>
              <a:lnSpc>
                <a:spcPct val="80000"/>
              </a:lnSpc>
              <a:buNone/>
              <a:defRPr/>
            </a:pPr>
            <a:r>
              <a:rPr lang="en-US" altLang="ja-JP" sz="1400" dirty="0">
                <a:solidFill>
                  <a:srgbClr val="008000"/>
                </a:solidFill>
                <a:latin typeface="Courier New" pitchFamily="49" charset="0"/>
                <a:cs typeface="Courier New" pitchFamily="49" charset="0"/>
              </a:rPr>
              <a:t>// then, all methods are instance methods</a:t>
            </a:r>
          </a:p>
        </p:txBody>
      </p:sp>
    </p:spTree>
    <p:extLst>
      <p:ext uri="{BB962C8B-B14F-4D97-AF65-F5344CB8AC3E}">
        <p14:creationId xmlns:p14="http://schemas.microsoft.com/office/powerpoint/2010/main" val="324602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985058"/>
          </a:xfrm>
        </p:spPr>
        <p:txBody>
          <a:bodyPr/>
          <a:lstStyle/>
          <a:p>
            <a:r>
              <a:rPr lang="en-US" sz="2400" dirty="0"/>
              <a:t>Used for accessibility of data member and member methods</a:t>
            </a:r>
          </a:p>
          <a:p>
            <a:r>
              <a:rPr lang="en-US" sz="2400" dirty="0"/>
              <a:t>Access Modifiers: Private, Public, Protected, Friendly (Java)</a:t>
            </a:r>
          </a:p>
        </p:txBody>
      </p:sp>
      <p:sp>
        <p:nvSpPr>
          <p:cNvPr id="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Encapsulation</a:t>
            </a:r>
            <a:br>
              <a:rPr lang="en-US" dirty="0">
                <a:solidFill>
                  <a:srgbClr val="C00000"/>
                </a:solidFill>
                <a:latin typeface="Arial" charset="0"/>
                <a:cs typeface="Arial" charset="0"/>
              </a:rPr>
            </a:br>
            <a:r>
              <a:rPr lang="en-US" altLang="ja-JP" sz="2800" dirty="0">
                <a:solidFill>
                  <a:srgbClr val="C00000"/>
                </a:solidFill>
                <a:latin typeface="Arial" charset="0"/>
                <a:ea typeface="MS PGothic" pitchFamily="34" charset="-128"/>
                <a:cs typeface="Arial" charset="0"/>
              </a:rPr>
              <a:t>Access Modifiers</a:t>
            </a:r>
            <a:endParaRPr lang="en-US" sz="3000" dirty="0">
              <a:solidFill>
                <a:srgbClr val="C00000"/>
              </a:solidFill>
              <a:latin typeface="Arial" charset="0"/>
              <a:cs typeface="Arial" charset="0"/>
            </a:endParaRPr>
          </a:p>
        </p:txBody>
      </p:sp>
      <p:sp>
        <p:nvSpPr>
          <p:cNvPr id="7" name="Content Placeholder 2"/>
          <p:cNvSpPr txBox="1">
            <a:spLocks/>
          </p:cNvSpPr>
          <p:nvPr/>
        </p:nvSpPr>
        <p:spPr bwMode="auto">
          <a:xfrm>
            <a:off x="838200" y="2108979"/>
            <a:ext cx="8229600" cy="4444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a:t>
            </a:r>
            <a:r>
              <a:rPr lang="en-US" altLang="ja-JP" sz="1800" dirty="0">
                <a:latin typeface="Courier New" pitchFamily="49" charset="0"/>
                <a:cs typeface="Courier New" pitchFamily="49" charset="0"/>
              </a:rPr>
              <a:t> </a:t>
            </a:r>
            <a:r>
              <a:rPr lang="en-US" altLang="ja-JP" sz="1800" dirty="0">
                <a:solidFill>
                  <a:schemeClr val="accent5">
                    <a:lumMod val="50000"/>
                  </a:schemeClr>
                </a:solidFill>
                <a:latin typeface="Courier New" pitchFamily="49" charset="0"/>
                <a:cs typeface="Courier New" pitchFamily="49" charset="0"/>
              </a:rPr>
              <a:t>Car</a:t>
            </a:r>
            <a:r>
              <a:rPr lang="en-US" altLang="ja-JP" sz="1800" dirty="0">
                <a:latin typeface="Courier New" pitchFamily="49" charset="0"/>
                <a:cs typeface="Courier New" pitchFamily="49" charset="0"/>
              </a:rPr>
              <a:t>{</a:t>
            </a:r>
          </a:p>
          <a:p>
            <a:pPr>
              <a:lnSpc>
                <a:spcPct val="80000"/>
              </a:lnSpc>
              <a:buFont typeface="Wingdings" pitchFamily="2" charset="2"/>
              <a:buNone/>
              <a:defRPr/>
            </a:pPr>
            <a:r>
              <a:rPr lang="en-US" altLang="ja-JP" sz="1800" dirty="0">
                <a:solidFill>
                  <a:srgbClr val="008000"/>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private </a:t>
            </a:r>
            <a:r>
              <a:rPr lang="en-US" altLang="ja-JP" sz="1800" dirty="0" err="1">
                <a:solidFill>
                  <a:srgbClr val="0000FF"/>
                </a:solidFill>
                <a:latin typeface="Courier New" pitchFamily="49" charset="0"/>
                <a:cs typeface="Courier New" pitchFamily="49" charset="0"/>
              </a:rPr>
              <a:t>int</a:t>
            </a:r>
            <a:r>
              <a:rPr lang="en-US" altLang="ja-JP" sz="1800" dirty="0">
                <a:solidFill>
                  <a:schemeClr val="accent1"/>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NumberWheels</a:t>
            </a:r>
            <a:r>
              <a:rPr lang="en-US" altLang="ja-JP" sz="1800" dirty="0">
                <a:solidFill>
                  <a:schemeClr val="accent1"/>
                </a:solidFill>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private</a:t>
            </a:r>
            <a:endParaRPr lang="en-US" altLang="ja-JP" sz="1800" dirty="0">
              <a:solidFill>
                <a:schemeClr val="accent1"/>
              </a:solidFill>
              <a:latin typeface="Courier New" pitchFamily="49" charset="0"/>
              <a:cs typeface="Courier New" pitchFamily="49" charset="0"/>
            </a:endParaRPr>
          </a:p>
          <a:p>
            <a:pPr>
              <a:lnSpc>
                <a:spcPct val="80000"/>
              </a:lnSpc>
              <a:buFont typeface="Wingdings" pitchFamily="2" charset="2"/>
              <a:buNone/>
              <a:defRPr/>
            </a:pPr>
            <a:r>
              <a:rPr lang="en-US" altLang="ja-JP" sz="1800" dirty="0">
                <a:solidFill>
                  <a:schemeClr val="accent1"/>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string</a:t>
            </a:r>
            <a:r>
              <a:rPr lang="en-US" altLang="ja-JP" sz="1800" dirty="0">
                <a:solidFill>
                  <a:schemeClr val="accent1"/>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MainColor</a:t>
            </a:r>
            <a:r>
              <a:rPr lang="en-US" altLang="ja-JP" sz="1800" dirty="0">
                <a:solidFill>
                  <a:schemeClr val="accent1"/>
                </a:solidFill>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no access modifier means private</a:t>
            </a:r>
          </a:p>
          <a:p>
            <a:pPr>
              <a:lnSpc>
                <a:spcPct val="80000"/>
              </a:lnSpc>
              <a:buFont typeface="Wingdings" pitchFamily="2" charset="2"/>
              <a:buNone/>
              <a:defRPr/>
            </a:pPr>
            <a:r>
              <a:rPr lang="en-US" altLang="ja-JP" sz="1800" dirty="0">
                <a:latin typeface="Courier New" pitchFamily="49" charset="0"/>
                <a:cs typeface="Courier New" pitchFamily="49" charset="0"/>
              </a:rPr>
              <a:t>   …</a:t>
            </a:r>
          </a:p>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   public </a:t>
            </a:r>
            <a:r>
              <a:rPr lang="en-US" altLang="ja-JP" sz="1800" dirty="0">
                <a:solidFill>
                  <a:schemeClr val="accent5">
                    <a:lumMod val="50000"/>
                  </a:schemeClr>
                </a:solidFill>
                <a:latin typeface="Courier New" pitchFamily="49" charset="0"/>
                <a:cs typeface="Courier New" pitchFamily="49" charset="0"/>
              </a:rPr>
              <a:t>Car</a:t>
            </a:r>
            <a:r>
              <a:rPr lang="en-US" altLang="ja-JP" sz="1800" dirty="0">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public constructor</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err="1">
                <a:solidFill>
                  <a:schemeClr val="accent3">
                    <a:lumMod val="75000"/>
                  </a:schemeClr>
                </a:solidFill>
                <a:latin typeface="Courier New" pitchFamily="49" charset="0"/>
                <a:cs typeface="Courier New" pitchFamily="49" charset="0"/>
              </a:rPr>
              <a:t>EngineStart</a:t>
            </a:r>
            <a:r>
              <a:rPr lang="en-US" altLang="ja-JP" sz="18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err="1">
                <a:solidFill>
                  <a:schemeClr val="accent3">
                    <a:lumMod val="75000"/>
                  </a:schemeClr>
                </a:solidFill>
                <a:latin typeface="Courier New" pitchFamily="49" charset="0"/>
                <a:cs typeface="Courier New" pitchFamily="49" charset="0"/>
              </a:rPr>
              <a:t>SpeedUp</a:t>
            </a:r>
            <a:r>
              <a:rPr lang="en-US" altLang="ja-JP" sz="18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err="1">
                <a:solidFill>
                  <a:schemeClr val="accent3">
                    <a:lumMod val="75000"/>
                  </a:schemeClr>
                </a:solidFill>
                <a:latin typeface="Courier New" pitchFamily="49" charset="0"/>
                <a:cs typeface="Courier New" pitchFamily="49" charset="0"/>
              </a:rPr>
              <a:t>SlowDown</a:t>
            </a:r>
            <a:r>
              <a:rPr lang="en-US" altLang="ja-JP" sz="18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err="1">
                <a:solidFill>
                  <a:schemeClr val="accent3">
                    <a:lumMod val="75000"/>
                  </a:schemeClr>
                </a:solidFill>
                <a:latin typeface="Courier New" pitchFamily="49" charset="0"/>
                <a:cs typeface="Courier New" pitchFamily="49" charset="0"/>
              </a:rPr>
              <a:t>TurnLeft</a:t>
            </a:r>
            <a:r>
              <a:rPr lang="en-US" altLang="ja-JP" sz="18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err="1">
                <a:solidFill>
                  <a:schemeClr val="accent3">
                    <a:lumMod val="75000"/>
                  </a:schemeClr>
                </a:solidFill>
                <a:latin typeface="Courier New" pitchFamily="49" charset="0"/>
                <a:cs typeface="Courier New" pitchFamily="49" charset="0"/>
              </a:rPr>
              <a:t>TurnRight</a:t>
            </a:r>
            <a:r>
              <a:rPr lang="en-US" altLang="ja-JP" sz="18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a:solidFill>
                  <a:schemeClr val="accent3">
                    <a:lumMod val="75000"/>
                  </a:schemeClr>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public void </a:t>
            </a:r>
            <a:r>
              <a:rPr lang="en-US" altLang="ja-JP" sz="1800" dirty="0">
                <a:solidFill>
                  <a:schemeClr val="accent3">
                    <a:lumMod val="75000"/>
                  </a:schemeClr>
                </a:solidFill>
                <a:latin typeface="Courier New" pitchFamily="49" charset="0"/>
                <a:cs typeface="Courier New" pitchFamily="49" charset="0"/>
              </a:rPr>
              <a:t>Stop(){…}</a:t>
            </a:r>
          </a:p>
          <a:p>
            <a:pPr>
              <a:lnSpc>
                <a:spcPct val="80000"/>
              </a:lnSpc>
              <a:buFont typeface="Wingdings" pitchFamily="2" charset="2"/>
              <a:buNone/>
              <a:defRPr/>
            </a:pPr>
            <a:r>
              <a:rPr lang="en-US" altLang="ja-JP" sz="1800" dirty="0">
                <a:latin typeface="Courier New" pitchFamily="49" charset="0"/>
                <a:cs typeface="Courier New" pitchFamily="49" charset="0"/>
              </a:rPr>
              <a:t>}</a:t>
            </a:r>
          </a:p>
          <a:p>
            <a:pPr>
              <a:buFont typeface="Wingdings" pitchFamily="2" charset="2"/>
              <a:buNone/>
              <a:defRPr/>
            </a:pPr>
            <a:r>
              <a:rPr lang="en-US" altLang="ja-JP" sz="1800" dirty="0">
                <a:solidFill>
                  <a:schemeClr val="accent5">
                    <a:lumMod val="50000"/>
                  </a:schemeClr>
                </a:solidFill>
                <a:latin typeface="Courier New" pitchFamily="49" charset="0"/>
                <a:cs typeface="Courier New" pitchFamily="49" charset="0"/>
              </a:rPr>
              <a:t>Car</a:t>
            </a:r>
            <a:r>
              <a:rPr lang="en-US" altLang="ja-JP" sz="1800" dirty="0">
                <a:latin typeface="Courier New" pitchFamily="49" charset="0"/>
                <a:cs typeface="Courier New" pitchFamily="49" charset="0"/>
              </a:rPr>
              <a:t> </a:t>
            </a:r>
            <a:r>
              <a:rPr lang="en-US" altLang="ja-JP" sz="1800" dirty="0" err="1">
                <a:latin typeface="Courier New" pitchFamily="49" charset="0"/>
                <a:cs typeface="Courier New" pitchFamily="49" charset="0"/>
              </a:rPr>
              <a:t>aCar</a:t>
            </a:r>
            <a:r>
              <a:rPr lang="en-US" altLang="ja-JP" sz="1800" dirty="0">
                <a:latin typeface="Courier New" pitchFamily="49" charset="0"/>
                <a:cs typeface="Courier New" pitchFamily="49" charset="0"/>
              </a:rPr>
              <a:t> = </a:t>
            </a:r>
            <a:r>
              <a:rPr lang="en-US" altLang="ja-JP" sz="1800" dirty="0">
                <a:solidFill>
                  <a:srgbClr val="0000FF"/>
                </a:solidFill>
                <a:latin typeface="Courier New" pitchFamily="49" charset="0"/>
                <a:cs typeface="Courier New" pitchFamily="49" charset="0"/>
              </a:rPr>
              <a:t>new</a:t>
            </a:r>
            <a:r>
              <a:rPr lang="en-US" altLang="ja-JP" sz="1800" dirty="0">
                <a:latin typeface="Courier New" pitchFamily="49" charset="0"/>
                <a:cs typeface="Courier New" pitchFamily="49" charset="0"/>
              </a:rPr>
              <a:t> </a:t>
            </a:r>
            <a:r>
              <a:rPr lang="en-US" altLang="ja-JP" sz="1800" dirty="0">
                <a:solidFill>
                  <a:schemeClr val="accent5">
                    <a:lumMod val="50000"/>
                  </a:schemeClr>
                </a:solidFill>
                <a:latin typeface="Courier New" pitchFamily="49" charset="0"/>
                <a:cs typeface="Courier New" pitchFamily="49" charset="0"/>
              </a:rPr>
              <a:t>Car</a:t>
            </a:r>
            <a:r>
              <a:rPr lang="en-US" altLang="ja-JP" sz="1800" dirty="0">
                <a:latin typeface="Courier New" pitchFamily="49" charset="0"/>
                <a:cs typeface="Courier New" pitchFamily="49" charset="0"/>
              </a:rPr>
              <a:t>(…);</a:t>
            </a:r>
          </a:p>
          <a:p>
            <a:pPr>
              <a:buFont typeface="Wingdings" pitchFamily="2" charset="2"/>
              <a:buNone/>
              <a:defRPr/>
            </a:pPr>
            <a:r>
              <a:rPr lang="en-US" sz="1800" dirty="0" err="1">
                <a:latin typeface="Courier New" pitchFamily="49" charset="0"/>
                <a:cs typeface="Courier New" pitchFamily="49" charset="0"/>
              </a:rPr>
              <a:t>aCar.</a:t>
            </a:r>
            <a:r>
              <a:rPr lang="en-US" altLang="ja-JP" sz="1800" dirty="0" err="1">
                <a:solidFill>
                  <a:schemeClr val="accent3">
                    <a:lumMod val="75000"/>
                  </a:schemeClr>
                </a:solidFill>
                <a:latin typeface="Courier New" pitchFamily="49" charset="0"/>
                <a:cs typeface="Courier New" pitchFamily="49" charset="0"/>
              </a:rPr>
              <a:t>EngineStart</a:t>
            </a:r>
            <a:r>
              <a:rPr lang="en-US" altLang="ja-JP" sz="1800" dirty="0">
                <a:solidFill>
                  <a:schemeClr val="accent3">
                    <a:lumMod val="75000"/>
                  </a:schemeClr>
                </a:solidFill>
                <a:latin typeface="Courier New" pitchFamily="49" charset="0"/>
                <a:cs typeface="Courier New" pitchFamily="49" charset="0"/>
              </a:rPr>
              <a:t>()</a:t>
            </a:r>
            <a:r>
              <a:rPr lang="en-US" altLang="ja-JP" sz="1800" dirty="0">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OK, method is public</a:t>
            </a:r>
          </a:p>
          <a:p>
            <a:pPr>
              <a:buFont typeface="Wingdings" pitchFamily="2" charset="2"/>
              <a:buNone/>
              <a:defRPr/>
            </a:pPr>
            <a:r>
              <a:rPr lang="en-US" sz="1800" dirty="0" err="1">
                <a:latin typeface="Courier New" pitchFamily="49" charset="0"/>
                <a:cs typeface="Courier New" pitchFamily="49" charset="0"/>
              </a:rPr>
              <a:t>aCar.</a:t>
            </a:r>
            <a:r>
              <a:rPr lang="en-US" altLang="ja-JP" sz="1800" dirty="0" err="1">
                <a:latin typeface="Courier New" pitchFamily="49" charset="0"/>
                <a:cs typeface="Courier New" pitchFamily="49" charset="0"/>
              </a:rPr>
              <a:t>NumberWheels</a:t>
            </a:r>
            <a:r>
              <a:rPr lang="en-US" altLang="ja-JP" sz="1800" dirty="0">
                <a:latin typeface="Courier New" pitchFamily="49" charset="0"/>
                <a:cs typeface="Courier New" pitchFamily="49" charset="0"/>
              </a:rPr>
              <a:t> = 6; </a:t>
            </a:r>
            <a:r>
              <a:rPr lang="en-US" altLang="ja-JP" sz="1800" dirty="0">
                <a:solidFill>
                  <a:srgbClr val="008000"/>
                </a:solidFill>
                <a:latin typeface="Courier New" pitchFamily="49" charset="0"/>
                <a:cs typeface="Courier New" pitchFamily="49" charset="0"/>
              </a:rPr>
              <a:t>// error: member is private</a:t>
            </a:r>
            <a:endParaRPr lang="en-US" sz="180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609600"/>
          </a:xfrm>
        </p:spPr>
        <p:txBody>
          <a:bodyPr/>
          <a:lstStyle/>
          <a:p>
            <a:r>
              <a:rPr lang="en-US" dirty="0"/>
              <a:t>Implemented by “Private” access specifies </a:t>
            </a:r>
          </a:p>
        </p:txBody>
      </p:sp>
      <p:sp>
        <p:nvSpPr>
          <p:cNvPr id="4" name="Content Placeholder 2"/>
          <p:cNvSpPr txBox="1">
            <a:spLocks/>
          </p:cNvSpPr>
          <p:nvPr/>
        </p:nvSpPr>
        <p:spPr bwMode="auto">
          <a:xfrm>
            <a:off x="457200" y="1905000"/>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Hidden methods, member data can only be accessed by member methods</a:t>
            </a:r>
          </a:p>
        </p:txBody>
      </p:sp>
      <p:sp>
        <p:nvSpPr>
          <p:cNvPr id="5" name="Content Placeholder 2"/>
          <p:cNvSpPr txBox="1">
            <a:spLocks/>
          </p:cNvSpPr>
          <p:nvPr/>
        </p:nvSpPr>
        <p:spPr bwMode="auto">
          <a:xfrm>
            <a:off x="457200" y="29718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Benefit:</a:t>
            </a:r>
          </a:p>
        </p:txBody>
      </p:sp>
      <p:sp>
        <p:nvSpPr>
          <p:cNvPr id="6" name="Content Placeholder 2"/>
          <p:cNvSpPr txBox="1">
            <a:spLocks/>
          </p:cNvSpPr>
          <p:nvPr/>
        </p:nvSpPr>
        <p:spPr bwMode="auto">
          <a:xfrm>
            <a:off x="457200" y="3581400"/>
            <a:ext cx="8458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Your brains doesn’t have to deal with it unless you’re specifically concerned with it</a:t>
            </a:r>
          </a:p>
        </p:txBody>
      </p:sp>
      <p:sp>
        <p:nvSpPr>
          <p:cNvPr id="7" name="Content Placeholder 2"/>
          <p:cNvSpPr txBox="1">
            <a:spLocks/>
          </p:cNvSpPr>
          <p:nvPr/>
        </p:nvSpPr>
        <p:spPr bwMode="auto">
          <a:xfrm>
            <a:off x="457200" y="4419600"/>
            <a:ext cx="845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When change occurs, the effects are localized</a:t>
            </a:r>
          </a:p>
        </p:txBody>
      </p:sp>
      <p:sp>
        <p:nvSpPr>
          <p:cNvPr id="9"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Encapsulation</a:t>
            </a:r>
            <a:br>
              <a:rPr lang="en-US" dirty="0">
                <a:solidFill>
                  <a:srgbClr val="C00000"/>
                </a:solidFill>
                <a:latin typeface="Arial" charset="0"/>
                <a:cs typeface="Arial" charset="0"/>
              </a:rPr>
            </a:br>
            <a:r>
              <a:rPr lang="en-US" altLang="ja-JP" sz="2800" dirty="0">
                <a:solidFill>
                  <a:srgbClr val="C00000"/>
                </a:solidFill>
                <a:latin typeface="Arial" charset="0"/>
                <a:ea typeface="MS PGothic" pitchFamily="34" charset="-128"/>
                <a:cs typeface="Arial" charset="0"/>
              </a:rPr>
              <a:t>Information Hiding</a:t>
            </a:r>
            <a:endParaRPr lang="en-US" sz="3000" dirty="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5181600" cy="1447800"/>
          </a:xfrm>
        </p:spPr>
        <p:txBody>
          <a:bodyPr>
            <a:normAutofit/>
          </a:bodyPr>
          <a:lstStyle/>
          <a:p>
            <a:r>
              <a:rPr lang="en-US" sz="3000" dirty="0"/>
              <a:t>Is the ability to compose new abstraction from existing one</a:t>
            </a:r>
          </a:p>
        </p:txBody>
      </p:sp>
      <p:pic>
        <p:nvPicPr>
          <p:cNvPr id="4100" name="Picture 4"/>
          <p:cNvPicPr>
            <a:picLocks noChangeAspect="1" noChangeArrowheads="1"/>
          </p:cNvPicPr>
          <p:nvPr/>
        </p:nvPicPr>
        <p:blipFill>
          <a:blip r:embed="rId3" cstate="print"/>
          <a:srcRect/>
          <a:stretch>
            <a:fillRect/>
          </a:stretch>
        </p:blipFill>
        <p:spPr bwMode="auto">
          <a:xfrm>
            <a:off x="5513986" y="1295400"/>
            <a:ext cx="3553814" cy="2971800"/>
          </a:xfrm>
          <a:prstGeom prst="rect">
            <a:avLst/>
          </a:prstGeom>
          <a:noFill/>
          <a:ln w="9525">
            <a:noFill/>
            <a:miter lim="800000"/>
            <a:headEnd/>
            <a:tailEnd/>
          </a:ln>
          <a:effectLst/>
        </p:spPr>
      </p:pic>
      <p:sp>
        <p:nvSpPr>
          <p:cNvPr id="5" name="Content Placeholder 2"/>
          <p:cNvSpPr txBox="1">
            <a:spLocks/>
          </p:cNvSpPr>
          <p:nvPr/>
        </p:nvSpPr>
        <p:spPr bwMode="auto">
          <a:xfrm>
            <a:off x="457200" y="2590800"/>
            <a:ext cx="5181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a:ln>
                  <a:noFill/>
                </a:ln>
                <a:solidFill>
                  <a:srgbClr val="000080"/>
                </a:solidFill>
                <a:effectLst/>
                <a:uLnTx/>
                <a:uFillTx/>
                <a:latin typeface="+mn-lt"/>
                <a:ea typeface="+mn-ea"/>
                <a:cs typeface="+mn-cs"/>
              </a:rPr>
              <a:t>Promotes Re-usability</a:t>
            </a:r>
          </a:p>
        </p:txBody>
      </p:sp>
      <p:sp>
        <p:nvSpPr>
          <p:cNvPr id="6" name="Content Placeholder 2"/>
          <p:cNvSpPr txBox="1">
            <a:spLocks/>
          </p:cNvSpPr>
          <p:nvPr/>
        </p:nvSpPr>
        <p:spPr bwMode="auto">
          <a:xfrm>
            <a:off x="457200" y="5486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a:ln>
                  <a:noFill/>
                </a:ln>
                <a:solidFill>
                  <a:srgbClr val="000080"/>
                </a:solidFill>
                <a:effectLst/>
                <a:uLnTx/>
                <a:uFillTx/>
                <a:latin typeface="+mn-lt"/>
                <a:ea typeface="+mn-ea"/>
                <a:cs typeface="+mn-cs"/>
              </a:rPr>
              <a:t>Derived class – Subclass:  The class inheriting the implementation</a:t>
            </a:r>
          </a:p>
        </p:txBody>
      </p:sp>
      <p:sp>
        <p:nvSpPr>
          <p:cNvPr id="7" name="Content Placeholder 2"/>
          <p:cNvSpPr txBox="1">
            <a:spLocks/>
          </p:cNvSpPr>
          <p:nvPr/>
        </p:nvSpPr>
        <p:spPr bwMode="auto">
          <a:xfrm>
            <a:off x="457200" y="44196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a:ln>
                  <a:noFill/>
                </a:ln>
                <a:solidFill>
                  <a:srgbClr val="000080"/>
                </a:solidFill>
                <a:effectLst/>
                <a:uLnTx/>
                <a:uFillTx/>
                <a:latin typeface="+mn-lt"/>
                <a:ea typeface="+mn-ea"/>
                <a:cs typeface="+mn-cs"/>
              </a:rPr>
              <a:t>Base class – Super class: Class provide implementation</a:t>
            </a:r>
          </a:p>
        </p:txBody>
      </p:sp>
      <p:sp>
        <p:nvSpPr>
          <p:cNvPr id="9"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Inheritance</a:t>
            </a:r>
            <a:endParaRPr lang="en-US" sz="3000" dirty="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20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Inheritance</a:t>
            </a:r>
            <a:br>
              <a:rPr lang="en-US" dirty="0">
                <a:solidFill>
                  <a:srgbClr val="C00000"/>
                </a:solidFill>
                <a:latin typeface="Arial" charset="0"/>
                <a:cs typeface="Arial" charset="0"/>
              </a:rPr>
            </a:br>
            <a:r>
              <a:rPr lang="en-US" sz="2800" dirty="0">
                <a:solidFill>
                  <a:srgbClr val="C00000"/>
                </a:solidFill>
                <a:latin typeface="Arial" charset="0"/>
                <a:cs typeface="Arial" charset="0"/>
              </a:rPr>
              <a:t>Inheritance – Extension</a:t>
            </a:r>
          </a:p>
        </p:txBody>
      </p:sp>
      <p:sp>
        <p:nvSpPr>
          <p:cNvPr id="34819" name="TextBox 3"/>
          <p:cNvSpPr txBox="1">
            <a:spLocks noChangeArrowheads="1"/>
          </p:cNvSpPr>
          <p:nvPr/>
        </p:nvSpPr>
        <p:spPr bwMode="auto">
          <a:xfrm>
            <a:off x="457200" y="1335088"/>
            <a:ext cx="1812925" cy="1754187"/>
          </a:xfrm>
          <a:prstGeom prst="rect">
            <a:avLst/>
          </a:prstGeom>
          <a:noFill/>
          <a:ln w="9525">
            <a:solidFill>
              <a:schemeClr val="tx1"/>
            </a:solidFill>
            <a:miter lim="800000"/>
            <a:headEnd/>
            <a:tailEnd/>
          </a:ln>
        </p:spPr>
        <p:txBody>
          <a:bodyPr wrap="none">
            <a:spAutoFit/>
          </a:bodyPr>
          <a:lstStyle/>
          <a:p>
            <a:r>
              <a:rPr lang="en-US"/>
              <a:t>Vehicle</a:t>
            </a:r>
          </a:p>
          <a:p>
            <a:endParaRPr lang="en-US"/>
          </a:p>
          <a:p>
            <a:r>
              <a:rPr lang="en-US"/>
              <a:t>EngineStart()</a:t>
            </a:r>
          </a:p>
          <a:p>
            <a:r>
              <a:rPr lang="en-US"/>
              <a:t>SpeedChange()</a:t>
            </a:r>
          </a:p>
          <a:p>
            <a:r>
              <a:rPr lang="en-US"/>
              <a:t>Turn()</a:t>
            </a:r>
          </a:p>
          <a:p>
            <a:r>
              <a:rPr lang="en-US"/>
              <a:t>Stop()</a:t>
            </a:r>
          </a:p>
        </p:txBody>
      </p:sp>
      <p:cxnSp>
        <p:nvCxnSpPr>
          <p:cNvPr id="6" name="Straight Connector 5"/>
          <p:cNvCxnSpPr/>
          <p:nvPr/>
        </p:nvCxnSpPr>
        <p:spPr>
          <a:xfrm>
            <a:off x="457200" y="171608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821" name="TextBox 6"/>
          <p:cNvSpPr txBox="1">
            <a:spLocks noChangeArrowheads="1"/>
          </p:cNvSpPr>
          <p:nvPr/>
        </p:nvSpPr>
        <p:spPr bwMode="auto">
          <a:xfrm>
            <a:off x="2895600" y="1371600"/>
            <a:ext cx="1828800" cy="646113"/>
          </a:xfrm>
          <a:prstGeom prst="rect">
            <a:avLst/>
          </a:prstGeom>
          <a:noFill/>
          <a:ln w="9525">
            <a:solidFill>
              <a:schemeClr val="tx1"/>
            </a:solidFill>
            <a:miter lim="800000"/>
            <a:headEnd/>
            <a:tailEnd/>
          </a:ln>
        </p:spPr>
        <p:txBody>
          <a:bodyPr>
            <a:spAutoFit/>
          </a:bodyPr>
          <a:lstStyle/>
          <a:p>
            <a:r>
              <a:rPr lang="en-US"/>
              <a:t>Car</a:t>
            </a:r>
          </a:p>
          <a:p>
            <a:endParaRPr lang="en-US"/>
          </a:p>
        </p:txBody>
      </p:sp>
      <p:cxnSp>
        <p:nvCxnSpPr>
          <p:cNvPr id="9" name="Straight Connector 8"/>
          <p:cNvCxnSpPr/>
          <p:nvPr/>
        </p:nvCxnSpPr>
        <p:spPr>
          <a:xfrm>
            <a:off x="2514600" y="1752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71600" y="3087688"/>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43000" y="331628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34819" idx="2"/>
          </p:cNvCxnSpPr>
          <p:nvPr/>
        </p:nvCxnSpPr>
        <p:spPr>
          <a:xfrm flipV="1">
            <a:off x="1143000" y="3089275"/>
            <a:ext cx="220663" cy="227013"/>
          </a:xfrm>
          <a:prstGeom prst="line">
            <a:avLst/>
          </a:prstGeom>
        </p:spPr>
        <p:style>
          <a:lnRef idx="1">
            <a:schemeClr val="accent1"/>
          </a:lnRef>
          <a:fillRef idx="0">
            <a:schemeClr val="accent1"/>
          </a:fillRef>
          <a:effectRef idx="0">
            <a:schemeClr val="accent1"/>
          </a:effectRef>
          <a:fontRef idx="minor">
            <a:schemeClr val="tx1"/>
          </a:fontRef>
        </p:style>
      </p:cxnSp>
      <p:sp>
        <p:nvSpPr>
          <p:cNvPr id="34826" name="TextBox 22"/>
          <p:cNvSpPr txBox="1">
            <a:spLocks noChangeArrowheads="1"/>
          </p:cNvSpPr>
          <p:nvPr/>
        </p:nvSpPr>
        <p:spPr bwMode="auto">
          <a:xfrm>
            <a:off x="457200" y="3581400"/>
            <a:ext cx="1828800" cy="1477963"/>
          </a:xfrm>
          <a:prstGeom prst="rect">
            <a:avLst/>
          </a:prstGeom>
          <a:noFill/>
          <a:ln w="9525">
            <a:solidFill>
              <a:schemeClr val="tx1"/>
            </a:solidFill>
            <a:miter lim="800000"/>
            <a:headEnd/>
            <a:tailEnd/>
          </a:ln>
        </p:spPr>
        <p:txBody>
          <a:bodyPr>
            <a:spAutoFit/>
          </a:bodyPr>
          <a:lstStyle/>
          <a:p>
            <a:r>
              <a:rPr lang="en-US"/>
              <a:t>Plan</a:t>
            </a:r>
          </a:p>
          <a:p>
            <a:endParaRPr lang="en-US"/>
          </a:p>
          <a:p>
            <a:r>
              <a:rPr lang="en-US"/>
              <a:t>HighUp()</a:t>
            </a:r>
          </a:p>
          <a:p>
            <a:r>
              <a:rPr lang="en-US"/>
              <a:t>Down()</a:t>
            </a:r>
          </a:p>
          <a:p>
            <a:endParaRPr lang="en-US"/>
          </a:p>
        </p:txBody>
      </p:sp>
      <p:cxnSp>
        <p:nvCxnSpPr>
          <p:cNvPr id="24" name="Straight Connector 23"/>
          <p:cNvCxnSpPr/>
          <p:nvPr/>
        </p:nvCxnSpPr>
        <p:spPr>
          <a:xfrm>
            <a:off x="457200" y="39624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828" name="TextBox 24"/>
          <p:cNvSpPr txBox="1">
            <a:spLocks noChangeArrowheads="1"/>
          </p:cNvSpPr>
          <p:nvPr/>
        </p:nvSpPr>
        <p:spPr bwMode="auto">
          <a:xfrm>
            <a:off x="457200" y="5562600"/>
            <a:ext cx="1828800" cy="923925"/>
          </a:xfrm>
          <a:prstGeom prst="rect">
            <a:avLst/>
          </a:prstGeom>
          <a:noFill/>
          <a:ln w="9525">
            <a:solidFill>
              <a:schemeClr val="tx1"/>
            </a:solidFill>
            <a:miter lim="800000"/>
            <a:headEnd/>
            <a:tailEnd/>
          </a:ln>
        </p:spPr>
        <p:txBody>
          <a:bodyPr>
            <a:spAutoFit/>
          </a:bodyPr>
          <a:lstStyle/>
          <a:p>
            <a:r>
              <a:rPr lang="en-US"/>
              <a:t>CombatPlan</a:t>
            </a:r>
          </a:p>
          <a:p>
            <a:endParaRPr lang="en-US"/>
          </a:p>
          <a:p>
            <a:r>
              <a:rPr lang="en-US"/>
              <a:t>Rotate()</a:t>
            </a:r>
          </a:p>
        </p:txBody>
      </p:sp>
      <p:cxnSp>
        <p:nvCxnSpPr>
          <p:cNvPr id="26" name="Straight Connector 25"/>
          <p:cNvCxnSpPr/>
          <p:nvPr/>
        </p:nvCxnSpPr>
        <p:spPr>
          <a:xfrm>
            <a:off x="457200" y="59436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86000" y="1752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14600" y="1524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86000" y="1524000"/>
            <a:ext cx="220663" cy="227013"/>
          </a:xfrm>
          <a:prstGeom prst="line">
            <a:avLst/>
          </a:prstGeom>
        </p:spPr>
        <p:style>
          <a:lnRef idx="1">
            <a:schemeClr val="accent1"/>
          </a:lnRef>
          <a:fillRef idx="0">
            <a:schemeClr val="accent1"/>
          </a:fillRef>
          <a:effectRef idx="0">
            <a:schemeClr val="accent1"/>
          </a:effectRef>
          <a:fontRef idx="minor">
            <a:schemeClr val="tx1"/>
          </a:fontRef>
        </p:style>
      </p:cxnSp>
      <p:sp>
        <p:nvSpPr>
          <p:cNvPr id="34833" name="Content Placeholder 2"/>
          <p:cNvSpPr>
            <a:spLocks noGrp="1"/>
          </p:cNvSpPr>
          <p:nvPr>
            <p:ph idx="1"/>
          </p:nvPr>
        </p:nvSpPr>
        <p:spPr>
          <a:xfrm>
            <a:off x="2667000" y="2209800"/>
            <a:ext cx="6019800" cy="4343400"/>
          </a:xfrm>
        </p:spPr>
        <p:txBody>
          <a:bodyPr/>
          <a:lstStyle/>
          <a:p>
            <a:pPr>
              <a:buFont typeface="Wingdings" pitchFamily="2" charset="2"/>
              <a:buNone/>
            </a:pPr>
            <a:r>
              <a:rPr lang="en-US" sz="2000" dirty="0">
                <a:solidFill>
                  <a:srgbClr val="0000FF"/>
                </a:solidFill>
                <a:latin typeface="Courier New" pitchFamily="49" charset="0"/>
                <a:cs typeface="Courier New" pitchFamily="49" charset="0"/>
              </a:rPr>
              <a:t>class</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Car</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Vehicle</a:t>
            </a:r>
            <a:r>
              <a:rPr lang="en-US" sz="2000" dirty="0">
                <a:latin typeface="Courier New" pitchFamily="49" charset="0"/>
                <a:cs typeface="Courier New" pitchFamily="49" charset="0"/>
              </a:rPr>
              <a:t> {…}</a:t>
            </a:r>
          </a:p>
          <a:p>
            <a:pPr>
              <a:buFont typeface="Wingdings" pitchFamily="2" charset="2"/>
              <a:buNone/>
            </a:pPr>
            <a:r>
              <a:rPr lang="en-US" sz="2000" dirty="0">
                <a:solidFill>
                  <a:srgbClr val="008000"/>
                </a:solidFill>
                <a:latin typeface="Courier New" pitchFamily="49" charset="0"/>
                <a:cs typeface="Courier New" pitchFamily="49" charset="0"/>
              </a:rPr>
              <a:t>// Car is a kind of Vehicle</a:t>
            </a:r>
          </a:p>
          <a:p>
            <a:pPr>
              <a:buFont typeface="Wingdings" pitchFamily="2" charset="2"/>
              <a:buNone/>
            </a:pPr>
            <a:r>
              <a:rPr lang="en-US" sz="2000" dirty="0">
                <a:solidFill>
                  <a:srgbClr val="008000"/>
                </a:solidFill>
                <a:latin typeface="Courier New" pitchFamily="49" charset="0"/>
                <a:cs typeface="Courier New" pitchFamily="49" charset="0"/>
              </a:rPr>
              <a:t>// Car: derived/sub class</a:t>
            </a:r>
          </a:p>
          <a:p>
            <a:pPr>
              <a:buFont typeface="Wingdings" pitchFamily="2" charset="2"/>
              <a:buNone/>
            </a:pPr>
            <a:r>
              <a:rPr lang="en-US" sz="2000" dirty="0">
                <a:solidFill>
                  <a:srgbClr val="008000"/>
                </a:solidFill>
                <a:latin typeface="Courier New" pitchFamily="49" charset="0"/>
                <a:cs typeface="Courier New" pitchFamily="49" charset="0"/>
              </a:rPr>
              <a:t>// Vehicle: base/super class</a:t>
            </a:r>
          </a:p>
          <a:p>
            <a:pPr>
              <a:buFont typeface="Wingdings" pitchFamily="2" charset="2"/>
              <a:buNone/>
            </a:pPr>
            <a:r>
              <a:rPr lang="en-US" sz="2000" dirty="0">
                <a:solidFill>
                  <a:schemeClr val="accent5">
                    <a:lumMod val="75000"/>
                  </a:schemeClr>
                </a:solidFill>
                <a:latin typeface="Courier New" pitchFamily="49" charset="0"/>
                <a:cs typeface="Courier New" pitchFamily="49" charset="0"/>
              </a:rPr>
              <a:t>Vehicle</a:t>
            </a:r>
            <a:r>
              <a:rPr lang="en-US" sz="2000" dirty="0">
                <a:latin typeface="Courier New" pitchFamily="49" charset="0"/>
                <a:cs typeface="Courier New" pitchFamily="49" charset="0"/>
              </a:rPr>
              <a:t> v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Car</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OK</a:t>
            </a:r>
          </a:p>
          <a:p>
            <a:pPr>
              <a:buNone/>
            </a:pPr>
            <a:r>
              <a:rPr lang="en-US" sz="2000" dirty="0">
                <a:solidFill>
                  <a:schemeClr val="accent5">
                    <a:lumMod val="75000"/>
                  </a:schemeClr>
                </a:solidFill>
                <a:latin typeface="Courier New" pitchFamily="49" charset="0"/>
                <a:cs typeface="Courier New" pitchFamily="49" charset="0"/>
              </a:rPr>
              <a:t>Vehicle </a:t>
            </a:r>
            <a:r>
              <a:rPr lang="en-US" sz="2000" dirty="0">
                <a:latin typeface="Courier New" pitchFamily="49" charset="0"/>
                <a:cs typeface="Courier New" pitchFamily="49" charset="0"/>
              </a:rPr>
              <a:t>v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Plan</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OK too</a:t>
            </a:r>
          </a:p>
          <a:p>
            <a:pPr>
              <a:buNone/>
            </a:pPr>
            <a:r>
              <a:rPr lang="en-US" sz="2000" dirty="0">
                <a:solidFill>
                  <a:schemeClr val="accent5">
                    <a:lumMod val="75000"/>
                  </a:schemeClr>
                </a:solidFill>
                <a:latin typeface="Courier New" pitchFamily="49" charset="0"/>
                <a:cs typeface="Courier New" pitchFamily="49" charset="0"/>
              </a:rPr>
              <a:t>Vehicle </a:t>
            </a:r>
            <a:r>
              <a:rPr lang="en-US" sz="2000" dirty="0">
                <a:latin typeface="Courier New" pitchFamily="49" charset="0"/>
                <a:cs typeface="Courier New" pitchFamily="49" charset="0"/>
              </a:rPr>
              <a:t>v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CombatPlan</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OK</a:t>
            </a:r>
          </a:p>
          <a:p>
            <a:pPr>
              <a:buNone/>
            </a:pPr>
            <a:r>
              <a:rPr lang="en-US" sz="2000" dirty="0">
                <a:solidFill>
                  <a:schemeClr val="accent5">
                    <a:lumMod val="75000"/>
                  </a:schemeClr>
                </a:solidFill>
                <a:latin typeface="Courier New" pitchFamily="49" charset="0"/>
                <a:cs typeface="Courier New" pitchFamily="49" charset="0"/>
              </a:rPr>
              <a:t>Plan</a:t>
            </a:r>
            <a:r>
              <a:rPr lang="en-US" sz="2000" dirty="0">
                <a:latin typeface="Courier New" pitchFamily="49" charset="0"/>
                <a:cs typeface="Courier New" pitchFamily="49" charset="0"/>
              </a:rPr>
              <a:t> p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CombatPlan</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OK</a:t>
            </a:r>
          </a:p>
          <a:p>
            <a:pPr>
              <a:buNone/>
            </a:pPr>
            <a:r>
              <a:rPr lang="en-US" sz="2000" dirty="0">
                <a:solidFill>
                  <a:schemeClr val="accent5">
                    <a:lumMod val="75000"/>
                  </a:schemeClr>
                </a:solidFill>
                <a:latin typeface="Courier New" pitchFamily="49" charset="0"/>
                <a:cs typeface="Courier New" pitchFamily="49" charset="0"/>
              </a:rPr>
              <a:t>Car </a:t>
            </a:r>
            <a:r>
              <a:rPr lang="en-US" sz="2000" dirty="0">
                <a:latin typeface="Courier New" pitchFamily="49" charset="0"/>
                <a:cs typeface="Courier New" pitchFamily="49" charset="0"/>
              </a:rPr>
              <a:t>c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Vehicle</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error</a:t>
            </a:r>
          </a:p>
          <a:p>
            <a:pPr>
              <a:buNone/>
            </a:pPr>
            <a:r>
              <a:rPr lang="en-US" sz="2000" dirty="0">
                <a:solidFill>
                  <a:schemeClr val="accent5">
                    <a:lumMod val="75000"/>
                  </a:schemeClr>
                </a:solidFill>
                <a:latin typeface="Courier New" pitchFamily="49" charset="0"/>
                <a:cs typeface="Courier New" pitchFamily="49" charset="0"/>
              </a:rPr>
              <a:t>Car </a:t>
            </a:r>
            <a:r>
              <a:rPr lang="en-US" sz="2000" dirty="0">
                <a:latin typeface="Courier New" pitchFamily="49" charset="0"/>
                <a:cs typeface="Courier New" pitchFamily="49" charset="0"/>
              </a:rPr>
              <a:t>c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Plan</a:t>
            </a:r>
            <a:r>
              <a:rPr lang="en-US" sz="2000" dirty="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error</a:t>
            </a:r>
            <a:endParaRPr lang="en-US" sz="2400" dirty="0">
              <a:solidFill>
                <a:srgbClr val="008000"/>
              </a:solidFill>
              <a:latin typeface="Courier New" pitchFamily="49" charset="0"/>
              <a:cs typeface="Courier New" pitchFamily="49" charset="0"/>
            </a:endParaRPr>
          </a:p>
        </p:txBody>
      </p:sp>
      <p:cxnSp>
        <p:nvCxnSpPr>
          <p:cNvPr id="62" name="Straight Connector 61"/>
          <p:cNvCxnSpPr>
            <a:endCxn id="34826" idx="0"/>
          </p:cNvCxnSpPr>
          <p:nvPr/>
        </p:nvCxnSpPr>
        <p:spPr>
          <a:xfrm>
            <a:off x="1371600" y="3276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71600" y="5068888"/>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143000" y="529748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143000" y="5070475"/>
            <a:ext cx="220663" cy="227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5257800"/>
            <a:ext cx="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22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52688" cy="2819400"/>
          </a:xfrm>
        </p:spPr>
        <p:txBody>
          <a:bodyPr>
            <a:normAutofit fontScale="92500" lnSpcReduction="20000"/>
          </a:bodyPr>
          <a:lstStyle/>
          <a:p>
            <a:r>
              <a:rPr lang="en-US" sz="2400" dirty="0"/>
              <a:t>Development model </a:t>
            </a:r>
            <a:r>
              <a:rPr lang="en-US" sz="2400" b="1" dirty="0"/>
              <a:t>closer to real life </a:t>
            </a:r>
            <a:r>
              <a:rPr lang="en-US" sz="2400" dirty="0"/>
              <a:t>object model with hierarchical relationships</a:t>
            </a:r>
          </a:p>
          <a:p>
            <a:pPr lvl="0"/>
            <a:r>
              <a:rPr lang="en-US" sz="2400" b="1" kern="0" dirty="0">
                <a:solidFill>
                  <a:srgbClr val="000080"/>
                </a:solidFill>
              </a:rPr>
              <a:t>Reusability</a:t>
            </a:r>
            <a:r>
              <a:rPr lang="en-US" sz="2400" kern="0" dirty="0">
                <a:solidFill>
                  <a:srgbClr val="000080"/>
                </a:solidFill>
              </a:rPr>
              <a:t> – reuse public methods of base class</a:t>
            </a:r>
          </a:p>
          <a:p>
            <a:pPr>
              <a:buClr>
                <a:schemeClr val="tx1"/>
              </a:buClr>
              <a:buSzPct val="62000"/>
              <a:buFont typeface="Monotype Sorts" pitchFamily="2" charset="2"/>
              <a:buChar char="o"/>
              <a:defRPr/>
            </a:pPr>
            <a:r>
              <a:rPr lang="en-US" sz="2400" b="1" kern="0" dirty="0">
                <a:solidFill>
                  <a:srgbClr val="000080"/>
                </a:solidFill>
              </a:rPr>
              <a:t>Extensibility</a:t>
            </a:r>
            <a:r>
              <a:rPr lang="en-US" sz="2400" kern="0" dirty="0">
                <a:solidFill>
                  <a:srgbClr val="000080"/>
                </a:solidFill>
              </a:rPr>
              <a:t> – Extend the base class</a:t>
            </a:r>
          </a:p>
          <a:p>
            <a:pPr lvl="0" eaLnBrk="1" hangingPunct="1">
              <a:buClr>
                <a:schemeClr val="tx1"/>
              </a:buClr>
              <a:buSzPct val="62000"/>
              <a:buFont typeface="Monotype Sorts" pitchFamily="2" charset="2"/>
              <a:buChar char="o"/>
              <a:defRPr/>
            </a:pPr>
            <a:r>
              <a:rPr lang="en-US" sz="2400" b="1" kern="0" dirty="0">
                <a:solidFill>
                  <a:srgbClr val="000080"/>
                </a:solidFill>
              </a:rPr>
              <a:t>Data hiding </a:t>
            </a:r>
            <a:r>
              <a:rPr lang="en-US" sz="2400" kern="0" dirty="0">
                <a:solidFill>
                  <a:srgbClr val="000080"/>
                </a:solidFill>
              </a:rPr>
              <a:t>– base class keeps some data private </a:t>
            </a:r>
          </a:p>
          <a:p>
            <a:pPr marL="0" lvl="0" indent="0" eaLnBrk="1" hangingPunct="1">
              <a:buClr>
                <a:schemeClr val="tx1"/>
              </a:buClr>
              <a:buSzPct val="62000"/>
              <a:buNone/>
              <a:defRPr/>
            </a:pPr>
            <a:r>
              <a:rPr lang="en-US" sz="2400" kern="0" dirty="0">
                <a:solidFill>
                  <a:srgbClr val="000080"/>
                </a:solidFill>
                <a:sym typeface="Wingdings" pitchFamily="2" charset="2"/>
              </a:rPr>
              <a:t>       derive class cannot change it</a:t>
            </a:r>
          </a:p>
          <a:p>
            <a:pPr marL="0" lvl="0" indent="0" eaLnBrk="1" hangingPunct="1">
              <a:buClr>
                <a:schemeClr val="tx1"/>
              </a:buClr>
              <a:buSzPct val="62000"/>
              <a:buNone/>
              <a:defRPr/>
            </a:pPr>
            <a:endParaRPr lang="en-US" sz="2400" kern="0" dirty="0">
              <a:solidFill>
                <a:srgbClr val="000080"/>
              </a:solidFill>
              <a:sym typeface="Wingdings" pitchFamily="2" charset="2"/>
            </a:endParaRPr>
          </a:p>
          <a:p>
            <a:pPr marL="0" lvl="0" indent="0" eaLnBrk="1" hangingPunct="1">
              <a:buClr>
                <a:schemeClr val="tx1"/>
              </a:buClr>
              <a:buSzPct val="62000"/>
              <a:buNone/>
              <a:defRPr/>
            </a:pPr>
            <a:r>
              <a:rPr lang="en-US" sz="2400" u="sng" kern="0" dirty="0">
                <a:solidFill>
                  <a:srgbClr val="000080"/>
                </a:solidFill>
                <a:sym typeface="Wingdings" pitchFamily="2" charset="2"/>
              </a:rPr>
              <a:t>Protected Accessibility</a:t>
            </a:r>
            <a:r>
              <a:rPr lang="en-US" sz="2400" kern="0" dirty="0">
                <a:solidFill>
                  <a:srgbClr val="000080"/>
                </a:solidFill>
                <a:sym typeface="Wingdings" pitchFamily="2" charset="2"/>
              </a:rPr>
              <a:t>:</a:t>
            </a:r>
            <a:endParaRPr lang="en-US" sz="2400" kern="0" dirty="0">
              <a:solidFill>
                <a:srgbClr val="000080"/>
              </a:solidFill>
            </a:endParaRPr>
          </a:p>
          <a:p>
            <a:pPr lvl="0"/>
            <a:endParaRPr lang="en-US" sz="2400" kern="0" dirty="0">
              <a:solidFill>
                <a:srgbClr val="000080"/>
              </a:solidFill>
            </a:endParaRPr>
          </a:p>
          <a:p>
            <a:endParaRPr lang="en-US" sz="2400" dirty="0"/>
          </a:p>
        </p:txBody>
      </p:sp>
      <p:sp>
        <p:nvSpPr>
          <p:cNvPr id="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Inheritance</a:t>
            </a:r>
            <a:br>
              <a:rPr lang="en-US" dirty="0">
                <a:solidFill>
                  <a:srgbClr val="C00000"/>
                </a:solidFill>
                <a:latin typeface="Arial" charset="0"/>
                <a:cs typeface="Arial" charset="0"/>
              </a:rPr>
            </a:br>
            <a:r>
              <a:rPr lang="en-US" sz="2800" dirty="0">
                <a:solidFill>
                  <a:srgbClr val="C00000"/>
                </a:solidFill>
                <a:latin typeface="Arial" charset="0"/>
                <a:cs typeface="Arial" charset="0"/>
              </a:rPr>
              <a:t>Advantages</a:t>
            </a:r>
            <a:endParaRPr lang="en-US" sz="3000" dirty="0">
              <a:solidFill>
                <a:srgbClr val="C00000"/>
              </a:solidFill>
              <a:latin typeface="Arial" charset="0"/>
              <a:cs typeface="Arial" charset="0"/>
            </a:endParaRPr>
          </a:p>
        </p:txBody>
      </p:sp>
      <p:sp>
        <p:nvSpPr>
          <p:cNvPr id="9" name="Content Placeholder 2"/>
          <p:cNvSpPr txBox="1">
            <a:spLocks/>
          </p:cNvSpPr>
          <p:nvPr/>
        </p:nvSpPr>
        <p:spPr bwMode="auto">
          <a:xfrm>
            <a:off x="781396" y="3886200"/>
            <a:ext cx="7754112"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 </a:t>
            </a:r>
            <a:r>
              <a:rPr lang="en-US" altLang="ja-JP" sz="1800" dirty="0">
                <a:solidFill>
                  <a:schemeClr val="accent5">
                    <a:lumMod val="50000"/>
                  </a:schemeClr>
                </a:solidFill>
                <a:latin typeface="Courier New" pitchFamily="49" charset="0"/>
                <a:cs typeface="Courier New" pitchFamily="49" charset="0"/>
              </a:rPr>
              <a:t>Car</a:t>
            </a:r>
            <a:r>
              <a:rPr lang="en-US" altLang="ja-JP" sz="1800" dirty="0">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NumberWheels</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string </a:t>
            </a:r>
            <a:r>
              <a:rPr lang="en-US" altLang="ja-JP" sz="1800" dirty="0" err="1">
                <a:solidFill>
                  <a:schemeClr val="accent1"/>
                </a:solidFill>
                <a:latin typeface="Courier New" pitchFamily="49" charset="0"/>
                <a:cs typeface="Courier New" pitchFamily="49" charset="0"/>
              </a:rPr>
              <a:t>MainColor</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NumberRearPorts</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bool</a:t>
            </a:r>
            <a:r>
              <a:rPr lang="en-US" altLang="ja-JP" sz="1800" dirty="0">
                <a:solidFill>
                  <a:srgbClr val="0000FF"/>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isWithUpperWindow</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solidFill>
                  <a:schemeClr val="accent1"/>
                </a:solidFill>
                <a:latin typeface="Courier New" pitchFamily="49" charset="0"/>
                <a:cs typeface="Courier New" pitchFamily="49" charset="0"/>
              </a:rPr>
              <a:t>NumberSeats</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float </a:t>
            </a:r>
            <a:r>
              <a:rPr lang="en-US" altLang="ja-JP" sz="1800" dirty="0" err="1">
                <a:solidFill>
                  <a:schemeClr val="accent1"/>
                </a:solidFill>
                <a:latin typeface="Courier New" pitchFamily="49" charset="0"/>
                <a:cs typeface="Courier New" pitchFamily="49" charset="0"/>
              </a:rPr>
              <a:t>CylinderVolume</a:t>
            </a:r>
            <a:r>
              <a:rPr lang="en-US" altLang="ja-JP" sz="18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1800" dirty="0">
                <a:latin typeface="Courier New" pitchFamily="49" charset="0"/>
                <a:cs typeface="Courier New" pitchFamily="49" charset="0"/>
              </a:rPr>
              <a:t>}</a:t>
            </a:r>
            <a:endParaRPr lang="en-US" sz="2400" dirty="0">
              <a:ea typeface="ＭＳ Ｐゴシック" pitchFamily="34" charset="-128"/>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Inheritance</a:t>
            </a:r>
            <a:br>
              <a:rPr lang="en-US" dirty="0">
                <a:solidFill>
                  <a:srgbClr val="C00000"/>
                </a:solidFill>
                <a:latin typeface="Arial" charset="0"/>
                <a:cs typeface="Arial" charset="0"/>
              </a:rPr>
            </a:br>
            <a:r>
              <a:rPr lang="en-US" sz="2800" dirty="0">
                <a:solidFill>
                  <a:srgbClr val="C00000"/>
                </a:solidFill>
                <a:latin typeface="Arial" charset="0"/>
                <a:cs typeface="Arial" charset="0"/>
              </a:rPr>
              <a:t>this, base, sealed class</a:t>
            </a:r>
            <a:endParaRPr lang="en-US" sz="3000" dirty="0">
              <a:solidFill>
                <a:srgbClr val="C00000"/>
              </a:solidFill>
              <a:latin typeface="Arial" charset="0"/>
              <a:cs typeface="Arial" charset="0"/>
            </a:endParaRPr>
          </a:p>
        </p:txBody>
      </p:sp>
      <p:sp>
        <p:nvSpPr>
          <p:cNvPr id="9" name="Content Placeholder 2"/>
          <p:cNvSpPr>
            <a:spLocks noGrp="1"/>
          </p:cNvSpPr>
          <p:nvPr>
            <p:ph idx="1"/>
          </p:nvPr>
        </p:nvSpPr>
        <p:spPr>
          <a:xfrm>
            <a:off x="457200" y="1143000"/>
            <a:ext cx="8229600" cy="3352800"/>
          </a:xfrm>
          <a:ln>
            <a:solidFill>
              <a:schemeClr val="accent1"/>
            </a:solidFill>
          </a:ln>
        </p:spPr>
        <p:txBody>
          <a:bodyPr/>
          <a:lstStyle/>
          <a:p>
            <a:pPr eaLnBrk="1" hangingPunct="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a:t>
            </a:r>
            <a:r>
              <a:rPr lang="en-US" altLang="ja-JP" sz="1800" dirty="0">
                <a:latin typeface="Courier New" pitchFamily="49" charset="0"/>
                <a:cs typeface="Courier New" pitchFamily="49" charset="0"/>
              </a:rPr>
              <a:t> </a:t>
            </a:r>
            <a:r>
              <a:rPr lang="en-US" altLang="ja-JP" sz="1800" dirty="0">
                <a:solidFill>
                  <a:schemeClr val="accent5">
                    <a:lumMod val="75000"/>
                  </a:schemeClr>
                </a:solidFill>
                <a:latin typeface="Courier New" pitchFamily="49" charset="0"/>
                <a:cs typeface="Courier New" pitchFamily="49" charset="0"/>
              </a:rPr>
              <a:t>A</a:t>
            </a:r>
            <a:r>
              <a:rPr lang="en-US" altLang="ja-JP" sz="1800" dirty="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protected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latin typeface="Courier New" pitchFamily="49" charset="0"/>
                <a:cs typeface="Courier New" pitchFamily="49" charset="0"/>
              </a:rPr>
              <a:t>aMethod</a:t>
            </a:r>
            <a:r>
              <a:rPr lang="en-US" altLang="ja-JP" sz="1800" dirty="0">
                <a:latin typeface="Courier New" pitchFamily="49" charset="0"/>
                <a:cs typeface="Courier New" pitchFamily="49" charset="0"/>
              </a:rPr>
              <a:t>(</a:t>
            </a:r>
            <a:r>
              <a:rPr lang="en-US" altLang="ja-JP" sz="1800" dirty="0" err="1">
                <a:solidFill>
                  <a:srgbClr val="0000FF"/>
                </a:solidFill>
                <a:latin typeface="Courier New" pitchFamily="49" charset="0"/>
                <a:cs typeface="Courier New" pitchFamily="49" charset="0"/>
              </a:rPr>
              <a:t>int</a:t>
            </a:r>
            <a:r>
              <a:rPr lang="en-US" altLang="ja-JP" sz="1800" dirty="0">
                <a:latin typeface="Courier New" pitchFamily="49" charset="0"/>
                <a:cs typeface="Courier New" pitchFamily="49" charset="0"/>
              </a:rPr>
              <a:t> </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a:solidFill>
                  <a:srgbClr val="800080"/>
                </a:solidFill>
                <a:latin typeface="Courier New" pitchFamily="49" charset="0"/>
                <a:cs typeface="Courier New" pitchFamily="49" charset="0"/>
              </a:rPr>
              <a:t>   </a:t>
            </a:r>
            <a:r>
              <a:rPr lang="en-US" altLang="ja-JP" sz="1800" dirty="0" err="1">
                <a:solidFill>
                  <a:srgbClr val="0000FF"/>
                </a:solidFill>
                <a:latin typeface="Courier New" pitchFamily="49" charset="0"/>
                <a:cs typeface="Courier New" pitchFamily="49" charset="0"/>
              </a:rPr>
              <a:t>this</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 = </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refer to current object</a:t>
            </a:r>
          </a:p>
          <a:p>
            <a:pPr lvl="1" eaLnBrk="1" hangingPunct="1">
              <a:lnSpc>
                <a:spcPct val="80000"/>
              </a:lnSpc>
              <a:buFont typeface="Wingdings" pitchFamily="2" charset="2"/>
              <a:buNone/>
              <a:defRPr/>
            </a:pPr>
            <a:r>
              <a:rPr lang="en-US" altLang="ja-JP" sz="1800" dirty="0">
                <a:solidFill>
                  <a:srgbClr val="800080"/>
                </a:solidFill>
                <a:latin typeface="Courier New" pitchFamily="49" charset="0"/>
                <a:cs typeface="Courier New" pitchFamily="49" charset="0"/>
              </a:rPr>
              <a:t>   </a:t>
            </a:r>
            <a:r>
              <a:rPr lang="en-US" altLang="ja-JP" sz="1800" dirty="0">
                <a:solidFill>
                  <a:srgbClr val="0000FF"/>
                </a:solidFill>
                <a:latin typeface="Courier New" pitchFamily="49" charset="0"/>
                <a:cs typeface="Courier New" pitchFamily="49" charset="0"/>
              </a:rPr>
              <a:t>return</a:t>
            </a:r>
            <a:r>
              <a:rPr lang="en-US" altLang="ja-JP" sz="1800" dirty="0">
                <a:latin typeface="Courier New" pitchFamily="49" charset="0"/>
                <a:cs typeface="Courier New" pitchFamily="49" charset="0"/>
              </a:rPr>
              <a:t> </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a:t>
            </a:r>
            <a:r>
              <a:rPr lang="en-US" altLang="ja-JP" sz="1800" dirty="0">
                <a:latin typeface="Courier New" pitchFamily="49" charset="0"/>
                <a:cs typeface="Courier New" pitchFamily="49" charset="0"/>
              </a:rPr>
              <a:t> </a:t>
            </a:r>
            <a:r>
              <a:rPr lang="en-US" altLang="ja-JP" sz="1800" dirty="0">
                <a:solidFill>
                  <a:schemeClr val="accent5">
                    <a:lumMod val="75000"/>
                  </a:schemeClr>
                </a:solidFill>
                <a:latin typeface="Courier New" pitchFamily="49" charset="0"/>
                <a:cs typeface="Courier New" pitchFamily="49" charset="0"/>
              </a:rPr>
              <a:t>B</a:t>
            </a:r>
            <a:r>
              <a:rPr lang="en-US" altLang="ja-JP" sz="1800" dirty="0">
                <a:latin typeface="Courier New" pitchFamily="49" charset="0"/>
                <a:cs typeface="Courier New" pitchFamily="49" charset="0"/>
              </a:rPr>
              <a:t>:</a:t>
            </a:r>
            <a:r>
              <a:rPr lang="en-US" altLang="ja-JP" sz="1800" dirty="0">
                <a:solidFill>
                  <a:schemeClr val="accent5">
                    <a:lumMod val="75000"/>
                  </a:schemeClr>
                </a:solidFill>
                <a:latin typeface="Courier New" pitchFamily="49" charset="0"/>
                <a:cs typeface="Courier New" pitchFamily="49" charset="0"/>
              </a:rPr>
              <a:t>A</a:t>
            </a:r>
            <a:r>
              <a:rPr lang="en-US" altLang="ja-JP" sz="1800" dirty="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public </a:t>
            </a:r>
            <a:r>
              <a:rPr lang="en-US" altLang="ja-JP" sz="1800" dirty="0" err="1">
                <a:solidFill>
                  <a:srgbClr val="0000FF"/>
                </a:solidFill>
                <a:latin typeface="Courier New" pitchFamily="49" charset="0"/>
                <a:cs typeface="Courier New" pitchFamily="49" charset="0"/>
              </a:rPr>
              <a:t>int</a:t>
            </a:r>
            <a:r>
              <a:rPr lang="en-US" altLang="ja-JP" sz="1800" dirty="0">
                <a:solidFill>
                  <a:srgbClr val="0000FF"/>
                </a:solidFill>
                <a:latin typeface="Courier New" pitchFamily="49" charset="0"/>
                <a:cs typeface="Courier New" pitchFamily="49" charset="0"/>
              </a:rPr>
              <a:t> </a:t>
            </a:r>
            <a:r>
              <a:rPr lang="en-US" altLang="ja-JP" sz="1800" dirty="0" err="1">
                <a:latin typeface="Courier New" pitchFamily="49" charset="0"/>
                <a:cs typeface="Courier New" pitchFamily="49" charset="0"/>
              </a:rPr>
              <a:t>aMethod</a:t>
            </a:r>
            <a:r>
              <a:rPr lang="en-US" altLang="ja-JP" sz="1800" dirty="0">
                <a:latin typeface="Courier New" pitchFamily="49" charset="0"/>
                <a:cs typeface="Courier New" pitchFamily="49" charset="0"/>
              </a:rPr>
              <a:t>(</a:t>
            </a:r>
            <a:r>
              <a:rPr lang="en-US" altLang="ja-JP" sz="1800" dirty="0" err="1">
                <a:solidFill>
                  <a:srgbClr val="0000FF"/>
                </a:solidFill>
                <a:latin typeface="Courier New" pitchFamily="49" charset="0"/>
                <a:cs typeface="Courier New" pitchFamily="49" charset="0"/>
              </a:rPr>
              <a:t>int</a:t>
            </a:r>
            <a:r>
              <a:rPr lang="en-US" altLang="ja-JP" sz="1800" dirty="0">
                <a:latin typeface="Courier New" pitchFamily="49" charset="0"/>
                <a:cs typeface="Courier New" pitchFamily="49" charset="0"/>
              </a:rPr>
              <a:t> </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a:t>
            </a:r>
          </a:p>
          <a:p>
            <a:pPr lvl="1" eaLnBrk="1" hangingPunct="1">
              <a:lnSpc>
                <a:spcPct val="80000"/>
              </a:lnSpc>
              <a:buNone/>
              <a:defRPr/>
            </a:pPr>
            <a:r>
              <a:rPr lang="en-US" altLang="ja-JP" sz="1800" dirty="0">
                <a:solidFill>
                  <a:srgbClr val="0000FF"/>
                </a:solidFill>
                <a:latin typeface="Courier New" pitchFamily="49" charset="0"/>
                <a:cs typeface="Courier New" pitchFamily="49" charset="0"/>
              </a:rPr>
              <a:t>	return </a:t>
            </a:r>
            <a:r>
              <a:rPr lang="en-US" altLang="ja-JP" sz="1800" dirty="0" err="1">
                <a:solidFill>
                  <a:srgbClr val="0000FF"/>
                </a:solidFill>
                <a:latin typeface="Courier New" pitchFamily="49" charset="0"/>
                <a:cs typeface="Courier New" pitchFamily="49" charset="0"/>
              </a:rPr>
              <a:t>base</a:t>
            </a:r>
            <a:r>
              <a:rPr lang="en-US" altLang="ja-JP" sz="1800" dirty="0" err="1">
                <a:latin typeface="Courier New" pitchFamily="49" charset="0"/>
                <a:cs typeface="Courier New" pitchFamily="49" charset="0"/>
              </a:rPr>
              <a:t>.aMethod</a:t>
            </a:r>
            <a:r>
              <a:rPr lang="en-US" altLang="ja-JP" sz="1800" dirty="0">
                <a:latin typeface="Courier New" pitchFamily="49" charset="0"/>
                <a:cs typeface="Courier New" pitchFamily="49" charset="0"/>
              </a:rPr>
              <a:t>(</a:t>
            </a:r>
            <a:r>
              <a:rPr lang="en-US" altLang="ja-JP" sz="1800" dirty="0" err="1">
                <a:latin typeface="Courier New" pitchFamily="49" charset="0"/>
                <a:cs typeface="Courier New" pitchFamily="49" charset="0"/>
              </a:rPr>
              <a:t>i</a:t>
            </a:r>
            <a:r>
              <a:rPr lang="en-US" altLang="ja-JP" sz="1800" dirty="0">
                <a:latin typeface="Courier New" pitchFamily="49" charset="0"/>
                <a:cs typeface="Courier New" pitchFamily="49" charset="0"/>
              </a:rPr>
              <a:t>);</a:t>
            </a:r>
            <a:r>
              <a:rPr lang="en-US" altLang="ja-JP" sz="1800" dirty="0">
                <a:solidFill>
                  <a:srgbClr val="008000"/>
                </a:solidFill>
                <a:latin typeface="Courier New" pitchFamily="49" charset="0"/>
                <a:cs typeface="Courier New" pitchFamily="49" charset="0"/>
              </a:rPr>
              <a:t> // refer to parent</a:t>
            </a:r>
            <a:endParaRPr lang="en-US" altLang="ja-JP" sz="1800" dirty="0">
              <a:latin typeface="Courier New" pitchFamily="49" charset="0"/>
              <a:cs typeface="Courier New" pitchFamily="49" charset="0"/>
            </a:endParaRPr>
          </a:p>
          <a:p>
            <a:pPr lvl="1" eaLnBrk="1" hangingPunct="1">
              <a:lnSpc>
                <a:spcPct val="80000"/>
              </a:lnSpc>
              <a:buFont typeface="Wingdings" pitchFamily="2" charset="2"/>
              <a:buNone/>
              <a:defRPr/>
            </a:pPr>
            <a:r>
              <a:rPr lang="en-US" altLang="ja-JP" sz="1800" dirty="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a:latin typeface="Courier New" pitchFamily="49" charset="0"/>
                <a:cs typeface="Courier New" pitchFamily="49" charset="0"/>
              </a:rPr>
              <a:t>}</a:t>
            </a:r>
          </a:p>
        </p:txBody>
      </p:sp>
      <p:sp>
        <p:nvSpPr>
          <p:cNvPr id="10" name="Content Placeholder 2"/>
          <p:cNvSpPr txBox="1">
            <a:spLocks/>
          </p:cNvSpPr>
          <p:nvPr/>
        </p:nvSpPr>
        <p:spPr bwMode="auto">
          <a:xfrm>
            <a:off x="465513" y="4800600"/>
            <a:ext cx="8229600" cy="144780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sealed class </a:t>
            </a:r>
            <a:r>
              <a:rPr lang="en-US" altLang="ja-JP" sz="1800" dirty="0">
                <a:solidFill>
                  <a:schemeClr val="accent5">
                    <a:lumMod val="50000"/>
                  </a:schemeClr>
                </a:solidFill>
                <a:latin typeface="Courier New" pitchFamily="49" charset="0"/>
                <a:cs typeface="Courier New" pitchFamily="49" charset="0"/>
              </a:rPr>
              <a:t>A</a:t>
            </a:r>
            <a:r>
              <a:rPr lang="en-US" altLang="ja-JP" sz="1800" dirty="0">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Inheritance forbidden</a:t>
            </a:r>
            <a:endParaRPr lang="en-US" altLang="ja-JP" sz="1800" dirty="0">
              <a:solidFill>
                <a:srgbClr val="008000"/>
              </a:solidFill>
              <a:latin typeface="Courier New" pitchFamily="49" charset="0"/>
              <a:cs typeface="Courier New" pitchFamily="49" charset="0"/>
            </a:endParaRPr>
          </a:p>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a:t>
            </a:r>
            <a:r>
              <a:rPr lang="en-US" altLang="ja-JP" sz="1800" dirty="0">
                <a:latin typeface="Courier New" pitchFamily="49" charset="0"/>
                <a:cs typeface="Courier New" pitchFamily="49" charset="0"/>
              </a:rPr>
              <a:t> </a:t>
            </a:r>
            <a:r>
              <a:rPr lang="en-US" altLang="ja-JP" sz="1800" dirty="0">
                <a:solidFill>
                  <a:schemeClr val="accent5">
                    <a:lumMod val="50000"/>
                  </a:schemeClr>
                </a:solidFill>
                <a:latin typeface="Courier New" pitchFamily="49" charset="0"/>
                <a:cs typeface="Courier New" pitchFamily="49" charset="0"/>
              </a:rPr>
              <a:t>B</a:t>
            </a:r>
            <a:r>
              <a:rPr lang="en-US" altLang="ja-JP" sz="1800" dirty="0">
                <a:latin typeface="Courier New" pitchFamily="49" charset="0"/>
                <a:cs typeface="Courier New" pitchFamily="49" charset="0"/>
              </a:rPr>
              <a:t>:</a:t>
            </a:r>
            <a:r>
              <a:rPr lang="en-US" altLang="ja-JP" sz="1800" dirty="0">
                <a:solidFill>
                  <a:schemeClr val="accent5">
                    <a:lumMod val="50000"/>
                  </a:schemeClr>
                </a:solidFill>
                <a:latin typeface="Courier New" pitchFamily="49" charset="0"/>
                <a:cs typeface="Courier New" pitchFamily="49" charset="0"/>
              </a:rPr>
              <a:t>A</a:t>
            </a:r>
            <a:r>
              <a:rPr lang="en-US" altLang="ja-JP" sz="1800" dirty="0">
                <a:latin typeface="Courier New" pitchFamily="49" charset="0"/>
                <a:cs typeface="Courier New" pitchFamily="49" charset="0"/>
              </a:rPr>
              <a:t>{}      </a:t>
            </a:r>
            <a:r>
              <a:rPr lang="en-US" altLang="ja-JP" sz="1800" dirty="0">
                <a:solidFill>
                  <a:srgbClr val="008000"/>
                </a:solidFill>
                <a:latin typeface="Courier New" pitchFamily="49" charset="0"/>
                <a:cs typeface="Courier New" pitchFamily="49" charset="0"/>
              </a:rPr>
              <a:t>// error</a:t>
            </a:r>
          </a:p>
          <a:p>
            <a:pPr>
              <a:lnSpc>
                <a:spcPct val="80000"/>
              </a:lnSpc>
              <a:buFont typeface="Wingdings" pitchFamily="2" charset="2"/>
              <a:buNone/>
              <a:defRPr/>
            </a:pPr>
            <a:endParaRPr lang="en-US" altLang="ja-JP" sz="1800" dirty="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static class </a:t>
            </a:r>
            <a:r>
              <a:rPr lang="en-US" altLang="ja-JP" sz="1800" dirty="0">
                <a:solidFill>
                  <a:schemeClr val="accent5">
                    <a:lumMod val="50000"/>
                  </a:schemeClr>
                </a:solidFill>
                <a:latin typeface="Courier New" pitchFamily="49" charset="0"/>
                <a:cs typeface="Courier New" pitchFamily="49" charset="0"/>
              </a:rPr>
              <a:t>C</a:t>
            </a:r>
            <a:r>
              <a:rPr lang="en-US" altLang="ja-JP" sz="1800" dirty="0">
                <a:latin typeface="Courier New" pitchFamily="49" charset="0"/>
                <a:cs typeface="Courier New" pitchFamily="49" charset="0"/>
              </a:rPr>
              <a:t>{}</a:t>
            </a:r>
            <a:endParaRPr lang="en-US" altLang="ja-JP" sz="1800" dirty="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a:solidFill>
                  <a:srgbClr val="0000FF"/>
                </a:solidFill>
                <a:latin typeface="Courier New" pitchFamily="49" charset="0"/>
                <a:cs typeface="Courier New" pitchFamily="49" charset="0"/>
              </a:rPr>
              <a:t>class</a:t>
            </a:r>
            <a:r>
              <a:rPr lang="en-US" sz="1800" dirty="0">
                <a:latin typeface="Courier New" pitchFamily="49" charset="0"/>
                <a:cs typeface="Courier New" pitchFamily="49" charset="0"/>
              </a:rPr>
              <a:t> </a:t>
            </a:r>
            <a:r>
              <a:rPr lang="en-US" sz="1800" dirty="0">
                <a:solidFill>
                  <a:schemeClr val="accent5">
                    <a:lumMod val="50000"/>
                  </a:schemeClr>
                </a:solidFill>
                <a:latin typeface="Courier New" pitchFamily="49" charset="0"/>
                <a:cs typeface="Courier New" pitchFamily="49" charset="0"/>
              </a:rPr>
              <a:t>D:C</a:t>
            </a:r>
            <a:r>
              <a:rPr lang="en-US" sz="1800" dirty="0">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error: static implies sealed</a:t>
            </a:r>
          </a:p>
          <a:p>
            <a:pPr>
              <a:lnSpc>
                <a:spcPct val="80000"/>
              </a:lnSpc>
              <a:buFont typeface="Wingdings" pitchFamily="2" charset="2"/>
              <a:buNone/>
              <a:defRPr/>
            </a:pPr>
            <a:endParaRPr lang="en-US" altLang="ja-JP" sz="1800" dirty="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sz="1800" dirty="0">
              <a:latin typeface="Courier New" pitchFamily="49" charset="0"/>
              <a:ea typeface="ＭＳ Ｐゴシック" pitchFamily="34" charset="-128"/>
              <a:cs typeface="Courier New" pitchFamily="49" charset="0"/>
            </a:endParaRPr>
          </a:p>
          <a:p>
            <a:pPr>
              <a:lnSpc>
                <a:spcPct val="80000"/>
              </a:lnSpc>
              <a:buFont typeface="Wingdings" pitchFamily="2" charset="2"/>
              <a:buNone/>
              <a:defRPr/>
            </a:pPr>
            <a:endParaRPr lang="en-US" sz="2400" dirty="0">
              <a:ea typeface="ＭＳ Ｐゴシック" pitchFamily="34" charset="-128"/>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p>
        </p:txBody>
      </p:sp>
      <p:sp>
        <p:nvSpPr>
          <p:cNvPr id="3" name="Content Placeholder 2"/>
          <p:cNvSpPr>
            <a:spLocks noGrp="1"/>
          </p:cNvSpPr>
          <p:nvPr>
            <p:ph idx="1"/>
          </p:nvPr>
        </p:nvSpPr>
        <p:spPr>
          <a:xfrm>
            <a:off x="304800" y="1143000"/>
            <a:ext cx="8458200" cy="533400"/>
          </a:xfrm>
        </p:spPr>
        <p:txBody>
          <a:bodyPr>
            <a:normAutofit/>
          </a:bodyPr>
          <a:lstStyle/>
          <a:p>
            <a:r>
              <a:rPr lang="en-US" sz="2800" dirty="0"/>
              <a:t>Polymorphism = multiple forms/many shape</a:t>
            </a:r>
          </a:p>
        </p:txBody>
      </p:sp>
      <p:sp>
        <p:nvSpPr>
          <p:cNvPr id="4" name="Content Placeholder 2"/>
          <p:cNvSpPr txBox="1">
            <a:spLocks/>
          </p:cNvSpPr>
          <p:nvPr/>
        </p:nvSpPr>
        <p:spPr bwMode="auto">
          <a:xfrm>
            <a:off x="304800" y="1752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a:ln>
                  <a:noFill/>
                </a:ln>
                <a:solidFill>
                  <a:srgbClr val="000080"/>
                </a:solidFill>
                <a:effectLst/>
                <a:uLnTx/>
                <a:uFillTx/>
                <a:latin typeface="+mn-lt"/>
                <a:ea typeface="+mn-ea"/>
                <a:cs typeface="+mn-cs"/>
              </a:rPr>
              <a:t>By Definition:</a:t>
            </a:r>
          </a:p>
        </p:txBody>
      </p:sp>
      <p:sp>
        <p:nvSpPr>
          <p:cNvPr id="5" name="Content Placeholder 2"/>
          <p:cNvSpPr txBox="1">
            <a:spLocks/>
          </p:cNvSpPr>
          <p:nvPr/>
        </p:nvSpPr>
        <p:spPr bwMode="auto">
          <a:xfrm>
            <a:off x="304800" y="4038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a:ln>
                  <a:noFill/>
                </a:ln>
                <a:solidFill>
                  <a:srgbClr val="000080"/>
                </a:solidFill>
                <a:effectLst/>
                <a:uLnTx/>
                <a:uFillTx/>
                <a:latin typeface="+mn-lt"/>
                <a:ea typeface="+mn-ea"/>
                <a:cs typeface="+mn-cs"/>
              </a:rPr>
              <a:t>Implemented by:</a:t>
            </a:r>
          </a:p>
        </p:txBody>
      </p:sp>
      <p:sp>
        <p:nvSpPr>
          <p:cNvPr id="6" name="Content Placeholder 2"/>
          <p:cNvSpPr txBox="1">
            <a:spLocks/>
          </p:cNvSpPr>
          <p:nvPr/>
        </p:nvSpPr>
        <p:spPr bwMode="auto">
          <a:xfrm>
            <a:off x="685800" y="2286000"/>
            <a:ext cx="8458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a:ln>
                  <a:noFill/>
                </a:ln>
                <a:solidFill>
                  <a:srgbClr val="000080"/>
                </a:solidFill>
                <a:effectLst/>
                <a:uLnTx/>
                <a:uFillTx/>
                <a:latin typeface="+mn-lt"/>
              </a:rPr>
              <a:t>1. The ability of </a:t>
            </a:r>
            <a:r>
              <a:rPr kumimoji="0" lang="en-US" sz="2400" b="0" i="0" u="none" strike="noStrike" kern="0" cap="none" spc="0" normalizeH="0" baseline="0" noProof="0" dirty="0">
                <a:ln>
                  <a:noFill/>
                </a:ln>
                <a:solidFill>
                  <a:srgbClr val="000080"/>
                </a:solidFill>
                <a:effectLst/>
                <a:uLnTx/>
                <a:uFillTx/>
                <a:latin typeface="+mn-lt"/>
                <a:hlinkClick r:id="rId3" tooltip="Object (computer science)"/>
              </a:rPr>
              <a:t>objects</a:t>
            </a:r>
            <a:r>
              <a:rPr kumimoji="0" lang="en-US" sz="2400" b="0" i="0" u="none" strike="noStrike" kern="0" cap="none" spc="0" normalizeH="0" baseline="0" noProof="0" dirty="0">
                <a:ln>
                  <a:noFill/>
                </a:ln>
                <a:solidFill>
                  <a:srgbClr val="000080"/>
                </a:solidFill>
                <a:effectLst/>
                <a:uLnTx/>
                <a:uFillTx/>
                <a:latin typeface="+mn-lt"/>
              </a:rPr>
              <a:t> to have different operations from the </a:t>
            </a:r>
            <a:r>
              <a:rPr kumimoji="0" lang="en-US" sz="2400" b="1" i="0" u="none" strike="noStrike" kern="0" cap="none" spc="0" normalizeH="0" baseline="0" noProof="0" dirty="0">
                <a:ln>
                  <a:noFill/>
                </a:ln>
                <a:solidFill>
                  <a:srgbClr val="000080"/>
                </a:solidFill>
                <a:effectLst/>
                <a:uLnTx/>
                <a:uFillTx/>
                <a:latin typeface="+mn-lt"/>
              </a:rPr>
              <a:t>same interface</a:t>
            </a:r>
            <a:r>
              <a:rPr kumimoji="0" lang="en-US" sz="2400" b="0" i="0" u="none" strike="noStrike" kern="0" cap="none" spc="0" normalizeH="0" baseline="0" noProof="0" dirty="0">
                <a:ln>
                  <a:noFill/>
                </a:ln>
                <a:solidFill>
                  <a:srgbClr val="000080"/>
                </a:solidFill>
                <a:effectLst/>
                <a:uLnTx/>
                <a:uFillTx/>
                <a:latin typeface="+mn-lt"/>
              </a:rPr>
              <a:t>.</a:t>
            </a:r>
          </a:p>
        </p:txBody>
      </p:sp>
      <p:sp>
        <p:nvSpPr>
          <p:cNvPr id="7" name="Content Placeholder 2"/>
          <p:cNvSpPr txBox="1">
            <a:spLocks/>
          </p:cNvSpPr>
          <p:nvPr/>
        </p:nvSpPr>
        <p:spPr bwMode="auto">
          <a:xfrm>
            <a:off x="685800" y="31242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a:ln>
                  <a:noFill/>
                </a:ln>
                <a:solidFill>
                  <a:srgbClr val="000080"/>
                </a:solidFill>
                <a:effectLst/>
                <a:uLnTx/>
                <a:uFillTx/>
                <a:latin typeface="+mn-lt"/>
              </a:rPr>
              <a:t>2. The ability of different objects to respond in their own unique way to the same message</a:t>
            </a:r>
          </a:p>
        </p:txBody>
      </p:sp>
      <p:sp>
        <p:nvSpPr>
          <p:cNvPr id="8" name="Content Placeholder 2"/>
          <p:cNvSpPr txBox="1">
            <a:spLocks/>
          </p:cNvSpPr>
          <p:nvPr/>
        </p:nvSpPr>
        <p:spPr bwMode="auto">
          <a:xfrm>
            <a:off x="609600" y="4572000"/>
            <a:ext cx="8458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Overloading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80"/>
                </a:solidFill>
                <a:effectLst/>
                <a:uLnTx/>
                <a:uFillTx/>
                <a:latin typeface="+mn-lt"/>
              </a:rPr>
              <a:t>function overloading</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80"/>
                </a:solidFill>
                <a:effectLst/>
                <a:uLnTx/>
                <a:uFillTx/>
                <a:latin typeface="+mn-lt"/>
              </a:rPr>
              <a:t>operator overloading</a:t>
            </a:r>
          </a:p>
        </p:txBody>
      </p:sp>
      <p:sp>
        <p:nvSpPr>
          <p:cNvPr id="9" name="Content Placeholder 2"/>
          <p:cNvSpPr txBox="1">
            <a:spLocks/>
          </p:cNvSpPr>
          <p:nvPr/>
        </p:nvSpPr>
        <p:spPr bwMode="auto">
          <a:xfrm>
            <a:off x="609600" y="57150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Override</a:t>
            </a:r>
          </a:p>
        </p:txBody>
      </p:sp>
    </p:spTree>
    <p:extLst>
      <p:ext uri="{BB962C8B-B14F-4D97-AF65-F5344CB8AC3E}">
        <p14:creationId xmlns:p14="http://schemas.microsoft.com/office/powerpoint/2010/main" val="3457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2000"/>
                                        <p:tgtEl>
                                          <p:spTgt spid="8">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20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P spid="8" grpId="0" build="allAtOnce"/>
      <p:bldP spid="9"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a:solidFill>
                  <a:srgbClr val="C00000"/>
                </a:solidFill>
                <a:latin typeface="Arial" charset="0"/>
                <a:cs typeface="Arial" charset="0"/>
              </a:rPr>
              <a:t>Overloading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458200" cy="1905000"/>
          </a:xfrm>
        </p:spPr>
        <p:txBody>
          <a:bodyPr>
            <a:normAutofit lnSpcReduction="10000"/>
          </a:bodyPr>
          <a:lstStyle/>
          <a:p>
            <a:r>
              <a:rPr lang="en-US" sz="3000" i="1" dirty="0"/>
              <a:t>To assign an </a:t>
            </a:r>
            <a:r>
              <a:rPr lang="en-US" sz="3000" b="1" i="1" dirty="0"/>
              <a:t>operator, identifier</a:t>
            </a:r>
            <a:r>
              <a:rPr lang="en-US" sz="3000" i="1" dirty="0"/>
              <a:t> or </a:t>
            </a:r>
            <a:r>
              <a:rPr lang="en-US" sz="3000" b="1" i="1" dirty="0"/>
              <a:t>literal</a:t>
            </a:r>
            <a:r>
              <a:rPr lang="en-US" sz="3000" i="1" dirty="0"/>
              <a:t> </a:t>
            </a:r>
            <a:r>
              <a:rPr lang="en-US" sz="3000" b="1" i="1" dirty="0"/>
              <a:t>more than one meaning</a:t>
            </a:r>
            <a:r>
              <a:rPr lang="en-US" sz="3000" i="1" dirty="0"/>
              <a:t>, depending upon the </a:t>
            </a:r>
            <a:r>
              <a:rPr lang="en-US" sz="3000" b="1" i="1" dirty="0"/>
              <a:t>data types associated</a:t>
            </a:r>
            <a:r>
              <a:rPr lang="en-US" sz="3000" i="1" dirty="0"/>
              <a:t> with it at any given time during program execution.</a:t>
            </a:r>
          </a:p>
        </p:txBody>
      </p:sp>
      <p:sp>
        <p:nvSpPr>
          <p:cNvPr id="4" name="Content Placeholder 2"/>
          <p:cNvSpPr txBox="1">
            <a:spLocks/>
          </p:cNvSpPr>
          <p:nvPr/>
        </p:nvSpPr>
        <p:spPr bwMode="auto">
          <a:xfrm>
            <a:off x="304800" y="2895600"/>
            <a:ext cx="8458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Two or more method with the </a:t>
            </a:r>
            <a:r>
              <a:rPr kumimoji="0" lang="en-US" sz="3200" b="1" i="0" u="none" strike="noStrike" kern="0" cap="none" spc="0" normalizeH="0" baseline="0" noProof="0" dirty="0">
                <a:ln>
                  <a:noFill/>
                </a:ln>
                <a:solidFill>
                  <a:srgbClr val="000080"/>
                </a:solidFill>
                <a:effectLst/>
                <a:uLnTx/>
                <a:uFillTx/>
                <a:latin typeface="+mn-lt"/>
                <a:ea typeface="+mn-ea"/>
                <a:cs typeface="+mn-cs"/>
              </a:rPr>
              <a:t>same name,  different signature</a:t>
            </a:r>
          </a:p>
        </p:txBody>
      </p:sp>
      <p:sp>
        <p:nvSpPr>
          <p:cNvPr id="5" name="Content Placeholder 2"/>
          <p:cNvSpPr txBox="1">
            <a:spLocks/>
          </p:cNvSpPr>
          <p:nvPr/>
        </p:nvSpPr>
        <p:spPr bwMode="auto">
          <a:xfrm>
            <a:off x="304800" y="39624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Example:</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void display (</a:t>
            </a:r>
            <a:r>
              <a:rPr kumimoji="0" lang="en-US" sz="2400" b="0" i="0" u="none" strike="noStrike" kern="0" cap="none" spc="0" normalizeH="0" baseline="0" noProof="0" dirty="0" err="1">
                <a:ln>
                  <a:noFill/>
                </a:ln>
                <a:solidFill>
                  <a:srgbClr val="000080"/>
                </a:solidFill>
                <a:effectLst/>
                <a:uLnTx/>
                <a:uFillTx/>
                <a:latin typeface="+mn-lt"/>
              </a:rPr>
              <a:t>int</a:t>
            </a:r>
            <a:r>
              <a:rPr kumimoji="0" lang="en-US" sz="2400" b="0" i="0" u="none" strike="noStrike" kern="0" cap="none" spc="0" normalizeH="0" baseline="0" noProof="0" dirty="0">
                <a:ln>
                  <a:noFill/>
                </a:ln>
                <a:solidFill>
                  <a:srgbClr val="000080"/>
                </a:solidFill>
                <a:effectLst/>
                <a:uLnTx/>
                <a:uFillTx/>
                <a:latin typeface="+mn-lt"/>
              </a:rPr>
              <a:t>  </a:t>
            </a:r>
            <a:r>
              <a:rPr kumimoji="0" lang="en-US" sz="2400" b="0" i="0" u="none" strike="noStrike" kern="0" cap="none" spc="0" normalizeH="0" baseline="0" noProof="0" dirty="0" err="1">
                <a:ln>
                  <a:noFill/>
                </a:ln>
                <a:solidFill>
                  <a:srgbClr val="000080"/>
                </a:solidFill>
                <a:effectLst/>
                <a:uLnTx/>
                <a:uFillTx/>
                <a:latin typeface="+mn-lt"/>
              </a:rPr>
              <a:t>iX</a:t>
            </a:r>
            <a:r>
              <a:rPr kumimoji="0" lang="en-US" sz="2400" b="0" i="0" u="none" strike="noStrike" kern="0" cap="none" spc="0" normalizeH="0" baseline="0" noProof="0" dirty="0">
                <a:ln>
                  <a:noFill/>
                </a:ln>
                <a:solidFill>
                  <a:srgbClr val="000080"/>
                </a:solidFill>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void display (float  </a:t>
            </a:r>
            <a:r>
              <a:rPr kumimoji="0" lang="en-US" sz="2400" b="0" i="0" u="none" strike="noStrike" kern="0" cap="none" spc="0" normalizeH="0" baseline="0" noProof="0" dirty="0" err="1">
                <a:ln>
                  <a:noFill/>
                </a:ln>
                <a:solidFill>
                  <a:srgbClr val="000080"/>
                </a:solidFill>
                <a:effectLst/>
                <a:uLnTx/>
                <a:uFillTx/>
                <a:latin typeface="+mn-lt"/>
              </a:rPr>
              <a:t>fY</a:t>
            </a:r>
            <a:r>
              <a:rPr kumimoji="0" lang="en-US" sz="2400" b="0" i="0" u="none" strike="noStrike" kern="0" cap="none" spc="0" normalizeH="0" baseline="0" noProof="0" dirty="0">
                <a:ln>
                  <a:noFill/>
                </a:ln>
                <a:solidFill>
                  <a:srgbClr val="000080"/>
                </a:solidFill>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void display (char[]  </a:t>
            </a:r>
            <a:r>
              <a:rPr kumimoji="0" lang="en-US" sz="2400" b="0" i="0" u="none" strike="noStrike" kern="0" cap="none" spc="0" normalizeH="0" baseline="0" noProof="0" dirty="0" err="1">
                <a:ln>
                  <a:noFill/>
                </a:ln>
                <a:solidFill>
                  <a:srgbClr val="000080"/>
                </a:solidFill>
                <a:effectLst/>
                <a:uLnTx/>
                <a:uFillTx/>
                <a:latin typeface="+mn-lt"/>
              </a:rPr>
              <a:t>chC</a:t>
            </a:r>
            <a:r>
              <a:rPr kumimoji="0" lang="en-US" sz="2400" b="0" i="0" u="none" strike="noStrike" kern="0" cap="none" spc="0" normalizeH="0" baseline="0" noProof="0" dirty="0">
                <a:ln>
                  <a:noFill/>
                </a:ln>
                <a:solidFill>
                  <a:srgbClr val="000080"/>
                </a:solidFill>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void display (char[] </a:t>
            </a:r>
            <a:r>
              <a:rPr kumimoji="0" lang="en-US" sz="2400" b="0" i="0" u="none" strike="noStrike" kern="0" cap="none" spc="0" normalizeH="0" baseline="0" noProof="0" dirty="0" err="1">
                <a:ln>
                  <a:noFill/>
                </a:ln>
                <a:solidFill>
                  <a:srgbClr val="000080"/>
                </a:solidFill>
                <a:effectLst/>
                <a:uLnTx/>
                <a:uFillTx/>
                <a:latin typeface="+mn-lt"/>
              </a:rPr>
              <a:t>chC</a:t>
            </a:r>
            <a:r>
              <a:rPr kumimoji="0" lang="en-US" sz="2400" b="0" i="0" u="none" strike="noStrike" kern="0" cap="none" spc="0" normalizeH="0" baseline="0" noProof="0" dirty="0">
                <a:ln>
                  <a:noFill/>
                </a:ln>
                <a:solidFill>
                  <a:srgbClr val="000080"/>
                </a:solidFill>
                <a:effectLst/>
                <a:uLnTx/>
                <a:uFillTx/>
                <a:latin typeface="+mn-lt"/>
              </a:rPr>
              <a:t>,  </a:t>
            </a:r>
            <a:r>
              <a:rPr kumimoji="0" lang="en-US" sz="2400" b="0" i="0" u="none" strike="noStrike" kern="0" cap="none" spc="0" normalizeH="0" baseline="0" noProof="0" dirty="0" err="1">
                <a:ln>
                  <a:noFill/>
                </a:ln>
                <a:solidFill>
                  <a:srgbClr val="000080"/>
                </a:solidFill>
                <a:effectLst/>
                <a:uLnTx/>
                <a:uFillTx/>
                <a:latin typeface="+mn-lt"/>
              </a:rPr>
              <a:t>int</a:t>
            </a:r>
            <a:r>
              <a:rPr kumimoji="0" lang="en-US" sz="2400" b="0" i="0" u="none" strike="noStrike" kern="0" cap="none" spc="0" normalizeH="0" baseline="0" noProof="0" dirty="0">
                <a:ln>
                  <a:noFill/>
                </a:ln>
                <a:solidFill>
                  <a:srgbClr val="000080"/>
                </a:solidFill>
                <a:effectLst/>
                <a:uLnTx/>
                <a:uFillTx/>
                <a:latin typeface="+mn-lt"/>
              </a:rPr>
              <a:t> offset, </a:t>
            </a:r>
            <a:r>
              <a:rPr kumimoji="0" lang="en-US" sz="2400" b="0" i="0" u="none" strike="noStrike" kern="0" cap="none" spc="0" normalizeH="0" baseline="0" noProof="0" dirty="0" err="1">
                <a:ln>
                  <a:noFill/>
                </a:ln>
                <a:solidFill>
                  <a:srgbClr val="000080"/>
                </a:solidFill>
                <a:effectLst/>
                <a:uLnTx/>
                <a:uFillTx/>
                <a:latin typeface="+mn-lt"/>
              </a:rPr>
              <a:t>int</a:t>
            </a:r>
            <a:r>
              <a:rPr kumimoji="0" lang="en-US" sz="2400" b="0" i="0" u="none" strike="noStrike" kern="0" cap="none" spc="0" normalizeH="0" baseline="0" noProof="0" dirty="0">
                <a:ln>
                  <a:noFill/>
                </a:ln>
                <a:solidFill>
                  <a:srgbClr val="000080"/>
                </a:solidFill>
                <a:effectLst/>
                <a:uLnTx/>
                <a:uFillTx/>
                <a:latin typeface="+mn-lt"/>
              </a:rPr>
              <a:t> </a:t>
            </a:r>
            <a:r>
              <a:rPr kumimoji="0" lang="en-US" sz="2400" b="0" i="0" u="none" strike="noStrike" kern="0" cap="none" spc="0" normalizeH="0" baseline="0" noProof="0" dirty="0" err="1">
                <a:ln>
                  <a:noFill/>
                </a:ln>
                <a:solidFill>
                  <a:srgbClr val="000080"/>
                </a:solidFill>
                <a:effectLst/>
                <a:uLnTx/>
                <a:uFillTx/>
                <a:latin typeface="+mn-lt"/>
              </a:rPr>
              <a:t>numchar</a:t>
            </a:r>
            <a:r>
              <a:rPr kumimoji="0" lang="en-US" sz="2400" b="0" i="0" u="none" strike="noStrike" kern="0" cap="none" spc="0" normalizeH="0" baseline="0" noProof="0" dirty="0">
                <a:ln>
                  <a:noFill/>
                </a:ln>
                <a:solidFill>
                  <a:srgbClr val="000080"/>
                </a:solidFill>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endParaRPr kumimoji="0" lang="en-US" sz="2400" b="1" i="0" u="none" strike="noStrike" kern="0" cap="none" spc="0" normalizeH="0" baseline="0" noProof="0" dirty="0">
              <a:ln>
                <a:noFill/>
              </a:ln>
              <a:solidFill>
                <a:srgbClr val="000080"/>
              </a:solidFill>
              <a:effectLst/>
              <a:uLnTx/>
              <a:uFillTx/>
              <a:latin typeface="+mn-lt"/>
            </a:endParaRPr>
          </a:p>
        </p:txBody>
      </p:sp>
    </p:spTree>
    <p:extLst>
      <p:ext uri="{BB962C8B-B14F-4D97-AF65-F5344CB8AC3E}">
        <p14:creationId xmlns:p14="http://schemas.microsoft.com/office/powerpoint/2010/main" val="57294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down)">
                                      <p:cBhvr>
                                        <p:cTn id="26" dur="500"/>
                                        <p:tgtEl>
                                          <p:spTgt spid="5">
                                            <p:txEl>
                                              <p:pRg st="3" end="3"/>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a:solidFill>
                  <a:srgbClr val="C00000"/>
                </a:solidFill>
                <a:latin typeface="Arial" charset="0"/>
                <a:cs typeface="Arial" charset="0"/>
              </a:rPr>
              <a:t>Overriding</a:t>
            </a:r>
          </a:p>
        </p:txBody>
      </p:sp>
      <p:sp>
        <p:nvSpPr>
          <p:cNvPr id="3" name="Content Placeholder 2"/>
          <p:cNvSpPr>
            <a:spLocks noGrp="1"/>
          </p:cNvSpPr>
          <p:nvPr>
            <p:ph idx="1"/>
          </p:nvPr>
        </p:nvSpPr>
        <p:spPr>
          <a:xfrm>
            <a:off x="304800" y="1143000"/>
            <a:ext cx="8458200" cy="1066800"/>
          </a:xfrm>
        </p:spPr>
        <p:txBody>
          <a:bodyPr/>
          <a:lstStyle/>
          <a:p>
            <a:r>
              <a:rPr lang="en-US" dirty="0"/>
              <a:t>Process of defining/re-defining the methods in the derived class</a:t>
            </a:r>
          </a:p>
        </p:txBody>
      </p:sp>
      <p:pic>
        <p:nvPicPr>
          <p:cNvPr id="2050" name="Picture 2"/>
          <p:cNvPicPr>
            <a:picLocks noChangeAspect="1" noChangeArrowheads="1"/>
          </p:cNvPicPr>
          <p:nvPr/>
        </p:nvPicPr>
        <p:blipFill>
          <a:blip r:embed="rId2" cstate="print"/>
          <a:srcRect/>
          <a:stretch>
            <a:fillRect/>
          </a:stretch>
        </p:blipFill>
        <p:spPr bwMode="auto">
          <a:xfrm>
            <a:off x="1447800" y="2895600"/>
            <a:ext cx="6019800" cy="3055386"/>
          </a:xfrm>
          <a:prstGeom prst="rect">
            <a:avLst/>
          </a:prstGeom>
          <a:noFill/>
          <a:ln w="9525">
            <a:noFill/>
            <a:miter lim="800000"/>
            <a:headEnd/>
            <a:tailEnd/>
          </a:ln>
          <a:effectLst/>
        </p:spPr>
      </p:pic>
      <p:sp>
        <p:nvSpPr>
          <p:cNvPr id="5" name="Content Placeholder 2"/>
          <p:cNvSpPr txBox="1">
            <a:spLocks/>
          </p:cNvSpPr>
          <p:nvPr/>
        </p:nvSpPr>
        <p:spPr bwMode="auto">
          <a:xfrm>
            <a:off x="304800" y="2209800"/>
            <a:ext cx="8458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Methods have same name/same signature</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a:ln>
                <a:noFill/>
              </a:ln>
              <a:solidFill>
                <a:srgbClr val="000080"/>
              </a:solidFill>
              <a:effectLst/>
              <a:uLnTx/>
              <a:uFillTx/>
              <a:latin typeface="+mn-lt"/>
              <a:ea typeface="+mn-ea"/>
              <a:cs typeface="+mn-cs"/>
            </a:endParaRPr>
          </a:p>
        </p:txBody>
      </p:sp>
    </p:spTree>
    <p:extLst>
      <p:ext uri="{BB962C8B-B14F-4D97-AF65-F5344CB8AC3E}">
        <p14:creationId xmlns:p14="http://schemas.microsoft.com/office/powerpoint/2010/main" val="392357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a:defRPr/>
            </a:pPr>
            <a:r>
              <a:rPr lang="en-US" dirty="0">
                <a:solidFill>
                  <a:srgbClr val="C00000"/>
                </a:solidFill>
                <a:latin typeface="Arial" charset="0"/>
                <a:cs typeface="Arial" charset="0"/>
              </a:rPr>
              <a:t>Agenda</a:t>
            </a:r>
          </a:p>
        </p:txBody>
      </p:sp>
      <p:sp>
        <p:nvSpPr>
          <p:cNvPr id="6147" name="Rectangle 10"/>
          <p:cNvSpPr>
            <a:spLocks noGrp="1" noChangeArrowheads="1"/>
          </p:cNvSpPr>
          <p:nvPr>
            <p:ph type="body" idx="1"/>
          </p:nvPr>
        </p:nvSpPr>
        <p:spPr/>
        <p:txBody>
          <a:bodyPr/>
          <a:lstStyle/>
          <a:p>
            <a:pPr eaLnBrk="1" hangingPunct="1">
              <a:lnSpc>
                <a:spcPct val="90000"/>
              </a:lnSpc>
            </a:pPr>
            <a:r>
              <a:rPr lang="en-US" dirty="0">
                <a:latin typeface="Tahoma" pitchFamily="34" charset="0"/>
                <a:cs typeface="Tahoma" pitchFamily="34" charset="0"/>
              </a:rPr>
              <a:t>Abstraction</a:t>
            </a:r>
          </a:p>
          <a:p>
            <a:pPr eaLnBrk="1" hangingPunct="1">
              <a:lnSpc>
                <a:spcPct val="90000"/>
              </a:lnSpc>
            </a:pPr>
            <a:r>
              <a:rPr lang="en-US" dirty="0">
                <a:latin typeface="Tahoma" pitchFamily="34" charset="0"/>
                <a:cs typeface="Tahoma" pitchFamily="34" charset="0"/>
              </a:rPr>
              <a:t>Encapsulation</a:t>
            </a:r>
          </a:p>
          <a:p>
            <a:pPr eaLnBrk="1" hangingPunct="1">
              <a:lnSpc>
                <a:spcPct val="90000"/>
              </a:lnSpc>
            </a:pPr>
            <a:r>
              <a:rPr lang="en-US" dirty="0">
                <a:latin typeface="Tahoma" pitchFamily="34" charset="0"/>
                <a:cs typeface="Tahoma" pitchFamily="34" charset="0"/>
              </a:rPr>
              <a:t>Inheritance</a:t>
            </a:r>
          </a:p>
          <a:p>
            <a:pPr eaLnBrk="1" hangingPunct="1">
              <a:lnSpc>
                <a:spcPct val="90000"/>
              </a:lnSpc>
            </a:pPr>
            <a:r>
              <a:rPr lang="en-US" dirty="0">
                <a:latin typeface="Tahoma" pitchFamily="34" charset="0"/>
                <a:cs typeface="Tahoma" pitchFamily="34" charset="0"/>
              </a:rPr>
              <a:t>Polymorphism</a:t>
            </a:r>
          </a:p>
          <a:p>
            <a:pPr eaLnBrk="1" hangingPunct="1">
              <a:lnSpc>
                <a:spcPct val="90000"/>
              </a:lnSpc>
            </a:pPr>
            <a:r>
              <a:rPr lang="en-US" dirty="0">
                <a:latin typeface="Tahoma" pitchFamily="34" charset="0"/>
                <a:cs typeface="Tahoma" pitchFamily="34" charset="0"/>
              </a:rPr>
              <a:t>Abstract Class &amp; Interface</a:t>
            </a:r>
          </a:p>
          <a:p>
            <a:pPr eaLnBrk="1" hangingPunct="1">
              <a:lnSpc>
                <a:spcPct val="90000"/>
              </a:lnSpc>
            </a:pPr>
            <a:endParaRPr lang="en-US" dirty="0">
              <a:latin typeface="Tahoma" pitchFamily="34" charset="0"/>
              <a:cs typeface="Tahoma" pitchFamily="34" charset="0"/>
            </a:endParaRPr>
          </a:p>
          <a:p>
            <a:pPr eaLnBrk="1" hangingPunct="1">
              <a:lnSpc>
                <a:spcPct val="90000"/>
              </a:lnSpc>
            </a:pPr>
            <a:endParaRPr lang="en-US" dirty="0">
              <a:latin typeface="Tahoma" pitchFamily="34" charset="0"/>
              <a:cs typeface="Tahoma"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a:solidFill>
                  <a:srgbClr val="C00000"/>
                </a:solidFill>
                <a:latin typeface="Arial" charset="0"/>
                <a:cs typeface="Arial" charset="0"/>
              </a:rPr>
              <a:t>Override - Feature Hiding</a:t>
            </a:r>
          </a:p>
        </p:txBody>
      </p:sp>
      <p:sp>
        <p:nvSpPr>
          <p:cNvPr id="3" name="Content Placeholder 2"/>
          <p:cNvSpPr>
            <a:spLocks noGrp="1"/>
          </p:cNvSpPr>
          <p:nvPr>
            <p:ph idx="1"/>
          </p:nvPr>
        </p:nvSpPr>
        <p:spPr/>
        <p:txBody>
          <a:bodyPr/>
          <a:lstStyle/>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class</a:t>
            </a:r>
            <a:r>
              <a:rPr lang="en-US" altLang="ja-JP" sz="2000" dirty="0">
                <a:latin typeface="Courier New" pitchFamily="49" charset="0"/>
                <a:cs typeface="Courier New" pitchFamily="49" charset="0"/>
              </a:rPr>
              <a:t> </a:t>
            </a:r>
            <a:r>
              <a:rPr lang="en-US" altLang="ja-JP" sz="2000" dirty="0">
                <a:solidFill>
                  <a:schemeClr val="accent5">
                    <a:lumMod val="75000"/>
                  </a:schemeClr>
                </a:solidFill>
                <a:latin typeface="Courier New" pitchFamily="49" charset="0"/>
                <a:cs typeface="Courier New" pitchFamily="49" charset="0"/>
              </a:rPr>
              <a:t>A</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   public </a:t>
            </a:r>
            <a:r>
              <a:rPr lang="en-US" altLang="ja-JP" sz="2000" dirty="0" err="1">
                <a:solidFill>
                  <a:srgbClr val="0000FF"/>
                </a:solidFill>
                <a:latin typeface="Courier New" pitchFamily="49" charset="0"/>
                <a:cs typeface="Courier New" pitchFamily="49" charset="0"/>
              </a:rPr>
              <a:t>int</a:t>
            </a:r>
            <a:r>
              <a:rPr lang="en-US" altLang="ja-JP" sz="2000" dirty="0">
                <a:solidFill>
                  <a:srgbClr val="0000FF"/>
                </a:solidFill>
                <a:latin typeface="Courier New" pitchFamily="49" charset="0"/>
                <a:cs typeface="Courier New" pitchFamily="49" charset="0"/>
              </a:rPr>
              <a:t> </a:t>
            </a:r>
            <a:r>
              <a:rPr lang="en-US" altLang="ja-JP" sz="2000" dirty="0" err="1">
                <a:latin typeface="Courier New" pitchFamily="49" charset="0"/>
                <a:cs typeface="Courier New" pitchFamily="49" charset="0"/>
              </a:rPr>
              <a:t>DefaultTempeture</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return</a:t>
            </a:r>
            <a:r>
              <a:rPr lang="en-US" altLang="ja-JP" sz="2000" dirty="0">
                <a:latin typeface="Courier New" pitchFamily="49" charset="0"/>
                <a:cs typeface="Courier New" pitchFamily="49" charset="0"/>
              </a:rPr>
              <a:t> 25;</a:t>
            </a:r>
          </a:p>
          <a:p>
            <a:pPr>
              <a:lnSpc>
                <a:spcPct val="80000"/>
              </a:lnSpc>
              <a:buFont typeface="Wingdings" pitchFamily="2" charset="2"/>
              <a:buNone/>
              <a:defRPr/>
            </a:pPr>
            <a:r>
              <a:rPr lang="en-US" altLang="ja-JP" sz="2000" dirty="0">
                <a:latin typeface="Courier New" pitchFamily="49" charset="0"/>
                <a:cs typeface="Courier New" pitchFamily="49" charset="0"/>
              </a:rPr>
              <a:t>   }</a:t>
            </a:r>
          </a:p>
          <a:p>
            <a:pPr>
              <a:lnSpc>
                <a:spcPct val="80000"/>
              </a:lnSpc>
              <a:buFont typeface="Wingdings" pitchFamily="2" charset="2"/>
              <a:buNone/>
              <a:defRPr/>
            </a:pP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class</a:t>
            </a:r>
            <a:r>
              <a:rPr lang="en-US" altLang="ja-JP" sz="2000" dirty="0">
                <a:latin typeface="Courier New" pitchFamily="49" charset="0"/>
                <a:cs typeface="Courier New" pitchFamily="49" charset="0"/>
              </a:rPr>
              <a:t> </a:t>
            </a:r>
            <a:r>
              <a:rPr lang="en-US" altLang="ja-JP" sz="2000" dirty="0">
                <a:solidFill>
                  <a:schemeClr val="accent5">
                    <a:lumMod val="75000"/>
                  </a:schemeClr>
                </a:solidFill>
                <a:latin typeface="Courier New" pitchFamily="49" charset="0"/>
                <a:cs typeface="Courier New" pitchFamily="49" charset="0"/>
              </a:rPr>
              <a:t>B</a:t>
            </a:r>
            <a:r>
              <a:rPr lang="en-US" altLang="ja-JP" sz="2000" dirty="0">
                <a:latin typeface="Courier New" pitchFamily="49" charset="0"/>
                <a:cs typeface="Courier New" pitchFamily="49" charset="0"/>
              </a:rPr>
              <a:t>:</a:t>
            </a:r>
            <a:r>
              <a:rPr lang="en-US" altLang="ja-JP" sz="2000" dirty="0">
                <a:solidFill>
                  <a:schemeClr val="accent5">
                    <a:lumMod val="75000"/>
                  </a:schemeClr>
                </a:solidFill>
                <a:latin typeface="Courier New" pitchFamily="49" charset="0"/>
                <a:cs typeface="Courier New" pitchFamily="49" charset="0"/>
              </a:rPr>
              <a:t>A</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 object of type A cannot use the</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 following method, </a:t>
            </a:r>
          </a:p>
          <a:p>
            <a:pPr>
              <a:lnSpc>
                <a:spcPct val="80000"/>
              </a:lnSpc>
              <a:buFont typeface="Wingdings" pitchFamily="2" charset="2"/>
              <a:buNone/>
              <a:defRPr/>
            </a:pPr>
            <a:r>
              <a:rPr lang="en-US" altLang="ja-JP" sz="2000">
                <a:solidFill>
                  <a:srgbClr val="008000"/>
                </a:solidFill>
                <a:latin typeface="Courier New" pitchFamily="49" charset="0"/>
                <a:cs typeface="Courier New" pitchFamily="49" charset="0"/>
              </a:rPr>
              <a:t>   // the "new" </a:t>
            </a:r>
            <a:r>
              <a:rPr lang="en-US" altLang="ja-JP" sz="2000" dirty="0">
                <a:solidFill>
                  <a:srgbClr val="008000"/>
                </a:solidFill>
                <a:latin typeface="Courier New" pitchFamily="49" charset="0"/>
                <a:cs typeface="Courier New" pitchFamily="49" charset="0"/>
              </a:rPr>
              <a:t>keyword is optional</a:t>
            </a:r>
          </a:p>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   public new </a:t>
            </a:r>
            <a:r>
              <a:rPr lang="en-US" altLang="ja-JP" sz="2000" dirty="0" err="1">
                <a:solidFill>
                  <a:srgbClr val="0000FF"/>
                </a:solidFill>
                <a:latin typeface="Courier New" pitchFamily="49" charset="0"/>
                <a:cs typeface="Courier New" pitchFamily="49" charset="0"/>
              </a:rPr>
              <a:t>int</a:t>
            </a:r>
            <a:r>
              <a:rPr lang="en-US" altLang="ja-JP" sz="2000" dirty="0">
                <a:solidFill>
                  <a:srgbClr val="0000FF"/>
                </a:solidFill>
                <a:latin typeface="Courier New" pitchFamily="49" charset="0"/>
                <a:cs typeface="Courier New" pitchFamily="49" charset="0"/>
              </a:rPr>
              <a:t> </a:t>
            </a:r>
            <a:r>
              <a:rPr lang="en-US" altLang="ja-JP" sz="2000" dirty="0" err="1">
                <a:latin typeface="Courier New" pitchFamily="49" charset="0"/>
                <a:cs typeface="Courier New" pitchFamily="49" charset="0"/>
              </a:rPr>
              <a:t>DefaultTempeture</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return</a:t>
            </a:r>
            <a:r>
              <a:rPr lang="en-US" altLang="ja-JP" sz="2000" dirty="0">
                <a:latin typeface="Courier New" pitchFamily="49" charset="0"/>
                <a:cs typeface="Courier New" pitchFamily="49" charset="0"/>
              </a:rPr>
              <a:t> 28;</a:t>
            </a:r>
          </a:p>
          <a:p>
            <a:pPr>
              <a:lnSpc>
                <a:spcPct val="80000"/>
              </a:lnSpc>
              <a:buFont typeface="Wingdings" pitchFamily="2" charset="2"/>
              <a:buNone/>
              <a:defRPr/>
            </a:pPr>
            <a:r>
              <a:rPr lang="en-US" altLang="ja-JP" sz="2000" dirty="0">
                <a:latin typeface="Courier New" pitchFamily="49" charset="0"/>
                <a:cs typeface="Courier New" pitchFamily="49" charset="0"/>
              </a:rPr>
              <a:t>   }</a:t>
            </a:r>
          </a:p>
          <a:p>
            <a:pPr>
              <a:lnSpc>
                <a:spcPct val="80000"/>
              </a:lnSpc>
              <a:buFont typeface="Wingdings" pitchFamily="2" charset="2"/>
              <a:buNone/>
              <a:defRPr/>
            </a:pPr>
            <a:r>
              <a:rPr lang="en-US" sz="2000" dirty="0">
                <a:latin typeface="Courier New" pitchFamily="49" charset="0"/>
                <a:cs typeface="Courier New" pitchFamily="49" charset="0"/>
              </a:rPr>
              <a:t>}</a:t>
            </a:r>
          </a:p>
          <a:p>
            <a:pPr>
              <a:lnSpc>
                <a:spcPct val="80000"/>
              </a:lnSpc>
              <a:buFont typeface="Wingdings" pitchFamily="2" charset="2"/>
              <a:buNone/>
              <a:defRPr/>
            </a:pPr>
            <a:r>
              <a:rPr lang="en-US" sz="2000" dirty="0">
                <a:solidFill>
                  <a:schemeClr val="accent5">
                    <a:lumMod val="75000"/>
                  </a:schemeClr>
                </a:solidFill>
                <a:latin typeface="Courier New" pitchFamily="49" charset="0"/>
                <a:cs typeface="Courier New" pitchFamily="49" charset="0"/>
              </a:rPr>
              <a:t>A</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a:t>
            </a:r>
            <a:r>
              <a:rPr lang="en-US" sz="2000" dirty="0">
                <a:latin typeface="Courier New" pitchFamily="49" charset="0"/>
                <a:cs typeface="Courier New" pitchFamily="49" charset="0"/>
              </a:rPr>
              <a:t>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B</a:t>
            </a:r>
            <a:r>
              <a:rPr lang="en-US" sz="2000" dirty="0">
                <a:latin typeface="Courier New" pitchFamily="49" charset="0"/>
                <a:cs typeface="Courier New" pitchFamily="49" charset="0"/>
              </a:rPr>
              <a:t>();</a:t>
            </a:r>
            <a:endParaRPr lang="en-US" altLang="ja-JP" sz="2000" dirty="0">
              <a:latin typeface="Courier New" pitchFamily="49" charset="0"/>
              <a:cs typeface="Courier New" pitchFamily="49" charset="0"/>
            </a:endParaRPr>
          </a:p>
          <a:p>
            <a:pPr>
              <a:lnSpc>
                <a:spcPct val="80000"/>
              </a:lnSpc>
              <a:buFont typeface="Wingdings" pitchFamily="2" charset="2"/>
              <a:buNone/>
              <a:defRPr/>
            </a:pP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 x = </a:t>
            </a:r>
            <a:r>
              <a:rPr lang="en-US" sz="2000" dirty="0" err="1">
                <a:latin typeface="Courier New" pitchFamily="49" charset="0"/>
                <a:cs typeface="Courier New" pitchFamily="49" charset="0"/>
              </a:rPr>
              <a:t>a.</a:t>
            </a:r>
            <a:r>
              <a:rPr lang="en-US" altLang="ja-JP" sz="2000" dirty="0" err="1">
                <a:latin typeface="Courier New" pitchFamily="49" charset="0"/>
                <a:cs typeface="Courier New" pitchFamily="49" charset="0"/>
              </a:rPr>
              <a:t>DefaultTempeture</a:t>
            </a:r>
            <a:r>
              <a:rPr lang="en-US" altLang="ja-JP" sz="2000" dirty="0">
                <a:latin typeface="Courier New" pitchFamily="49" charset="0"/>
                <a:cs typeface="Courier New" pitchFamily="49" charset="0"/>
              </a:rPr>
              <a:t>(); </a:t>
            </a:r>
            <a:r>
              <a:rPr lang="en-US" altLang="ja-JP" sz="2000" dirty="0">
                <a:solidFill>
                  <a:srgbClr val="008000"/>
                </a:solidFill>
                <a:latin typeface="Courier New" pitchFamily="49" charset="0"/>
                <a:cs typeface="Courier New" pitchFamily="49" charset="0"/>
              </a:rPr>
              <a:t>// x = 25</a:t>
            </a:r>
            <a:endParaRPr lang="en-US" sz="2000" dirty="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a:p>
        </p:txBody>
      </p:sp>
    </p:spTree>
    <p:extLst>
      <p:ext uri="{BB962C8B-B14F-4D97-AF65-F5344CB8AC3E}">
        <p14:creationId xmlns:p14="http://schemas.microsoft.com/office/powerpoint/2010/main" val="112486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a:solidFill>
                  <a:srgbClr val="C00000"/>
                </a:solidFill>
                <a:latin typeface="Arial" charset="0"/>
                <a:cs typeface="Arial" charset="0"/>
              </a:rPr>
              <a:t>Override - Feature Override</a:t>
            </a:r>
          </a:p>
        </p:txBody>
      </p:sp>
      <p:sp>
        <p:nvSpPr>
          <p:cNvPr id="33795" name="Content Placeholder 2"/>
          <p:cNvSpPr>
            <a:spLocks noGrp="1"/>
          </p:cNvSpPr>
          <p:nvPr>
            <p:ph idx="1"/>
          </p:nvPr>
        </p:nvSpPr>
        <p:spPr/>
        <p:txBody>
          <a:bodyPr/>
          <a:lstStyle/>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class</a:t>
            </a:r>
            <a:r>
              <a:rPr lang="en-US" altLang="ja-JP" sz="2000" dirty="0">
                <a:latin typeface="Courier New" pitchFamily="49" charset="0"/>
                <a:cs typeface="Courier New" pitchFamily="49" charset="0"/>
              </a:rPr>
              <a:t> </a:t>
            </a:r>
            <a:r>
              <a:rPr lang="en-US" altLang="ja-JP" sz="2000" dirty="0">
                <a:solidFill>
                  <a:schemeClr val="accent5">
                    <a:lumMod val="50000"/>
                  </a:schemeClr>
                </a:solidFill>
                <a:latin typeface="Courier New" pitchFamily="49" charset="0"/>
                <a:cs typeface="Courier New" pitchFamily="49" charset="0"/>
              </a:rPr>
              <a:t>A</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latin typeface="Courier New" pitchFamily="49" charset="0"/>
                <a:cs typeface="Courier New" pitchFamily="49" charset="0"/>
              </a:rPr>
              <a:t>   </a:t>
            </a:r>
            <a:r>
              <a:rPr lang="en-US" altLang="ja-JP" sz="2000" dirty="0">
                <a:solidFill>
                  <a:srgbClr val="008000"/>
                </a:solidFill>
                <a:latin typeface="Courier New" pitchFamily="49" charset="0"/>
                <a:cs typeface="Courier New" pitchFamily="49" charset="0"/>
              </a:rPr>
              <a:t>// virtual prevent for override</a:t>
            </a:r>
          </a:p>
          <a:p>
            <a:pPr lvl="1">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public virtual </a:t>
            </a:r>
            <a:r>
              <a:rPr lang="en-US" altLang="ja-JP" sz="2000" dirty="0" err="1">
                <a:solidFill>
                  <a:srgbClr val="0000FF"/>
                </a:solidFill>
                <a:latin typeface="Courier New" pitchFamily="49" charset="0"/>
                <a:cs typeface="Courier New" pitchFamily="49" charset="0"/>
              </a:rPr>
              <a:t>int</a:t>
            </a:r>
            <a:r>
              <a:rPr lang="en-US" altLang="ja-JP" sz="2000" dirty="0">
                <a:solidFill>
                  <a:srgbClr val="0000FF"/>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DefaultTempeture</a:t>
            </a:r>
            <a:r>
              <a:rPr lang="en-US" altLang="ja-JP" sz="20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return</a:t>
            </a:r>
            <a:r>
              <a:rPr lang="en-US" altLang="ja-JP" sz="2000" dirty="0">
                <a:solidFill>
                  <a:schemeClr val="accent1"/>
                </a:solidFill>
                <a:latin typeface="Courier New" pitchFamily="49" charset="0"/>
                <a:cs typeface="Courier New" pitchFamily="49" charset="0"/>
              </a:rPr>
              <a:t> 25;</a:t>
            </a:r>
          </a:p>
          <a:p>
            <a:pPr lvl="1">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class</a:t>
            </a:r>
            <a:r>
              <a:rPr lang="en-US" altLang="ja-JP" sz="2000" dirty="0">
                <a:latin typeface="Courier New" pitchFamily="49" charset="0"/>
                <a:cs typeface="Courier New" pitchFamily="49" charset="0"/>
              </a:rPr>
              <a:t> </a:t>
            </a:r>
            <a:r>
              <a:rPr lang="en-US" altLang="ja-JP" sz="2000" dirty="0">
                <a:solidFill>
                  <a:schemeClr val="accent5">
                    <a:lumMod val="50000"/>
                  </a:schemeClr>
                </a:solidFill>
                <a:latin typeface="Courier New" pitchFamily="49" charset="0"/>
                <a:cs typeface="Courier New" pitchFamily="49" charset="0"/>
              </a:rPr>
              <a:t>B</a:t>
            </a:r>
            <a:r>
              <a:rPr lang="en-US" altLang="ja-JP" sz="2000" dirty="0">
                <a:latin typeface="Courier New" pitchFamily="49" charset="0"/>
                <a:cs typeface="Courier New" pitchFamily="49" charset="0"/>
              </a:rPr>
              <a:t>:</a:t>
            </a:r>
            <a:r>
              <a:rPr lang="en-US" altLang="ja-JP" sz="2000" dirty="0">
                <a:solidFill>
                  <a:schemeClr val="accent5">
                    <a:lumMod val="50000"/>
                  </a:schemeClr>
                </a:solidFill>
                <a:latin typeface="Courier New" pitchFamily="49" charset="0"/>
                <a:cs typeface="Courier New" pitchFamily="49" charset="0"/>
              </a:rPr>
              <a:t>A</a:t>
            </a: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 override: for predefined virtual only</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 override: used for "deferred loading"</a:t>
            </a:r>
          </a:p>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   public override </a:t>
            </a:r>
            <a:r>
              <a:rPr lang="en-US" altLang="ja-JP" sz="2000" dirty="0" err="1">
                <a:solidFill>
                  <a:srgbClr val="0000FF"/>
                </a:solidFill>
                <a:latin typeface="Courier New" pitchFamily="49" charset="0"/>
                <a:cs typeface="Courier New" pitchFamily="49" charset="0"/>
              </a:rPr>
              <a:t>int</a:t>
            </a:r>
            <a:r>
              <a:rPr lang="en-US" altLang="ja-JP" sz="2000" dirty="0">
                <a:solidFill>
                  <a:srgbClr val="0000FF"/>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DefaultTempeture</a:t>
            </a:r>
            <a:r>
              <a:rPr lang="en-US" altLang="ja-JP" sz="2000" dirty="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return</a:t>
            </a:r>
            <a:r>
              <a:rPr lang="en-US" altLang="ja-JP" sz="2000" dirty="0">
                <a:solidFill>
                  <a:schemeClr val="accent1"/>
                </a:solidFill>
                <a:latin typeface="Courier New" pitchFamily="49" charset="0"/>
                <a:cs typeface="Courier New" pitchFamily="49" charset="0"/>
              </a:rPr>
              <a:t> 28;</a:t>
            </a:r>
          </a:p>
          <a:p>
            <a:pPr lvl="1">
              <a:lnSpc>
                <a:spcPct val="80000"/>
              </a:lnSpc>
              <a:buFont typeface="Wingdings" pitchFamily="2" charset="2"/>
              <a:buNone/>
              <a:defRPr/>
            </a:pPr>
            <a:r>
              <a:rPr lang="en-US" altLang="ja-JP" sz="2000" dirty="0">
                <a:latin typeface="Courier New" pitchFamily="49" charset="0"/>
                <a:cs typeface="Courier New" pitchFamily="49" charset="0"/>
              </a:rPr>
              <a:t>}</a:t>
            </a:r>
          </a:p>
          <a:p>
            <a:pPr>
              <a:lnSpc>
                <a:spcPct val="80000"/>
              </a:lnSpc>
              <a:buFont typeface="Wingdings" pitchFamily="2" charset="2"/>
              <a:buNone/>
              <a:defRPr/>
            </a:pPr>
            <a:r>
              <a:rPr lang="en-US" sz="2000" dirty="0">
                <a:latin typeface="Courier New" pitchFamily="49" charset="0"/>
                <a:cs typeface="Courier New" pitchFamily="49" charset="0"/>
              </a:rPr>
              <a:t>}</a:t>
            </a:r>
          </a:p>
          <a:p>
            <a:pPr>
              <a:lnSpc>
                <a:spcPct val="80000"/>
              </a:lnSpc>
              <a:buFont typeface="Wingdings" pitchFamily="2" charset="2"/>
              <a:buNone/>
              <a:defRPr/>
            </a:pPr>
            <a:r>
              <a:rPr lang="en-US" sz="2000" dirty="0">
                <a:solidFill>
                  <a:schemeClr val="accent5">
                    <a:lumMod val="50000"/>
                  </a:schemeClr>
                </a:solidFill>
                <a:latin typeface="Courier New" pitchFamily="49" charset="0"/>
                <a:cs typeface="Courier New" pitchFamily="49" charset="0"/>
              </a:rPr>
              <a:t>A</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a:t>
            </a:r>
            <a:r>
              <a:rPr lang="en-US" sz="2000" dirty="0">
                <a:latin typeface="Courier New" pitchFamily="49" charset="0"/>
                <a:cs typeface="Courier New" pitchFamily="49" charset="0"/>
              </a:rPr>
              <a:t>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50000"/>
                  </a:schemeClr>
                </a:solidFill>
                <a:latin typeface="Courier New" pitchFamily="49" charset="0"/>
                <a:cs typeface="Courier New" pitchFamily="49" charset="0"/>
              </a:rPr>
              <a:t>B</a:t>
            </a:r>
            <a:r>
              <a:rPr lang="en-US" sz="2000" dirty="0">
                <a:latin typeface="Courier New" pitchFamily="49" charset="0"/>
                <a:cs typeface="Courier New" pitchFamily="49" charset="0"/>
              </a:rPr>
              <a:t>();</a:t>
            </a:r>
            <a:endParaRPr lang="en-US" altLang="ja-JP" sz="2000" dirty="0">
              <a:latin typeface="Courier New" pitchFamily="49" charset="0"/>
            </a:endParaRPr>
          </a:p>
          <a:p>
            <a:pPr>
              <a:lnSpc>
                <a:spcPct val="80000"/>
              </a:lnSpc>
              <a:buFont typeface="Wingdings" pitchFamily="2" charset="2"/>
              <a:buNone/>
              <a:defRPr/>
            </a:pPr>
            <a:r>
              <a:rPr lang="en-US" sz="2000" dirty="0" err="1">
                <a:solidFill>
                  <a:srgbClr val="0000FF"/>
                </a:solidFill>
                <a:latin typeface="Courier New" pitchFamily="49" charset="0"/>
                <a:cs typeface="Courier New" pitchFamily="49" charset="0"/>
              </a:rPr>
              <a:t>int</a:t>
            </a:r>
            <a:r>
              <a:rPr lang="en-US" sz="2000" dirty="0">
                <a:latin typeface="Courier New" pitchFamily="49" charset="0"/>
                <a:cs typeface="Courier New" pitchFamily="49" charset="0"/>
              </a:rPr>
              <a:t> x = </a:t>
            </a:r>
            <a:r>
              <a:rPr lang="en-US" sz="2000" dirty="0" err="1">
                <a:latin typeface="Courier New" pitchFamily="49" charset="0"/>
                <a:cs typeface="Courier New" pitchFamily="49" charset="0"/>
              </a:rPr>
              <a:t>a.</a:t>
            </a:r>
            <a:r>
              <a:rPr lang="en-US" altLang="ja-JP" sz="2000" dirty="0" err="1">
                <a:solidFill>
                  <a:schemeClr val="accent1"/>
                </a:solidFill>
                <a:latin typeface="Courier New" pitchFamily="49" charset="0"/>
              </a:rPr>
              <a:t>DefaultTempeture</a:t>
            </a:r>
            <a:r>
              <a:rPr lang="en-US" altLang="ja-JP" sz="2000" dirty="0">
                <a:solidFill>
                  <a:schemeClr val="accent1"/>
                </a:solidFill>
                <a:latin typeface="Courier New" pitchFamily="49" charset="0"/>
              </a:rPr>
              <a:t>(); </a:t>
            </a:r>
            <a:r>
              <a:rPr lang="en-US" altLang="ja-JP" sz="2000" dirty="0">
                <a:solidFill>
                  <a:srgbClr val="008000"/>
                </a:solidFill>
                <a:latin typeface="Courier New" pitchFamily="49" charset="0"/>
              </a:rPr>
              <a:t>// x = 28</a:t>
            </a:r>
            <a:endParaRPr lang="en-US" sz="2000" dirty="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a:p>
        </p:txBody>
      </p:sp>
    </p:spTree>
    <p:extLst>
      <p:ext uri="{BB962C8B-B14F-4D97-AF65-F5344CB8AC3E}">
        <p14:creationId xmlns:p14="http://schemas.microsoft.com/office/powerpoint/2010/main" val="95047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1066800"/>
          </a:xfrm>
        </p:spPr>
        <p:txBody>
          <a:bodyPr/>
          <a:lstStyle/>
          <a:p>
            <a:r>
              <a:rPr lang="en-US" dirty="0"/>
              <a:t>Class that contains one or more abstract methods</a:t>
            </a:r>
          </a:p>
        </p:txBody>
      </p:sp>
      <p:sp>
        <p:nvSpPr>
          <p:cNvPr id="4" name="Content Placeholder 2"/>
          <p:cNvSpPr txBox="1">
            <a:spLocks/>
          </p:cNvSpPr>
          <p:nvPr/>
        </p:nvSpPr>
        <p:spPr bwMode="auto">
          <a:xfrm>
            <a:off x="304800" y="22098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Abstract method:  Method that has only declaration but </a:t>
            </a:r>
            <a:r>
              <a:rPr kumimoji="0" lang="en-US" sz="3200" b="1" i="0" u="none" strike="noStrike" kern="0" cap="none" spc="0" normalizeH="0" baseline="0" noProof="0" dirty="0">
                <a:ln>
                  <a:noFill/>
                </a:ln>
                <a:solidFill>
                  <a:srgbClr val="000080"/>
                </a:solidFill>
                <a:effectLst/>
                <a:uLnTx/>
                <a:uFillTx/>
                <a:latin typeface="+mn-lt"/>
                <a:ea typeface="+mn-ea"/>
                <a:cs typeface="+mn-cs"/>
              </a:rPr>
              <a:t>no implementation</a:t>
            </a:r>
            <a:r>
              <a:rPr kumimoji="0" lang="en-US" sz="3200" b="0" i="0" u="none" strike="noStrike" kern="0" cap="none" spc="0" normalizeH="0" baseline="0" noProof="0" dirty="0">
                <a:ln>
                  <a:noFill/>
                </a:ln>
                <a:solidFill>
                  <a:srgbClr val="000080"/>
                </a:solidFill>
                <a:effectLst/>
                <a:uLnTx/>
                <a:uFillTx/>
                <a:latin typeface="+mn-lt"/>
                <a:ea typeface="+mn-ea"/>
                <a:cs typeface="+mn-cs"/>
              </a:rPr>
              <a:t>. </a:t>
            </a:r>
          </a:p>
        </p:txBody>
      </p:sp>
      <p:sp>
        <p:nvSpPr>
          <p:cNvPr id="5" name="Content Placeholder 2"/>
          <p:cNvSpPr txBox="1">
            <a:spLocks/>
          </p:cNvSpPr>
          <p:nvPr/>
        </p:nvSpPr>
        <p:spPr bwMode="auto">
          <a:xfrm>
            <a:off x="304800" y="33528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Classes that extend abstract class make them concrete by implementing those abstract methods</a:t>
            </a:r>
          </a:p>
        </p:txBody>
      </p:sp>
      <p:sp>
        <p:nvSpPr>
          <p:cNvPr id="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a:t>
            </a:r>
            <a:br>
              <a:rPr lang="en-US" dirty="0">
                <a:solidFill>
                  <a:srgbClr val="C00000"/>
                </a:solidFill>
                <a:latin typeface="Arial" charset="0"/>
                <a:cs typeface="Arial" charset="0"/>
              </a:rPr>
            </a:br>
            <a:r>
              <a:rPr lang="en-US" sz="2800" dirty="0">
                <a:solidFill>
                  <a:srgbClr val="C00000"/>
                </a:solidFill>
                <a:latin typeface="Arial" charset="0"/>
                <a:cs typeface="Arial" charset="0"/>
              </a:rPr>
              <a:t>Abstract Class 1/2</a:t>
            </a:r>
          </a:p>
        </p:txBody>
      </p:sp>
    </p:spTree>
    <p:extLst>
      <p:ext uri="{BB962C8B-B14F-4D97-AF65-F5344CB8AC3E}">
        <p14:creationId xmlns:p14="http://schemas.microsoft.com/office/powerpoint/2010/main" val="1235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a:t>
            </a:r>
            <a:br>
              <a:rPr lang="en-US" dirty="0">
                <a:solidFill>
                  <a:srgbClr val="C00000"/>
                </a:solidFill>
                <a:latin typeface="Arial" charset="0"/>
                <a:cs typeface="Arial" charset="0"/>
              </a:rPr>
            </a:br>
            <a:r>
              <a:rPr lang="en-US" sz="2800" dirty="0">
                <a:solidFill>
                  <a:srgbClr val="C00000"/>
                </a:solidFill>
                <a:latin typeface="Arial" charset="0"/>
                <a:cs typeface="Arial" charset="0"/>
              </a:rPr>
              <a:t>Abstract Class 2/2</a:t>
            </a:r>
          </a:p>
        </p:txBody>
      </p:sp>
      <p:sp>
        <p:nvSpPr>
          <p:cNvPr id="47107" name="Content Placeholder 2"/>
          <p:cNvSpPr>
            <a:spLocks noGrp="1"/>
          </p:cNvSpPr>
          <p:nvPr>
            <p:ph idx="1"/>
          </p:nvPr>
        </p:nvSpPr>
        <p:spPr/>
        <p:txBody>
          <a:bodyPr/>
          <a:lstStyle/>
          <a:p>
            <a:pPr>
              <a:lnSpc>
                <a:spcPct val="80000"/>
              </a:lnSpc>
              <a:buFont typeface="Wingdings" pitchFamily="2" charset="2"/>
              <a:buNone/>
            </a:pPr>
            <a:r>
              <a:rPr lang="en-US" altLang="ja-JP" sz="1600" dirty="0">
                <a:solidFill>
                  <a:srgbClr val="0000FF"/>
                </a:solidFill>
                <a:latin typeface="Courier New" pitchFamily="49" charset="0"/>
                <a:cs typeface="Courier New" pitchFamily="49" charset="0"/>
              </a:rPr>
              <a:t>abstract class </a:t>
            </a:r>
            <a:r>
              <a:rPr lang="en-US" altLang="ja-JP" sz="1600" dirty="0">
                <a:solidFill>
                  <a:srgbClr val="0070C0"/>
                </a:solidFill>
                <a:latin typeface="Courier New" pitchFamily="49" charset="0"/>
                <a:cs typeface="Courier New" pitchFamily="49" charset="0"/>
              </a:rPr>
              <a:t>A</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having at least one abstract method</a:t>
            </a:r>
          </a:p>
          <a:p>
            <a:pPr>
              <a:lnSpc>
                <a:spcPct val="80000"/>
              </a:lnSpc>
              <a:buFont typeface="Wingdings" pitchFamily="2" charset="2"/>
              <a:buNone/>
            </a:pPr>
            <a:r>
              <a:rPr lang="en-US" altLang="ja-JP" sz="1600" dirty="0">
                <a:solidFill>
                  <a:srgbClr val="008000"/>
                </a:solidFill>
                <a:latin typeface="Courier New" pitchFamily="49" charset="0"/>
                <a:cs typeface="Courier New" pitchFamily="49" charset="0"/>
              </a:rPr>
              <a:t>   // abstract method: no implementation</a:t>
            </a:r>
          </a:p>
          <a:p>
            <a:pPr>
              <a:lnSpc>
                <a:spcPct val="80000"/>
              </a:lnSpc>
              <a:buFont typeface="Wingdings" pitchFamily="2" charset="2"/>
              <a:buNone/>
            </a:pPr>
            <a:r>
              <a:rPr lang="en-US" altLang="ja-JP" sz="1600" dirty="0">
                <a:solidFill>
                  <a:schemeClr val="accent1"/>
                </a:solidFill>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public abstract </a:t>
            </a:r>
            <a:r>
              <a:rPr lang="en-US" altLang="ja-JP" sz="1600" dirty="0" err="1">
                <a:solidFill>
                  <a:srgbClr val="0000FF"/>
                </a:solidFill>
                <a:latin typeface="Courier New" pitchFamily="49" charset="0"/>
                <a:cs typeface="Courier New" pitchFamily="49" charset="0"/>
              </a:rPr>
              <a:t>int</a:t>
            </a:r>
            <a:r>
              <a:rPr lang="en-US" altLang="ja-JP" sz="1600" dirty="0">
                <a:solidFill>
                  <a:srgbClr val="0000FF"/>
                </a:solidFill>
                <a:latin typeface="Courier New" pitchFamily="49" charset="0"/>
                <a:cs typeface="Courier New" pitchFamily="49" charset="0"/>
              </a:rPr>
              <a:t> </a:t>
            </a:r>
            <a:r>
              <a:rPr lang="en-US" altLang="ja-JP" sz="1600" dirty="0" err="1">
                <a:latin typeface="Courier New" pitchFamily="49" charset="0"/>
                <a:cs typeface="Courier New" pitchFamily="49" charset="0"/>
              </a:rPr>
              <a:t>DefaultTempeture</a:t>
            </a:r>
            <a:r>
              <a:rPr lang="en-US" altLang="ja-JP" sz="1600" dirty="0">
                <a:latin typeface="Courier New" pitchFamily="49" charset="0"/>
                <a:cs typeface="Courier New" pitchFamily="49" charset="0"/>
              </a:rPr>
              <a:t>();</a:t>
            </a:r>
          </a:p>
          <a:p>
            <a:pPr>
              <a:lnSpc>
                <a:spcPct val="80000"/>
              </a:lnSpc>
              <a:buFont typeface="Wingdings" pitchFamily="2" charset="2"/>
              <a:buNone/>
            </a:pP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ordinal method: with implementation</a:t>
            </a:r>
          </a:p>
          <a:p>
            <a:pPr>
              <a:lnSpc>
                <a:spcPct val="80000"/>
              </a:lnSpc>
              <a:buFont typeface="Wingdings" pitchFamily="2" charset="2"/>
              <a:buNone/>
            </a:pPr>
            <a:r>
              <a:rPr lang="en-US" altLang="ja-JP" sz="1600" dirty="0">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public </a:t>
            </a:r>
            <a:r>
              <a:rPr lang="en-US" altLang="ja-JP" sz="1600" dirty="0" err="1">
                <a:solidFill>
                  <a:srgbClr val="0000FF"/>
                </a:solidFill>
                <a:latin typeface="Courier New" pitchFamily="49" charset="0"/>
                <a:cs typeface="Courier New" pitchFamily="49" charset="0"/>
              </a:rPr>
              <a:t>int</a:t>
            </a:r>
            <a:r>
              <a:rPr lang="en-US" altLang="ja-JP" sz="1600" dirty="0">
                <a:solidFill>
                  <a:srgbClr val="0000FF"/>
                </a:solidFill>
                <a:latin typeface="Courier New" pitchFamily="49" charset="0"/>
                <a:cs typeface="Courier New" pitchFamily="49" charset="0"/>
              </a:rPr>
              <a:t> </a:t>
            </a:r>
            <a:r>
              <a:rPr lang="en-US" altLang="ja-JP" sz="1600" dirty="0" err="1">
                <a:latin typeface="Courier New" pitchFamily="49" charset="0"/>
                <a:cs typeface="Courier New" pitchFamily="49" charset="0"/>
              </a:rPr>
              <a:t>TempIncStep</a:t>
            </a:r>
            <a:r>
              <a:rPr lang="en-US" altLang="ja-JP" sz="1600" dirty="0">
                <a:latin typeface="Courier New" pitchFamily="49" charset="0"/>
                <a:cs typeface="Courier New" pitchFamily="49" charset="0"/>
              </a:rPr>
              <a:t>(){</a:t>
            </a:r>
          </a:p>
          <a:p>
            <a:pPr>
              <a:lnSpc>
                <a:spcPct val="80000"/>
              </a:lnSpc>
              <a:buFont typeface="Wingdings" pitchFamily="2" charset="2"/>
              <a:buNone/>
            </a:pPr>
            <a:r>
              <a:rPr lang="en-US" altLang="ja-JP" sz="1600" dirty="0">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return</a:t>
            </a:r>
            <a:r>
              <a:rPr lang="en-US" altLang="ja-JP" sz="1600" dirty="0">
                <a:latin typeface="Courier New" pitchFamily="49" charset="0"/>
                <a:cs typeface="Courier New" pitchFamily="49" charset="0"/>
              </a:rPr>
              <a:t> 1;</a:t>
            </a:r>
          </a:p>
          <a:p>
            <a:pPr>
              <a:lnSpc>
                <a:spcPct val="80000"/>
              </a:lnSpc>
              <a:buFont typeface="Wingdings" pitchFamily="2" charset="2"/>
              <a:buNone/>
            </a:pPr>
            <a:r>
              <a:rPr lang="en-US" altLang="ja-JP" sz="1600" dirty="0">
                <a:latin typeface="Courier New" pitchFamily="49" charset="0"/>
                <a:cs typeface="Courier New" pitchFamily="49" charset="0"/>
              </a:rPr>
              <a:t>   }</a:t>
            </a:r>
          </a:p>
          <a:p>
            <a:pPr>
              <a:lnSpc>
                <a:spcPct val="80000"/>
              </a:lnSpc>
              <a:buFont typeface="Wingdings" pitchFamily="2" charset="2"/>
              <a:buNone/>
            </a:pPr>
            <a:r>
              <a:rPr lang="en-US" altLang="ja-JP" sz="1600" dirty="0">
                <a:latin typeface="Courier New" pitchFamily="49" charset="0"/>
                <a:cs typeface="Courier New" pitchFamily="49" charset="0"/>
              </a:rPr>
              <a:t>}</a:t>
            </a:r>
          </a:p>
          <a:p>
            <a:pPr>
              <a:lnSpc>
                <a:spcPct val="80000"/>
              </a:lnSpc>
              <a:buFont typeface="Wingdings" pitchFamily="2" charset="2"/>
              <a:buNone/>
            </a:pPr>
            <a:r>
              <a:rPr lang="en-US" altLang="ja-JP" sz="1600" dirty="0">
                <a:solidFill>
                  <a:srgbClr val="0000FF"/>
                </a:solidFill>
                <a:latin typeface="Courier New" pitchFamily="49" charset="0"/>
                <a:cs typeface="Courier New" pitchFamily="49" charset="0"/>
              </a:rPr>
              <a:t>class</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B</a:t>
            </a:r>
            <a:r>
              <a:rPr lang="en-US" altLang="ja-JP" sz="1600" dirty="0">
                <a:latin typeface="Courier New" pitchFamily="49" charset="0"/>
                <a:cs typeface="Courier New" pitchFamily="49" charset="0"/>
              </a:rPr>
              <a:t>:</a:t>
            </a:r>
            <a:r>
              <a:rPr lang="en-US" altLang="ja-JP" sz="1600" dirty="0">
                <a:solidFill>
                  <a:srgbClr val="0070C0"/>
                </a:solidFill>
                <a:latin typeface="Courier New" pitchFamily="49" charset="0"/>
                <a:cs typeface="Courier New" pitchFamily="49" charset="0"/>
              </a:rPr>
              <a:t>A</a:t>
            </a:r>
            <a:r>
              <a:rPr lang="en-US" altLang="ja-JP" sz="1600" dirty="0">
                <a:latin typeface="Courier New" pitchFamily="49" charset="0"/>
                <a:cs typeface="Courier New" pitchFamily="49" charset="0"/>
              </a:rPr>
              <a:t>{}</a:t>
            </a:r>
          </a:p>
          <a:p>
            <a:pPr>
              <a:lnSpc>
                <a:spcPct val="80000"/>
              </a:lnSpc>
              <a:buFont typeface="Wingdings" pitchFamily="2" charset="2"/>
              <a:buNone/>
            </a:pPr>
            <a:r>
              <a:rPr lang="en-US" altLang="ja-JP" sz="1600" dirty="0">
                <a:solidFill>
                  <a:srgbClr val="0000FF"/>
                </a:solidFill>
                <a:latin typeface="Courier New" pitchFamily="49" charset="0"/>
                <a:cs typeface="Courier New" pitchFamily="49" charset="0"/>
              </a:rPr>
              <a:t>class</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C</a:t>
            </a:r>
            <a:r>
              <a:rPr lang="en-US" altLang="ja-JP" sz="1600" dirty="0">
                <a:latin typeface="Courier New" pitchFamily="49" charset="0"/>
                <a:cs typeface="Courier New" pitchFamily="49" charset="0"/>
              </a:rPr>
              <a:t>:</a:t>
            </a:r>
            <a:r>
              <a:rPr lang="en-US" altLang="ja-JP" sz="1600" dirty="0">
                <a:solidFill>
                  <a:srgbClr val="0070C0"/>
                </a:solidFill>
                <a:latin typeface="Courier New" pitchFamily="49" charset="0"/>
                <a:cs typeface="Courier New" pitchFamily="49" charset="0"/>
              </a:rPr>
              <a:t>B</a:t>
            </a:r>
            <a:r>
              <a:rPr lang="en-US" altLang="ja-JP" sz="1600" dirty="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a:solidFill>
                  <a:schemeClr val="accent1"/>
                </a:solidFill>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public override </a:t>
            </a:r>
            <a:r>
              <a:rPr lang="en-US" altLang="ja-JP" sz="1600" dirty="0" err="1">
                <a:solidFill>
                  <a:srgbClr val="0000FF"/>
                </a:solidFill>
                <a:latin typeface="Courier New" pitchFamily="49" charset="0"/>
                <a:cs typeface="Courier New" pitchFamily="49" charset="0"/>
              </a:rPr>
              <a:t>int</a:t>
            </a:r>
            <a:r>
              <a:rPr lang="en-US" altLang="ja-JP" sz="1600" dirty="0">
                <a:solidFill>
                  <a:srgbClr val="0000FF"/>
                </a:solidFill>
                <a:latin typeface="Courier New" pitchFamily="49" charset="0"/>
                <a:cs typeface="Courier New" pitchFamily="49" charset="0"/>
              </a:rPr>
              <a:t> </a:t>
            </a:r>
            <a:r>
              <a:rPr lang="en-US" altLang="ja-JP" sz="1600" dirty="0" err="1">
                <a:latin typeface="Courier New" pitchFamily="49" charset="0"/>
                <a:cs typeface="Courier New" pitchFamily="49" charset="0"/>
              </a:rPr>
              <a:t>DefaultTempeture</a:t>
            </a:r>
            <a:r>
              <a:rPr lang="en-US" altLang="ja-JP" sz="1600" dirty="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return </a:t>
            </a:r>
            <a:r>
              <a:rPr lang="en-US" altLang="ja-JP" sz="1600" dirty="0">
                <a:latin typeface="Courier New" pitchFamily="49" charset="0"/>
                <a:cs typeface="Courier New" pitchFamily="49" charset="0"/>
              </a:rPr>
              <a:t>25;</a:t>
            </a:r>
          </a:p>
          <a:p>
            <a:pPr marL="342900" lvl="1" indent="-342900">
              <a:lnSpc>
                <a:spcPct val="80000"/>
              </a:lnSpc>
              <a:buSzPct val="60000"/>
              <a:buFont typeface="Wingdings" pitchFamily="2" charset="2"/>
              <a:buNone/>
            </a:pPr>
            <a:r>
              <a:rPr lang="en-US" altLang="ja-JP" sz="1600" dirty="0">
                <a:latin typeface="Courier New" pitchFamily="49" charset="0"/>
                <a:cs typeface="Courier New" pitchFamily="49" charset="0"/>
              </a:rPr>
              <a:t>   }</a:t>
            </a:r>
          </a:p>
          <a:p>
            <a:pPr>
              <a:lnSpc>
                <a:spcPct val="80000"/>
              </a:lnSpc>
              <a:buFont typeface="Wingdings" pitchFamily="2" charset="2"/>
              <a:buNone/>
            </a:pPr>
            <a:r>
              <a:rPr lang="en-US" altLang="ja-JP" sz="1600" dirty="0">
                <a:latin typeface="Courier New" pitchFamily="49" charset="0"/>
                <a:cs typeface="Courier New" pitchFamily="49" charset="0"/>
              </a:rPr>
              <a:t>}</a:t>
            </a:r>
          </a:p>
          <a:p>
            <a:pPr>
              <a:lnSpc>
                <a:spcPct val="80000"/>
              </a:lnSpc>
              <a:buFont typeface="Wingdings" pitchFamily="2" charset="2"/>
              <a:buNone/>
            </a:pPr>
            <a:r>
              <a:rPr lang="en-US" altLang="ja-JP" sz="1600" dirty="0">
                <a:solidFill>
                  <a:srgbClr val="0070C0"/>
                </a:solidFill>
                <a:latin typeface="Courier New" pitchFamily="49" charset="0"/>
                <a:cs typeface="Courier New" pitchFamily="49" charset="0"/>
              </a:rPr>
              <a:t>A</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a</a:t>
            </a:r>
            <a:r>
              <a:rPr lang="en-US" altLang="ja-JP" sz="1600" dirty="0">
                <a:latin typeface="Courier New" pitchFamily="49" charset="0"/>
                <a:cs typeface="Courier New" pitchFamily="49" charset="0"/>
              </a:rPr>
              <a:t> = </a:t>
            </a:r>
            <a:r>
              <a:rPr lang="en-US" altLang="ja-JP" sz="1600" dirty="0">
                <a:solidFill>
                  <a:srgbClr val="0000FF"/>
                </a:solidFill>
                <a:latin typeface="Courier New" pitchFamily="49" charset="0"/>
                <a:cs typeface="Courier New" pitchFamily="49" charset="0"/>
              </a:rPr>
              <a:t>new</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A</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error: no </a:t>
            </a:r>
            <a:r>
              <a:rPr lang="en-US" altLang="ja-JP" sz="1600" dirty="0" err="1">
                <a:solidFill>
                  <a:srgbClr val="008000"/>
                </a:solidFill>
                <a:latin typeface="Courier New" pitchFamily="49" charset="0"/>
                <a:cs typeface="Courier New" pitchFamily="49" charset="0"/>
              </a:rPr>
              <a:t>infor</a:t>
            </a:r>
            <a:r>
              <a:rPr lang="en-US" altLang="ja-JP" sz="1600" dirty="0">
                <a:solidFill>
                  <a:srgbClr val="008000"/>
                </a:solidFill>
                <a:latin typeface="Courier New" pitchFamily="49" charset="0"/>
                <a:cs typeface="Courier New" pitchFamily="49" charset="0"/>
              </a:rPr>
              <a:t> about </a:t>
            </a:r>
            <a:r>
              <a:rPr lang="en-US" altLang="ja-JP" sz="1600" dirty="0" err="1">
                <a:solidFill>
                  <a:srgbClr val="008000"/>
                </a:solidFill>
                <a:latin typeface="Courier New" pitchFamily="49" charset="0"/>
                <a:cs typeface="Courier New" pitchFamily="49" charset="0"/>
              </a:rPr>
              <a:t>DefaultTempeture</a:t>
            </a:r>
            <a:r>
              <a:rPr lang="en-US" altLang="ja-JP" sz="1600" dirty="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a:solidFill>
                  <a:srgbClr val="0070C0"/>
                </a:solidFill>
                <a:latin typeface="Courier New" pitchFamily="49" charset="0"/>
                <a:cs typeface="Courier New" pitchFamily="49" charset="0"/>
              </a:rPr>
              <a:t>B</a:t>
            </a:r>
            <a:r>
              <a:rPr lang="en-US" altLang="ja-JP" sz="1600" dirty="0">
                <a:latin typeface="Courier New" pitchFamily="49" charset="0"/>
                <a:cs typeface="Courier New" pitchFamily="49" charset="0"/>
              </a:rPr>
              <a:t> a = </a:t>
            </a:r>
            <a:r>
              <a:rPr lang="en-US" altLang="ja-JP" sz="1600" dirty="0">
                <a:solidFill>
                  <a:srgbClr val="0000FF"/>
                </a:solidFill>
                <a:latin typeface="Courier New" pitchFamily="49" charset="0"/>
                <a:cs typeface="Courier New" pitchFamily="49" charset="0"/>
              </a:rPr>
              <a:t>new</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B</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error: no </a:t>
            </a:r>
            <a:r>
              <a:rPr lang="en-US" altLang="ja-JP" sz="1600" dirty="0" err="1">
                <a:solidFill>
                  <a:srgbClr val="008000"/>
                </a:solidFill>
                <a:latin typeface="Courier New" pitchFamily="49" charset="0"/>
                <a:cs typeface="Courier New" pitchFamily="49" charset="0"/>
              </a:rPr>
              <a:t>infor</a:t>
            </a:r>
            <a:r>
              <a:rPr lang="en-US" altLang="ja-JP" sz="1600" dirty="0">
                <a:solidFill>
                  <a:srgbClr val="008000"/>
                </a:solidFill>
                <a:latin typeface="Courier New" pitchFamily="49" charset="0"/>
                <a:cs typeface="Courier New" pitchFamily="49" charset="0"/>
              </a:rPr>
              <a:t> about </a:t>
            </a:r>
            <a:r>
              <a:rPr lang="en-US" altLang="ja-JP" sz="1600" dirty="0" err="1">
                <a:solidFill>
                  <a:srgbClr val="008000"/>
                </a:solidFill>
                <a:latin typeface="Courier New" pitchFamily="49" charset="0"/>
                <a:cs typeface="Courier New" pitchFamily="49" charset="0"/>
              </a:rPr>
              <a:t>DefaultTempeture</a:t>
            </a:r>
            <a:r>
              <a:rPr lang="en-US" altLang="ja-JP" sz="1600" dirty="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a:solidFill>
                  <a:srgbClr val="0070C0"/>
                </a:solidFill>
                <a:latin typeface="Courier New" pitchFamily="49" charset="0"/>
                <a:cs typeface="Courier New" pitchFamily="49" charset="0"/>
              </a:rPr>
              <a:t>C</a:t>
            </a:r>
            <a:r>
              <a:rPr lang="en-US" altLang="ja-JP" sz="1600" dirty="0">
                <a:latin typeface="Courier New" pitchFamily="49" charset="0"/>
                <a:cs typeface="Courier New" pitchFamily="49" charset="0"/>
              </a:rPr>
              <a:t> a = </a:t>
            </a:r>
            <a:r>
              <a:rPr lang="en-US" altLang="ja-JP" sz="1600" dirty="0">
                <a:solidFill>
                  <a:srgbClr val="0000FF"/>
                </a:solidFill>
                <a:latin typeface="Courier New" pitchFamily="49" charset="0"/>
                <a:cs typeface="Courier New" pitchFamily="49" charset="0"/>
              </a:rPr>
              <a:t>new</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C</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a:solidFill>
                  <a:srgbClr val="0070C0"/>
                </a:solidFill>
                <a:latin typeface="Courier New" pitchFamily="49" charset="0"/>
                <a:cs typeface="Courier New" pitchFamily="49" charset="0"/>
              </a:rPr>
              <a:t>A</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a</a:t>
            </a:r>
            <a:r>
              <a:rPr lang="en-US" altLang="ja-JP" sz="1600" dirty="0">
                <a:latin typeface="Courier New" pitchFamily="49" charset="0"/>
                <a:cs typeface="Courier New" pitchFamily="49" charset="0"/>
              </a:rPr>
              <a:t> = </a:t>
            </a:r>
            <a:r>
              <a:rPr lang="en-US" altLang="ja-JP" sz="1600" dirty="0">
                <a:solidFill>
                  <a:srgbClr val="0000FF"/>
                </a:solidFill>
                <a:latin typeface="Courier New" pitchFamily="49" charset="0"/>
                <a:cs typeface="Courier New" pitchFamily="49" charset="0"/>
              </a:rPr>
              <a:t>new</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C</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a:solidFill>
                  <a:srgbClr val="0070C0"/>
                </a:solidFill>
                <a:latin typeface="Courier New" pitchFamily="49" charset="0"/>
                <a:cs typeface="Courier New" pitchFamily="49" charset="0"/>
              </a:rPr>
              <a:t>B</a:t>
            </a:r>
            <a:r>
              <a:rPr lang="en-US" altLang="ja-JP" sz="1600" dirty="0">
                <a:latin typeface="Courier New" pitchFamily="49" charset="0"/>
                <a:cs typeface="Courier New" pitchFamily="49" charset="0"/>
              </a:rPr>
              <a:t> a = </a:t>
            </a:r>
            <a:r>
              <a:rPr lang="en-US" altLang="ja-JP" sz="1600" dirty="0">
                <a:solidFill>
                  <a:srgbClr val="0000FF"/>
                </a:solidFill>
                <a:latin typeface="Courier New" pitchFamily="49" charset="0"/>
                <a:cs typeface="Courier New" pitchFamily="49" charset="0"/>
              </a:rPr>
              <a:t>new</a:t>
            </a:r>
            <a:r>
              <a:rPr lang="en-US" altLang="ja-JP" sz="1600" dirty="0">
                <a:latin typeface="Courier New" pitchFamily="49" charset="0"/>
                <a:cs typeface="Courier New" pitchFamily="49" charset="0"/>
              </a:rPr>
              <a:t> </a:t>
            </a:r>
            <a:r>
              <a:rPr lang="en-US" altLang="ja-JP" sz="1600" dirty="0">
                <a:solidFill>
                  <a:srgbClr val="0070C0"/>
                </a:solidFill>
                <a:latin typeface="Courier New" pitchFamily="49" charset="0"/>
                <a:cs typeface="Courier New" pitchFamily="49" charset="0"/>
              </a:rPr>
              <a:t>C</a:t>
            </a:r>
            <a:r>
              <a:rPr lang="en-US" altLang="ja-JP" sz="1600" dirty="0">
                <a:latin typeface="Courier New" pitchFamily="49" charset="0"/>
                <a:cs typeface="Courier New" pitchFamily="49" charset="0"/>
              </a:rPr>
              <a:t>(); </a:t>
            </a:r>
            <a:r>
              <a:rPr lang="en-US" altLang="ja-JP" sz="1600" dirty="0">
                <a:solidFill>
                  <a:srgbClr val="008000"/>
                </a:solidFill>
                <a:latin typeface="Courier New" pitchFamily="49" charset="0"/>
                <a:cs typeface="Courier New" pitchFamily="49" charset="0"/>
              </a:rPr>
              <a:t>// OK</a:t>
            </a:r>
          </a:p>
        </p:txBody>
      </p:sp>
    </p:spTree>
    <p:extLst>
      <p:ext uri="{BB962C8B-B14F-4D97-AF65-F5344CB8AC3E}">
        <p14:creationId xmlns:p14="http://schemas.microsoft.com/office/powerpoint/2010/main" val="3383434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a:t>
            </a:r>
            <a:br>
              <a:rPr lang="en-US" dirty="0">
                <a:solidFill>
                  <a:srgbClr val="C00000"/>
                </a:solidFill>
                <a:latin typeface="Arial" charset="0"/>
                <a:cs typeface="Arial" charset="0"/>
              </a:rPr>
            </a:br>
            <a:r>
              <a:rPr lang="en-US" sz="2800" dirty="0" err="1">
                <a:solidFill>
                  <a:srgbClr val="C00000"/>
                </a:solidFill>
                <a:latin typeface="Arial" charset="0"/>
                <a:cs typeface="Arial" charset="0"/>
              </a:rPr>
              <a:t>Interface</a:t>
            </a:r>
            <a:r>
              <a:rPr lang="en-US" sz="2800" dirty="0">
                <a:solidFill>
                  <a:srgbClr val="C00000"/>
                </a:solidFill>
                <a:latin typeface="Arial" charset="0"/>
                <a:cs typeface="Arial" charset="0"/>
              </a:rPr>
              <a:t> 1/3</a:t>
            </a:r>
          </a:p>
        </p:txBody>
      </p:sp>
      <p:pic>
        <p:nvPicPr>
          <p:cNvPr id="5" name="Picture 2"/>
          <p:cNvPicPr>
            <a:picLocks noChangeAspect="1" noChangeArrowheads="1"/>
          </p:cNvPicPr>
          <p:nvPr/>
        </p:nvPicPr>
        <p:blipFill>
          <a:blip r:embed="rId3"/>
          <a:srcRect/>
          <a:stretch>
            <a:fillRect/>
          </a:stretch>
        </p:blipFill>
        <p:spPr bwMode="auto">
          <a:xfrm>
            <a:off x="3420687" y="2382923"/>
            <a:ext cx="3970713" cy="3348437"/>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780039" y="2209800"/>
            <a:ext cx="2648962" cy="3521560"/>
          </a:xfrm>
          <a:prstGeom prst="rect">
            <a:avLst/>
          </a:prstGeom>
          <a:noFill/>
          <a:ln w="9525">
            <a:noFill/>
            <a:miter lim="800000"/>
            <a:headEnd/>
            <a:tailEnd/>
          </a:ln>
          <a:effectLst/>
        </p:spPr>
      </p:pic>
      <p:sp>
        <p:nvSpPr>
          <p:cNvPr id="7" name="Rectangle 6"/>
          <p:cNvSpPr/>
          <p:nvPr/>
        </p:nvSpPr>
        <p:spPr>
          <a:xfrm>
            <a:off x="289560" y="1295400"/>
            <a:ext cx="8244840" cy="954107"/>
          </a:xfrm>
          <a:prstGeom prst="rect">
            <a:avLst/>
          </a:prstGeom>
        </p:spPr>
        <p:txBody>
          <a:bodyPr wrap="square">
            <a:spAutoFit/>
          </a:bodyPr>
          <a:lstStyle/>
          <a:p>
            <a:r>
              <a:rPr lang="en-US" sz="2400" dirty="0"/>
              <a:t> </a:t>
            </a:r>
            <a:r>
              <a:rPr lang="en-US" sz="2800" dirty="0">
                <a:latin typeface="+mn-lt"/>
                <a:cs typeface="+mn-cs"/>
              </a:rPr>
              <a:t>An interface defines a set of related functionality that can belong to one or more classes or </a:t>
            </a:r>
            <a:r>
              <a:rPr lang="en-US" sz="2800" dirty="0" err="1">
                <a:latin typeface="+mn-lt"/>
                <a:cs typeface="+mn-cs"/>
              </a:rPr>
              <a:t>structs</a:t>
            </a:r>
            <a:r>
              <a:rPr lang="en-US" sz="2800" dirty="0">
                <a:latin typeface="+mn-lt"/>
                <a:cs typeface="+mn-cs"/>
              </a:rPr>
              <a:t>. </a:t>
            </a:r>
          </a:p>
        </p:txBody>
      </p:sp>
    </p:spTree>
    <p:extLst>
      <p:ext uri="{BB962C8B-B14F-4D97-AF65-F5344CB8AC3E}">
        <p14:creationId xmlns:p14="http://schemas.microsoft.com/office/powerpoint/2010/main" val="24905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a:t>
            </a:r>
            <a:br>
              <a:rPr lang="en-US" dirty="0">
                <a:solidFill>
                  <a:srgbClr val="C00000"/>
                </a:solidFill>
                <a:latin typeface="Arial" charset="0"/>
                <a:cs typeface="Arial" charset="0"/>
              </a:rPr>
            </a:br>
            <a:r>
              <a:rPr lang="en-US" sz="2800" dirty="0" err="1">
                <a:solidFill>
                  <a:srgbClr val="C00000"/>
                </a:solidFill>
                <a:latin typeface="Arial" charset="0"/>
                <a:cs typeface="Arial" charset="0"/>
              </a:rPr>
              <a:t>Interface</a:t>
            </a:r>
            <a:r>
              <a:rPr lang="en-US" sz="2800" dirty="0">
                <a:solidFill>
                  <a:srgbClr val="C00000"/>
                </a:solidFill>
                <a:latin typeface="Arial" charset="0"/>
                <a:cs typeface="Arial" charset="0"/>
              </a:rPr>
              <a:t> 2/3</a:t>
            </a:r>
          </a:p>
        </p:txBody>
      </p:sp>
      <p:sp>
        <p:nvSpPr>
          <p:cNvPr id="5" name="Rectangle 7"/>
          <p:cNvSpPr txBox="1">
            <a:spLocks noChangeArrowheads="1"/>
          </p:cNvSpPr>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a:t>An interface defines a contract</a:t>
            </a:r>
          </a:p>
          <a:p>
            <a:pPr lvl="1" eaLnBrk="1" hangingPunct="1">
              <a:lnSpc>
                <a:spcPct val="90000"/>
              </a:lnSpc>
            </a:pPr>
            <a:r>
              <a:rPr lang="en-US"/>
              <a:t>An interface is a type</a:t>
            </a:r>
          </a:p>
          <a:p>
            <a:pPr lvl="1" eaLnBrk="1" hangingPunct="1">
              <a:lnSpc>
                <a:spcPct val="90000"/>
              </a:lnSpc>
            </a:pPr>
            <a:r>
              <a:rPr lang="en-US"/>
              <a:t>Includes methods, properties, indexers, events</a:t>
            </a:r>
          </a:p>
          <a:p>
            <a:pPr lvl="1" eaLnBrk="1" hangingPunct="1">
              <a:lnSpc>
                <a:spcPct val="90000"/>
              </a:lnSpc>
            </a:pPr>
            <a:r>
              <a:rPr lang="en-US"/>
              <a:t>Any class or struct implementing an interface must support all parts of the contract</a:t>
            </a:r>
          </a:p>
          <a:p>
            <a:pPr eaLnBrk="1" hangingPunct="1">
              <a:lnSpc>
                <a:spcPct val="90000"/>
              </a:lnSpc>
            </a:pPr>
            <a:r>
              <a:rPr lang="en-US"/>
              <a:t>Interfaces provide no implementation</a:t>
            </a:r>
          </a:p>
          <a:p>
            <a:pPr lvl="1" eaLnBrk="1" hangingPunct="1">
              <a:lnSpc>
                <a:spcPct val="90000"/>
              </a:lnSpc>
            </a:pPr>
            <a:r>
              <a:rPr lang="en-US"/>
              <a:t>When a class or struct implements an interface it must provide the implementation</a:t>
            </a:r>
          </a:p>
          <a:p>
            <a:pPr eaLnBrk="1" hangingPunct="1">
              <a:lnSpc>
                <a:spcPct val="90000"/>
              </a:lnSpc>
            </a:pPr>
            <a:r>
              <a:rPr lang="en-US"/>
              <a:t>Interfaces provide polymorphism</a:t>
            </a:r>
          </a:p>
          <a:p>
            <a:pPr lvl="1" eaLnBrk="1" hangingPunct="1">
              <a:lnSpc>
                <a:spcPct val="90000"/>
              </a:lnSpc>
            </a:pPr>
            <a:r>
              <a:rPr lang="en-US"/>
              <a:t>Many classes and structs may implement </a:t>
            </a:r>
            <a:br>
              <a:rPr lang="en-US"/>
            </a:br>
            <a:r>
              <a:rPr lang="en-US"/>
              <a:t>a particular interface</a:t>
            </a:r>
            <a:endParaRPr lang="en-US" dirty="0"/>
          </a:p>
        </p:txBody>
      </p:sp>
    </p:spTree>
    <p:extLst>
      <p:ext uri="{BB962C8B-B14F-4D97-AF65-F5344CB8AC3E}">
        <p14:creationId xmlns:p14="http://schemas.microsoft.com/office/powerpoint/2010/main" val="924758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a:t>
            </a:r>
            <a:br>
              <a:rPr lang="en-US" dirty="0">
                <a:solidFill>
                  <a:srgbClr val="C00000"/>
                </a:solidFill>
                <a:latin typeface="Arial" charset="0"/>
                <a:cs typeface="Arial" charset="0"/>
              </a:rPr>
            </a:br>
            <a:r>
              <a:rPr lang="en-US" sz="2800" dirty="0" err="1">
                <a:solidFill>
                  <a:srgbClr val="C00000"/>
                </a:solidFill>
                <a:latin typeface="Arial" charset="0"/>
                <a:cs typeface="Arial" charset="0"/>
              </a:rPr>
              <a:t>Interface</a:t>
            </a:r>
            <a:r>
              <a:rPr lang="en-US" sz="2800" dirty="0">
                <a:solidFill>
                  <a:srgbClr val="C00000"/>
                </a:solidFill>
                <a:latin typeface="Arial" charset="0"/>
                <a:cs typeface="Arial" charset="0"/>
              </a:rPr>
              <a:t> 3/3</a:t>
            </a:r>
          </a:p>
        </p:txBody>
      </p:sp>
      <p:sp>
        <p:nvSpPr>
          <p:cNvPr id="35843" name="Content Placeholder 2"/>
          <p:cNvSpPr>
            <a:spLocks noGrp="1"/>
          </p:cNvSpPr>
          <p:nvPr>
            <p:ph idx="1"/>
          </p:nvPr>
        </p:nvSpPr>
        <p:spPr/>
        <p:txBody>
          <a:bodyPr/>
          <a:lstStyle/>
          <a:p>
            <a:pPr>
              <a:buNone/>
              <a:defRPr/>
            </a:pPr>
            <a:r>
              <a:rPr lang="en-US" sz="1400" dirty="0">
                <a:solidFill>
                  <a:srgbClr val="0000FF"/>
                </a:solidFill>
                <a:latin typeface="Courier New" pitchFamily="49" charset="0"/>
                <a:cs typeface="Courier New" pitchFamily="49" charset="0"/>
              </a:rPr>
              <a:t>interface</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IA</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Interface is a special "abstract" class</a:t>
            </a:r>
            <a:endParaRPr lang="en-US" sz="1400" dirty="0">
              <a:latin typeface="Courier New" pitchFamily="49" charset="0"/>
              <a:cs typeface="Courier New" pitchFamily="49" charset="0"/>
            </a:endParaRPr>
          </a:p>
          <a:p>
            <a:pPr>
              <a:buFont typeface="Wingdings" pitchFamily="2" charset="2"/>
              <a:buNone/>
              <a:defRPr/>
            </a:pPr>
            <a:r>
              <a:rPr lang="en-US" sz="1400" dirty="0">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Error: no member is allowed</a:t>
            </a:r>
          </a:p>
          <a:p>
            <a:pPr>
              <a:buFont typeface="Wingdings" pitchFamily="2" charset="2"/>
              <a:buNone/>
              <a:defRPr/>
            </a:pPr>
            <a:r>
              <a:rPr lang="en-US" sz="1400" dirty="0">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NewTempeture</a:t>
            </a:r>
            <a:r>
              <a:rPr lang="en-US" sz="1400" dirty="0">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get</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OK</a:t>
            </a:r>
          </a:p>
          <a:p>
            <a:pPr>
              <a:lnSpc>
                <a:spcPct val="80000"/>
              </a:lnSpc>
              <a:buNone/>
              <a:defRPr/>
            </a:pPr>
            <a:r>
              <a:rPr lang="en-US" altLang="ja-JP" sz="1400" dirty="0">
                <a:solidFill>
                  <a:srgbClr val="0000FF"/>
                </a:solidFill>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int</a:t>
            </a:r>
            <a:r>
              <a:rPr lang="en-US" altLang="ja-JP" sz="1400" dirty="0">
                <a:solidFill>
                  <a:srgbClr val="0000FF"/>
                </a:solidFill>
                <a:latin typeface="Courier New" pitchFamily="49" charset="0"/>
                <a:cs typeface="Courier New" pitchFamily="49" charset="0"/>
              </a:rPr>
              <a:t> </a:t>
            </a:r>
            <a:r>
              <a:rPr lang="en-US" altLang="ja-JP" sz="1400" dirty="0" err="1">
                <a:latin typeface="Courier New" pitchFamily="49" charset="0"/>
                <a:cs typeface="Courier New" pitchFamily="49" charset="0"/>
              </a:rPr>
              <a:t>DefaultTempeture</a:t>
            </a:r>
            <a:r>
              <a:rPr lang="en-US" altLang="ja-JP" sz="1400" dirty="0">
                <a:latin typeface="Courier New" pitchFamily="49" charset="0"/>
                <a:cs typeface="Courier New" pitchFamily="49" charset="0"/>
              </a:rPr>
              <a:t>();   </a:t>
            </a:r>
            <a:r>
              <a:rPr lang="en-US" altLang="ja-JP" sz="1400" dirty="0">
                <a:solidFill>
                  <a:srgbClr val="008000"/>
                </a:solidFill>
                <a:latin typeface="Courier New" pitchFamily="49" charset="0"/>
                <a:cs typeface="Courier New" pitchFamily="49" charset="0"/>
              </a:rPr>
              <a:t>// no abstract keyword, no access modifier, </a:t>
            </a:r>
          </a:p>
          <a:p>
            <a:pPr>
              <a:lnSpc>
                <a:spcPct val="80000"/>
              </a:lnSpc>
              <a:buFont typeface="Wingdings" pitchFamily="2" charset="2"/>
              <a:buNone/>
              <a:defRPr/>
            </a:pPr>
            <a:r>
              <a:rPr lang="en-US" altLang="ja-JP" sz="1400" dirty="0">
                <a:solidFill>
                  <a:srgbClr val="008000"/>
                </a:solidFill>
                <a:latin typeface="Courier New" pitchFamily="49" charset="0"/>
                <a:cs typeface="Courier New" pitchFamily="49" charset="0"/>
              </a:rPr>
              <a:t>                             // public access is fixed</a:t>
            </a:r>
          </a:p>
          <a:p>
            <a:pPr>
              <a:lnSpc>
                <a:spcPct val="80000"/>
              </a:lnSpc>
              <a:buNone/>
              <a:defRPr/>
            </a:pPr>
            <a:r>
              <a:rPr lang="en-US" altLang="ja-JP" sz="1400" dirty="0">
                <a:solidFill>
                  <a:srgbClr val="0000FF"/>
                </a:solidFill>
                <a:latin typeface="Courier New" pitchFamily="49" charset="0"/>
                <a:cs typeface="Courier New" pitchFamily="49" charset="0"/>
              </a:rPr>
              <a:t>   </a:t>
            </a:r>
            <a:r>
              <a:rPr lang="en-US" altLang="ja-JP" sz="1400" dirty="0" err="1">
                <a:solidFill>
                  <a:srgbClr val="0000FF"/>
                </a:solidFill>
                <a:latin typeface="Courier New" pitchFamily="49" charset="0"/>
                <a:cs typeface="Courier New" pitchFamily="49" charset="0"/>
              </a:rPr>
              <a:t>int</a:t>
            </a:r>
            <a:r>
              <a:rPr lang="en-US" altLang="ja-JP" sz="1400" dirty="0">
                <a:solidFill>
                  <a:srgbClr val="0000FF"/>
                </a:solidFill>
                <a:latin typeface="Courier New" pitchFamily="49" charset="0"/>
                <a:cs typeface="Courier New" pitchFamily="49" charset="0"/>
              </a:rPr>
              <a:t> </a:t>
            </a:r>
            <a:r>
              <a:rPr lang="en-US" altLang="ja-JP" sz="1400" dirty="0" err="1">
                <a:latin typeface="Courier New" pitchFamily="49" charset="0"/>
                <a:cs typeface="Courier New" pitchFamily="49" charset="0"/>
              </a:rPr>
              <a:t>TempIncStep</a:t>
            </a:r>
            <a:r>
              <a:rPr lang="en-US" altLang="ja-JP"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Error: No ordinal method allowed</a:t>
            </a:r>
            <a:endParaRPr lang="en-US" altLang="ja-JP" sz="1400" dirty="0">
              <a:latin typeface="Courier New" pitchFamily="49" charset="0"/>
              <a:cs typeface="Courier New" pitchFamily="49" charset="0"/>
            </a:endParaRPr>
          </a:p>
          <a:p>
            <a:pPr>
              <a:lnSpc>
                <a:spcPct val="80000"/>
              </a:lnSpc>
              <a:buFont typeface="Wingdings" pitchFamily="2" charset="2"/>
              <a:buNone/>
              <a:defRPr/>
            </a:pPr>
            <a:r>
              <a:rPr lang="en-US" altLang="ja-JP" sz="1400" dirty="0">
                <a:latin typeface="Courier New" pitchFamily="49" charset="0"/>
                <a:cs typeface="Courier New" pitchFamily="49" charset="0"/>
              </a:rPr>
              <a:t>      </a:t>
            </a:r>
            <a:r>
              <a:rPr lang="en-US" altLang="ja-JP" sz="1400" dirty="0">
                <a:solidFill>
                  <a:srgbClr val="0000FF"/>
                </a:solidFill>
                <a:latin typeface="Courier New" pitchFamily="49" charset="0"/>
                <a:cs typeface="Courier New" pitchFamily="49" charset="0"/>
              </a:rPr>
              <a:t>return</a:t>
            </a:r>
            <a:r>
              <a:rPr lang="en-US" altLang="ja-JP" sz="1400" dirty="0">
                <a:latin typeface="Courier New" pitchFamily="49" charset="0"/>
                <a:cs typeface="Courier New" pitchFamily="49" charset="0"/>
              </a:rPr>
              <a:t> 1;</a:t>
            </a:r>
          </a:p>
          <a:p>
            <a:pPr>
              <a:lnSpc>
                <a:spcPct val="80000"/>
              </a:lnSpc>
              <a:buFont typeface="Wingdings" pitchFamily="2" charset="2"/>
              <a:buNone/>
              <a:defRPr/>
            </a:pPr>
            <a:r>
              <a:rPr lang="en-US" altLang="ja-JP" sz="1400" dirty="0">
                <a:latin typeface="Courier New" pitchFamily="49" charset="0"/>
                <a:cs typeface="Courier New" pitchFamily="49" charset="0"/>
              </a:rPr>
              <a:t>   }</a:t>
            </a:r>
            <a:endParaRPr lang="en-US" sz="1400" dirty="0">
              <a:solidFill>
                <a:srgbClr val="008000"/>
              </a:solidFill>
              <a:latin typeface="Courier New" pitchFamily="49" charset="0"/>
              <a:cs typeface="Courier New" pitchFamily="49" charset="0"/>
            </a:endParaRPr>
          </a:p>
          <a:p>
            <a:pPr>
              <a:buFont typeface="Wingdings" pitchFamily="2" charset="2"/>
              <a:buNone/>
              <a:defRPr/>
            </a:pPr>
            <a:r>
              <a:rPr lang="en-US" sz="1400" dirty="0">
                <a:latin typeface="Courier New" pitchFamily="49" charset="0"/>
                <a:cs typeface="Courier New" pitchFamily="49" charset="0"/>
              </a:rPr>
              <a:t>}</a:t>
            </a:r>
          </a:p>
          <a:p>
            <a:pPr>
              <a:buFont typeface="Wingdings" pitchFamily="2" charset="2"/>
              <a:buNone/>
              <a:defRPr/>
            </a:pPr>
            <a:r>
              <a:rPr lang="en-US" sz="1400" dirty="0">
                <a:solidFill>
                  <a:srgbClr val="0000FF"/>
                </a:solidFill>
                <a:latin typeface="Courier New" pitchFamily="49" charset="0"/>
                <a:cs typeface="Courier New" pitchFamily="49" charset="0"/>
              </a:rPr>
              <a:t>abstract class</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A</a:t>
            </a:r>
            <a:r>
              <a:rPr lang="en-US" sz="1400" dirty="0">
                <a:latin typeface="Courier New" pitchFamily="49" charset="0"/>
                <a:cs typeface="Courier New" pitchFamily="49" charset="0"/>
              </a:rPr>
              <a:t>:</a:t>
            </a:r>
            <a:r>
              <a:rPr lang="en-US" sz="1400" dirty="0">
                <a:solidFill>
                  <a:schemeClr val="accent5">
                    <a:lumMod val="50000"/>
                  </a:schemeClr>
                </a:solidFill>
                <a:latin typeface="Courier New" pitchFamily="49" charset="0"/>
                <a:cs typeface="Courier New" pitchFamily="49" charset="0"/>
              </a:rPr>
              <a:t>IA</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abstract class can prevent the</a:t>
            </a:r>
          </a:p>
          <a:p>
            <a:pPr>
              <a:buFont typeface="Wingdings" pitchFamily="2" charset="2"/>
              <a:buNone/>
              <a:defRPr/>
            </a:pP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implementation of an interface</a:t>
            </a:r>
          </a:p>
          <a:p>
            <a:pPr>
              <a:buNone/>
              <a:defRPr/>
            </a:pPr>
            <a:r>
              <a:rPr lang="en-US" sz="1400" dirty="0">
                <a:solidFill>
                  <a:srgbClr val="0000FF"/>
                </a:solidFill>
                <a:latin typeface="Courier New" pitchFamily="49" charset="0"/>
                <a:cs typeface="Courier New" pitchFamily="49" charset="0"/>
              </a:rPr>
              <a:t>class</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B</a:t>
            </a:r>
            <a:r>
              <a:rPr lang="en-US" sz="1400" dirty="0">
                <a:latin typeface="Courier New" pitchFamily="49" charset="0"/>
                <a:cs typeface="Courier New" pitchFamily="49" charset="0"/>
              </a:rPr>
              <a:t>:</a:t>
            </a:r>
            <a:r>
              <a:rPr lang="en-US" sz="1400" dirty="0">
                <a:solidFill>
                  <a:schemeClr val="accent5">
                    <a:lumMod val="50000"/>
                  </a:schemeClr>
                </a:solidFill>
                <a:latin typeface="Courier New" pitchFamily="49" charset="0"/>
                <a:cs typeface="Courier New" pitchFamily="49" charset="0"/>
              </a:rPr>
              <a:t>IA</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non-abstract class, when declared to use </a:t>
            </a:r>
          </a:p>
          <a:p>
            <a:pPr>
              <a:buFont typeface="Wingdings" pitchFamily="2" charset="2"/>
              <a:buNone/>
              <a:defRPr/>
            </a:pPr>
            <a:r>
              <a:rPr lang="en-US" sz="1400" dirty="0">
                <a:solidFill>
                  <a:srgbClr val="008000"/>
                </a:solidFill>
                <a:latin typeface="Courier New" pitchFamily="49" charset="0"/>
                <a:cs typeface="Courier New" pitchFamily="49" charset="0"/>
              </a:rPr>
              <a:t>                             // an interface, must implement all methods</a:t>
            </a:r>
          </a:p>
          <a:p>
            <a:pPr>
              <a:buFont typeface="Wingdings" pitchFamily="2" charset="2"/>
              <a:buNone/>
              <a:defRPr/>
            </a:pPr>
            <a:r>
              <a:rPr lang="en-US" sz="1400" dirty="0">
                <a:solidFill>
                  <a:srgbClr val="008000"/>
                </a:solidFill>
                <a:latin typeface="Courier New" pitchFamily="49" charset="0"/>
                <a:cs typeface="Courier New" pitchFamily="49" charset="0"/>
              </a:rPr>
              <a:t>                             // declared in the interface</a:t>
            </a:r>
          </a:p>
          <a:p>
            <a:pPr>
              <a:buFont typeface="Wingdings" pitchFamily="2" charset="2"/>
              <a:buNone/>
              <a:defRPr/>
            </a:pPr>
            <a:r>
              <a:rPr lang="en-US" sz="1400" dirty="0">
                <a:latin typeface="Courier New" pitchFamily="49" charset="0"/>
                <a:cs typeface="Courier New" pitchFamily="49" charset="0"/>
              </a:rPr>
              <a:t>   </a:t>
            </a:r>
            <a:r>
              <a:rPr lang="en-US" altLang="ja-JP" sz="1400" dirty="0">
                <a:solidFill>
                  <a:srgbClr val="0000FF"/>
                </a:solidFill>
                <a:latin typeface="Courier New" pitchFamily="49" charset="0"/>
              </a:rPr>
              <a:t>public </a:t>
            </a:r>
            <a:r>
              <a:rPr lang="en-US" altLang="ja-JP" sz="1400" dirty="0" err="1">
                <a:solidFill>
                  <a:srgbClr val="0000FF"/>
                </a:solidFill>
                <a:latin typeface="Courier New" pitchFamily="49" charset="0"/>
              </a:rPr>
              <a:t>int</a:t>
            </a:r>
            <a:r>
              <a:rPr lang="en-US" altLang="ja-JP" sz="1400" dirty="0">
                <a:solidFill>
                  <a:srgbClr val="0000FF"/>
                </a:solidFill>
                <a:latin typeface="Courier New" pitchFamily="49" charset="0"/>
              </a:rPr>
              <a:t> </a:t>
            </a:r>
            <a:r>
              <a:rPr lang="en-US" altLang="ja-JP" sz="1400" dirty="0" err="1">
                <a:latin typeface="Courier New" pitchFamily="49" charset="0"/>
              </a:rPr>
              <a:t>DefaultTempeture</a:t>
            </a:r>
            <a:r>
              <a:rPr lang="en-US" altLang="ja-JP" sz="1400" dirty="0">
                <a:latin typeface="Courier New" pitchFamily="49" charset="0"/>
              </a:rPr>
              <a:t>(){</a:t>
            </a:r>
            <a:r>
              <a:rPr lang="en-US" altLang="ja-JP" sz="1400" dirty="0">
                <a:solidFill>
                  <a:srgbClr val="0000FF"/>
                </a:solidFill>
                <a:latin typeface="Courier New" pitchFamily="49" charset="0"/>
              </a:rPr>
              <a:t>return</a:t>
            </a:r>
            <a:r>
              <a:rPr lang="en-US" altLang="ja-JP" sz="1400" dirty="0">
                <a:latin typeface="Courier New" pitchFamily="49" charset="0"/>
              </a:rPr>
              <a:t> 1;}</a:t>
            </a:r>
          </a:p>
          <a:p>
            <a:pPr>
              <a:buFont typeface="Wingdings" pitchFamily="2" charset="2"/>
              <a:buNone/>
              <a:defRPr/>
            </a:pPr>
            <a:r>
              <a:rPr lang="en-US" sz="1400" dirty="0">
                <a:latin typeface="Courier New" pitchFamily="49" charset="0"/>
                <a:cs typeface="Courier New" pitchFamily="49" charset="0"/>
              </a:rPr>
              <a:t>}</a:t>
            </a:r>
          </a:p>
          <a:p>
            <a:pPr>
              <a:buFont typeface="Wingdings" pitchFamily="2" charset="2"/>
              <a:buNone/>
              <a:defRPr/>
            </a:pPr>
            <a:r>
              <a:rPr lang="en-US" sz="1400" dirty="0">
                <a:solidFill>
                  <a:srgbClr val="0000FF"/>
                </a:solidFill>
                <a:latin typeface="Courier New" pitchFamily="49" charset="0"/>
                <a:cs typeface="Courier New" pitchFamily="49" charset="0"/>
              </a:rPr>
              <a:t>class</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C</a:t>
            </a:r>
            <a:r>
              <a:rPr lang="en-US" sz="1400" dirty="0">
                <a:latin typeface="Courier New" pitchFamily="49" charset="0"/>
                <a:cs typeface="Courier New" pitchFamily="49" charset="0"/>
              </a:rPr>
              <a:t>:</a:t>
            </a:r>
            <a:r>
              <a:rPr lang="en-US" sz="1400" dirty="0">
                <a:solidFill>
                  <a:schemeClr val="accent5">
                    <a:lumMod val="50000"/>
                  </a:schemeClr>
                </a:solidFill>
                <a:latin typeface="Courier New" pitchFamily="49" charset="0"/>
                <a:cs typeface="Courier New" pitchFamily="49" charset="0"/>
              </a:rPr>
              <a:t>A</a:t>
            </a:r>
            <a:r>
              <a:rPr lang="en-US" sz="1400" dirty="0">
                <a:latin typeface="Courier New" pitchFamily="49" charset="0"/>
                <a:cs typeface="Courier New" pitchFamily="49" charset="0"/>
              </a:rPr>
              <a:t>{</a:t>
            </a:r>
          </a:p>
          <a:p>
            <a:pPr>
              <a:buFont typeface="Wingdings" pitchFamily="2" charset="2"/>
              <a:buNone/>
              <a:defRPr/>
            </a:pPr>
            <a:r>
              <a:rPr lang="en-US" sz="1400" dirty="0">
                <a:latin typeface="Courier New" pitchFamily="49" charset="0"/>
                <a:cs typeface="Courier New" pitchFamily="49" charset="0"/>
              </a:rPr>
              <a:t>   </a:t>
            </a:r>
            <a:r>
              <a:rPr lang="en-US" altLang="ja-JP" sz="1400" dirty="0">
                <a:solidFill>
                  <a:srgbClr val="0000FF"/>
                </a:solidFill>
                <a:latin typeface="Courier New" pitchFamily="49" charset="0"/>
              </a:rPr>
              <a:t>public </a:t>
            </a:r>
            <a:r>
              <a:rPr lang="en-US" altLang="ja-JP" sz="1400" dirty="0" err="1">
                <a:solidFill>
                  <a:srgbClr val="0000FF"/>
                </a:solidFill>
                <a:latin typeface="Courier New" pitchFamily="49" charset="0"/>
              </a:rPr>
              <a:t>int</a:t>
            </a:r>
            <a:r>
              <a:rPr lang="en-US" altLang="ja-JP" sz="1400" dirty="0">
                <a:solidFill>
                  <a:srgbClr val="0000FF"/>
                </a:solidFill>
                <a:latin typeface="Courier New" pitchFamily="49" charset="0"/>
              </a:rPr>
              <a:t> </a:t>
            </a:r>
            <a:r>
              <a:rPr lang="en-US" altLang="ja-JP" sz="1400" dirty="0" err="1">
                <a:latin typeface="Courier New" pitchFamily="49" charset="0"/>
              </a:rPr>
              <a:t>DefaultTempeture</a:t>
            </a:r>
            <a:r>
              <a:rPr lang="en-US" altLang="ja-JP" sz="1400" dirty="0">
                <a:latin typeface="Courier New" pitchFamily="49" charset="0"/>
              </a:rPr>
              <a:t>(){</a:t>
            </a:r>
            <a:r>
              <a:rPr lang="en-US" altLang="ja-JP" sz="1400" dirty="0">
                <a:solidFill>
                  <a:srgbClr val="0000FF"/>
                </a:solidFill>
                <a:latin typeface="Courier New" pitchFamily="49" charset="0"/>
              </a:rPr>
              <a:t>return</a:t>
            </a:r>
            <a:r>
              <a:rPr lang="en-US" altLang="ja-JP" sz="1400" dirty="0">
                <a:latin typeface="Courier New" pitchFamily="49" charset="0"/>
              </a:rPr>
              <a:t> 2;}</a:t>
            </a:r>
          </a:p>
          <a:p>
            <a:pPr>
              <a:buFont typeface="Wingdings" pitchFamily="2" charset="2"/>
              <a:buNone/>
              <a:defRPr/>
            </a:pPr>
            <a:r>
              <a:rPr lang="en-US" sz="1400" dirty="0">
                <a:latin typeface="Courier New" pitchFamily="49" charset="0"/>
                <a:cs typeface="Courier New" pitchFamily="49" charset="0"/>
              </a:rPr>
              <a:t>}</a:t>
            </a:r>
          </a:p>
          <a:p>
            <a:pPr>
              <a:buFont typeface="Wingdings" pitchFamily="2" charset="2"/>
              <a:buNone/>
              <a:defRPr/>
            </a:pPr>
            <a:r>
              <a:rPr lang="en-US" sz="1400" dirty="0">
                <a:solidFill>
                  <a:schemeClr val="accent5">
                    <a:lumMod val="50000"/>
                  </a:schemeClr>
                </a:solidFill>
                <a:latin typeface="Courier New" pitchFamily="49" charset="0"/>
                <a:cs typeface="Courier New" pitchFamily="49" charset="0"/>
              </a:rPr>
              <a:t>IA</a:t>
            </a:r>
            <a:r>
              <a:rPr lang="en-US" sz="1400" dirty="0">
                <a:latin typeface="Courier New" pitchFamily="49" charset="0"/>
                <a:cs typeface="Courier New" pitchFamily="49" charset="0"/>
              </a:rPr>
              <a:t> a = </a:t>
            </a:r>
            <a:r>
              <a:rPr lang="en-US" sz="1400" dirty="0">
                <a:solidFill>
                  <a:srgbClr val="0000FF"/>
                </a:solidFill>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B</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IA</a:t>
            </a:r>
            <a:r>
              <a:rPr lang="en-US" sz="1400" dirty="0">
                <a:latin typeface="Courier New" pitchFamily="49" charset="0"/>
                <a:cs typeface="Courier New" pitchFamily="49" charset="0"/>
              </a:rPr>
              <a:t> b = </a:t>
            </a:r>
            <a:r>
              <a:rPr lang="en-US" sz="1400" dirty="0">
                <a:solidFill>
                  <a:srgbClr val="0000FF"/>
                </a:solidFill>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a:solidFill>
                  <a:schemeClr val="accent5">
                    <a:lumMod val="50000"/>
                  </a:schemeClr>
                </a:solidFill>
                <a:latin typeface="Courier New" pitchFamily="49" charset="0"/>
                <a:cs typeface="Courier New" pitchFamily="49" charset="0"/>
              </a:rPr>
              <a:t>C</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 Interface is a type</a:t>
            </a:r>
          </a:p>
        </p:txBody>
      </p:sp>
    </p:spTree>
    <p:extLst>
      <p:ext uri="{BB962C8B-B14F-4D97-AF65-F5344CB8AC3E}">
        <p14:creationId xmlns:p14="http://schemas.microsoft.com/office/powerpoint/2010/main" val="390722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 </a:t>
            </a:r>
            <a:br>
              <a:rPr lang="en-US" dirty="0">
                <a:solidFill>
                  <a:srgbClr val="C00000"/>
                </a:solidFill>
                <a:latin typeface="Arial" charset="0"/>
                <a:cs typeface="Arial" charset="0"/>
              </a:rPr>
            </a:br>
            <a:r>
              <a:rPr lang="en-US" sz="2800" dirty="0">
                <a:solidFill>
                  <a:srgbClr val="C00000"/>
                </a:solidFill>
                <a:latin typeface="Arial" charset="0"/>
                <a:cs typeface="Arial" charset="0"/>
              </a:rPr>
              <a:t>Multi Inheritance</a:t>
            </a:r>
          </a:p>
        </p:txBody>
      </p:sp>
      <p:sp>
        <p:nvSpPr>
          <p:cNvPr id="35843" name="Content Placeholder 2"/>
          <p:cNvSpPr>
            <a:spLocks noGrp="1"/>
          </p:cNvSpPr>
          <p:nvPr>
            <p:ph idx="1"/>
          </p:nvPr>
        </p:nvSpPr>
        <p:spPr>
          <a:xfrm>
            <a:off x="762000" y="1981200"/>
            <a:ext cx="8229600" cy="4419600"/>
          </a:xfrm>
        </p:spPr>
        <p:txBody>
          <a:bodyPr/>
          <a:lstStyle/>
          <a:p>
            <a:pPr>
              <a:buFont typeface="Wingdings" pitchFamily="2" charset="2"/>
              <a:buNone/>
              <a:defRPr/>
            </a:pPr>
            <a:r>
              <a:rPr lang="en-US" sz="1600" dirty="0">
                <a:solidFill>
                  <a:srgbClr val="0000FF"/>
                </a:solidFill>
                <a:latin typeface="Courier New" pitchFamily="49" charset="0"/>
                <a:cs typeface="Courier New" pitchFamily="49" charset="0"/>
              </a:rPr>
              <a:t>class</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A1</a:t>
            </a:r>
            <a:r>
              <a:rPr lang="en-US" sz="1600" dirty="0">
                <a:latin typeface="Courier New" pitchFamily="49" charset="0"/>
                <a:cs typeface="Courier New" pitchFamily="49" charset="0"/>
              </a:rPr>
              <a:t>{</a:t>
            </a:r>
            <a:r>
              <a:rPr lang="en-US" altLang="ja-JP" sz="1600" dirty="0">
                <a:solidFill>
                  <a:srgbClr val="0000FF"/>
                </a:solidFill>
                <a:latin typeface="Courier New" pitchFamily="49" charset="0"/>
                <a:cs typeface="Courier New" pitchFamily="49" charset="0"/>
              </a:rPr>
              <a:t>void </a:t>
            </a:r>
            <a:r>
              <a:rPr lang="en-US" altLang="ja-JP" sz="1600" dirty="0">
                <a:latin typeface="Courier New" pitchFamily="49" charset="0"/>
                <a:cs typeface="Courier New" pitchFamily="49" charset="0"/>
              </a:rPr>
              <a:t>a1(){}</a:t>
            </a:r>
            <a:r>
              <a:rPr lang="en-US" sz="1600" dirty="0">
                <a:latin typeface="Courier New" pitchFamily="49" charset="0"/>
                <a:cs typeface="Courier New" pitchFamily="49" charset="0"/>
              </a:rPr>
              <a:t>}</a:t>
            </a:r>
          </a:p>
          <a:p>
            <a:pPr>
              <a:buFont typeface="Wingdings" pitchFamily="2" charset="2"/>
              <a:buNone/>
              <a:defRPr/>
            </a:pPr>
            <a:r>
              <a:rPr lang="en-US" sz="1600" dirty="0">
                <a:solidFill>
                  <a:srgbClr val="0000FF"/>
                </a:solidFill>
                <a:latin typeface="Courier New" pitchFamily="49" charset="0"/>
                <a:cs typeface="Courier New" pitchFamily="49" charset="0"/>
              </a:rPr>
              <a:t>class</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A2</a:t>
            </a:r>
            <a:r>
              <a:rPr lang="en-US" sz="1600" dirty="0">
                <a:latin typeface="Courier New" pitchFamily="49" charset="0"/>
                <a:cs typeface="Courier New" pitchFamily="49" charset="0"/>
              </a:rPr>
              <a:t>{</a:t>
            </a:r>
            <a:r>
              <a:rPr lang="en-US" altLang="ja-JP" sz="1600" dirty="0">
                <a:solidFill>
                  <a:srgbClr val="0000FF"/>
                </a:solidFill>
                <a:latin typeface="Courier New" pitchFamily="49" charset="0"/>
                <a:cs typeface="Courier New" pitchFamily="49" charset="0"/>
              </a:rPr>
              <a:t>void </a:t>
            </a:r>
            <a:r>
              <a:rPr lang="en-US" altLang="ja-JP" sz="1600" dirty="0">
                <a:latin typeface="Courier New" pitchFamily="49" charset="0"/>
                <a:cs typeface="Courier New" pitchFamily="49" charset="0"/>
              </a:rPr>
              <a:t>a2(){}</a:t>
            </a:r>
            <a:r>
              <a:rPr lang="en-US" sz="1600" dirty="0">
                <a:latin typeface="Courier New" pitchFamily="49" charset="0"/>
                <a:cs typeface="Courier New" pitchFamily="49" charset="0"/>
              </a:rPr>
              <a:t>}</a:t>
            </a:r>
          </a:p>
          <a:p>
            <a:pPr>
              <a:buFont typeface="Wingdings" pitchFamily="2" charset="2"/>
              <a:buNone/>
              <a:defRPr/>
            </a:pPr>
            <a:r>
              <a:rPr lang="en-US" sz="1600" dirty="0">
                <a:solidFill>
                  <a:srgbClr val="0000FF"/>
                </a:solidFill>
                <a:latin typeface="Courier New" pitchFamily="49" charset="0"/>
                <a:cs typeface="Courier New" pitchFamily="49" charset="0"/>
              </a:rPr>
              <a:t>class</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A</a:t>
            </a:r>
            <a:r>
              <a:rPr lang="en-US" sz="1600" dirty="0">
                <a:latin typeface="Courier New" pitchFamily="49" charset="0"/>
                <a:cs typeface="Courier New" pitchFamily="49" charset="0"/>
              </a:rPr>
              <a:t>:</a:t>
            </a:r>
            <a:r>
              <a:rPr lang="en-US" sz="1600" dirty="0">
                <a:solidFill>
                  <a:schemeClr val="accent5">
                    <a:lumMod val="50000"/>
                  </a:schemeClr>
                </a:solidFill>
                <a:latin typeface="Courier New" pitchFamily="49" charset="0"/>
                <a:cs typeface="Courier New" pitchFamily="49" charset="0"/>
              </a:rPr>
              <a:t>A1, A2</a:t>
            </a:r>
            <a:r>
              <a:rPr lang="en-US" sz="1600" dirty="0">
                <a:latin typeface="Courier New" pitchFamily="49" charset="0"/>
                <a:cs typeface="Courier New" pitchFamily="49" charset="0"/>
              </a:rPr>
              <a:t>{}</a:t>
            </a:r>
          </a:p>
          <a:p>
            <a:pPr>
              <a:buFont typeface="Wingdings" pitchFamily="2" charset="2"/>
              <a:buNone/>
              <a:defRPr/>
            </a:pPr>
            <a:r>
              <a:rPr lang="en-US" sz="1600" dirty="0">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Error: "class multi inheritance" forbidden</a:t>
            </a:r>
          </a:p>
          <a:p>
            <a:pPr>
              <a:buFont typeface="Wingdings" pitchFamily="2" charset="2"/>
              <a:buNone/>
              <a:defRPr/>
            </a:pPr>
            <a:endParaRPr lang="en-US" sz="1600" dirty="0">
              <a:latin typeface="Courier New" pitchFamily="49" charset="0"/>
              <a:cs typeface="Courier New" pitchFamily="49" charset="0"/>
            </a:endParaRPr>
          </a:p>
          <a:p>
            <a:pPr>
              <a:buFont typeface="Wingdings" pitchFamily="2" charset="2"/>
              <a:buNone/>
              <a:defRPr/>
            </a:pPr>
            <a:r>
              <a:rPr lang="en-US" sz="1600" dirty="0">
                <a:solidFill>
                  <a:srgbClr val="0000FF"/>
                </a:solidFill>
                <a:latin typeface="Courier New" pitchFamily="49" charset="0"/>
                <a:cs typeface="Courier New" pitchFamily="49" charset="0"/>
              </a:rPr>
              <a:t>interface</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IA1</a:t>
            </a:r>
            <a:r>
              <a:rPr lang="en-US" sz="1600" dirty="0">
                <a:latin typeface="Courier New" pitchFamily="49" charset="0"/>
                <a:cs typeface="Courier New" pitchFamily="49" charset="0"/>
              </a:rPr>
              <a:t>{</a:t>
            </a:r>
            <a:r>
              <a:rPr lang="en-US" altLang="ja-JP" sz="1600" dirty="0">
                <a:solidFill>
                  <a:srgbClr val="0000FF"/>
                </a:solidFill>
                <a:latin typeface="Courier New" pitchFamily="49" charset="0"/>
                <a:cs typeface="Courier New" pitchFamily="49" charset="0"/>
              </a:rPr>
              <a:t>void </a:t>
            </a:r>
            <a:r>
              <a:rPr lang="en-US" altLang="ja-JP" sz="1600" dirty="0">
                <a:latin typeface="Courier New" pitchFamily="49" charset="0"/>
                <a:cs typeface="Courier New" pitchFamily="49" charset="0"/>
              </a:rPr>
              <a:t>IA();</a:t>
            </a:r>
            <a:r>
              <a:rPr lang="en-US" sz="1600" dirty="0">
                <a:latin typeface="Courier New" pitchFamily="49" charset="0"/>
                <a:cs typeface="Courier New" pitchFamily="49" charset="0"/>
              </a:rPr>
              <a:t>}</a:t>
            </a:r>
          </a:p>
          <a:p>
            <a:pPr>
              <a:buFont typeface="Wingdings" pitchFamily="2" charset="2"/>
              <a:buNone/>
              <a:defRPr/>
            </a:pPr>
            <a:r>
              <a:rPr lang="en-US" sz="1600" dirty="0">
                <a:solidFill>
                  <a:srgbClr val="0000FF"/>
                </a:solidFill>
                <a:latin typeface="Courier New" pitchFamily="49" charset="0"/>
                <a:cs typeface="Courier New" pitchFamily="49" charset="0"/>
              </a:rPr>
              <a:t>interface</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IA2</a:t>
            </a:r>
            <a:r>
              <a:rPr lang="en-US" sz="1600" dirty="0">
                <a:latin typeface="Courier New" pitchFamily="49" charset="0"/>
                <a:cs typeface="Courier New" pitchFamily="49" charset="0"/>
              </a:rPr>
              <a:t>{</a:t>
            </a:r>
            <a:r>
              <a:rPr lang="en-US" altLang="ja-JP" sz="1600" dirty="0">
                <a:solidFill>
                  <a:srgbClr val="0000FF"/>
                </a:solidFill>
                <a:latin typeface="Courier New" pitchFamily="49" charset="0"/>
                <a:cs typeface="Courier New" pitchFamily="49" charset="0"/>
              </a:rPr>
              <a:t>void </a:t>
            </a:r>
            <a:r>
              <a:rPr lang="en-US" altLang="ja-JP" sz="1600" dirty="0">
                <a:latin typeface="Courier New" pitchFamily="49" charset="0"/>
                <a:cs typeface="Courier New" pitchFamily="49" charset="0"/>
              </a:rPr>
              <a:t>IA();</a:t>
            </a:r>
            <a:r>
              <a:rPr lang="en-US" sz="1600" dirty="0">
                <a:latin typeface="Courier New" pitchFamily="49" charset="0"/>
                <a:cs typeface="Courier New" pitchFamily="49" charset="0"/>
              </a:rPr>
              <a:t>}</a:t>
            </a:r>
          </a:p>
          <a:p>
            <a:pPr>
              <a:buFont typeface="Wingdings" pitchFamily="2" charset="2"/>
              <a:buNone/>
              <a:defRPr/>
            </a:pPr>
            <a:r>
              <a:rPr lang="en-US" sz="1600" dirty="0">
                <a:solidFill>
                  <a:srgbClr val="0000FF"/>
                </a:solidFill>
                <a:latin typeface="Courier New" pitchFamily="49" charset="0"/>
                <a:cs typeface="Courier New" pitchFamily="49" charset="0"/>
              </a:rPr>
              <a:t>class</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A</a:t>
            </a:r>
            <a:r>
              <a:rPr lang="en-US" sz="1600" dirty="0">
                <a:latin typeface="Courier New" pitchFamily="49" charset="0"/>
                <a:cs typeface="Courier New" pitchFamily="49" charset="0"/>
              </a:rPr>
              <a:t>:</a:t>
            </a:r>
            <a:r>
              <a:rPr lang="en-US" sz="1600" dirty="0">
                <a:solidFill>
                  <a:schemeClr val="accent5">
                    <a:lumMod val="50000"/>
                  </a:schemeClr>
                </a:solidFill>
                <a:latin typeface="Courier New" pitchFamily="49" charset="0"/>
                <a:cs typeface="Courier New" pitchFamily="49" charset="0"/>
              </a:rPr>
              <a:t>IA1, IA2</a:t>
            </a:r>
            <a:r>
              <a:rPr lang="en-US" sz="1600" dirty="0">
                <a:latin typeface="Courier New" pitchFamily="49" charset="0"/>
                <a:cs typeface="Courier New" pitchFamily="49" charset="0"/>
              </a:rPr>
              <a:t>{</a:t>
            </a:r>
          </a:p>
          <a:p>
            <a:pPr>
              <a:buFont typeface="Wingdings" pitchFamily="2" charset="2"/>
              <a:buNone/>
              <a:defRPr/>
            </a:pPr>
            <a:r>
              <a:rPr lang="en-US" sz="1600" dirty="0">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OK interface "multi interface" implementation</a:t>
            </a:r>
          </a:p>
          <a:p>
            <a:pPr>
              <a:buFont typeface="Wingdings" pitchFamily="2" charset="2"/>
              <a:buNone/>
              <a:defRPr/>
            </a:pPr>
            <a:r>
              <a:rPr lang="en-US" sz="1600" dirty="0">
                <a:latin typeface="Courier New" pitchFamily="49" charset="0"/>
                <a:cs typeface="Courier New" pitchFamily="49" charset="0"/>
              </a:rPr>
              <a:t>   </a:t>
            </a:r>
            <a:r>
              <a:rPr lang="en-US" altLang="ja-JP" sz="1600" dirty="0">
                <a:solidFill>
                  <a:srgbClr val="0000FF"/>
                </a:solidFill>
                <a:latin typeface="Courier New" pitchFamily="49" charset="0"/>
                <a:cs typeface="Courier New" pitchFamily="49" charset="0"/>
              </a:rPr>
              <a:t>void </a:t>
            </a:r>
            <a:r>
              <a:rPr lang="en-US" altLang="ja-JP" sz="1600" dirty="0">
                <a:solidFill>
                  <a:schemeClr val="accent5">
                    <a:lumMod val="75000"/>
                  </a:schemeClr>
                </a:solidFill>
                <a:latin typeface="Courier New" pitchFamily="49" charset="0"/>
                <a:cs typeface="Courier New" pitchFamily="49" charset="0"/>
              </a:rPr>
              <a:t>IA1.</a:t>
            </a:r>
            <a:r>
              <a:rPr lang="en-US" altLang="ja-JP" sz="1600" dirty="0">
                <a:latin typeface="Courier New" pitchFamily="49" charset="0"/>
                <a:cs typeface="Courier New" pitchFamily="49" charset="0"/>
              </a:rPr>
              <a:t>IA(){} </a:t>
            </a:r>
            <a:r>
              <a:rPr lang="en-US" sz="1600" dirty="0">
                <a:solidFill>
                  <a:srgbClr val="008000"/>
                </a:solidFill>
                <a:latin typeface="Courier New" pitchFamily="49" charset="0"/>
                <a:cs typeface="Courier New" pitchFamily="49" charset="0"/>
              </a:rPr>
              <a:t>// All explicit implementation</a:t>
            </a:r>
            <a:endParaRPr lang="en-US" altLang="ja-JP" sz="1600" dirty="0">
              <a:latin typeface="Courier New" pitchFamily="49" charset="0"/>
              <a:cs typeface="Courier New" pitchFamily="49" charset="0"/>
            </a:endParaRPr>
          </a:p>
          <a:p>
            <a:pPr>
              <a:buFont typeface="Wingdings" pitchFamily="2" charset="2"/>
              <a:buNone/>
              <a:defRPr/>
            </a:pPr>
            <a:r>
              <a:rPr lang="en-US" altLang="ja-JP" sz="1600" dirty="0">
                <a:solidFill>
                  <a:srgbClr val="0000FF"/>
                </a:solidFill>
                <a:latin typeface="Courier New" pitchFamily="49" charset="0"/>
                <a:cs typeface="Courier New" pitchFamily="49" charset="0"/>
              </a:rPr>
              <a:t>   void </a:t>
            </a:r>
            <a:r>
              <a:rPr lang="en-US" altLang="ja-JP" sz="1600" dirty="0">
                <a:solidFill>
                  <a:schemeClr val="accent5">
                    <a:lumMod val="75000"/>
                  </a:schemeClr>
                </a:solidFill>
                <a:latin typeface="Courier New" pitchFamily="49" charset="0"/>
                <a:cs typeface="Courier New" pitchFamily="49" charset="0"/>
              </a:rPr>
              <a:t>IA2.</a:t>
            </a:r>
            <a:r>
              <a:rPr lang="en-US" altLang="ja-JP" sz="1600" dirty="0">
                <a:latin typeface="Courier New" pitchFamily="49" charset="0"/>
                <a:cs typeface="Courier New" pitchFamily="49" charset="0"/>
              </a:rPr>
              <a:t>IA(){}</a:t>
            </a:r>
            <a:endParaRPr lang="en-US" sz="1600" dirty="0">
              <a:latin typeface="Courier New" pitchFamily="49" charset="0"/>
              <a:cs typeface="Courier New" pitchFamily="49" charset="0"/>
            </a:endParaRPr>
          </a:p>
          <a:p>
            <a:pPr>
              <a:buFont typeface="Wingdings" pitchFamily="2" charset="2"/>
              <a:buNone/>
              <a:defRPr/>
            </a:pPr>
            <a:r>
              <a:rPr lang="en-US" sz="1600" dirty="0">
                <a:latin typeface="Courier New" pitchFamily="49" charset="0"/>
                <a:cs typeface="Courier New" pitchFamily="49" charset="0"/>
              </a:rPr>
              <a:t>}</a:t>
            </a:r>
          </a:p>
          <a:p>
            <a:pPr>
              <a:buFont typeface="Wingdings" pitchFamily="2" charset="2"/>
              <a:buNone/>
              <a:defRPr/>
            </a:pPr>
            <a:r>
              <a:rPr lang="en-US" sz="1600" dirty="0">
                <a:solidFill>
                  <a:srgbClr val="0000FF"/>
                </a:solidFill>
                <a:latin typeface="Courier New" pitchFamily="49" charset="0"/>
                <a:cs typeface="Courier New" pitchFamily="49" charset="0"/>
              </a:rPr>
              <a:t>class</a:t>
            </a:r>
            <a:r>
              <a:rPr lang="en-US" sz="1600" dirty="0">
                <a:latin typeface="Courier New" pitchFamily="49" charset="0"/>
                <a:cs typeface="Courier New" pitchFamily="49" charset="0"/>
              </a:rPr>
              <a:t> </a:t>
            </a:r>
            <a:r>
              <a:rPr lang="en-US" sz="1600" dirty="0">
                <a:solidFill>
                  <a:schemeClr val="accent5">
                    <a:lumMod val="50000"/>
                  </a:schemeClr>
                </a:solidFill>
                <a:latin typeface="Courier New" pitchFamily="49" charset="0"/>
                <a:cs typeface="Courier New" pitchFamily="49" charset="0"/>
              </a:rPr>
              <a:t>B</a:t>
            </a:r>
            <a:r>
              <a:rPr lang="en-US" sz="1600" dirty="0">
                <a:latin typeface="Courier New" pitchFamily="49" charset="0"/>
                <a:cs typeface="Courier New" pitchFamily="49" charset="0"/>
              </a:rPr>
              <a:t>:</a:t>
            </a:r>
            <a:r>
              <a:rPr lang="en-US" sz="1600" dirty="0">
                <a:solidFill>
                  <a:schemeClr val="accent5">
                    <a:lumMod val="50000"/>
                  </a:schemeClr>
                </a:solidFill>
                <a:latin typeface="Courier New" pitchFamily="49" charset="0"/>
                <a:cs typeface="Courier New" pitchFamily="49" charset="0"/>
              </a:rPr>
              <a:t>IA1, IA2</a:t>
            </a:r>
            <a:r>
              <a:rPr lang="en-US" sz="1600" dirty="0">
                <a:latin typeface="Courier New" pitchFamily="49" charset="0"/>
                <a:cs typeface="Courier New" pitchFamily="49" charset="0"/>
              </a:rPr>
              <a:t>{</a:t>
            </a:r>
          </a:p>
          <a:p>
            <a:pPr>
              <a:buFont typeface="Wingdings" pitchFamily="2" charset="2"/>
              <a:buNone/>
              <a:defRPr/>
            </a:pPr>
            <a:r>
              <a:rPr lang="en-US" altLang="ja-JP" sz="1600" dirty="0">
                <a:solidFill>
                  <a:srgbClr val="0000FF"/>
                </a:solidFill>
                <a:latin typeface="Courier New" pitchFamily="49" charset="0"/>
                <a:cs typeface="Courier New" pitchFamily="49" charset="0"/>
              </a:rPr>
              <a:t>   void </a:t>
            </a:r>
            <a:r>
              <a:rPr lang="en-US" altLang="ja-JP" sz="1600" dirty="0">
                <a:latin typeface="Courier New" pitchFamily="49" charset="0"/>
                <a:cs typeface="Courier New" pitchFamily="49" charset="0"/>
              </a:rPr>
              <a:t>IA(){}     </a:t>
            </a:r>
            <a:r>
              <a:rPr lang="en-US" sz="1600" dirty="0">
                <a:solidFill>
                  <a:srgbClr val="008000"/>
                </a:solidFill>
                <a:latin typeface="Courier New" pitchFamily="49" charset="0"/>
                <a:cs typeface="Courier New" pitchFamily="49" charset="0"/>
              </a:rPr>
              <a:t>// one implementation for all interface</a:t>
            </a:r>
            <a:endParaRPr lang="en-US" altLang="ja-JP" sz="1600" dirty="0">
              <a:latin typeface="Courier New" pitchFamily="49" charset="0"/>
              <a:cs typeface="Courier New" pitchFamily="49" charset="0"/>
            </a:endParaRPr>
          </a:p>
          <a:p>
            <a:pPr>
              <a:buFont typeface="Wingdings" pitchFamily="2" charset="2"/>
              <a:buNone/>
              <a:defRPr/>
            </a:pPr>
            <a:r>
              <a:rPr lang="en-US" sz="1600" dirty="0">
                <a:latin typeface="Courier New" pitchFamily="49" charset="0"/>
                <a:cs typeface="Courier New" pitchFamily="49" charset="0"/>
              </a:rPr>
              <a:t>}</a:t>
            </a:r>
          </a:p>
        </p:txBody>
      </p:sp>
      <p:sp>
        <p:nvSpPr>
          <p:cNvPr id="4" name="Rectangle 13"/>
          <p:cNvSpPr txBox="1">
            <a:spLocks noChangeArrowheads="1"/>
          </p:cNvSpPr>
          <p:nvPr/>
        </p:nvSpPr>
        <p:spPr bwMode="auto">
          <a:xfrm>
            <a:off x="304800" y="1066800"/>
            <a:ext cx="8229600" cy="914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a:t>Classes and </a:t>
            </a:r>
            <a:r>
              <a:rPr lang="en-US" sz="2400" dirty="0" err="1"/>
              <a:t>structs</a:t>
            </a:r>
            <a:r>
              <a:rPr lang="en-US" sz="2400" dirty="0"/>
              <a:t> can inherit from multiple interfaces</a:t>
            </a:r>
          </a:p>
          <a:p>
            <a:pPr eaLnBrk="1" hangingPunct="1"/>
            <a:r>
              <a:rPr lang="en-US" sz="2400" dirty="0"/>
              <a:t>Interfaces can inherit from multiple interfaces</a:t>
            </a:r>
          </a:p>
          <a:p>
            <a:pPr eaLnBrk="1" hangingPunct="1"/>
            <a:endParaRPr lang="en-US" sz="2400" dirty="0"/>
          </a:p>
        </p:txBody>
      </p:sp>
    </p:spTree>
    <p:extLst>
      <p:ext uri="{BB962C8B-B14F-4D97-AF65-F5344CB8AC3E}">
        <p14:creationId xmlns:p14="http://schemas.microsoft.com/office/powerpoint/2010/main" val="2568919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 </a:t>
            </a:r>
            <a:br>
              <a:rPr lang="en-US" dirty="0">
                <a:solidFill>
                  <a:srgbClr val="C00000"/>
                </a:solidFill>
                <a:latin typeface="Arial" charset="0"/>
                <a:cs typeface="Arial" charset="0"/>
              </a:rPr>
            </a:br>
            <a:r>
              <a:rPr lang="en-US" sz="2800" dirty="0">
                <a:solidFill>
                  <a:srgbClr val="C00000"/>
                </a:solidFill>
                <a:latin typeface="Arial" charset="0"/>
                <a:cs typeface="Arial" charset="0"/>
              </a:rPr>
              <a:t>Abstract Class vs. Interface </a:t>
            </a:r>
            <a:endParaRPr lang="en-US" dirty="0">
              <a:solidFill>
                <a:srgbClr val="C00000"/>
              </a:solidFill>
              <a:latin typeface="Arial" charset="0"/>
              <a:cs typeface="Arial" charset="0"/>
            </a:endParaRPr>
          </a:p>
        </p:txBody>
      </p:sp>
      <p:sp>
        <p:nvSpPr>
          <p:cNvPr id="5" name="Content Placeholder 2"/>
          <p:cNvSpPr>
            <a:spLocks noGrp="1"/>
          </p:cNvSpPr>
          <p:nvPr>
            <p:ph idx="1"/>
          </p:nvPr>
        </p:nvSpPr>
        <p:spPr>
          <a:xfrm>
            <a:off x="152400" y="1219200"/>
            <a:ext cx="8686800" cy="5638800"/>
          </a:xfrm>
        </p:spPr>
        <p:txBody>
          <a:bodyPr/>
          <a:lstStyle/>
          <a:p>
            <a:r>
              <a:rPr lang="vi-VN" sz="2400" b="1" dirty="0"/>
              <a:t>Abstract:</a:t>
            </a:r>
            <a:br>
              <a:rPr lang="vi-VN" sz="2400" dirty="0"/>
            </a:br>
            <a:r>
              <a:rPr lang="vi-VN" sz="2400" dirty="0"/>
              <a:t>- Single inheritance</a:t>
            </a:r>
            <a:br>
              <a:rPr lang="vi-VN" sz="2400" dirty="0"/>
            </a:br>
            <a:r>
              <a:rPr lang="vi-VN" sz="2400" dirty="0"/>
              <a:t>- </a:t>
            </a:r>
            <a:r>
              <a:rPr lang="en-US" sz="2400" dirty="0"/>
              <a:t>When base class change lead to the changing derived class</a:t>
            </a:r>
            <a:r>
              <a:rPr lang="vi-VN" sz="2400" dirty="0"/>
              <a:t>. </a:t>
            </a:r>
            <a:endParaRPr lang="en-US" sz="2400" dirty="0"/>
          </a:p>
          <a:p>
            <a:r>
              <a:rPr lang="vi-VN" sz="2400" b="1" dirty="0"/>
              <a:t>Interface:</a:t>
            </a:r>
            <a:br>
              <a:rPr lang="vi-VN" sz="2400" dirty="0"/>
            </a:br>
            <a:r>
              <a:rPr lang="vi-VN" sz="2400" dirty="0"/>
              <a:t>- </a:t>
            </a:r>
            <a:r>
              <a:rPr lang="en-US" sz="2400" dirty="0"/>
              <a:t>M</a:t>
            </a:r>
            <a:r>
              <a:rPr lang="vi-VN" sz="2400" dirty="0"/>
              <a:t>ultiple inheritance. </a:t>
            </a:r>
            <a:br>
              <a:rPr lang="vi-VN" sz="2400" dirty="0"/>
            </a:br>
            <a:r>
              <a:rPr lang="vi-VN" sz="2400" dirty="0"/>
              <a:t>- </a:t>
            </a:r>
            <a:r>
              <a:rPr lang="en-US" sz="2400" dirty="0"/>
              <a:t>Flexible </a:t>
            </a:r>
            <a:br>
              <a:rPr lang="vi-VN" sz="2400" dirty="0"/>
            </a:br>
            <a:r>
              <a:rPr lang="vi-VN" sz="2400" dirty="0"/>
              <a:t>- </a:t>
            </a:r>
            <a:r>
              <a:rPr lang="en-US" sz="2400" dirty="0"/>
              <a:t>Good for separate interface &amp; implementation ( </a:t>
            </a:r>
            <a:r>
              <a:rPr lang="en-US" sz="2400" dirty="0" err="1"/>
              <a:t>eg</a:t>
            </a:r>
            <a:r>
              <a:rPr lang="en-US" sz="2400" dirty="0"/>
              <a:t> : plug-in programming)</a:t>
            </a:r>
            <a:br>
              <a:rPr lang="en-US" sz="2400" dirty="0"/>
            </a:br>
            <a:endParaRPr lang="en-US" sz="2400" dirty="0"/>
          </a:p>
          <a:p>
            <a:r>
              <a:rPr lang="en-US" sz="2400" dirty="0"/>
              <a:t>More : </a:t>
            </a:r>
            <a:r>
              <a:rPr lang="en-US" sz="2000" dirty="0">
                <a:hlinkClick r:id="rId2"/>
              </a:rPr>
              <a:t>http://liveonmyown.wordpress.com/2007/09/11/abstract-class-vs-interface/</a:t>
            </a:r>
            <a:endParaRPr lang="en-US" sz="2000" dirty="0"/>
          </a:p>
          <a:p>
            <a:endParaRPr lang="en-US" sz="2400" dirty="0"/>
          </a:p>
        </p:txBody>
      </p:sp>
    </p:spTree>
    <p:extLst>
      <p:ext uri="{BB962C8B-B14F-4D97-AF65-F5344CB8AC3E}">
        <p14:creationId xmlns:p14="http://schemas.microsoft.com/office/powerpoint/2010/main" val="43872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charset="0"/>
                <a:cs typeface="Arial" charset="0"/>
              </a:rPr>
              <a:t>Lesson Summary</a:t>
            </a:r>
          </a:p>
        </p:txBody>
      </p:sp>
      <p:sp>
        <p:nvSpPr>
          <p:cNvPr id="11" name="Content Placeholder 2"/>
          <p:cNvSpPr>
            <a:spLocks noGrp="1"/>
          </p:cNvSpPr>
          <p:nvPr>
            <p:ph idx="1"/>
          </p:nvPr>
        </p:nvSpPr>
        <p:spPr>
          <a:xfrm>
            <a:off x="762000" y="1219200"/>
            <a:ext cx="7498080" cy="381000"/>
          </a:xfrm>
        </p:spPr>
        <p:txBody>
          <a:bodyPr>
            <a:normAutofit fontScale="70000" lnSpcReduction="20000"/>
          </a:bodyPr>
          <a:lstStyle/>
          <a:p>
            <a:pPr>
              <a:buNone/>
            </a:pPr>
            <a:r>
              <a:rPr lang="en-US" dirty="0"/>
              <a:t>Object-oriented systems describe entities as objects. </a:t>
            </a:r>
          </a:p>
        </p:txBody>
      </p:sp>
      <p:sp>
        <p:nvSpPr>
          <p:cNvPr id="4" name="Oval 3"/>
          <p:cNvSpPr/>
          <p:nvPr/>
        </p:nvSpPr>
        <p:spPr>
          <a:xfrm>
            <a:off x="3657600" y="2819400"/>
            <a:ext cx="1676400" cy="1676400"/>
          </a:xfrm>
          <a:prstGeom prst="ellipse">
            <a:avLst/>
          </a:prstGeom>
          <a:solidFill>
            <a:schemeClr val="accent2">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Object Oriented</a:t>
            </a:r>
          </a:p>
        </p:txBody>
      </p:sp>
      <p:sp>
        <p:nvSpPr>
          <p:cNvPr id="7" name="Rounded Rectangle 6"/>
          <p:cNvSpPr/>
          <p:nvPr/>
        </p:nvSpPr>
        <p:spPr>
          <a:xfrm>
            <a:off x="1066800" y="2133600"/>
            <a:ext cx="12954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Abstraction</a:t>
            </a:r>
          </a:p>
        </p:txBody>
      </p:sp>
      <p:sp>
        <p:nvSpPr>
          <p:cNvPr id="8" name="Rounded Rectangle 7"/>
          <p:cNvSpPr/>
          <p:nvPr/>
        </p:nvSpPr>
        <p:spPr>
          <a:xfrm>
            <a:off x="27432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Encapsulation</a:t>
            </a:r>
          </a:p>
        </p:txBody>
      </p:sp>
      <p:sp>
        <p:nvSpPr>
          <p:cNvPr id="9" name="Rounded Rectangle 8"/>
          <p:cNvSpPr/>
          <p:nvPr/>
        </p:nvSpPr>
        <p:spPr>
          <a:xfrm>
            <a:off x="44958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Inheritance</a:t>
            </a:r>
          </a:p>
        </p:txBody>
      </p:sp>
      <p:sp>
        <p:nvSpPr>
          <p:cNvPr id="10" name="Rounded Rectangle 9"/>
          <p:cNvSpPr/>
          <p:nvPr/>
        </p:nvSpPr>
        <p:spPr>
          <a:xfrm>
            <a:off x="63246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Polymorphism</a:t>
            </a:r>
          </a:p>
        </p:txBody>
      </p:sp>
      <p:sp>
        <p:nvSpPr>
          <p:cNvPr id="12" name="Rounded Rectangle 11"/>
          <p:cNvSpPr/>
          <p:nvPr/>
        </p:nvSpPr>
        <p:spPr>
          <a:xfrm>
            <a:off x="1295400" y="4800600"/>
            <a:ext cx="64008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Abstract class, Concrete class,  Base class, Derive class, Attribute, Method,</a:t>
            </a:r>
          </a:p>
          <a:p>
            <a:pPr algn="ctr"/>
            <a:r>
              <a:rPr lang="en-US" sz="1600" dirty="0"/>
              <a:t>Instance, Instantiation, </a:t>
            </a:r>
          </a:p>
        </p:txBody>
      </p:sp>
      <p:sp>
        <p:nvSpPr>
          <p:cNvPr id="13" name="Rectangle 12"/>
          <p:cNvSpPr/>
          <p:nvPr/>
        </p:nvSpPr>
        <p:spPr>
          <a:xfrm>
            <a:off x="774192" y="1550313"/>
            <a:ext cx="7455408" cy="430887"/>
          </a:xfrm>
          <a:prstGeom prst="rect">
            <a:avLst/>
          </a:prstGeom>
        </p:spPr>
        <p:txBody>
          <a:bodyPr wrap="square">
            <a:spAutoFit/>
          </a:bodyPr>
          <a:lstStyle/>
          <a:p>
            <a:pPr>
              <a:buNone/>
            </a:pPr>
            <a:r>
              <a:rPr lang="en-US" sz="2200" dirty="0">
                <a:solidFill>
                  <a:srgbClr val="0000FF"/>
                </a:solidFill>
              </a:rPr>
              <a:t>Objects</a:t>
            </a:r>
            <a:r>
              <a:rPr lang="en-US" sz="2200" dirty="0"/>
              <a:t> are part of a general concept called </a:t>
            </a:r>
            <a:r>
              <a:rPr lang="en-US" sz="2200" dirty="0">
                <a:solidFill>
                  <a:srgbClr val="0000FF"/>
                </a:solidFill>
              </a:rPr>
              <a:t>classes</a:t>
            </a:r>
            <a:endParaRPr lang="en-US" sz="2200" dirty="0"/>
          </a:p>
        </p:txBody>
      </p:sp>
    </p:spTree>
    <p:extLst>
      <p:ext uri="{BB962C8B-B14F-4D97-AF65-F5344CB8AC3E}">
        <p14:creationId xmlns:p14="http://schemas.microsoft.com/office/powerpoint/2010/main" val="21671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20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20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00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animEffect transition="in" filter="fade">
                                      <p:cBhvr>
                                        <p:cTn id="33" dur="2000"/>
                                        <p:tgtEl>
                                          <p:spTgt spid="8">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bg/>
                                          </p:spTgt>
                                        </p:tgtEl>
                                        <p:attrNameLst>
                                          <p:attrName>style.visibility</p:attrName>
                                        </p:attrNameLst>
                                      </p:cBhvr>
                                      <p:to>
                                        <p:strVal val="visible"/>
                                      </p:to>
                                    </p:set>
                                    <p:animEffect transition="in" filter="fade">
                                      <p:cBhvr>
                                        <p:cTn id="41" dur="2000"/>
                                        <p:tgtEl>
                                          <p:spTgt spid="9">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2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animEffect transition="in" filter="fade">
                                      <p:cBhvr>
                                        <p:cTn id="49" dur="2000"/>
                                        <p:tgtEl>
                                          <p:spTgt spid="10">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20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bg/>
                                          </p:spTgt>
                                        </p:tgtEl>
                                        <p:attrNameLst>
                                          <p:attrName>style.visibility</p:attrName>
                                        </p:attrNameLst>
                                      </p:cBhvr>
                                      <p:to>
                                        <p:strVal val="visible"/>
                                      </p:to>
                                    </p:set>
                                    <p:animEffect transition="in" filter="fade">
                                      <p:cBhvr>
                                        <p:cTn id="57" dur="2000"/>
                                        <p:tgtEl>
                                          <p:spTgt spid="12">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fade">
                                      <p:cBhvr>
                                        <p:cTn id="60" dur="2000"/>
                                        <p:tgtEl>
                                          <p:spTgt spid="12">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xEl>
                                              <p:pRg st="1" end="1"/>
                                            </p:txEl>
                                          </p:spTgt>
                                        </p:tgtEl>
                                        <p:attrNameLst>
                                          <p:attrName>style.visibility</p:attrName>
                                        </p:attrNameLst>
                                      </p:cBhvr>
                                      <p:to>
                                        <p:strVal val="visible"/>
                                      </p:to>
                                    </p:set>
                                    <p:animEffect transition="in" filter="fade">
                                      <p:cBhvr>
                                        <p:cTn id="63"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4" grpId="0" build="allAtOnce" animBg="1"/>
      <p:bldP spid="7" grpId="0" build="allAtOnce" animBg="1"/>
      <p:bldP spid="8" grpId="0" build="allAtOnce" animBg="1"/>
      <p:bldP spid="9" grpId="0" build="allAtOnce" animBg="1"/>
      <p:bldP spid="10" grpId="0" build="allAtOnce" animBg="1"/>
      <p:bldP spid="12" grpId="0" build="allAtOnce" animBg="1"/>
      <p:bldP spid="1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1066800"/>
          </a:xfrm>
        </p:spPr>
        <p:txBody>
          <a:bodyPr>
            <a:normAutofit/>
          </a:bodyPr>
          <a:lstStyle/>
          <a:p>
            <a:pPr>
              <a:buNone/>
            </a:pPr>
            <a:r>
              <a:rPr lang="en-US" dirty="0"/>
              <a:t>The art of being wise is the art of knowing what to overlook		</a:t>
            </a:r>
            <a:r>
              <a:rPr lang="en-US" sz="1800" dirty="0"/>
              <a:t>William James</a:t>
            </a:r>
          </a:p>
        </p:txBody>
      </p:sp>
      <p:pic>
        <p:nvPicPr>
          <p:cNvPr id="1026" name="Picture 2"/>
          <p:cNvPicPr>
            <a:picLocks noChangeAspect="1" noChangeArrowheads="1"/>
          </p:cNvPicPr>
          <p:nvPr/>
        </p:nvPicPr>
        <p:blipFill>
          <a:blip r:embed="rId3" cstate="print"/>
          <a:srcRect/>
          <a:stretch>
            <a:fillRect/>
          </a:stretch>
        </p:blipFill>
        <p:spPr bwMode="auto">
          <a:xfrm>
            <a:off x="1828800" y="2209800"/>
            <a:ext cx="6324600" cy="23335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362200" y="4572000"/>
            <a:ext cx="5157216" cy="457200"/>
          </a:xfrm>
          <a:prstGeom prst="rect">
            <a:avLst/>
          </a:prstGeom>
          <a:noFill/>
          <a:ln w="9525">
            <a:noFill/>
            <a:miter lim="800000"/>
            <a:headEnd/>
            <a:tailEnd/>
          </a:ln>
          <a:effectLst/>
        </p:spPr>
      </p:pic>
      <p:sp>
        <p:nvSpPr>
          <p:cNvPr id="6" name="Content Placeholder 2"/>
          <p:cNvSpPr txBox="1">
            <a:spLocks/>
          </p:cNvSpPr>
          <p:nvPr/>
        </p:nvSpPr>
        <p:spPr bwMode="auto">
          <a:xfrm>
            <a:off x="457200" y="5181600"/>
            <a:ext cx="8458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None/>
              <a:tabLst/>
              <a:defRPr/>
            </a:pPr>
            <a:r>
              <a:rPr kumimoji="0" lang="en-US" sz="3200" b="0" i="0" u="none" strike="noStrike" kern="0" cap="none" spc="0" normalizeH="0" baseline="0" noProof="0" dirty="0">
                <a:ln>
                  <a:noFill/>
                </a:ln>
                <a:solidFill>
                  <a:srgbClr val="000080"/>
                </a:solidFill>
                <a:effectLst/>
                <a:uLnTx/>
                <a:uFillTx/>
                <a:latin typeface="+mn-lt"/>
                <a:ea typeface="+mn-ea"/>
                <a:cs typeface="+mn-cs"/>
              </a:rPr>
              <a:t>Reduce complexity by </a:t>
            </a:r>
            <a:r>
              <a:rPr kumimoji="0" lang="en-US" sz="3200" b="1" i="0" u="none" strike="noStrike" kern="0" cap="none" spc="0" normalizeH="0" baseline="0" noProof="0" dirty="0">
                <a:ln>
                  <a:noFill/>
                </a:ln>
                <a:solidFill>
                  <a:srgbClr val="000080"/>
                </a:solidFill>
                <a:effectLst/>
                <a:uLnTx/>
                <a:uFillTx/>
                <a:latin typeface="+mn-lt"/>
                <a:ea typeface="+mn-ea"/>
                <a:cs typeface="+mn-cs"/>
              </a:rPr>
              <a:t>focusing on the essentials</a:t>
            </a:r>
            <a:r>
              <a:rPr kumimoji="0" lang="en-US" sz="3200" b="0" i="0" u="none" strike="noStrike" kern="0" cap="none" spc="0" normalizeH="0" baseline="0" noProof="0" dirty="0">
                <a:ln>
                  <a:noFill/>
                </a:ln>
                <a:solidFill>
                  <a:srgbClr val="000080"/>
                </a:solidFill>
                <a:effectLst/>
                <a:uLnTx/>
                <a:uFillTx/>
                <a:latin typeface="+mn-lt"/>
                <a:ea typeface="+mn-ea"/>
                <a:cs typeface="+mn-cs"/>
              </a:rPr>
              <a:t> relative to perspective of viewer</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None/>
              <a:tabLst/>
              <a:defRPr/>
            </a:pPr>
            <a:endParaRPr kumimoji="0" lang="en-US" sz="3200" b="0" i="0" u="none" strike="noStrike" kern="0" cap="none" spc="0" normalizeH="0" baseline="0" noProof="0" dirty="0">
              <a:ln>
                <a:noFill/>
              </a:ln>
              <a:solidFill>
                <a:srgbClr val="000080"/>
              </a:solidFill>
              <a:effectLst/>
              <a:uLnTx/>
              <a:uFillTx/>
              <a:latin typeface="+mn-lt"/>
              <a:ea typeface="+mn-ea"/>
              <a:cs typeface="+mn-cs"/>
            </a:endParaRPr>
          </a:p>
        </p:txBody>
      </p:sp>
      <p:sp>
        <p:nvSpPr>
          <p:cNvPr id="9"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charset="0"/>
                <a:cs typeface="Arial" charset="0"/>
              </a:rPr>
              <a:t>Practical Lab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4202"/>
            <a:ext cx="8229600" cy="3356958"/>
          </a:xfrm>
        </p:spPr>
      </p:pic>
      <p:sp>
        <p:nvSpPr>
          <p:cNvPr id="4" name="Slide Number Placeholder 3"/>
          <p:cNvSpPr>
            <a:spLocks noGrp="1"/>
          </p:cNvSpPr>
          <p:nvPr>
            <p:ph type="sldNum" sz="quarter" idx="10"/>
          </p:nvPr>
        </p:nvSpPr>
        <p:spPr/>
        <p:txBody>
          <a:bodyPr/>
          <a:lstStyle/>
          <a:p>
            <a:pPr>
              <a:defRPr/>
            </a:pPr>
            <a:fld id="{2FEAEEB6-2669-4340-8AF0-D77DE0AA9422}" type="slidenum">
              <a:rPr lang="vi-VN" smtClean="0"/>
              <a:pPr>
                <a:defRPr/>
              </a:pPr>
              <a:t>31</a:t>
            </a:fld>
            <a:endParaRPr lang="vi-VN"/>
          </a:p>
        </p:txBody>
      </p:sp>
    </p:spTree>
    <p:extLst>
      <p:ext uri="{BB962C8B-B14F-4D97-AF65-F5344CB8AC3E}">
        <p14:creationId xmlns:p14="http://schemas.microsoft.com/office/powerpoint/2010/main" val="2120759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charset="0"/>
                <a:cs typeface="Arial" charset="0"/>
              </a:rPr>
              <a:t>Practical Lab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7623"/>
            <a:ext cx="8229600" cy="3410116"/>
          </a:xfrm>
        </p:spPr>
      </p:pic>
      <p:sp>
        <p:nvSpPr>
          <p:cNvPr id="4" name="Slide Number Placeholder 3"/>
          <p:cNvSpPr>
            <a:spLocks noGrp="1"/>
          </p:cNvSpPr>
          <p:nvPr>
            <p:ph type="sldNum" sz="quarter" idx="10"/>
          </p:nvPr>
        </p:nvSpPr>
        <p:spPr/>
        <p:txBody>
          <a:bodyPr/>
          <a:lstStyle/>
          <a:p>
            <a:pPr>
              <a:defRPr/>
            </a:pPr>
            <a:fld id="{2FEAEEB6-2669-4340-8AF0-D77DE0AA9422}" type="slidenum">
              <a:rPr lang="vi-VN" smtClean="0"/>
              <a:pPr>
                <a:defRPr/>
              </a:pPr>
              <a:t>32</a:t>
            </a:fld>
            <a:endParaRPr lang="vi-VN"/>
          </a:p>
        </p:txBody>
      </p:sp>
    </p:spTree>
    <p:extLst>
      <p:ext uri="{BB962C8B-B14F-4D97-AF65-F5344CB8AC3E}">
        <p14:creationId xmlns:p14="http://schemas.microsoft.com/office/powerpoint/2010/main" val="1283578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charset="0"/>
                <a:cs typeface="Arial" charset="0"/>
              </a:rPr>
              <a:t>Practical Lab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7623"/>
            <a:ext cx="8229600" cy="3410116"/>
          </a:xfrm>
        </p:spPr>
      </p:pic>
      <p:sp>
        <p:nvSpPr>
          <p:cNvPr id="4" name="Slide Number Placeholder 3"/>
          <p:cNvSpPr>
            <a:spLocks noGrp="1"/>
          </p:cNvSpPr>
          <p:nvPr>
            <p:ph type="sldNum" sz="quarter" idx="10"/>
          </p:nvPr>
        </p:nvSpPr>
        <p:spPr/>
        <p:txBody>
          <a:bodyPr/>
          <a:lstStyle/>
          <a:p>
            <a:pPr>
              <a:defRPr/>
            </a:pPr>
            <a:fld id="{2FEAEEB6-2669-4340-8AF0-D77DE0AA9422}" type="slidenum">
              <a:rPr lang="vi-VN" smtClean="0"/>
              <a:pPr>
                <a:defRPr/>
              </a:pPr>
              <a:t>33</a:t>
            </a:fld>
            <a:endParaRPr lang="vi-V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9809"/>
            <a:ext cx="9144000" cy="4658381"/>
          </a:xfrm>
          <a:prstGeom prst="rect">
            <a:avLst/>
          </a:prstGeom>
        </p:spPr>
      </p:pic>
    </p:spTree>
    <p:extLst>
      <p:ext uri="{BB962C8B-B14F-4D97-AF65-F5344CB8AC3E}">
        <p14:creationId xmlns:p14="http://schemas.microsoft.com/office/powerpoint/2010/main" val="414889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nSpc>
                <a:spcPct val="80000"/>
              </a:lnSpc>
            </a:pPr>
            <a:r>
              <a:rPr lang="en-US" altLang="ja-JP" dirty="0"/>
              <a:t>Object: Sport Car</a:t>
            </a:r>
          </a:p>
          <a:p>
            <a:pPr lvl="1">
              <a:lnSpc>
                <a:spcPct val="80000"/>
              </a:lnSpc>
            </a:pPr>
            <a:r>
              <a:rPr lang="en-US" altLang="ja-JP" dirty="0"/>
              <a:t>Data: Information</a:t>
            </a:r>
          </a:p>
          <a:p>
            <a:pPr lvl="2">
              <a:lnSpc>
                <a:spcPct val="80000"/>
              </a:lnSpc>
            </a:pPr>
            <a:r>
              <a:rPr lang="en-US" altLang="ja-JP" dirty="0"/>
              <a:t>Wheel: 4 wheels</a:t>
            </a:r>
          </a:p>
          <a:p>
            <a:pPr lvl="2">
              <a:lnSpc>
                <a:spcPct val="80000"/>
              </a:lnSpc>
            </a:pPr>
            <a:r>
              <a:rPr lang="en-US" altLang="ja-JP" dirty="0"/>
              <a:t>Main color: Orange</a:t>
            </a:r>
          </a:p>
          <a:p>
            <a:pPr lvl="2">
              <a:lnSpc>
                <a:spcPct val="80000"/>
              </a:lnSpc>
            </a:pPr>
            <a:r>
              <a:rPr lang="en-US" altLang="ja-JP" dirty="0"/>
              <a:t>Rear port: 2 ports</a:t>
            </a:r>
          </a:p>
          <a:p>
            <a:pPr lvl="2">
              <a:lnSpc>
                <a:spcPct val="80000"/>
              </a:lnSpc>
            </a:pPr>
            <a:r>
              <a:rPr lang="en-US" altLang="ja-JP" dirty="0"/>
              <a:t>With upper window: Yes</a:t>
            </a:r>
          </a:p>
          <a:p>
            <a:pPr lvl="2">
              <a:lnSpc>
                <a:spcPct val="80000"/>
              </a:lnSpc>
            </a:pPr>
            <a:r>
              <a:rPr lang="en-US" altLang="ja-JP" dirty="0"/>
              <a:t>Seat: 2 seats</a:t>
            </a:r>
          </a:p>
          <a:p>
            <a:pPr lvl="2">
              <a:lnSpc>
                <a:spcPct val="80000"/>
              </a:lnSpc>
            </a:pPr>
            <a:r>
              <a:rPr lang="en-US" altLang="ja-JP" dirty="0"/>
              <a:t>Cylinder volume:2.1L</a:t>
            </a:r>
          </a:p>
          <a:p>
            <a:pPr lvl="1">
              <a:lnSpc>
                <a:spcPct val="80000"/>
              </a:lnSpc>
            </a:pPr>
            <a:r>
              <a:rPr lang="en-US" altLang="ja-JP" dirty="0"/>
              <a:t>Action</a:t>
            </a:r>
          </a:p>
          <a:p>
            <a:pPr lvl="2">
              <a:lnSpc>
                <a:spcPct val="80000"/>
              </a:lnSpc>
            </a:pPr>
            <a:r>
              <a:rPr lang="en-US" altLang="ja-JP" dirty="0"/>
              <a:t>Engine start</a:t>
            </a:r>
          </a:p>
          <a:p>
            <a:pPr lvl="2">
              <a:lnSpc>
                <a:spcPct val="80000"/>
              </a:lnSpc>
            </a:pPr>
            <a:r>
              <a:rPr lang="en-US" altLang="ja-JP" dirty="0"/>
              <a:t>Speed up, Slow down</a:t>
            </a:r>
          </a:p>
          <a:p>
            <a:pPr lvl="2">
              <a:lnSpc>
                <a:spcPct val="80000"/>
              </a:lnSpc>
            </a:pPr>
            <a:r>
              <a:rPr lang="en-US" altLang="ja-JP" dirty="0"/>
              <a:t>Turn left, turn right</a:t>
            </a:r>
          </a:p>
          <a:p>
            <a:pPr lvl="2">
              <a:lnSpc>
                <a:spcPct val="80000"/>
              </a:lnSpc>
            </a:pPr>
            <a:r>
              <a:rPr lang="en-US" altLang="ja-JP" dirty="0"/>
              <a:t>Stop</a:t>
            </a:r>
          </a:p>
          <a:p>
            <a:pPr>
              <a:lnSpc>
                <a:spcPct val="80000"/>
              </a:lnSpc>
              <a:buFont typeface="Wingdings" pitchFamily="2" charset="2"/>
              <a:buNone/>
            </a:pPr>
            <a:r>
              <a:rPr lang="en-US" altLang="ja-JP" dirty="0"/>
              <a:t> </a:t>
            </a:r>
          </a:p>
        </p:txBody>
      </p:sp>
      <p:pic>
        <p:nvPicPr>
          <p:cNvPr id="17412" name="Picture 3" descr="images.jpeg"/>
          <p:cNvPicPr>
            <a:picLocks noChangeAspect="1"/>
          </p:cNvPicPr>
          <p:nvPr/>
        </p:nvPicPr>
        <p:blipFill>
          <a:blip r:embed="rId2" cstate="print"/>
          <a:srcRect/>
          <a:stretch>
            <a:fillRect/>
          </a:stretch>
        </p:blipFill>
        <p:spPr bwMode="auto">
          <a:xfrm>
            <a:off x="4953000" y="1676400"/>
            <a:ext cx="3663950" cy="2438400"/>
          </a:xfrm>
          <a:prstGeom prst="rect">
            <a:avLst/>
          </a:prstGeom>
          <a:noFill/>
          <a:ln w="9525">
            <a:noFill/>
            <a:miter lim="800000"/>
            <a:headEnd/>
            <a:tailEnd/>
          </a:ln>
        </p:spPr>
      </p:pic>
      <p:sp>
        <p:nvSpPr>
          <p:cNvPr id="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a:t>
            </a:r>
            <a:br>
              <a:rPr lang="en-US" dirty="0">
                <a:solidFill>
                  <a:srgbClr val="C00000"/>
                </a:solidFill>
                <a:latin typeface="Arial" charset="0"/>
                <a:cs typeface="Arial" charset="0"/>
              </a:rPr>
            </a:br>
            <a:r>
              <a:rPr lang="en-US" sz="2800" dirty="0">
                <a:solidFill>
                  <a:srgbClr val="C00000"/>
                </a:solidFill>
                <a:latin typeface="Arial" charset="0"/>
                <a:cs typeface="Arial" charset="0"/>
              </a:rPr>
              <a:t>Sample 1/2</a:t>
            </a:r>
            <a:endParaRPr lang="en-US" dirty="0">
              <a:solidFill>
                <a:srgbClr val="C00000"/>
              </a:solidFill>
              <a:latin typeface="Arial" charset="0"/>
              <a:cs typeface="Arial" charset="0"/>
            </a:endParaRPr>
          </a:p>
        </p:txBody>
      </p:sp>
    </p:spTree>
    <p:extLst>
      <p:ext uri="{BB962C8B-B14F-4D97-AF65-F5344CB8AC3E}">
        <p14:creationId xmlns:p14="http://schemas.microsoft.com/office/powerpoint/2010/main" val="1184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4259263" cy="4906963"/>
          </a:xfrm>
        </p:spPr>
        <p:txBody>
          <a:bodyPr/>
          <a:lstStyle/>
          <a:p>
            <a:pPr>
              <a:lnSpc>
                <a:spcPct val="80000"/>
              </a:lnSpc>
              <a:defRPr/>
            </a:pPr>
            <a:r>
              <a:rPr lang="en-US" altLang="ja-JP" dirty="0"/>
              <a:t>Car is described by:</a:t>
            </a:r>
          </a:p>
          <a:p>
            <a:pPr lvl="1">
              <a:lnSpc>
                <a:spcPct val="80000"/>
              </a:lnSpc>
              <a:defRPr/>
            </a:pPr>
            <a:r>
              <a:rPr lang="en-US" altLang="ja-JP" sz="2400" dirty="0">
                <a:solidFill>
                  <a:schemeClr val="accent1"/>
                </a:solidFill>
              </a:rPr>
              <a:t>Number of wheels</a:t>
            </a:r>
          </a:p>
          <a:p>
            <a:pPr lvl="1">
              <a:lnSpc>
                <a:spcPct val="80000"/>
              </a:lnSpc>
              <a:defRPr/>
            </a:pPr>
            <a:r>
              <a:rPr lang="en-US" altLang="ja-JP" sz="2400" dirty="0">
                <a:solidFill>
                  <a:schemeClr val="accent1"/>
                </a:solidFill>
              </a:rPr>
              <a:t>Main color</a:t>
            </a:r>
          </a:p>
          <a:p>
            <a:pPr lvl="1">
              <a:lnSpc>
                <a:spcPct val="80000"/>
              </a:lnSpc>
              <a:defRPr/>
            </a:pPr>
            <a:r>
              <a:rPr lang="en-US" altLang="ja-JP" sz="2400" dirty="0">
                <a:solidFill>
                  <a:schemeClr val="accent1"/>
                </a:solidFill>
              </a:rPr>
              <a:t>Number of rear port</a:t>
            </a:r>
          </a:p>
          <a:p>
            <a:pPr lvl="1">
              <a:lnSpc>
                <a:spcPct val="80000"/>
              </a:lnSpc>
              <a:defRPr/>
            </a:pPr>
            <a:r>
              <a:rPr lang="en-US" altLang="ja-JP" sz="2400" dirty="0">
                <a:solidFill>
                  <a:schemeClr val="accent1"/>
                </a:solidFill>
              </a:rPr>
              <a:t>With upper window or not</a:t>
            </a:r>
          </a:p>
          <a:p>
            <a:pPr lvl="1">
              <a:lnSpc>
                <a:spcPct val="80000"/>
              </a:lnSpc>
              <a:defRPr/>
            </a:pPr>
            <a:r>
              <a:rPr lang="en-US" altLang="ja-JP" sz="2400" dirty="0">
                <a:solidFill>
                  <a:schemeClr val="accent1"/>
                </a:solidFill>
              </a:rPr>
              <a:t>Number of seats</a:t>
            </a:r>
          </a:p>
          <a:p>
            <a:pPr lvl="1">
              <a:lnSpc>
                <a:spcPct val="80000"/>
              </a:lnSpc>
              <a:defRPr/>
            </a:pPr>
            <a:r>
              <a:rPr lang="en-US" altLang="ja-JP" sz="2400" dirty="0">
                <a:solidFill>
                  <a:schemeClr val="accent1"/>
                </a:solidFill>
              </a:rPr>
              <a:t>Cylinder volume</a:t>
            </a:r>
          </a:p>
          <a:p>
            <a:pPr lvl="1">
              <a:lnSpc>
                <a:spcPct val="80000"/>
              </a:lnSpc>
              <a:defRPr/>
            </a:pPr>
            <a:r>
              <a:rPr lang="en-US" altLang="ja-JP" sz="2400" dirty="0">
                <a:solidFill>
                  <a:schemeClr val="accent3">
                    <a:lumMod val="75000"/>
                  </a:schemeClr>
                </a:solidFill>
              </a:rPr>
              <a:t>Engine start</a:t>
            </a:r>
          </a:p>
          <a:p>
            <a:pPr lvl="1">
              <a:lnSpc>
                <a:spcPct val="80000"/>
              </a:lnSpc>
              <a:defRPr/>
            </a:pPr>
            <a:r>
              <a:rPr lang="en-US" altLang="ja-JP" sz="2400" dirty="0">
                <a:solidFill>
                  <a:schemeClr val="accent3">
                    <a:lumMod val="75000"/>
                  </a:schemeClr>
                </a:solidFill>
              </a:rPr>
              <a:t>Speed up</a:t>
            </a:r>
          </a:p>
          <a:p>
            <a:pPr lvl="1">
              <a:lnSpc>
                <a:spcPct val="80000"/>
              </a:lnSpc>
              <a:defRPr/>
            </a:pPr>
            <a:r>
              <a:rPr lang="en-US" altLang="ja-JP" sz="2400" dirty="0">
                <a:solidFill>
                  <a:schemeClr val="accent3">
                    <a:lumMod val="75000"/>
                  </a:schemeClr>
                </a:solidFill>
              </a:rPr>
              <a:t>Slow down</a:t>
            </a:r>
          </a:p>
          <a:p>
            <a:pPr lvl="1">
              <a:lnSpc>
                <a:spcPct val="80000"/>
              </a:lnSpc>
              <a:defRPr/>
            </a:pPr>
            <a:r>
              <a:rPr lang="en-US" altLang="ja-JP" sz="2400" dirty="0">
                <a:solidFill>
                  <a:schemeClr val="accent3">
                    <a:lumMod val="75000"/>
                  </a:schemeClr>
                </a:solidFill>
              </a:rPr>
              <a:t>Turn left</a:t>
            </a:r>
          </a:p>
          <a:p>
            <a:pPr lvl="1">
              <a:lnSpc>
                <a:spcPct val="80000"/>
              </a:lnSpc>
              <a:defRPr/>
            </a:pPr>
            <a:r>
              <a:rPr lang="en-US" altLang="ja-JP" sz="2400" dirty="0">
                <a:solidFill>
                  <a:schemeClr val="accent3">
                    <a:lumMod val="75000"/>
                  </a:schemeClr>
                </a:solidFill>
              </a:rPr>
              <a:t>Turn right</a:t>
            </a:r>
          </a:p>
          <a:p>
            <a:pPr lvl="1">
              <a:lnSpc>
                <a:spcPct val="80000"/>
              </a:lnSpc>
              <a:defRPr/>
            </a:pPr>
            <a:r>
              <a:rPr lang="en-US" altLang="ja-JP" sz="2400" dirty="0">
                <a:solidFill>
                  <a:schemeClr val="accent3">
                    <a:lumMod val="75000"/>
                  </a:schemeClr>
                </a:solidFill>
              </a:rPr>
              <a:t>Engine Stop</a:t>
            </a:r>
          </a:p>
        </p:txBody>
      </p:sp>
      <p:pic>
        <p:nvPicPr>
          <p:cNvPr id="18436" name="Picture 3" descr="images car 02.jpeg"/>
          <p:cNvPicPr>
            <a:picLocks noChangeAspect="1"/>
          </p:cNvPicPr>
          <p:nvPr/>
        </p:nvPicPr>
        <p:blipFill>
          <a:blip r:embed="rId3" cstate="print"/>
          <a:srcRect/>
          <a:stretch>
            <a:fillRect/>
          </a:stretch>
        </p:blipFill>
        <p:spPr bwMode="auto">
          <a:xfrm>
            <a:off x="4800600" y="1371600"/>
            <a:ext cx="3865563" cy="2895600"/>
          </a:xfrm>
          <a:prstGeom prst="rect">
            <a:avLst/>
          </a:prstGeom>
          <a:noFill/>
          <a:ln w="9525">
            <a:noFill/>
            <a:miter lim="800000"/>
            <a:headEnd/>
            <a:tailEnd/>
          </a:ln>
        </p:spPr>
      </p:pic>
      <p:sp>
        <p:nvSpPr>
          <p:cNvPr id="6" name="Left Arrow 5"/>
          <p:cNvSpPr/>
          <p:nvPr/>
        </p:nvSpPr>
        <p:spPr>
          <a:xfrm>
            <a:off x="4211638" y="4724400"/>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8" name="TextBox 6"/>
          <p:cNvSpPr txBox="1">
            <a:spLocks noChangeArrowheads="1"/>
          </p:cNvSpPr>
          <p:nvPr/>
        </p:nvSpPr>
        <p:spPr bwMode="auto">
          <a:xfrm>
            <a:off x="4284663" y="5157788"/>
            <a:ext cx="4535487" cy="830997"/>
          </a:xfrm>
          <a:prstGeom prst="rect">
            <a:avLst/>
          </a:prstGeom>
          <a:noFill/>
          <a:ln w="9525">
            <a:noFill/>
            <a:miter lim="800000"/>
            <a:headEnd/>
            <a:tailEnd/>
          </a:ln>
        </p:spPr>
        <p:txBody>
          <a:bodyPr>
            <a:spAutoFit/>
          </a:bodyPr>
          <a:lstStyle/>
          <a:p>
            <a:pPr algn="ctr"/>
            <a:r>
              <a:rPr lang="en-US" sz="2400" dirty="0">
                <a:solidFill>
                  <a:srgbClr val="FFFF00"/>
                </a:solidFill>
              </a:rPr>
              <a:t>Each car has its out data and actions</a:t>
            </a:r>
          </a:p>
        </p:txBody>
      </p:sp>
      <p:sp>
        <p:nvSpPr>
          <p:cNvPr id="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a:t>
            </a:r>
            <a:br>
              <a:rPr lang="en-US" dirty="0">
                <a:solidFill>
                  <a:srgbClr val="C00000"/>
                </a:solidFill>
                <a:latin typeface="Arial" charset="0"/>
                <a:cs typeface="Arial" charset="0"/>
              </a:rPr>
            </a:br>
            <a:r>
              <a:rPr lang="en-US" sz="2800" dirty="0">
                <a:solidFill>
                  <a:srgbClr val="C00000"/>
                </a:solidFill>
                <a:latin typeface="Arial" charset="0"/>
                <a:cs typeface="Arial" charset="0"/>
              </a:rPr>
              <a:t>Sample 2/2</a:t>
            </a:r>
          </a:p>
        </p:txBody>
      </p:sp>
    </p:spTree>
    <p:extLst>
      <p:ext uri="{BB962C8B-B14F-4D97-AF65-F5344CB8AC3E}">
        <p14:creationId xmlns:p14="http://schemas.microsoft.com/office/powerpoint/2010/main" val="85410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395" y="1143000"/>
            <a:ext cx="7802880" cy="762000"/>
          </a:xfrm>
        </p:spPr>
        <p:txBody>
          <a:bodyPr>
            <a:normAutofit/>
          </a:bodyPr>
          <a:lstStyle/>
          <a:p>
            <a:r>
              <a:rPr lang="en-US" sz="2800" dirty="0"/>
              <a:t>Represent an entity in the “real” world</a:t>
            </a:r>
          </a:p>
          <a:p>
            <a:endParaRPr lang="en-US" sz="2800" dirty="0"/>
          </a:p>
          <a:p>
            <a:pPr>
              <a:buNone/>
            </a:pP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6738475" y="4648200"/>
            <a:ext cx="2253125" cy="1143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995275" y="1600200"/>
            <a:ext cx="1216526"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1937875" y="1600200"/>
            <a:ext cx="1483469" cy="1143000"/>
          </a:xfrm>
          <a:prstGeom prst="rect">
            <a:avLst/>
          </a:prstGeom>
          <a:noFill/>
          <a:ln w="9525">
            <a:noFill/>
            <a:miter lim="800000"/>
            <a:headEnd/>
            <a:tailEnd/>
          </a:ln>
          <a:effectLst/>
        </p:spPr>
      </p:pic>
      <p:sp>
        <p:nvSpPr>
          <p:cNvPr id="7" name="Content Placeholder 2"/>
          <p:cNvSpPr txBox="1">
            <a:spLocks/>
          </p:cNvSpPr>
          <p:nvPr/>
        </p:nvSpPr>
        <p:spPr bwMode="auto">
          <a:xfrm>
            <a:off x="383395" y="2667000"/>
            <a:ext cx="780288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a:ln>
                  <a:noFill/>
                </a:ln>
                <a:solidFill>
                  <a:srgbClr val="000080"/>
                </a:solidFill>
                <a:effectLst/>
                <a:uLnTx/>
                <a:uFillTx/>
                <a:latin typeface="+mn-lt"/>
                <a:ea typeface="+mn-ea"/>
                <a:cs typeface="+mn-cs"/>
              </a:rPr>
              <a:t>Possesses operation (behavior) and attributes (data – state)</a:t>
            </a:r>
          </a:p>
        </p:txBody>
      </p:sp>
      <p:sp>
        <p:nvSpPr>
          <p:cNvPr id="8" name="Content Placeholder 2"/>
          <p:cNvSpPr txBox="1">
            <a:spLocks/>
          </p:cNvSpPr>
          <p:nvPr/>
        </p:nvSpPr>
        <p:spPr bwMode="auto">
          <a:xfrm>
            <a:off x="579120" y="4267200"/>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a:ln>
                  <a:noFill/>
                </a:ln>
                <a:solidFill>
                  <a:schemeClr val="accent1">
                    <a:lumMod val="75000"/>
                  </a:schemeClr>
                </a:solidFill>
                <a:effectLst/>
                <a:uLnTx/>
                <a:uFillTx/>
                <a:latin typeface="+mn-lt"/>
                <a:sym typeface="Wingdings" pitchFamily="2" charset="2"/>
              </a:rPr>
              <a:t>Operation/Behavior  Method inside class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a:ln>
                  <a:noFill/>
                </a:ln>
                <a:solidFill>
                  <a:schemeClr val="accent1">
                    <a:lumMod val="75000"/>
                  </a:schemeClr>
                </a:solidFill>
                <a:effectLst/>
                <a:uLnTx/>
                <a:uFillTx/>
                <a:latin typeface="+mn-lt"/>
                <a:sym typeface="Wingdings" pitchFamily="2" charset="2"/>
              </a:rPr>
              <a:t>  Consists of things that the object know how to do</a:t>
            </a:r>
          </a:p>
        </p:txBody>
      </p:sp>
      <p:sp>
        <p:nvSpPr>
          <p:cNvPr id="9" name="Content Placeholder 2"/>
          <p:cNvSpPr txBox="1">
            <a:spLocks/>
          </p:cNvSpPr>
          <p:nvPr/>
        </p:nvSpPr>
        <p:spPr bwMode="auto">
          <a:xfrm>
            <a:off x="459595" y="5029200"/>
            <a:ext cx="780288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a:ln>
                  <a:noFill/>
                </a:ln>
                <a:solidFill>
                  <a:srgbClr val="000080"/>
                </a:solidFill>
                <a:effectLst/>
                <a:uLnTx/>
                <a:uFillTx/>
                <a:latin typeface="+mn-lt"/>
                <a:ea typeface="+mn-ea"/>
                <a:cs typeface="+mn-cs"/>
              </a:rPr>
              <a:t>Unique – Identifiable</a:t>
            </a:r>
          </a:p>
        </p:txBody>
      </p:sp>
      <p:sp>
        <p:nvSpPr>
          <p:cNvPr id="10" name="Content Placeholder 2"/>
          <p:cNvSpPr txBox="1">
            <a:spLocks/>
          </p:cNvSpPr>
          <p:nvPr/>
        </p:nvSpPr>
        <p:spPr bwMode="auto">
          <a:xfrm>
            <a:off x="459595" y="5638800"/>
            <a:ext cx="780288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a:ln>
                  <a:noFill/>
                </a:ln>
                <a:solidFill>
                  <a:srgbClr val="000080"/>
                </a:solidFill>
                <a:effectLst/>
                <a:uLnTx/>
                <a:uFillTx/>
                <a:latin typeface="+mn-lt"/>
                <a:ea typeface="+mn-ea"/>
                <a:cs typeface="+mn-cs"/>
              </a:rPr>
              <a:t>Is a “black box” which receives messages</a:t>
            </a:r>
          </a:p>
        </p:txBody>
      </p:sp>
      <p:sp>
        <p:nvSpPr>
          <p:cNvPr id="11" name="Content Placeholder 2"/>
          <p:cNvSpPr txBox="1">
            <a:spLocks/>
          </p:cNvSpPr>
          <p:nvPr/>
        </p:nvSpPr>
        <p:spPr bwMode="auto">
          <a:xfrm>
            <a:off x="566275" y="3505200"/>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a:ln>
                  <a:noFill/>
                </a:ln>
                <a:solidFill>
                  <a:schemeClr val="accent1">
                    <a:lumMod val="75000"/>
                  </a:schemeClr>
                </a:solidFill>
                <a:effectLst/>
                <a:uLnTx/>
                <a:uFillTx/>
                <a:latin typeface="+mn-lt"/>
              </a:rPr>
              <a:t>Data </a:t>
            </a:r>
            <a:r>
              <a:rPr kumimoji="0" lang="en-US" sz="2000" b="0" i="0" u="none" strike="noStrike" kern="0" cap="none" spc="0" normalizeH="0" baseline="0" noProof="0" dirty="0">
                <a:ln>
                  <a:noFill/>
                </a:ln>
                <a:solidFill>
                  <a:schemeClr val="accent1">
                    <a:lumMod val="75000"/>
                  </a:schemeClr>
                </a:solidFill>
                <a:effectLst/>
                <a:uLnTx/>
                <a:uFillTx/>
                <a:latin typeface="+mn-lt"/>
                <a:sym typeface="Wingdings" pitchFamily="2" charset="2"/>
              </a:rPr>
              <a:t> contain information describe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a:ln>
                  <a:noFill/>
                </a:ln>
                <a:solidFill>
                  <a:schemeClr val="accent1">
                    <a:lumMod val="75000"/>
                  </a:schemeClr>
                </a:solidFill>
                <a:effectLst/>
                <a:uLnTx/>
                <a:uFillTx/>
                <a:latin typeface="+mn-lt"/>
                <a:sym typeface="Wingdings" pitchFamily="2" charset="2"/>
              </a:rPr>
              <a:t>   the state of objects</a:t>
            </a:r>
          </a:p>
        </p:txBody>
      </p:sp>
      <p:sp>
        <p:nvSpPr>
          <p:cNvPr id="13"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a:t>
            </a:r>
            <a:br>
              <a:rPr lang="en-US" dirty="0">
                <a:solidFill>
                  <a:srgbClr val="C00000"/>
                </a:solidFill>
                <a:latin typeface="Arial" charset="0"/>
                <a:cs typeface="Arial" charset="0"/>
              </a:rPr>
            </a:br>
            <a:r>
              <a:rPr lang="en-US" sz="2800" dirty="0">
                <a:solidFill>
                  <a:srgbClr val="C00000"/>
                </a:solidFill>
                <a:latin typeface="Arial" charset="0"/>
                <a:cs typeface="Arial" charset="0"/>
              </a:rPr>
              <a:t>What is an object?</a:t>
            </a:r>
            <a:endParaRPr lang="en-US" dirty="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par>
                                <p:cTn id="13" presetID="10"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fade">
                                      <p:cBhvr>
                                        <p:cTn id="15" dur="20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20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2000"/>
                                        <p:tgtEl>
                                          <p:spTgt spid="1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20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2000"/>
                                        <p:tgtEl>
                                          <p:spTgt spid="8">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20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fade">
                                      <p:cBhvr>
                                        <p:cTn id="46" dur="2000"/>
                                        <p:tgtEl>
                                          <p:spTgt spid="1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build="allAtOnce"/>
      <p:bldP spid="8" grpId="0" build="allAtOnce"/>
      <p:bldP spid="9" grpId="0" build="allAtOnce"/>
      <p:bldP spid="10" grpId="0" build="allAtOnce"/>
      <p:bldP spid="1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7200"/>
          </a:xfrm>
        </p:spPr>
        <p:txBody>
          <a:bodyPr>
            <a:normAutofit/>
          </a:bodyPr>
          <a:lstStyle/>
          <a:p>
            <a:r>
              <a:rPr lang="en-US" sz="2400" dirty="0"/>
              <a:t>Class defines methods, variables for a kind of object</a:t>
            </a:r>
          </a:p>
        </p:txBody>
      </p:sp>
      <p:sp>
        <p:nvSpPr>
          <p:cNvPr id="12" name="Parallelogram 11"/>
          <p:cNvSpPr/>
          <p:nvPr/>
        </p:nvSpPr>
        <p:spPr>
          <a:xfrm>
            <a:off x="6324600" y="3810000"/>
            <a:ext cx="609600" cy="53340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6400800" y="5562600"/>
            <a:ext cx="304800" cy="5334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Freeform 13"/>
          <p:cNvSpPr/>
          <p:nvPr/>
        </p:nvSpPr>
        <p:spPr>
          <a:xfrm>
            <a:off x="6248400" y="4648200"/>
            <a:ext cx="762000" cy="533400"/>
          </a:xfrm>
          <a:custGeom>
            <a:avLst/>
            <a:gdLst>
              <a:gd name="connsiteX0" fmla="*/ 362310 w 1173193"/>
              <a:gd name="connsiteY0" fmla="*/ 0 h 966159"/>
              <a:gd name="connsiteX1" fmla="*/ 0 w 1173193"/>
              <a:gd name="connsiteY1" fmla="*/ 966159 h 966159"/>
              <a:gd name="connsiteX2" fmla="*/ 1173193 w 1173193"/>
              <a:gd name="connsiteY2" fmla="*/ 776378 h 966159"/>
              <a:gd name="connsiteX3" fmla="*/ 362310 w 1173193"/>
              <a:gd name="connsiteY3" fmla="*/ 0 h 966159"/>
            </a:gdLst>
            <a:ahLst/>
            <a:cxnLst>
              <a:cxn ang="0">
                <a:pos x="connsiteX0" y="connsiteY0"/>
              </a:cxn>
              <a:cxn ang="0">
                <a:pos x="connsiteX1" y="connsiteY1"/>
              </a:cxn>
              <a:cxn ang="0">
                <a:pos x="connsiteX2" y="connsiteY2"/>
              </a:cxn>
              <a:cxn ang="0">
                <a:pos x="connsiteX3" y="connsiteY3"/>
              </a:cxn>
            </a:cxnLst>
            <a:rect l="l" t="t" r="r" b="b"/>
            <a:pathLst>
              <a:path w="1173193" h="966159">
                <a:moveTo>
                  <a:pt x="362310" y="0"/>
                </a:moveTo>
                <a:lnTo>
                  <a:pt x="0" y="966159"/>
                </a:lnTo>
                <a:lnTo>
                  <a:pt x="1173193" y="776378"/>
                </a:lnTo>
                <a:lnTo>
                  <a:pt x="362310" y="0"/>
                </a:ln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1905000" y="3733800"/>
            <a:ext cx="1905000" cy="2667000"/>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Polygon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Attributes: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vertices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border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fill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Operations: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draw</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erase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move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Straight Arrow Connector 19"/>
          <p:cNvCxnSpPr/>
          <p:nvPr/>
        </p:nvCxnSpPr>
        <p:spPr>
          <a:xfrm>
            <a:off x="3886200" y="5029200"/>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91000" y="4648200"/>
            <a:ext cx="1143262" cy="369332"/>
          </a:xfrm>
          <a:prstGeom prst="rect">
            <a:avLst/>
          </a:prstGeom>
          <a:noFill/>
        </p:spPr>
        <p:txBody>
          <a:bodyPr wrap="none" rtlCol="0">
            <a:spAutoFit/>
          </a:bodyPr>
          <a:lstStyle/>
          <a:p>
            <a:r>
              <a:rPr lang="en-US" dirty="0"/>
              <a:t>instantiate</a:t>
            </a:r>
          </a:p>
        </p:txBody>
      </p:sp>
      <p:cxnSp>
        <p:nvCxnSpPr>
          <p:cNvPr id="25" name="Straight Arrow Connector 24"/>
          <p:cNvCxnSpPr/>
          <p:nvPr/>
        </p:nvCxnSpPr>
        <p:spPr>
          <a:xfrm flipV="1">
            <a:off x="3886200" y="4191000"/>
            <a:ext cx="2133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86200" y="5257800"/>
            <a:ext cx="2133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90738" y="4114800"/>
            <a:ext cx="1143262" cy="369332"/>
          </a:xfrm>
          <a:prstGeom prst="rect">
            <a:avLst/>
          </a:prstGeom>
          <a:noFill/>
        </p:spPr>
        <p:txBody>
          <a:bodyPr wrap="none" rtlCol="0">
            <a:spAutoFit/>
          </a:bodyPr>
          <a:lstStyle/>
          <a:p>
            <a:r>
              <a:rPr lang="en-US" dirty="0"/>
              <a:t>instantiate</a:t>
            </a:r>
          </a:p>
        </p:txBody>
      </p:sp>
      <p:sp>
        <p:nvSpPr>
          <p:cNvPr id="32" name="TextBox 31"/>
          <p:cNvSpPr txBox="1"/>
          <p:nvPr/>
        </p:nvSpPr>
        <p:spPr>
          <a:xfrm>
            <a:off x="4191000" y="5334000"/>
            <a:ext cx="1143262" cy="369332"/>
          </a:xfrm>
          <a:prstGeom prst="rect">
            <a:avLst/>
          </a:prstGeom>
          <a:noFill/>
        </p:spPr>
        <p:txBody>
          <a:bodyPr wrap="none" rtlCol="0">
            <a:spAutoFit/>
          </a:bodyPr>
          <a:lstStyle/>
          <a:p>
            <a:r>
              <a:rPr lang="en-US" dirty="0"/>
              <a:t>instantiate</a:t>
            </a:r>
          </a:p>
        </p:txBody>
      </p:sp>
      <p:sp>
        <p:nvSpPr>
          <p:cNvPr id="15" name="Content Placeholder 2"/>
          <p:cNvSpPr txBox="1">
            <a:spLocks/>
          </p:cNvSpPr>
          <p:nvPr/>
        </p:nvSpPr>
        <p:spPr bwMode="auto">
          <a:xfrm>
            <a:off x="457200" y="1143000"/>
            <a:ext cx="845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a:ln>
                  <a:noFill/>
                </a:ln>
                <a:solidFill>
                  <a:srgbClr val="000080"/>
                </a:solidFill>
                <a:effectLst/>
                <a:uLnTx/>
                <a:uFillTx/>
                <a:latin typeface="+mn-lt"/>
                <a:ea typeface="+mn-ea"/>
                <a:cs typeface="+mn-cs"/>
              </a:rPr>
              <a:t>Abstract description of a set of objects</a:t>
            </a:r>
          </a:p>
        </p:txBody>
      </p:sp>
      <p:sp>
        <p:nvSpPr>
          <p:cNvPr id="16" name="Content Placeholder 2"/>
          <p:cNvSpPr txBox="1">
            <a:spLocks/>
          </p:cNvSpPr>
          <p:nvPr/>
        </p:nvSpPr>
        <p:spPr bwMode="auto">
          <a:xfrm>
            <a:off x="457200" y="24384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a:ln>
                  <a:noFill/>
                </a:ln>
                <a:solidFill>
                  <a:srgbClr val="000080"/>
                </a:solidFill>
                <a:effectLst/>
                <a:uLnTx/>
                <a:uFillTx/>
                <a:latin typeface="+mn-lt"/>
                <a:ea typeface="+mn-ea"/>
                <a:cs typeface="+mn-cs"/>
              </a:rPr>
              <a:t>We actually write code for a class, not object</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a:ln>
                  <a:noFill/>
                </a:ln>
                <a:solidFill>
                  <a:srgbClr val="000080"/>
                </a:solidFill>
                <a:effectLst/>
                <a:uLnTx/>
                <a:uFillTx/>
                <a:latin typeface="+mn-lt"/>
                <a:ea typeface="+mn-ea"/>
                <a:cs typeface="+mn-cs"/>
              </a:rPr>
              <a:t>Use class as a </a:t>
            </a:r>
            <a:r>
              <a:rPr kumimoji="0" lang="en-US" sz="2400" b="1" i="0" u="none" strike="noStrike" kern="0" cap="none" spc="0" normalizeH="0" baseline="0" noProof="0" dirty="0">
                <a:ln>
                  <a:noFill/>
                </a:ln>
                <a:solidFill>
                  <a:srgbClr val="000080"/>
                </a:solidFill>
                <a:effectLst/>
                <a:uLnTx/>
                <a:uFillTx/>
                <a:latin typeface="+mn-lt"/>
                <a:ea typeface="+mn-ea"/>
                <a:cs typeface="+mn-cs"/>
              </a:rPr>
              <a:t>blue-print</a:t>
            </a:r>
            <a:r>
              <a:rPr kumimoji="0" lang="en-US" sz="2400" b="0" i="0" u="none" strike="noStrike" kern="0" cap="none" spc="0" normalizeH="0" baseline="0" noProof="0" dirty="0">
                <a:ln>
                  <a:noFill/>
                </a:ln>
                <a:solidFill>
                  <a:srgbClr val="000080"/>
                </a:solidFill>
                <a:effectLst/>
                <a:uLnTx/>
                <a:uFillTx/>
                <a:latin typeface="+mn-lt"/>
                <a:ea typeface="+mn-ea"/>
                <a:cs typeface="+mn-cs"/>
              </a:rPr>
              <a:t> to create (instantiate) an object</a:t>
            </a:r>
          </a:p>
        </p:txBody>
      </p:sp>
      <p:sp>
        <p:nvSpPr>
          <p:cNvPr id="17"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a:t>
            </a:r>
            <a:br>
              <a:rPr lang="en-US" dirty="0">
                <a:solidFill>
                  <a:srgbClr val="C00000"/>
                </a:solidFill>
                <a:latin typeface="Arial" charset="0"/>
                <a:cs typeface="Arial" charset="0"/>
              </a:rPr>
            </a:br>
            <a:r>
              <a:rPr lang="en-US" sz="2800" dirty="0">
                <a:solidFill>
                  <a:srgbClr val="C00000"/>
                </a:solidFill>
                <a:latin typeface="Arial" charset="0"/>
                <a:cs typeface="Arial" charset="0"/>
              </a:rPr>
              <a:t>What is a class?</a:t>
            </a:r>
            <a:endParaRPr lang="en-US" dirty="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2000"/>
                                        <p:tgtEl>
                                          <p:spTgt spid="1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20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2000"/>
                                        <p:tgtEl>
                                          <p:spTgt spid="19">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1" end="1"/>
                                            </p:txEl>
                                          </p:spTgt>
                                        </p:tgtEl>
                                        <p:attrNameLst>
                                          <p:attrName>style.visibility</p:attrName>
                                        </p:attrNameLst>
                                      </p:cBhvr>
                                      <p:to>
                                        <p:strVal val="visible"/>
                                      </p:to>
                                    </p:set>
                                    <p:animEffect transition="in" filter="fade">
                                      <p:cBhvr>
                                        <p:cTn id="28" dur="2000"/>
                                        <p:tgtEl>
                                          <p:spTgt spid="19">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2" end="2"/>
                                            </p:txEl>
                                          </p:spTgt>
                                        </p:tgtEl>
                                        <p:attrNameLst>
                                          <p:attrName>style.visibility</p:attrName>
                                        </p:attrNameLst>
                                      </p:cBhvr>
                                      <p:to>
                                        <p:strVal val="visible"/>
                                      </p:to>
                                    </p:set>
                                    <p:animEffect transition="in" filter="fade">
                                      <p:cBhvr>
                                        <p:cTn id="31" dur="2000"/>
                                        <p:tgtEl>
                                          <p:spTgt spid="19">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xEl>
                                              <p:pRg st="3" end="3"/>
                                            </p:txEl>
                                          </p:spTgt>
                                        </p:tgtEl>
                                        <p:attrNameLst>
                                          <p:attrName>style.visibility</p:attrName>
                                        </p:attrNameLst>
                                      </p:cBhvr>
                                      <p:to>
                                        <p:strVal val="visible"/>
                                      </p:to>
                                    </p:set>
                                    <p:animEffect transition="in" filter="fade">
                                      <p:cBhvr>
                                        <p:cTn id="34" dur="2000"/>
                                        <p:tgtEl>
                                          <p:spTgt spid="19">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xEl>
                                              <p:pRg st="4" end="4"/>
                                            </p:txEl>
                                          </p:spTgt>
                                        </p:tgtEl>
                                        <p:attrNameLst>
                                          <p:attrName>style.visibility</p:attrName>
                                        </p:attrNameLst>
                                      </p:cBhvr>
                                      <p:to>
                                        <p:strVal val="visible"/>
                                      </p:to>
                                    </p:set>
                                    <p:animEffect transition="in" filter="fade">
                                      <p:cBhvr>
                                        <p:cTn id="37" dur="2000"/>
                                        <p:tgtEl>
                                          <p:spTgt spid="19">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5" end="5"/>
                                            </p:txEl>
                                          </p:spTgt>
                                        </p:tgtEl>
                                        <p:attrNameLst>
                                          <p:attrName>style.visibility</p:attrName>
                                        </p:attrNameLst>
                                      </p:cBhvr>
                                      <p:to>
                                        <p:strVal val="visible"/>
                                      </p:to>
                                    </p:set>
                                    <p:animEffect transition="in" filter="fade">
                                      <p:cBhvr>
                                        <p:cTn id="40" dur="2000"/>
                                        <p:tgtEl>
                                          <p:spTgt spid="19">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Effect transition="in" filter="fade">
                                      <p:cBhvr>
                                        <p:cTn id="43" dur="2000"/>
                                        <p:tgtEl>
                                          <p:spTgt spid="19">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xEl>
                                              <p:pRg st="7" end="7"/>
                                            </p:txEl>
                                          </p:spTgt>
                                        </p:tgtEl>
                                        <p:attrNameLst>
                                          <p:attrName>style.visibility</p:attrName>
                                        </p:attrNameLst>
                                      </p:cBhvr>
                                      <p:to>
                                        <p:strVal val="visible"/>
                                      </p:to>
                                    </p:set>
                                    <p:animEffect transition="in" filter="fade">
                                      <p:cBhvr>
                                        <p:cTn id="46" dur="2000"/>
                                        <p:tgtEl>
                                          <p:spTgt spid="19">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animEffect transition="in" filter="fade">
                                      <p:cBhvr>
                                        <p:cTn id="49" dur="2000"/>
                                        <p:tgtEl>
                                          <p:spTgt spid="1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par>
                                <p:cTn id="61" presetID="2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down)">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12" grpId="0" animBg="1"/>
      <p:bldP spid="13" grpId="0" animBg="1"/>
      <p:bldP spid="14" grpId="0" animBg="1"/>
      <p:bldP spid="19" grpId="0" build="allAtOnce"/>
      <p:bldP spid="21" grpId="0"/>
      <p:bldP spid="31" grpId="0"/>
      <p:bldP spid="32" grpId="0"/>
      <p:bldP spid="15" grpId="0" build="allAtOnce"/>
      <p:bldP spid="1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1066800"/>
          </a:xfrm>
        </p:spPr>
        <p:txBody>
          <a:bodyPr>
            <a:normAutofit/>
          </a:bodyPr>
          <a:lstStyle/>
          <a:p>
            <a:r>
              <a:rPr lang="en-US" sz="2800" b="1" dirty="0"/>
              <a:t>Allow</a:t>
            </a:r>
            <a:r>
              <a:rPr lang="en-US" sz="2800" dirty="0"/>
              <a:t> </a:t>
            </a:r>
            <a:r>
              <a:rPr lang="en-US" sz="2800" b="1" dirty="0"/>
              <a:t>to show only </a:t>
            </a:r>
            <a:r>
              <a:rPr lang="en-US" sz="2800" dirty="0"/>
              <a:t>the important methods as interface</a:t>
            </a:r>
          </a:p>
          <a:p>
            <a:endParaRPr lang="en-US" sz="2800" dirty="0"/>
          </a:p>
          <a:p>
            <a:endParaRPr lang="en-US" sz="2800" dirty="0"/>
          </a:p>
          <a:p>
            <a:endParaRPr lang="en-US" sz="2800" dirty="0"/>
          </a:p>
          <a:p>
            <a:endParaRPr lang="en-US" sz="2800" dirty="0"/>
          </a:p>
          <a:p>
            <a:endParaRPr lang="en-US" sz="2800" dirty="0"/>
          </a:p>
          <a:p>
            <a:pPr>
              <a:buNone/>
            </a:pPr>
            <a:endParaRPr lang="en-US" sz="2800" dirty="0"/>
          </a:p>
          <a:p>
            <a:pPr>
              <a:buNone/>
            </a:pPr>
            <a:endParaRPr lang="en-US" sz="2800" dirty="0"/>
          </a:p>
        </p:txBody>
      </p:sp>
      <p:pic>
        <p:nvPicPr>
          <p:cNvPr id="2051" name="Picture 3"/>
          <p:cNvPicPr>
            <a:picLocks noChangeAspect="1" noChangeArrowheads="1"/>
          </p:cNvPicPr>
          <p:nvPr/>
        </p:nvPicPr>
        <p:blipFill>
          <a:blip r:embed="rId3" cstate="print"/>
          <a:srcRect/>
          <a:stretch>
            <a:fillRect/>
          </a:stretch>
        </p:blipFill>
        <p:spPr bwMode="auto">
          <a:xfrm>
            <a:off x="1828800" y="4191001"/>
            <a:ext cx="5029200" cy="2222454"/>
          </a:xfrm>
          <a:prstGeom prst="rect">
            <a:avLst/>
          </a:prstGeom>
          <a:noFill/>
          <a:ln w="9525">
            <a:noFill/>
            <a:miter lim="800000"/>
            <a:headEnd/>
            <a:tailEnd/>
          </a:ln>
          <a:effectLst/>
        </p:spPr>
      </p:pic>
      <p:sp>
        <p:nvSpPr>
          <p:cNvPr id="7" name="Content Placeholder 2"/>
          <p:cNvSpPr txBox="1">
            <a:spLocks/>
          </p:cNvSpPr>
          <p:nvPr/>
        </p:nvSpPr>
        <p:spPr bwMode="auto">
          <a:xfrm>
            <a:off x="457200" y="2209800"/>
            <a:ext cx="84582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1" i="0" u="none" strike="noStrike" kern="0" cap="none" spc="0" normalizeH="0" baseline="0" noProof="0" dirty="0">
                <a:ln>
                  <a:noFill/>
                </a:ln>
                <a:solidFill>
                  <a:srgbClr val="000080"/>
                </a:solidFill>
                <a:effectLst/>
                <a:uLnTx/>
                <a:uFillTx/>
                <a:latin typeface="+mn-lt"/>
                <a:ea typeface="+mn-ea"/>
                <a:cs typeface="+mn-cs"/>
              </a:rPr>
              <a:t>Hide</a:t>
            </a:r>
            <a:r>
              <a:rPr kumimoji="0" lang="en-US" sz="2800" b="0" i="0" u="none" strike="noStrike" kern="0" cap="none" spc="0" normalizeH="0" baseline="0" noProof="0" dirty="0">
                <a:ln>
                  <a:noFill/>
                </a:ln>
                <a:solidFill>
                  <a:srgbClr val="000080"/>
                </a:solidFill>
                <a:effectLst/>
                <a:uLnTx/>
                <a:uFillTx/>
                <a:latin typeface="+mn-lt"/>
                <a:ea typeface="+mn-ea"/>
                <a:cs typeface="+mn-cs"/>
              </a:rPr>
              <a:t> detail information</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Hide the data item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Hide the implementation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a:ln>
                  <a:noFill/>
                </a:ln>
                <a:solidFill>
                  <a:srgbClr val="000080"/>
                </a:solidFill>
                <a:effectLst/>
                <a:uLnTx/>
                <a:uFillTx/>
                <a:latin typeface="+mn-lt"/>
              </a:rPr>
              <a:t>Access to data item only through member methods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endParaRPr kumimoji="0" lang="en-US" sz="2400" b="0" i="0" u="none" strike="noStrike" kern="0" cap="none" spc="0" normalizeH="0" baseline="0" noProof="0" dirty="0">
              <a:ln>
                <a:noFill/>
              </a:ln>
              <a:solidFill>
                <a:srgbClr val="000080"/>
              </a:solidFill>
              <a:effectLst/>
              <a:uLnTx/>
              <a:uFillTx/>
              <a:latin typeface="+mn-lt"/>
            </a:endParaRPr>
          </a:p>
        </p:txBody>
      </p:sp>
      <p:sp>
        <p:nvSpPr>
          <p:cNvPr id="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down)">
                                      <p:cBhvr>
                                        <p:cTn id="15" dur="500"/>
                                        <p:tgtEl>
                                          <p:spTgt spid="7">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down)">
                                      <p:cBhvr>
                                        <p:cTn id="18" dur="500"/>
                                        <p:tgtEl>
                                          <p:spTgt spid="7">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dow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 calcmode="lin" valueType="num">
                                      <p:cBhvr additive="base">
                                        <p:cTn id="26" dur="500" fill="hold"/>
                                        <p:tgtEl>
                                          <p:spTgt spid="2051"/>
                                        </p:tgtEl>
                                        <p:attrNameLst>
                                          <p:attrName>ppt_x</p:attrName>
                                        </p:attrNameLst>
                                      </p:cBhvr>
                                      <p:tavLst>
                                        <p:tav tm="0">
                                          <p:val>
                                            <p:strVal val="#ppt_x"/>
                                          </p:val>
                                        </p:tav>
                                        <p:tav tm="100000">
                                          <p:val>
                                            <p:strVal val="#ppt_x"/>
                                          </p:val>
                                        </p:tav>
                                      </p:tavLst>
                                    </p:anim>
                                    <p:anim calcmode="lin" valueType="num">
                                      <p:cBhvr additive="base">
                                        <p:cTn id="27"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Encapsulation</a:t>
            </a:r>
            <a:br>
              <a:rPr lang="en-US" dirty="0">
                <a:solidFill>
                  <a:srgbClr val="C00000"/>
                </a:solidFill>
                <a:latin typeface="Arial" charset="0"/>
                <a:cs typeface="Arial" charset="0"/>
              </a:rPr>
            </a:br>
            <a:r>
              <a:rPr lang="en-US" sz="2800" dirty="0">
                <a:solidFill>
                  <a:srgbClr val="C00000"/>
                </a:solidFill>
                <a:latin typeface="Arial" charset="0"/>
                <a:cs typeface="Arial" charset="0"/>
              </a:rPr>
              <a:t>Class, Member and Method</a:t>
            </a:r>
          </a:p>
        </p:txBody>
      </p:sp>
      <p:sp>
        <p:nvSpPr>
          <p:cNvPr id="3" name="Content Placeholder 2"/>
          <p:cNvSpPr>
            <a:spLocks noGrp="1"/>
          </p:cNvSpPr>
          <p:nvPr>
            <p:ph idx="1"/>
          </p:nvPr>
        </p:nvSpPr>
        <p:spPr/>
        <p:txBody>
          <a:bodyPr/>
          <a:lstStyle/>
          <a:p>
            <a:pPr>
              <a:lnSpc>
                <a:spcPct val="80000"/>
              </a:lnSpc>
              <a:buFont typeface="Wingdings" pitchFamily="2" charset="2"/>
              <a:buNone/>
              <a:defRPr/>
            </a:pPr>
            <a:r>
              <a:rPr lang="en-US" altLang="ja-JP" sz="2000" dirty="0">
                <a:solidFill>
                  <a:srgbClr val="0000FF"/>
                </a:solidFill>
                <a:latin typeface="Courier New" pitchFamily="49" charset="0"/>
                <a:cs typeface="Courier New" pitchFamily="49" charset="0"/>
              </a:rPr>
              <a:t>class</a:t>
            </a:r>
            <a:r>
              <a:rPr lang="en-US" altLang="ja-JP" sz="2000" dirty="0">
                <a:latin typeface="Courier New" pitchFamily="49" charset="0"/>
                <a:cs typeface="Courier New" pitchFamily="49" charset="0"/>
              </a:rPr>
              <a:t> </a:t>
            </a:r>
            <a:r>
              <a:rPr lang="en-US" altLang="ja-JP" sz="2000" dirty="0">
                <a:solidFill>
                  <a:schemeClr val="accent5">
                    <a:lumMod val="75000"/>
                  </a:schemeClr>
                </a:solidFill>
                <a:latin typeface="Courier New" pitchFamily="49" charset="0"/>
                <a:cs typeface="Courier New" pitchFamily="49" charset="0"/>
              </a:rPr>
              <a:t>Car</a:t>
            </a:r>
            <a:r>
              <a:rPr lang="en-US" altLang="ja-JP" sz="2000" dirty="0">
                <a:latin typeface="Courier New" pitchFamily="49" charset="0"/>
                <a:cs typeface="Courier New" pitchFamily="49" charset="0"/>
              </a:rPr>
              <a:t>{                     </a:t>
            </a:r>
            <a:r>
              <a:rPr lang="en-US" altLang="ja-JP" sz="2000" dirty="0">
                <a:solidFill>
                  <a:srgbClr val="008000"/>
                </a:solidFill>
                <a:latin typeface="Courier New" pitchFamily="49" charset="0"/>
                <a:cs typeface="Courier New" pitchFamily="49" charset="0"/>
              </a:rPr>
              <a:t>// Object model</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a:t>
            </a:r>
            <a:r>
              <a:rPr lang="en-US" altLang="ja-JP" sz="2000" dirty="0" err="1">
                <a:solidFill>
                  <a:srgbClr val="0000FF"/>
                </a:solidFill>
                <a:latin typeface="Courier New" pitchFamily="49" charset="0"/>
                <a:cs typeface="Courier New" pitchFamily="49" charset="0"/>
              </a:rPr>
              <a:t>int</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NumberWheels</a:t>
            </a:r>
            <a:r>
              <a:rPr lang="en-US" altLang="ja-JP" sz="2000" dirty="0">
                <a:solidFill>
                  <a:schemeClr val="accent1"/>
                </a:solidFill>
                <a:latin typeface="Courier New" pitchFamily="49" charset="0"/>
                <a:cs typeface="Courier New" pitchFamily="49" charset="0"/>
              </a:rPr>
              <a:t>;           </a:t>
            </a:r>
            <a:r>
              <a:rPr lang="en-US" altLang="ja-JP" sz="2000" dirty="0">
                <a:solidFill>
                  <a:srgbClr val="008000"/>
                </a:solidFill>
                <a:latin typeface="Courier New" pitchFamily="49" charset="0"/>
                <a:cs typeface="Courier New" pitchFamily="49" charset="0"/>
              </a:rPr>
              <a:t>// Data =&gt; Member</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string</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MainColor</a:t>
            </a: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err="1">
                <a:solidFill>
                  <a:srgbClr val="0000FF"/>
                </a:solidFill>
                <a:latin typeface="Courier New" pitchFamily="49" charset="0"/>
                <a:cs typeface="Courier New" pitchFamily="49" charset="0"/>
              </a:rPr>
              <a:t>int</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NumberRearPorts</a:t>
            </a: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err="1">
                <a:solidFill>
                  <a:srgbClr val="0000FF"/>
                </a:solidFill>
                <a:latin typeface="Courier New" pitchFamily="49" charset="0"/>
                <a:cs typeface="Courier New" pitchFamily="49" charset="0"/>
              </a:rPr>
              <a:t>bool</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isWithUpperWindow</a:t>
            </a: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err="1">
                <a:solidFill>
                  <a:srgbClr val="0000FF"/>
                </a:solidFill>
                <a:latin typeface="Courier New" pitchFamily="49" charset="0"/>
                <a:cs typeface="Courier New" pitchFamily="49" charset="0"/>
              </a:rPr>
              <a:t>int</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NumberSeats</a:t>
            </a: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float</a:t>
            </a:r>
            <a:r>
              <a:rPr lang="en-US" altLang="ja-JP" sz="2000" dirty="0">
                <a:solidFill>
                  <a:schemeClr val="accent1"/>
                </a:solidFill>
                <a:latin typeface="Courier New" pitchFamily="49" charset="0"/>
                <a:cs typeface="Courier New" pitchFamily="49" charset="0"/>
              </a:rPr>
              <a:t> </a:t>
            </a:r>
            <a:r>
              <a:rPr lang="en-US" altLang="ja-JP" sz="2000" dirty="0" err="1">
                <a:solidFill>
                  <a:schemeClr val="accent1"/>
                </a:solidFill>
                <a:latin typeface="Courier New" pitchFamily="49" charset="0"/>
                <a:cs typeface="Courier New" pitchFamily="49" charset="0"/>
              </a:rPr>
              <a:t>CylinderVolume</a:t>
            </a:r>
            <a:r>
              <a:rPr lang="en-US" altLang="ja-JP" sz="2000" dirty="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1"/>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a:t>
            </a:r>
            <a:r>
              <a:rPr lang="en-US" altLang="ja-JP" sz="2000" dirty="0" err="1">
                <a:solidFill>
                  <a:schemeClr val="accent3">
                    <a:lumMod val="75000"/>
                  </a:schemeClr>
                </a:solidFill>
                <a:latin typeface="Courier New" pitchFamily="49" charset="0"/>
                <a:cs typeface="Courier New" pitchFamily="49" charset="0"/>
              </a:rPr>
              <a:t>EngineStart</a:t>
            </a:r>
            <a:r>
              <a:rPr lang="en-US" altLang="ja-JP" sz="2000" dirty="0">
                <a:solidFill>
                  <a:schemeClr val="accent3">
                    <a:lumMod val="75000"/>
                  </a:schemeClr>
                </a:solidFill>
                <a:latin typeface="Courier New" pitchFamily="49" charset="0"/>
                <a:cs typeface="Courier New" pitchFamily="49" charset="0"/>
              </a:rPr>
              <a:t>(){…}       </a:t>
            </a:r>
            <a:r>
              <a:rPr lang="en-US" altLang="ja-JP" sz="2000" dirty="0">
                <a:solidFill>
                  <a:srgbClr val="008000"/>
                </a:solidFill>
                <a:latin typeface="Courier New" pitchFamily="49" charset="0"/>
                <a:cs typeface="Courier New" pitchFamily="49" charset="0"/>
              </a:rPr>
              <a:t>// Action =&gt; Method</a:t>
            </a:r>
          </a:p>
          <a:p>
            <a:pPr>
              <a:lnSpc>
                <a:spcPct val="80000"/>
              </a:lnSpc>
              <a:buFont typeface="Wingdings" pitchFamily="2" charset="2"/>
              <a:buNone/>
              <a:defRPr/>
            </a:pPr>
            <a:r>
              <a:rPr lang="en-US" altLang="ja-JP" sz="2000" dirty="0">
                <a:solidFill>
                  <a:srgbClr val="008000"/>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a:t>
            </a:r>
            <a:r>
              <a:rPr lang="en-US" altLang="ja-JP" sz="2000" dirty="0" err="1">
                <a:solidFill>
                  <a:schemeClr val="accent3">
                    <a:lumMod val="75000"/>
                  </a:schemeClr>
                </a:solidFill>
                <a:latin typeface="Courier New" pitchFamily="49" charset="0"/>
                <a:cs typeface="Courier New" pitchFamily="49" charset="0"/>
              </a:rPr>
              <a:t>SpeedUp</a:t>
            </a:r>
            <a:r>
              <a:rPr lang="en-US" altLang="ja-JP" sz="20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3">
                    <a:lumMod val="75000"/>
                  </a:schemeClr>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a:t>
            </a:r>
            <a:r>
              <a:rPr lang="en-US" altLang="ja-JP" sz="2000" dirty="0" err="1">
                <a:solidFill>
                  <a:schemeClr val="accent3">
                    <a:lumMod val="75000"/>
                  </a:schemeClr>
                </a:solidFill>
                <a:latin typeface="Courier New" pitchFamily="49" charset="0"/>
                <a:cs typeface="Courier New" pitchFamily="49" charset="0"/>
              </a:rPr>
              <a:t>SlowDown</a:t>
            </a:r>
            <a:r>
              <a:rPr lang="en-US" altLang="ja-JP" sz="20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3">
                    <a:lumMod val="75000"/>
                  </a:schemeClr>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a:t>
            </a:r>
            <a:r>
              <a:rPr lang="en-US" altLang="ja-JP" sz="2000" dirty="0" err="1">
                <a:solidFill>
                  <a:schemeClr val="accent3">
                    <a:lumMod val="75000"/>
                  </a:schemeClr>
                </a:solidFill>
                <a:latin typeface="Courier New" pitchFamily="49" charset="0"/>
                <a:cs typeface="Courier New" pitchFamily="49" charset="0"/>
              </a:rPr>
              <a:t>TurnLeft</a:t>
            </a:r>
            <a:r>
              <a:rPr lang="en-US" altLang="ja-JP" sz="20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3">
                    <a:lumMod val="75000"/>
                  </a:schemeClr>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a:t>
            </a:r>
            <a:r>
              <a:rPr lang="en-US" altLang="ja-JP" sz="2000" dirty="0" err="1">
                <a:solidFill>
                  <a:schemeClr val="accent3">
                    <a:lumMod val="75000"/>
                  </a:schemeClr>
                </a:solidFill>
                <a:latin typeface="Courier New" pitchFamily="49" charset="0"/>
                <a:cs typeface="Courier New" pitchFamily="49" charset="0"/>
              </a:rPr>
              <a:t>TurnRight</a:t>
            </a:r>
            <a:r>
              <a:rPr lang="en-US" altLang="ja-JP" sz="2000" dirty="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a:solidFill>
                  <a:schemeClr val="accent3">
                    <a:lumMod val="75000"/>
                  </a:schemeClr>
                </a:solidFill>
                <a:latin typeface="Courier New" pitchFamily="49" charset="0"/>
                <a:cs typeface="Courier New" pitchFamily="49" charset="0"/>
              </a:rPr>
              <a:t>   </a:t>
            </a:r>
            <a:r>
              <a:rPr lang="en-US" altLang="ja-JP" sz="2000" dirty="0">
                <a:solidFill>
                  <a:srgbClr val="0000FF"/>
                </a:solidFill>
                <a:latin typeface="Courier New" pitchFamily="49" charset="0"/>
                <a:cs typeface="Courier New" pitchFamily="49" charset="0"/>
              </a:rPr>
              <a:t>void</a:t>
            </a:r>
            <a:r>
              <a:rPr lang="en-US" altLang="ja-JP" sz="2000" dirty="0">
                <a:solidFill>
                  <a:schemeClr val="accent3">
                    <a:lumMod val="75000"/>
                  </a:schemeClr>
                </a:solidFill>
                <a:latin typeface="Courier New" pitchFamily="49" charset="0"/>
                <a:cs typeface="Courier New" pitchFamily="49" charset="0"/>
              </a:rPr>
              <a:t> Stop(){…}</a:t>
            </a:r>
          </a:p>
          <a:p>
            <a:pPr>
              <a:lnSpc>
                <a:spcPct val="80000"/>
              </a:lnSpc>
              <a:buFont typeface="Wingdings" pitchFamily="2" charset="2"/>
              <a:buNone/>
              <a:defRPr/>
            </a:pPr>
            <a:r>
              <a:rPr lang="en-US" altLang="ja-JP" sz="2000" dirty="0">
                <a:latin typeface="Courier New" pitchFamily="49" charset="0"/>
                <a:cs typeface="Courier New" pitchFamily="49" charset="0"/>
              </a:rPr>
              <a:t>}</a:t>
            </a:r>
          </a:p>
        </p:txBody>
      </p:sp>
      <p:sp>
        <p:nvSpPr>
          <p:cNvPr id="4" name="Left Arrow 3"/>
          <p:cNvSpPr/>
          <p:nvPr/>
        </p:nvSpPr>
        <p:spPr>
          <a:xfrm>
            <a:off x="4211638" y="3861048"/>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6"/>
          <p:cNvSpPr txBox="1">
            <a:spLocks noChangeArrowheads="1"/>
          </p:cNvSpPr>
          <p:nvPr/>
        </p:nvSpPr>
        <p:spPr bwMode="auto">
          <a:xfrm>
            <a:off x="4284663" y="4294436"/>
            <a:ext cx="4535487" cy="461665"/>
          </a:xfrm>
          <a:prstGeom prst="rect">
            <a:avLst/>
          </a:prstGeom>
          <a:noFill/>
          <a:ln w="9525">
            <a:noFill/>
            <a:miter lim="800000"/>
            <a:headEnd/>
            <a:tailEnd/>
          </a:ln>
        </p:spPr>
        <p:txBody>
          <a:bodyPr>
            <a:spAutoFit/>
          </a:bodyPr>
          <a:lstStyle/>
          <a:p>
            <a:pPr algn="ctr"/>
            <a:r>
              <a:rPr lang="en-US" sz="2400" dirty="0">
                <a:solidFill>
                  <a:srgbClr val="FFFF00"/>
                </a:solidFill>
              </a:rPr>
              <a:t>Object Oriented Programming</a:t>
            </a:r>
          </a:p>
        </p:txBody>
      </p:sp>
    </p:spTree>
    <p:extLst>
      <p:ext uri="{BB962C8B-B14F-4D97-AF65-F5344CB8AC3E}">
        <p14:creationId xmlns:p14="http://schemas.microsoft.com/office/powerpoint/2010/main" val="2243404144"/>
      </p:ext>
    </p:extLst>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13339</TotalTime>
  <Words>2679</Words>
  <Application>Microsoft Office PowerPoint</Application>
  <PresentationFormat>On-screen Show (4:3)</PresentationFormat>
  <Paragraphs>450</Paragraphs>
  <Slides>33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Monotype Sorts</vt:lpstr>
      <vt:lpstr>Arial</vt:lpstr>
      <vt:lpstr>Calibri</vt:lpstr>
      <vt:lpstr>Courier New</vt:lpstr>
      <vt:lpstr>Tahoma</vt:lpstr>
      <vt:lpstr>Times New Roman</vt:lpstr>
      <vt:lpstr>Wingdings</vt:lpstr>
      <vt:lpstr>Wingdings 2</vt:lpstr>
      <vt:lpstr>Template_Training Slide</vt:lpstr>
      <vt:lpstr>Basic OOP in C#</vt:lpstr>
      <vt:lpstr>Agenda</vt:lpstr>
      <vt:lpstr>Abstraction</vt:lpstr>
      <vt:lpstr>Abstraction Sample 1/2</vt:lpstr>
      <vt:lpstr>Abstraction Sample 2/2</vt:lpstr>
      <vt:lpstr>Abstraction What is an object?</vt:lpstr>
      <vt:lpstr>Abstraction What is a class?</vt:lpstr>
      <vt:lpstr>Encapsulation</vt:lpstr>
      <vt:lpstr>Encapsulation Class, Member and Method</vt:lpstr>
      <vt:lpstr>Encapsulation Instantiate, Constructor</vt:lpstr>
      <vt:lpstr>Encapsulation Access Modifiers</vt:lpstr>
      <vt:lpstr>Encapsulation Information Hiding</vt:lpstr>
      <vt:lpstr>Inheritance</vt:lpstr>
      <vt:lpstr>Inheritance Inheritance – Extension</vt:lpstr>
      <vt:lpstr>Inheritance Advantages</vt:lpstr>
      <vt:lpstr>Inheritance this, base, sealed class</vt:lpstr>
      <vt:lpstr>Polymorphism</vt:lpstr>
      <vt:lpstr>Polymorphism Overloading</vt:lpstr>
      <vt:lpstr>Polymorphism Overriding</vt:lpstr>
      <vt:lpstr>Polymorphism Override - Feature Hiding</vt:lpstr>
      <vt:lpstr>Polymorphism Override - Feature Override</vt:lpstr>
      <vt:lpstr>Abstract Class &amp; Interface Abstract Class 1/2</vt:lpstr>
      <vt:lpstr>Abstract Class &amp; Interface Abstract Class 2/2</vt:lpstr>
      <vt:lpstr>Abstract Class &amp; Interface Interface 1/3</vt:lpstr>
      <vt:lpstr>Abstract Class &amp; Interface Interface 2/3</vt:lpstr>
      <vt:lpstr>Abstract Class &amp; Interface Interface 3/3</vt:lpstr>
      <vt:lpstr>Abstract Class &amp; Interface  Multi Inheritance</vt:lpstr>
      <vt:lpstr>Abstract Class &amp; Interface  Abstract Class vs. Interface </vt:lpstr>
      <vt:lpstr>Lesson Summary</vt:lpstr>
      <vt:lpstr>PowerPoint Presentation</vt:lpstr>
      <vt:lpstr>Practical Lab 1</vt:lpstr>
      <vt:lpstr>Practical Lab 2</vt:lpstr>
      <vt:lpstr>Practical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OOP in C#</dc:title>
  <cp:lastModifiedBy>smart</cp:lastModifiedBy>
  <cp:revision>656</cp:revision>
  <dcterms:created xsi:type="dcterms:W3CDTF">2010-10-18T05:40:05Z</dcterms:created>
  <dcterms:modified xsi:type="dcterms:W3CDTF">2019-06-11T03:29:18Z</dcterms:modified>
  <cp:contentStatus>20/11/2012</cp:contentStatus>
</cp:coreProperties>
</file>