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300" r:id="rId5"/>
    <p:sldId id="297" r:id="rId6"/>
    <p:sldId id="298" r:id="rId7"/>
    <p:sldId id="299" r:id="rId8"/>
    <p:sldId id="262" r:id="rId9"/>
    <p:sldId id="270" r:id="rId10"/>
    <p:sldId id="263" r:id="rId11"/>
    <p:sldId id="272" r:id="rId12"/>
    <p:sldId id="264" r:id="rId13"/>
    <p:sldId id="273" r:id="rId14"/>
    <p:sldId id="301" r:id="rId1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99" d="100"/>
          <a:sy n="99" d="100"/>
        </p:scale>
        <p:origin x="331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BFE1-27CA-41A5-A673-2A457961398E}" type="datetimeFigureOut">
              <a:rPr lang="vi-VN" smtClean="0"/>
              <a:t>07/03/2021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EED5-2A24-4DF1-96A0-1252773DCC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150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BFE1-27CA-41A5-A673-2A457961398E}" type="datetimeFigureOut">
              <a:rPr lang="vi-VN" smtClean="0"/>
              <a:t>07/03/2021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EED5-2A24-4DF1-96A0-1252773DCC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034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BFE1-27CA-41A5-A673-2A457961398E}" type="datetimeFigureOut">
              <a:rPr lang="vi-VN" smtClean="0"/>
              <a:t>07/03/2021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EED5-2A24-4DF1-96A0-1252773DCC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796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BFE1-27CA-41A5-A673-2A457961398E}" type="datetimeFigureOut">
              <a:rPr lang="vi-VN" smtClean="0"/>
              <a:t>07/03/2021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EED5-2A24-4DF1-96A0-1252773DCC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45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BFE1-27CA-41A5-A673-2A457961398E}" type="datetimeFigureOut">
              <a:rPr lang="vi-VN" smtClean="0"/>
              <a:t>07/03/2021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EED5-2A24-4DF1-96A0-1252773DCC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747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BFE1-27CA-41A5-A673-2A457961398E}" type="datetimeFigureOut">
              <a:rPr lang="vi-VN" smtClean="0"/>
              <a:t>07/03/2021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EED5-2A24-4DF1-96A0-1252773DCC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549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BFE1-27CA-41A5-A673-2A457961398E}" type="datetimeFigureOut">
              <a:rPr lang="vi-VN" smtClean="0"/>
              <a:t>07/03/2021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EED5-2A24-4DF1-96A0-1252773DCC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240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BFE1-27CA-41A5-A673-2A457961398E}" type="datetimeFigureOut">
              <a:rPr lang="vi-VN" smtClean="0"/>
              <a:t>07/03/2021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EED5-2A24-4DF1-96A0-1252773DCC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486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BFE1-27CA-41A5-A673-2A457961398E}" type="datetimeFigureOut">
              <a:rPr lang="vi-VN" smtClean="0"/>
              <a:t>07/03/2021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EED5-2A24-4DF1-96A0-1252773DCC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998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BFE1-27CA-41A5-A673-2A457961398E}" type="datetimeFigureOut">
              <a:rPr lang="vi-VN" smtClean="0"/>
              <a:t>07/03/2021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EED5-2A24-4DF1-96A0-1252773DCC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637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BFE1-27CA-41A5-A673-2A457961398E}" type="datetimeFigureOut">
              <a:rPr lang="vi-VN" smtClean="0"/>
              <a:t>07/03/2021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EED5-2A24-4DF1-96A0-1252773DCC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054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DBFE1-27CA-41A5-A673-2A457961398E}" type="datetimeFigureOut">
              <a:rPr lang="vi-VN" smtClean="0"/>
              <a:t>07/03/2021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6EED5-2A24-4DF1-96A0-1252773DCC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834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57390" y="607159"/>
            <a:ext cx="7258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Mạng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máy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tính</a:t>
            </a:r>
            <a:endParaRPr lang="vi-VN" sz="32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2083" y="1246184"/>
            <a:ext cx="2222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   </a:t>
            </a:r>
            <a:r>
              <a:rPr lang="vi-VN" sz="2400" b="1" dirty="0">
                <a:solidFill>
                  <a:schemeClr val="bg1"/>
                </a:solidFill>
              </a:rPr>
              <a:t>GROUP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4311" y="2456630"/>
            <a:ext cx="3020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chemeClr val="bg1"/>
                </a:solidFill>
              </a:rPr>
              <a:t>Project </a:t>
            </a:r>
            <a:r>
              <a:rPr lang="en-US" sz="3200" b="1" dirty="0">
                <a:solidFill>
                  <a:schemeClr val="bg1"/>
                </a:solidFill>
              </a:rPr>
              <a:t>1</a:t>
            </a:r>
            <a:r>
              <a:rPr lang="vi-VN" sz="3200" b="1" dirty="0">
                <a:solidFill>
                  <a:schemeClr val="bg1"/>
                </a:solidFill>
              </a:rPr>
              <a:t> ---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68858" y="2437637"/>
            <a:ext cx="2584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chemeClr val="bg1"/>
                </a:solidFill>
              </a:rPr>
              <a:t>---  Chủ đề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58097" y="3344787"/>
            <a:ext cx="3663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lang="en-US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DNS</a:t>
            </a:r>
          </a:p>
        </p:txBody>
      </p:sp>
      <p:sp>
        <p:nvSpPr>
          <p:cNvPr id="12" name="Chevron 11"/>
          <p:cNvSpPr/>
          <p:nvPr/>
        </p:nvSpPr>
        <p:spPr>
          <a:xfrm>
            <a:off x="4063776" y="2294597"/>
            <a:ext cx="3657824" cy="870857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5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765 -0.00417 L 0.67735 -0.00417 " pathEditMode="relative" rAng="0" ptsTypes="AA">
                                      <p:cBhvr>
                                        <p:cTn id="15" dur="1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50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  <p:bldP spid="11" grpId="0"/>
      <p:bldP spid="15" grpId="0"/>
      <p:bldP spid="16" grpId="0"/>
      <p:bldP spid="18" grpId="0"/>
      <p:bldP spid="12" grpId="0" animBg="1"/>
      <p:bldP spid="12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1C1C1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911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47" y="0"/>
            <a:ext cx="8312457" cy="6858000"/>
          </a:xfrm>
          <a:prstGeom prst="rect">
            <a:avLst/>
          </a:prstGeom>
        </p:spPr>
      </p:pic>
      <p:sp>
        <p:nvSpPr>
          <p:cNvPr id="9" name="Flowchart: Manual Input 8"/>
          <p:cNvSpPr/>
          <p:nvPr/>
        </p:nvSpPr>
        <p:spPr>
          <a:xfrm rot="16200000">
            <a:off x="6763876" y="2690656"/>
            <a:ext cx="860613" cy="4621952"/>
          </a:xfrm>
          <a:prstGeom prst="flowChartManualInpu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Flowchart: Manual Input 9"/>
          <p:cNvSpPr/>
          <p:nvPr/>
        </p:nvSpPr>
        <p:spPr>
          <a:xfrm rot="16200000">
            <a:off x="5763476" y="1559412"/>
            <a:ext cx="860613" cy="4778194"/>
          </a:xfrm>
          <a:prstGeom prst="flowChartManualInpu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TextBox 13"/>
          <p:cNvSpPr txBox="1"/>
          <p:nvPr/>
        </p:nvSpPr>
        <p:spPr>
          <a:xfrm>
            <a:off x="5740764" y="3592296"/>
            <a:ext cx="2747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b="1" dirty="0">
                <a:solidFill>
                  <a:schemeClr val="bg1"/>
                </a:solidFill>
              </a:rPr>
              <a:t>ỨNG DỤNG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89557" y="4711617"/>
            <a:ext cx="294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dirty="0">
                <a:solidFill>
                  <a:schemeClr val="bg1"/>
                </a:solidFill>
              </a:rPr>
              <a:t>PHÂN TÍCH</a:t>
            </a:r>
          </a:p>
        </p:txBody>
      </p:sp>
    </p:spTree>
    <p:extLst>
      <p:ext uri="{BB962C8B-B14F-4D97-AF65-F5344CB8AC3E}">
        <p14:creationId xmlns:p14="http://schemas.microsoft.com/office/powerpoint/2010/main" val="323911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44444E-6 L 0.00339 -0.47939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2398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33333E-6 L -0.00013 -0.4717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9 -0.4794 L 0.27318 -0.4784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90" y="4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47176 L 0.27579 -0.4717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4" grpId="0"/>
      <p:bldP spid="14" grpId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1C1C1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911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Flowchart: Manual Input 2"/>
          <p:cNvSpPr/>
          <p:nvPr/>
        </p:nvSpPr>
        <p:spPr>
          <a:xfrm rot="16200000">
            <a:off x="9111513" y="-1681194"/>
            <a:ext cx="860613" cy="4778194"/>
          </a:xfrm>
          <a:prstGeom prst="flowChartManualInpu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9107854" y="384737"/>
            <a:ext cx="2747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b="1" dirty="0">
                <a:solidFill>
                  <a:schemeClr val="bg1"/>
                </a:solidFill>
              </a:rPr>
              <a:t>ỨNG DỤNG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573966" y="1663908"/>
            <a:ext cx="10281756" cy="4796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2188564" y="1838793"/>
            <a:ext cx="46728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800" b="1" dirty="0"/>
              <a:t>Associative arrays</a:t>
            </a:r>
            <a:r>
              <a:rPr lang="vi-VN" sz="2800" b="1" i="1" dirty="0"/>
              <a:t>: </a:t>
            </a:r>
            <a:r>
              <a:rPr lang="vi-VN" sz="2800" b="1" dirty="0"/>
              <a:t>Bảng băm thường được sử dụng để cài đặt nhiều loại in-memory tables. Chúng được sử dụng để thực hiện các mảng kết hợp (các mảng có chỉ số là các chuỗi tùy ý hoặc các đối tượng phức tạp khác).</a:t>
            </a:r>
            <a:endParaRPr 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dirty="0"/>
          </a:p>
          <a:p>
            <a:endParaRPr lang="vi-V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22" y="2243528"/>
            <a:ext cx="4513891" cy="34077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44380" y="1031068"/>
            <a:ext cx="1086786" cy="109004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b="1" dirty="0"/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4380" y="1031068"/>
            <a:ext cx="1086786" cy="109004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b="1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8564" y="2484469"/>
            <a:ext cx="41522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/>
              <a:t>Lập chỉ mục CSDL: Các bảng băm cũng có thể được sử dụng làm cấu trúc dữ liệu để lập chỉ mục dữ liệu trong các CSDL.</a:t>
            </a:r>
            <a:endParaRPr lang="en-US" sz="2800" b="1" dirty="0"/>
          </a:p>
          <a:p>
            <a:endParaRPr lang="vi-VN" sz="28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028" y="2464482"/>
            <a:ext cx="4599042" cy="264793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44380" y="1031068"/>
            <a:ext cx="1086786" cy="109004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b="1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80021" y="2638357"/>
            <a:ext cx="460673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800" b="1" dirty="0"/>
              <a:t>Lập chỉ mục CSDL: Các bảng băm cũng có thể được sử dụng làm cấu trúc dữ liệu để lập chỉ mục dữ liệu trong các CSDL.</a:t>
            </a:r>
          </a:p>
          <a:p>
            <a:pPr algn="just"/>
            <a:endParaRPr lang="vi-V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376" y="2366829"/>
            <a:ext cx="4994345" cy="381016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44380" y="1031068"/>
            <a:ext cx="1086786" cy="109004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b="1" dirty="0"/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44380" y="3555930"/>
            <a:ext cx="1086786" cy="109004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b="1"/>
              <a:t>5</a:t>
            </a:r>
            <a:endParaRPr lang="vi-VN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188563" y="2007065"/>
            <a:ext cx="8859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/>
              <a:t>Biểu diễn các đối tượng: Một số ngôn ngữ động, chẳng hạn như Perl, Python, JavaScript và Ruby sử dụng bảng băm để triển khai các đối tượng.</a:t>
            </a:r>
            <a:br>
              <a:rPr lang="vi-VN" sz="2800" b="1" dirty="0"/>
            </a:br>
            <a:endParaRPr lang="vi-VN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188563" y="4573805"/>
            <a:ext cx="84094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/>
              <a:t>Hàm băm được sử dụng trong các thuật toán khác nhau để tăng tốc độ tính toán.</a:t>
            </a:r>
            <a:endParaRPr lang="en-US" sz="2800" b="1" dirty="0"/>
          </a:p>
          <a:p>
            <a:endParaRPr lang="vi-VN" sz="2800" b="1" dirty="0"/>
          </a:p>
        </p:txBody>
      </p:sp>
    </p:spTree>
    <p:extLst>
      <p:ext uri="{BB962C8B-B14F-4D97-AF65-F5344CB8AC3E}">
        <p14:creationId xmlns:p14="http://schemas.microsoft.com/office/powerpoint/2010/main" val="224578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5" grpId="1"/>
      <p:bldP spid="6" grpId="0" animBg="1"/>
      <p:bldP spid="10" grpId="0" animBg="1"/>
      <p:bldP spid="11" grpId="0"/>
      <p:bldP spid="11" grpId="1"/>
      <p:bldP spid="13" grpId="0" animBg="1"/>
      <p:bldP spid="14" grpId="0"/>
      <p:bldP spid="14" grpId="1"/>
      <p:bldP spid="16" grpId="0" animBg="1"/>
      <p:bldP spid="17" grpId="0" animBg="1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1C1C1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911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47" y="0"/>
            <a:ext cx="8312457" cy="6858000"/>
          </a:xfrm>
          <a:prstGeom prst="rect">
            <a:avLst/>
          </a:prstGeom>
        </p:spPr>
      </p:pic>
      <p:sp>
        <p:nvSpPr>
          <p:cNvPr id="9" name="Flowchart: Manual Input 8"/>
          <p:cNvSpPr/>
          <p:nvPr/>
        </p:nvSpPr>
        <p:spPr>
          <a:xfrm rot="16200000">
            <a:off x="6763876" y="2690656"/>
            <a:ext cx="860613" cy="4621952"/>
          </a:xfrm>
          <a:prstGeom prst="flowChartManualInpu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TextBox 14"/>
          <p:cNvSpPr txBox="1"/>
          <p:nvPr/>
        </p:nvSpPr>
        <p:spPr>
          <a:xfrm>
            <a:off x="6489557" y="4711617"/>
            <a:ext cx="294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dirty="0">
                <a:solidFill>
                  <a:schemeClr val="bg1"/>
                </a:solidFill>
              </a:rPr>
              <a:t>PHÂN TÍCH</a:t>
            </a:r>
          </a:p>
        </p:txBody>
      </p:sp>
    </p:spTree>
    <p:extLst>
      <p:ext uri="{BB962C8B-B14F-4D97-AF65-F5344CB8AC3E}">
        <p14:creationId xmlns:p14="http://schemas.microsoft.com/office/powerpoint/2010/main" val="242898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00053 -0.62639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3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0.00261 -0.6284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3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62639 L 0.2056 -0.6252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7" y="4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-0.62847 L 0.21276 -0.63009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5" grpId="0"/>
      <p:bldP spid="1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1C1C1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911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Flowchart: Manual Input 2"/>
          <p:cNvSpPr/>
          <p:nvPr/>
        </p:nvSpPr>
        <p:spPr>
          <a:xfrm rot="16200000">
            <a:off x="9235614" y="-1609881"/>
            <a:ext cx="860613" cy="4621952"/>
          </a:xfrm>
          <a:prstGeom prst="flowChartManualInpu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9030450" y="377929"/>
            <a:ext cx="294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dirty="0">
                <a:solidFill>
                  <a:schemeClr val="bg1"/>
                </a:solidFill>
              </a:rPr>
              <a:t>PHÂN TÍCH</a:t>
            </a:r>
          </a:p>
        </p:txBody>
      </p:sp>
      <p:sp>
        <p:nvSpPr>
          <p:cNvPr id="9" name="Rectangle 8"/>
          <p:cNvSpPr/>
          <p:nvPr/>
        </p:nvSpPr>
        <p:spPr>
          <a:xfrm>
            <a:off x="764175" y="1854925"/>
            <a:ext cx="3951515" cy="56170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/>
              <a:t>ĐẦU VÀO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4174" y="3048176"/>
            <a:ext cx="3951515" cy="56170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/>
              <a:t>TIẾN HÀNH BĂM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1002" y="4229698"/>
            <a:ext cx="3951515" cy="56170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/>
              <a:t>   KẾT QUẢ CHỈ MỤC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1002" y="5417085"/>
            <a:ext cx="3951515" cy="5617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/>
              <a:t>ĐẦU RA</a:t>
            </a:r>
          </a:p>
        </p:txBody>
      </p:sp>
      <p:sp>
        <p:nvSpPr>
          <p:cNvPr id="13" name="Diamond 12"/>
          <p:cNvSpPr/>
          <p:nvPr/>
        </p:nvSpPr>
        <p:spPr>
          <a:xfrm>
            <a:off x="378822" y="5325646"/>
            <a:ext cx="770709" cy="744583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/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60273" y="1649197"/>
            <a:ext cx="6426513" cy="4529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Isosceles Triangle 14"/>
          <p:cNvSpPr/>
          <p:nvPr/>
        </p:nvSpPr>
        <p:spPr>
          <a:xfrm rot="1874628">
            <a:off x="4946400" y="1772087"/>
            <a:ext cx="616611" cy="51053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Isosceles Triangle 15"/>
          <p:cNvSpPr/>
          <p:nvPr/>
        </p:nvSpPr>
        <p:spPr>
          <a:xfrm rot="1874628">
            <a:off x="4945690" y="2976458"/>
            <a:ext cx="616611" cy="51053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Isosceles Triangle 16"/>
          <p:cNvSpPr/>
          <p:nvPr/>
        </p:nvSpPr>
        <p:spPr>
          <a:xfrm rot="1874628">
            <a:off x="4941924" y="4182166"/>
            <a:ext cx="616611" cy="51053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Isosceles Triangle 17"/>
          <p:cNvSpPr/>
          <p:nvPr/>
        </p:nvSpPr>
        <p:spPr>
          <a:xfrm rot="1874628">
            <a:off x="4915797" y="5416425"/>
            <a:ext cx="616611" cy="51053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TextBox 18"/>
          <p:cNvSpPr txBox="1"/>
          <p:nvPr/>
        </p:nvSpPr>
        <p:spPr>
          <a:xfrm>
            <a:off x="7169859" y="1750059"/>
            <a:ext cx="3330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u="sng" dirty="0"/>
              <a:t>Key</a:t>
            </a:r>
            <a:r>
              <a:rPr lang="vi-VN" sz="2800" b="1" dirty="0"/>
              <a:t>      -       </a:t>
            </a:r>
            <a:r>
              <a:rPr lang="vi-VN" sz="2800" b="1" u="sng" dirty="0"/>
              <a:t>Data</a:t>
            </a:r>
          </a:p>
          <a:p>
            <a:endParaRPr lang="vi-VN" sz="2800" b="1" dirty="0"/>
          </a:p>
          <a:p>
            <a:r>
              <a:rPr lang="en-US" sz="2800" b="1" dirty="0"/>
              <a:t>NHT	              84321</a:t>
            </a:r>
          </a:p>
          <a:p>
            <a:r>
              <a:rPr lang="en-US" sz="2800" b="1" dirty="0"/>
              <a:t>NXH	              84954</a:t>
            </a:r>
          </a:p>
          <a:p>
            <a:r>
              <a:rPr lang="en-US" sz="2800" b="1" dirty="0"/>
              <a:t>TXS	              84797</a:t>
            </a:r>
          </a:p>
          <a:p>
            <a:r>
              <a:rPr lang="en-US" sz="2800" b="1" dirty="0"/>
              <a:t>LTC	              84900</a:t>
            </a:r>
          </a:p>
          <a:p>
            <a:r>
              <a:rPr lang="en-US" sz="2800" b="1" dirty="0"/>
              <a:t>NLXH 	              84888</a:t>
            </a:r>
          </a:p>
          <a:p>
            <a:endParaRPr lang="en-US" sz="2800" b="1" dirty="0"/>
          </a:p>
          <a:p>
            <a:r>
              <a:rPr lang="en-US" sz="2800" b="1" u="sng" dirty="0" err="1"/>
              <a:t>SizeArr</a:t>
            </a:r>
            <a:r>
              <a:rPr lang="en-US" sz="2800" b="1" dirty="0"/>
              <a:t> = 5</a:t>
            </a:r>
          </a:p>
          <a:p>
            <a:endParaRPr lang="vi-VN" dirty="0"/>
          </a:p>
        </p:txBody>
      </p:sp>
      <p:sp>
        <p:nvSpPr>
          <p:cNvPr id="20" name="TextBox 19"/>
          <p:cNvSpPr txBox="1"/>
          <p:nvPr/>
        </p:nvSpPr>
        <p:spPr>
          <a:xfrm>
            <a:off x="5660417" y="2194373"/>
            <a:ext cx="565485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           NHT    = 330 % 5 = 0</a:t>
            </a:r>
          </a:p>
          <a:p>
            <a:r>
              <a:rPr lang="en-US" sz="2800" b="1" dirty="0"/>
              <a:t>            NXH    = 334 % 5 = 4</a:t>
            </a:r>
          </a:p>
          <a:p>
            <a:r>
              <a:rPr lang="en-US" sz="2800" b="1" dirty="0"/>
              <a:t>            TXS     = 351 % 5 = 1</a:t>
            </a:r>
          </a:p>
          <a:p>
            <a:r>
              <a:rPr lang="en-US" sz="2800" b="1" dirty="0"/>
              <a:t>            LTC      = 323 % 5 = 3</a:t>
            </a:r>
          </a:p>
          <a:p>
            <a:r>
              <a:rPr lang="en-US" sz="2800" b="1" dirty="0"/>
              <a:t>            NLXH   = 442 % 5 = 2</a:t>
            </a:r>
          </a:p>
          <a:p>
            <a:endParaRPr lang="en-US" sz="2800" b="1" dirty="0"/>
          </a:p>
          <a:p>
            <a:r>
              <a:rPr lang="en-US" sz="2800" b="1" u="sng" dirty="0" err="1"/>
              <a:t>Thứ</a:t>
            </a:r>
            <a:r>
              <a:rPr lang="en-US" sz="2800" b="1" u="sng" dirty="0"/>
              <a:t> </a:t>
            </a:r>
            <a:r>
              <a:rPr lang="en-US" sz="2800" b="1" u="sng" dirty="0" err="1"/>
              <a:t>tự</a:t>
            </a:r>
            <a:r>
              <a:rPr lang="en-US" sz="2800" b="1" u="sng" dirty="0"/>
              <a:t>:</a:t>
            </a:r>
          </a:p>
          <a:p>
            <a:r>
              <a:rPr lang="en-US" sz="2800" b="1" dirty="0"/>
              <a:t>NHT -&gt; TXS -&gt; NLXH -&gt; LTC -&gt;NXH</a:t>
            </a:r>
          </a:p>
          <a:p>
            <a:endParaRPr lang="vi-VN" dirty="0"/>
          </a:p>
        </p:txBody>
      </p:sp>
      <p:sp>
        <p:nvSpPr>
          <p:cNvPr id="21" name="Diamond 20"/>
          <p:cNvSpPr/>
          <p:nvPr/>
        </p:nvSpPr>
        <p:spPr>
          <a:xfrm>
            <a:off x="378823" y="4138259"/>
            <a:ext cx="770709" cy="744583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/>
              <a:t>3</a:t>
            </a:r>
          </a:p>
        </p:txBody>
      </p:sp>
      <p:sp>
        <p:nvSpPr>
          <p:cNvPr id="22" name="Diamond 21"/>
          <p:cNvSpPr/>
          <p:nvPr/>
        </p:nvSpPr>
        <p:spPr>
          <a:xfrm>
            <a:off x="378823" y="2950872"/>
            <a:ext cx="770709" cy="744583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/>
              <a:t>2</a:t>
            </a:r>
          </a:p>
        </p:txBody>
      </p:sp>
      <p:sp>
        <p:nvSpPr>
          <p:cNvPr id="23" name="Diamond 22"/>
          <p:cNvSpPr/>
          <p:nvPr/>
        </p:nvSpPr>
        <p:spPr>
          <a:xfrm>
            <a:off x="378823" y="1763485"/>
            <a:ext cx="770708" cy="756312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/>
              <a:t>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78823" y="322370"/>
            <a:ext cx="7061472" cy="914400"/>
            <a:chOff x="378823" y="322370"/>
            <a:chExt cx="7061472" cy="914400"/>
          </a:xfrm>
        </p:grpSpPr>
        <p:sp>
          <p:nvSpPr>
            <p:cNvPr id="8" name="Right Triangle 7"/>
            <p:cNvSpPr/>
            <p:nvPr/>
          </p:nvSpPr>
          <p:spPr>
            <a:xfrm>
              <a:off x="6525895" y="322370"/>
              <a:ext cx="914400" cy="91440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8823" y="322371"/>
              <a:ext cx="6147073" cy="9143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787394" y="1789076"/>
            <a:ext cx="44780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NHT – data    	0</a:t>
            </a:r>
          </a:p>
          <a:p>
            <a:r>
              <a:rPr lang="en-US" sz="2800" b="1" dirty="0"/>
              <a:t>|</a:t>
            </a:r>
          </a:p>
          <a:p>
            <a:r>
              <a:rPr lang="en-US" sz="2800" b="1" dirty="0"/>
              <a:t>TXS– data		1</a:t>
            </a:r>
          </a:p>
          <a:p>
            <a:r>
              <a:rPr lang="en-US" sz="2800" b="1" dirty="0"/>
              <a:t>|	</a:t>
            </a:r>
          </a:p>
          <a:p>
            <a:r>
              <a:rPr lang="en-US" sz="2800" b="1" dirty="0"/>
              <a:t>NLXH – data		2</a:t>
            </a:r>
          </a:p>
          <a:p>
            <a:r>
              <a:rPr lang="en-US" sz="2800" b="1" dirty="0"/>
              <a:t>|</a:t>
            </a:r>
          </a:p>
          <a:p>
            <a:r>
              <a:rPr lang="en-US" sz="2800" b="1" dirty="0"/>
              <a:t>LTC – data		3</a:t>
            </a:r>
          </a:p>
          <a:p>
            <a:r>
              <a:rPr lang="en-US" sz="2800" b="1" dirty="0"/>
              <a:t>|</a:t>
            </a:r>
          </a:p>
          <a:p>
            <a:r>
              <a:rPr lang="en-US" sz="2800" b="1" dirty="0"/>
              <a:t>NXH – data		4</a:t>
            </a:r>
          </a:p>
          <a:p>
            <a:endParaRPr lang="vi-VN" dirty="0"/>
          </a:p>
        </p:txBody>
      </p:sp>
      <p:sp>
        <p:nvSpPr>
          <p:cNvPr id="26" name="Rectangle 25"/>
          <p:cNvSpPr/>
          <p:nvPr/>
        </p:nvSpPr>
        <p:spPr>
          <a:xfrm>
            <a:off x="5460273" y="2053652"/>
            <a:ext cx="6426513" cy="4125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    </a:t>
            </a:r>
            <a:r>
              <a:rPr lang="en-US" sz="2800" b="1" dirty="0" err="1">
                <a:solidFill>
                  <a:schemeClr val="tx1"/>
                </a:solidFill>
              </a:rPr>
              <a:t>Bài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toán</a:t>
            </a:r>
            <a:r>
              <a:rPr lang="en-US" sz="2800" b="1" dirty="0">
                <a:solidFill>
                  <a:schemeClr val="tx1"/>
                </a:solidFill>
              </a:rPr>
              <a:t> ở </a:t>
            </a:r>
            <a:r>
              <a:rPr lang="en-US" sz="2800" b="1" dirty="0" err="1">
                <a:solidFill>
                  <a:schemeClr val="tx1"/>
                </a:solidFill>
              </a:rPr>
              <a:t>điều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kiện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hoàn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hảo</a:t>
            </a:r>
            <a:r>
              <a:rPr lang="en-US" sz="2800" b="1" dirty="0">
                <a:solidFill>
                  <a:schemeClr val="tx1"/>
                </a:solidFill>
              </a:rPr>
              <a:t> (</a:t>
            </a:r>
            <a:r>
              <a:rPr lang="en-US" sz="2800" b="1" dirty="0" err="1">
                <a:solidFill>
                  <a:schemeClr val="tx1"/>
                </a:solidFill>
              </a:rPr>
              <a:t>đã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được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tính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toán</a:t>
            </a:r>
            <a:r>
              <a:rPr lang="en-US" sz="2800" b="1" dirty="0">
                <a:solidFill>
                  <a:schemeClr val="tx1"/>
                </a:solidFill>
              </a:rPr>
              <a:t> ) </a:t>
            </a:r>
            <a:r>
              <a:rPr lang="en-US" sz="2800" b="1" dirty="0" err="1">
                <a:solidFill>
                  <a:schemeClr val="tx1"/>
                </a:solidFill>
              </a:rPr>
              <a:t>để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mô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tả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cơ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bản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về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bảng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băm</a:t>
            </a:r>
            <a:r>
              <a:rPr lang="en-US" sz="2800" b="1" dirty="0">
                <a:solidFill>
                  <a:schemeClr val="tx1"/>
                </a:solidFill>
              </a:rPr>
              <a:t>.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     </a:t>
            </a:r>
            <a:r>
              <a:rPr lang="en-US" sz="2800" b="1" dirty="0" err="1">
                <a:solidFill>
                  <a:schemeClr val="tx1"/>
                </a:solidFill>
              </a:rPr>
              <a:t>Độ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phức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tạp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gần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như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bằng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độ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phức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tạp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hoàn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hảo</a:t>
            </a:r>
            <a:r>
              <a:rPr lang="en-US" sz="2800" b="1" dirty="0">
                <a:solidFill>
                  <a:schemeClr val="tx1"/>
                </a:solidFill>
              </a:rPr>
              <a:t>: O(1).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     Ở </a:t>
            </a:r>
            <a:r>
              <a:rPr lang="en-US" sz="2800" b="1" dirty="0" err="1">
                <a:solidFill>
                  <a:schemeClr val="tx1"/>
                </a:solidFill>
              </a:rPr>
              <a:t>tình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huống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không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hoàn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hảo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có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thể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xảy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ra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va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chạm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giữ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các</a:t>
            </a:r>
            <a:r>
              <a:rPr lang="en-US" sz="2800" b="1" dirty="0">
                <a:solidFill>
                  <a:schemeClr val="tx1"/>
                </a:solidFill>
              </a:rPr>
              <a:t> index number </a:t>
            </a:r>
          </a:p>
          <a:p>
            <a:r>
              <a:rPr lang="en-US" sz="2800" b="1" dirty="0" err="1">
                <a:solidFill>
                  <a:schemeClr val="tx1"/>
                </a:solidFill>
              </a:rPr>
              <a:t>Nếu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có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hứng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thú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với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bảng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băm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có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thể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tìm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hiểu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vi-VN" sz="2800" b="1" dirty="0">
                <a:solidFill>
                  <a:schemeClr val="tx1"/>
                </a:solidFill>
              </a:rPr>
              <a:t>thê</a:t>
            </a:r>
            <a:r>
              <a:rPr lang="en-US" sz="2800" b="1" dirty="0">
                <a:solidFill>
                  <a:schemeClr val="tx1"/>
                </a:solidFill>
              </a:rPr>
              <a:t>m.</a:t>
            </a:r>
          </a:p>
          <a:p>
            <a:pPr algn="ctr"/>
            <a:endParaRPr lang="vi-VN" sz="2800" dirty="0"/>
          </a:p>
        </p:txBody>
      </p:sp>
      <p:sp>
        <p:nvSpPr>
          <p:cNvPr id="27" name="Rectangle 26"/>
          <p:cNvSpPr/>
          <p:nvPr/>
        </p:nvSpPr>
        <p:spPr>
          <a:xfrm>
            <a:off x="7079181" y="1641964"/>
            <a:ext cx="3060163" cy="818713"/>
          </a:xfrm>
          <a:prstGeom prst="rect">
            <a:avLst/>
          </a:prstGeom>
          <a:solidFill>
            <a:srgbClr val="1C1C1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/>
              <a:t>KẾT LUẬN</a:t>
            </a:r>
            <a:endParaRPr lang="vi-VN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442672" y="1722213"/>
            <a:ext cx="716751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/>
              <a:t>Sử</a:t>
            </a:r>
            <a:r>
              <a:rPr lang="en-US" sz="2800" b="1" u="sng" dirty="0"/>
              <a:t> </a:t>
            </a:r>
            <a:r>
              <a:rPr lang="en-US" sz="2800" b="1" u="sng" dirty="0" err="1"/>
              <a:t>dụng</a:t>
            </a:r>
            <a:r>
              <a:rPr lang="en-US" sz="2800" b="1" u="sng" dirty="0"/>
              <a:t> ASCCI code</a:t>
            </a:r>
          </a:p>
          <a:p>
            <a:r>
              <a:rPr lang="en-US" sz="2800" b="1" dirty="0"/>
              <a:t>NHT    = 110 + 104 + 116 = 330</a:t>
            </a:r>
          </a:p>
          <a:p>
            <a:r>
              <a:rPr lang="en-US" sz="2800" b="1" dirty="0"/>
              <a:t>NXH    = 110 + 120 + 104 = 334</a:t>
            </a:r>
          </a:p>
          <a:p>
            <a:r>
              <a:rPr lang="en-US" sz="2800" b="1" dirty="0"/>
              <a:t>TXS     = 116 + 120 + 115 = 351</a:t>
            </a:r>
          </a:p>
          <a:p>
            <a:r>
              <a:rPr lang="en-US" sz="2800" b="1" dirty="0"/>
              <a:t>LTC      = 108 + 116 + 99 =  323</a:t>
            </a:r>
          </a:p>
          <a:p>
            <a:r>
              <a:rPr lang="en-US" sz="2800" b="1" dirty="0"/>
              <a:t>NLXH  = 110 + 108 + 120 + 104 = 442</a:t>
            </a:r>
          </a:p>
          <a:p>
            <a:r>
              <a:rPr lang="en-US" sz="2800" b="1" u="sng" dirty="0" err="1"/>
              <a:t>Giá</a:t>
            </a:r>
            <a:r>
              <a:rPr lang="en-US" sz="2800" b="1" u="sng" dirty="0"/>
              <a:t> </a:t>
            </a:r>
            <a:r>
              <a:rPr lang="en-US" sz="2800" b="1" u="sng" dirty="0" err="1"/>
              <a:t>trị</a:t>
            </a:r>
            <a:r>
              <a:rPr lang="en-US" sz="2800" b="1" u="sng" dirty="0"/>
              <a:t> </a:t>
            </a:r>
            <a:r>
              <a:rPr lang="en-US" sz="2800" b="1" u="sng" dirty="0" err="1"/>
              <a:t>chỉ</a:t>
            </a:r>
            <a:r>
              <a:rPr lang="en-US" sz="2800" b="1" u="sng" dirty="0"/>
              <a:t> </a:t>
            </a:r>
            <a:r>
              <a:rPr lang="en-US" sz="2800" b="1" u="sng" dirty="0" err="1"/>
              <a:t>mục</a:t>
            </a:r>
            <a:r>
              <a:rPr lang="en-US" sz="2800" b="1" u="sng" dirty="0"/>
              <a:t> </a:t>
            </a:r>
            <a:r>
              <a:rPr lang="en-US" sz="2800" b="1" u="sng" dirty="0" err="1"/>
              <a:t>để</a:t>
            </a:r>
            <a:r>
              <a:rPr lang="en-US" sz="2800" b="1" u="sng" dirty="0"/>
              <a:t> </a:t>
            </a:r>
            <a:r>
              <a:rPr lang="en-US" sz="2800" b="1" u="sng" dirty="0" err="1"/>
              <a:t>xác</a:t>
            </a:r>
            <a:r>
              <a:rPr lang="en-US" sz="2800" b="1" u="sng" dirty="0"/>
              <a:t> </a:t>
            </a:r>
            <a:r>
              <a:rPr lang="en-US" sz="2800" b="1" u="sng" dirty="0" err="1"/>
              <a:t>định</a:t>
            </a:r>
            <a:r>
              <a:rPr lang="en-US" sz="2800" b="1" u="sng" dirty="0"/>
              <a:t> </a:t>
            </a:r>
            <a:r>
              <a:rPr lang="en-US" sz="2800" b="1" u="sng" dirty="0" err="1"/>
              <a:t>lưu</a:t>
            </a:r>
            <a:r>
              <a:rPr lang="en-US" sz="2800" b="1" u="sng" dirty="0"/>
              <a:t> </a:t>
            </a:r>
            <a:r>
              <a:rPr lang="en-US" sz="2800" b="1" u="sng" dirty="0" err="1"/>
              <a:t>trữ</a:t>
            </a:r>
            <a:r>
              <a:rPr lang="en-US" sz="2800" b="1" u="sng" dirty="0"/>
              <a:t> </a:t>
            </a:r>
            <a:r>
              <a:rPr lang="en-US" sz="2800" b="1" u="sng" dirty="0" err="1"/>
              <a:t>tính</a:t>
            </a:r>
            <a:endParaRPr lang="en-US" sz="2800" b="1" u="sng" dirty="0"/>
          </a:p>
          <a:p>
            <a:r>
              <a:rPr lang="en-US" sz="2800" b="1" u="sng" dirty="0" err="1"/>
              <a:t>bằng</a:t>
            </a:r>
            <a:r>
              <a:rPr lang="en-US" sz="2800" b="1" u="sng" dirty="0"/>
              <a:t> </a:t>
            </a:r>
            <a:r>
              <a:rPr lang="en-US" sz="2800" b="1" u="sng" dirty="0" err="1"/>
              <a:t>công</a:t>
            </a:r>
            <a:r>
              <a:rPr lang="en-US" sz="2800" b="1" u="sng" dirty="0"/>
              <a:t> </a:t>
            </a:r>
            <a:r>
              <a:rPr lang="en-US" sz="2800" b="1" u="sng" dirty="0" err="1"/>
              <a:t>thức</a:t>
            </a:r>
            <a:r>
              <a:rPr lang="en-US" sz="2800" b="1" u="sng" dirty="0"/>
              <a:t> :</a:t>
            </a:r>
          </a:p>
          <a:p>
            <a:r>
              <a:rPr lang="en-US" sz="2800" b="1" dirty="0"/>
              <a:t>Index number </a:t>
            </a:r>
          </a:p>
          <a:p>
            <a:r>
              <a:rPr lang="en-US" sz="2800" b="1" dirty="0"/>
              <a:t>              (SUM ASCII code) MOD(</a:t>
            </a:r>
            <a:r>
              <a:rPr lang="en-US" sz="2800" b="1" dirty="0" err="1"/>
              <a:t>size.Arr</a:t>
            </a:r>
            <a:r>
              <a:rPr lang="en-US" sz="2800" b="1" dirty="0"/>
              <a:t>)</a:t>
            </a:r>
          </a:p>
          <a:p>
            <a:endParaRPr lang="vi-VN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38493" y="285961"/>
            <a:ext cx="54277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/>
              <a:t>KHỞI TẠO DANH BẠ + Tên, Địa Chỉ</a:t>
            </a:r>
          </a:p>
          <a:p>
            <a:r>
              <a:rPr lang="vi-VN" sz="2000" b="1" dirty="0"/>
              <a:t>             Tên – Key       Địa Chỉ -- Data</a:t>
            </a:r>
          </a:p>
          <a:p>
            <a:r>
              <a:rPr lang="vi-VN" sz="2000" b="1" dirty="0"/>
              <a:t>              Sử Dụng Bảng Băm Đóng</a:t>
            </a:r>
          </a:p>
        </p:txBody>
      </p:sp>
    </p:spTree>
    <p:extLst>
      <p:ext uri="{BB962C8B-B14F-4D97-AF65-F5344CB8AC3E}">
        <p14:creationId xmlns:p14="http://schemas.microsoft.com/office/powerpoint/2010/main" val="192278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19653 L -2.08333E-7 -0.0009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97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17315 L -2.08333E-7 1.11111E-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6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17315 L -2.08333E-7 2.96296E-6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17315 L -2.5E-6 -2.22222E-6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854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/>
      <p:bldP spid="19" grpId="1"/>
      <p:bldP spid="20" grpId="0"/>
      <p:bldP spid="20" grpId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5" grpId="0"/>
      <p:bldP spid="25" grpId="1"/>
      <p:bldP spid="26" grpId="0" animBg="1"/>
      <p:bldP spid="27" grpId="0" animBg="1"/>
      <p:bldP spid="28" grpId="2"/>
      <p:bldP spid="28" grpId="3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54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1C1C1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6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787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47" y="0"/>
            <a:ext cx="8312457" cy="6858000"/>
          </a:xfrm>
          <a:prstGeom prst="rect">
            <a:avLst/>
          </a:prstGeom>
        </p:spPr>
      </p:pic>
      <p:sp>
        <p:nvSpPr>
          <p:cNvPr id="8" name="Flowchart: Manual Input 7"/>
          <p:cNvSpPr/>
          <p:nvPr/>
        </p:nvSpPr>
        <p:spPr>
          <a:xfrm rot="16200000" flipH="1">
            <a:off x="5596029" y="616514"/>
            <a:ext cx="856514" cy="4392711"/>
          </a:xfrm>
          <a:prstGeom prst="flowChartManualInpu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Flowchart: Manual Input 8"/>
          <p:cNvSpPr/>
          <p:nvPr/>
        </p:nvSpPr>
        <p:spPr>
          <a:xfrm rot="16200000">
            <a:off x="6302738" y="3151794"/>
            <a:ext cx="860613" cy="3699675"/>
          </a:xfrm>
          <a:prstGeom prst="flowChartManualInpu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Flowchart: Manual Input 9"/>
          <p:cNvSpPr/>
          <p:nvPr/>
        </p:nvSpPr>
        <p:spPr>
          <a:xfrm rot="16200000">
            <a:off x="5706759" y="1616127"/>
            <a:ext cx="860613" cy="4664760"/>
          </a:xfrm>
          <a:prstGeom prst="flowChartManualInpu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Flowchart: Manual Input 10"/>
          <p:cNvSpPr/>
          <p:nvPr/>
        </p:nvSpPr>
        <p:spPr>
          <a:xfrm rot="16200000" flipH="1">
            <a:off x="6579590" y="-306259"/>
            <a:ext cx="896471" cy="3953679"/>
          </a:xfrm>
          <a:prstGeom prst="flowChartManualInpu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/>
          <p:cNvSpPr txBox="1"/>
          <p:nvPr/>
        </p:nvSpPr>
        <p:spPr>
          <a:xfrm>
            <a:off x="6193782" y="131717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endParaRPr lang="vi-V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3206" y="2489703"/>
            <a:ext cx="289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vi-VN" sz="3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52276" y="3648001"/>
            <a:ext cx="4512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     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ADDRESSES</a:t>
            </a:r>
            <a:endParaRPr lang="vi-V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9557" y="4711617"/>
            <a:ext cx="2093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endParaRPr lang="vi-V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48148E-6 L 0.00157 -0.14167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7083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0.00156 -0.1368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-0.14167 L 0.20521 -0.1379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185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1368 L 0.20377 -0.13657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2" grpId="0"/>
      <p:bldP spid="12" grpId="1"/>
      <p:bldP spid="12" grpId="2"/>
      <p:bldP spid="12" grpId="3"/>
      <p:bldP spid="13" grpId="0"/>
      <p:bldP spid="13" grpId="1"/>
      <p:bldP spid="14" grpId="0"/>
      <p:bldP spid="14" grpId="1"/>
      <p:bldP spid="15" grpId="0"/>
      <p:bldP spid="1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1C1C1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911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Flowchart: Manual Input 4"/>
          <p:cNvSpPr/>
          <p:nvPr/>
        </p:nvSpPr>
        <p:spPr>
          <a:xfrm rot="16200000" flipH="1">
            <a:off x="9292664" y="-1144219"/>
            <a:ext cx="896471" cy="4419596"/>
          </a:xfrm>
          <a:prstGeom prst="flowChartManualInpu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9083447" y="703412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INTERNET</a:t>
            </a:r>
            <a:endParaRPr lang="vi-VN" sz="3600" b="1" dirty="0">
              <a:solidFill>
                <a:schemeClr val="bg1"/>
              </a:solidFill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355599" y="1981200"/>
            <a:ext cx="11522892" cy="450668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grpSp>
        <p:nvGrpSpPr>
          <p:cNvPr id="27" name="Group 26"/>
          <p:cNvGrpSpPr/>
          <p:nvPr/>
        </p:nvGrpSpPr>
        <p:grpSpPr>
          <a:xfrm>
            <a:off x="355600" y="894028"/>
            <a:ext cx="4305300" cy="914400"/>
            <a:chOff x="355600" y="894028"/>
            <a:chExt cx="4305300" cy="914400"/>
          </a:xfrm>
        </p:grpSpPr>
        <p:sp>
          <p:nvSpPr>
            <p:cNvPr id="24" name="Flowchart: Manual Input 23"/>
            <p:cNvSpPr/>
            <p:nvPr/>
          </p:nvSpPr>
          <p:spPr>
            <a:xfrm rot="5400000">
              <a:off x="2051050" y="-801422"/>
              <a:ext cx="914400" cy="4305300"/>
            </a:xfrm>
            <a:prstGeom prst="flowChartManualInpu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7129" y="966507"/>
              <a:ext cx="2876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KHÁI NIỆM</a:t>
              </a:r>
              <a:endParaRPr lang="vi-V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200679" y="-1139511"/>
            <a:ext cx="191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/>
              <a:t>-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DE460-04CC-4FEC-9808-BD230192AB52}"/>
              </a:ext>
            </a:extLst>
          </p:cNvPr>
          <p:cNvSpPr/>
          <p:nvPr/>
        </p:nvSpPr>
        <p:spPr>
          <a:xfrm>
            <a:off x="467129" y="2159726"/>
            <a:ext cx="10700543" cy="3566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Vint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Ceft</a:t>
            </a:r>
            <a:r>
              <a:rPr lang="en-US" dirty="0">
                <a:solidFill>
                  <a:schemeClr val="tx1"/>
                </a:solidFill>
              </a:rPr>
              <a:t> and Bob Kahn </a:t>
            </a:r>
            <a:r>
              <a:rPr lang="en-US" dirty="0" err="1">
                <a:solidFill>
                  <a:schemeClr val="tx1"/>
                </a:solidFill>
              </a:rPr>
              <a:t>đã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minh</a:t>
            </a:r>
            <a:r>
              <a:rPr lang="en-US" dirty="0">
                <a:solidFill>
                  <a:schemeClr val="tx1"/>
                </a:solidFill>
              </a:rPr>
              <a:t> ra internet qua </a:t>
            </a:r>
            <a:r>
              <a:rPr lang="en-US" dirty="0" err="1">
                <a:solidFill>
                  <a:schemeClr val="tx1"/>
                </a:solidFill>
              </a:rPr>
              <a:t>giao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truyền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tải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Sáng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chế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đặt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móng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nhưng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gì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chúng</a:t>
            </a:r>
            <a:r>
              <a:rPr lang="en-US" dirty="0">
                <a:solidFill>
                  <a:schemeClr val="tx1"/>
                </a:solidFill>
              </a:rPr>
              <a:t> ta </a:t>
            </a:r>
            <a:r>
              <a:rPr lang="en-US" dirty="0" err="1">
                <a:solidFill>
                  <a:schemeClr val="tx1"/>
                </a:solidFill>
              </a:rPr>
              <a:t>gọi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internet.</a:t>
            </a:r>
          </a:p>
          <a:p>
            <a:r>
              <a:rPr lang="en-US" dirty="0">
                <a:solidFill>
                  <a:schemeClr val="tx1"/>
                </a:solidFill>
              </a:rPr>
              <a:t>- Internet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lưới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mạng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Nó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tỷ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thiết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toàn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thế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giới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Vì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vậy</a:t>
            </a:r>
            <a:r>
              <a:rPr lang="en-US" dirty="0">
                <a:solidFill>
                  <a:schemeClr val="tx1"/>
                </a:solidFill>
              </a:rPr>
              <a:t>,  </a:t>
            </a:r>
            <a:r>
              <a:rPr lang="en-US" dirty="0" err="1">
                <a:solidFill>
                  <a:schemeClr val="tx1"/>
                </a:solidFill>
              </a:rPr>
              <a:t>bạn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đang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máy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hoặc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thoại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thông</a:t>
            </a:r>
            <a:r>
              <a:rPr lang="en-US" dirty="0">
                <a:solidFill>
                  <a:schemeClr val="tx1"/>
                </a:solidFill>
              </a:rPr>
              <a:t> qua </a:t>
            </a:r>
            <a:r>
              <a:rPr lang="en-US" dirty="0" err="1">
                <a:solidFill>
                  <a:schemeClr val="tx1"/>
                </a:solidFill>
              </a:rPr>
              <a:t>mạng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wifi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wifi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nối</a:t>
            </a:r>
            <a:r>
              <a:rPr lang="en-US" dirty="0">
                <a:solidFill>
                  <a:schemeClr val="tx1"/>
                </a:solidFill>
              </a:rPr>
              <a:t> vs </a:t>
            </a:r>
            <a:r>
              <a:rPr lang="en-US" dirty="0" err="1">
                <a:solidFill>
                  <a:schemeClr val="tx1"/>
                </a:solidFill>
              </a:rPr>
              <a:t>nhà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cấp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dịch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vụ</a:t>
            </a:r>
            <a:r>
              <a:rPr lang="en-US" dirty="0">
                <a:solidFill>
                  <a:schemeClr val="tx1"/>
                </a:solidFill>
              </a:rPr>
              <a:t> internet(ISP)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ISP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bạn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tye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thiết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khắp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thế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thông</a:t>
            </a:r>
            <a:r>
              <a:rPr lang="en-US" dirty="0">
                <a:solidFill>
                  <a:schemeClr val="tx1"/>
                </a:solidFill>
              </a:rPr>
              <a:t> qua </a:t>
            </a:r>
            <a:r>
              <a:rPr lang="en-US" dirty="0" err="1">
                <a:solidFill>
                  <a:schemeClr val="tx1"/>
                </a:solidFill>
              </a:rPr>
              <a:t>hàng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nghìn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nối</a:t>
            </a:r>
            <a:r>
              <a:rPr lang="en-US" dirty="0">
                <a:solidFill>
                  <a:schemeClr val="tx1"/>
                </a:solidFill>
              </a:rPr>
              <a:t> vs </a:t>
            </a:r>
            <a:r>
              <a:rPr lang="en-US" dirty="0" err="1">
                <a:solidFill>
                  <a:schemeClr val="tx1"/>
                </a:solidFill>
              </a:rPr>
              <a:t>nhau</a:t>
            </a:r>
            <a:r>
              <a:rPr lang="en-US" dirty="0">
                <a:solidFill>
                  <a:schemeClr val="tx1"/>
                </a:solidFill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8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1C1C1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911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Flowchart: Manual Input 4"/>
          <p:cNvSpPr/>
          <p:nvPr/>
        </p:nvSpPr>
        <p:spPr>
          <a:xfrm rot="16200000" flipH="1">
            <a:off x="9291860" y="-1468606"/>
            <a:ext cx="896471" cy="4419596"/>
          </a:xfrm>
          <a:prstGeom prst="flowChartManualInpu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8801677" y="400097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b="1" dirty="0">
                <a:solidFill>
                  <a:schemeClr val="bg1"/>
                </a:solidFill>
              </a:rPr>
              <a:t>TỔNG QUAN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20545" y="1704109"/>
            <a:ext cx="3429349" cy="706582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b="1" dirty="0">
                <a:solidFill>
                  <a:schemeClr val="tx1"/>
                </a:solidFill>
              </a:rPr>
              <a:t>MÔ TẢ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20545" y="2990734"/>
            <a:ext cx="3429349" cy="706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b="1" dirty="0">
                <a:solidFill>
                  <a:schemeClr val="tx1"/>
                </a:solidFill>
              </a:rPr>
              <a:t>PHÂN LOẠI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20544" y="4305586"/>
            <a:ext cx="3429349" cy="706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b="1" dirty="0">
                <a:solidFill>
                  <a:schemeClr val="tx1"/>
                </a:solidFill>
              </a:rPr>
              <a:t>ĐỘ PHỨCTẠP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520543" y="5641220"/>
            <a:ext cx="3429349" cy="706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b="1" dirty="0">
                <a:solidFill>
                  <a:schemeClr val="tx1"/>
                </a:solidFill>
              </a:rPr>
              <a:t>ƯU ĐIỂM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355599" y="1981200"/>
            <a:ext cx="7174697" cy="45148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7" name="Group 26"/>
          <p:cNvGrpSpPr/>
          <p:nvPr/>
        </p:nvGrpSpPr>
        <p:grpSpPr>
          <a:xfrm>
            <a:off x="355600" y="894028"/>
            <a:ext cx="4305300" cy="914400"/>
            <a:chOff x="355600" y="894028"/>
            <a:chExt cx="4305300" cy="914400"/>
          </a:xfrm>
        </p:grpSpPr>
        <p:sp>
          <p:nvSpPr>
            <p:cNvPr id="24" name="Flowchart: Manual Input 23"/>
            <p:cNvSpPr/>
            <p:nvPr/>
          </p:nvSpPr>
          <p:spPr>
            <a:xfrm rot="5400000">
              <a:off x="2051050" y="-801422"/>
              <a:ext cx="914400" cy="4305300"/>
            </a:xfrm>
            <a:prstGeom prst="flowChartManualInpu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7129" y="966507"/>
              <a:ext cx="28765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4400" b="1" dirty="0">
                  <a:solidFill>
                    <a:schemeClr val="bg1"/>
                  </a:solidFill>
                </a:rPr>
                <a:t>MÔ TẢ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200679" y="-1139511"/>
            <a:ext cx="191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/>
              <a:t>-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8659" y="2149081"/>
            <a:ext cx="173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u="sng" dirty="0"/>
              <a:t>Hàm Băm</a:t>
            </a:r>
            <a:r>
              <a:rPr lang="vi-VN" sz="2800" b="1" dirty="0"/>
              <a:t>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12209" y="2184701"/>
            <a:ext cx="476885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2400" b="1" dirty="0"/>
              <a:t>Hàm biến đổi từ  </a:t>
            </a:r>
            <a:r>
              <a:rPr lang="vi-VN" sz="2400" b="1" dirty="0">
                <a:solidFill>
                  <a:srgbClr val="0070C0"/>
                </a:solidFill>
              </a:rPr>
              <a:t>giá trị khóa </a:t>
            </a:r>
            <a:r>
              <a:rPr lang="vi-VN" sz="2400" b="1" dirty="0"/>
              <a:t>đến </a:t>
            </a:r>
            <a:r>
              <a:rPr lang="vi-VN" sz="2400" b="1" dirty="0">
                <a:solidFill>
                  <a:srgbClr val="0070C0"/>
                </a:solidFill>
              </a:rPr>
              <a:t>giá trị, chỉ mục.</a:t>
            </a:r>
          </a:p>
        </p:txBody>
      </p:sp>
      <p:sp>
        <p:nvSpPr>
          <p:cNvPr id="2" name="Rectangle 1"/>
          <p:cNvSpPr/>
          <p:nvPr/>
        </p:nvSpPr>
        <p:spPr>
          <a:xfrm>
            <a:off x="2811924" y="3256340"/>
            <a:ext cx="1848976" cy="71137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/>
              <a:t>HÀM BĂM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782409" y="3588581"/>
            <a:ext cx="539646" cy="2188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ight Arrow 21"/>
          <p:cNvSpPr/>
          <p:nvPr/>
        </p:nvSpPr>
        <p:spPr>
          <a:xfrm>
            <a:off x="2130213" y="3588581"/>
            <a:ext cx="539646" cy="2188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/>
          <p:cNvSpPr txBox="1"/>
          <p:nvPr/>
        </p:nvSpPr>
        <p:spPr>
          <a:xfrm>
            <a:off x="956635" y="3256340"/>
            <a:ext cx="1093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/>
              <a:t>Giá trị khóa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66560" y="3278044"/>
            <a:ext cx="1514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/>
              <a:t>Giá trị</a:t>
            </a:r>
          </a:p>
          <a:p>
            <a:r>
              <a:rPr lang="vi-VN" sz="2400" b="1" dirty="0"/>
              <a:t>Chỉ mục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809469" y="3188470"/>
            <a:ext cx="6271590" cy="966739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Isosceles Triangle 8"/>
          <p:cNvSpPr/>
          <p:nvPr/>
        </p:nvSpPr>
        <p:spPr>
          <a:xfrm rot="10800000">
            <a:off x="2811923" y="4035582"/>
            <a:ext cx="1848976" cy="649815"/>
          </a:xfrm>
          <a:prstGeom prst="triangle">
            <a:avLst>
              <a:gd name="adj" fmla="val 5081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Flowchart: Process 9"/>
          <p:cNvSpPr/>
          <p:nvPr/>
        </p:nvSpPr>
        <p:spPr>
          <a:xfrm>
            <a:off x="1528354" y="4685398"/>
            <a:ext cx="2095553" cy="764499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Tính toán nhanh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5616" y="3982420"/>
            <a:ext cx="1576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/>
              <a:t>Điều kiện </a:t>
            </a:r>
          </a:p>
          <a:p>
            <a:pPr algn="ctr"/>
            <a:r>
              <a:rPr lang="vi-VN" b="1" dirty="0"/>
              <a:t>tốt</a:t>
            </a:r>
          </a:p>
        </p:txBody>
      </p:sp>
      <p:sp>
        <p:nvSpPr>
          <p:cNvPr id="36" name="Flowchart: Process 35"/>
          <p:cNvSpPr/>
          <p:nvPr/>
        </p:nvSpPr>
        <p:spPr>
          <a:xfrm>
            <a:off x="1528354" y="5566663"/>
            <a:ext cx="2095553" cy="764499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Xử lí nhiều kiểu dữ liệu của khóa</a:t>
            </a:r>
          </a:p>
        </p:txBody>
      </p:sp>
      <p:sp>
        <p:nvSpPr>
          <p:cNvPr id="37" name="Flowchart: Process 36"/>
          <p:cNvSpPr/>
          <p:nvPr/>
        </p:nvSpPr>
        <p:spPr>
          <a:xfrm>
            <a:off x="3827904" y="4671378"/>
            <a:ext cx="2252325" cy="764499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Các khóa phân bố đều trong bảng</a:t>
            </a:r>
          </a:p>
        </p:txBody>
      </p:sp>
      <p:sp>
        <p:nvSpPr>
          <p:cNvPr id="38" name="Flowchart: Process 37"/>
          <p:cNvSpPr/>
          <p:nvPr/>
        </p:nvSpPr>
        <p:spPr>
          <a:xfrm>
            <a:off x="3827905" y="5543552"/>
            <a:ext cx="2252324" cy="764499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Ít xảy ra đụng độ</a:t>
            </a:r>
          </a:p>
        </p:txBody>
      </p:sp>
      <p:sp>
        <p:nvSpPr>
          <p:cNvPr id="12" name="Rectangle 11"/>
          <p:cNvSpPr/>
          <p:nvPr/>
        </p:nvSpPr>
        <p:spPr>
          <a:xfrm rot="20156777">
            <a:off x="1354036" y="4657902"/>
            <a:ext cx="299007" cy="3265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39" name="Rectangle 38"/>
          <p:cNvSpPr/>
          <p:nvPr/>
        </p:nvSpPr>
        <p:spPr>
          <a:xfrm rot="20156777">
            <a:off x="1268587" y="5534659"/>
            <a:ext cx="299007" cy="3265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3</a:t>
            </a:r>
          </a:p>
        </p:txBody>
      </p:sp>
      <p:sp>
        <p:nvSpPr>
          <p:cNvPr id="40" name="Rectangle 39"/>
          <p:cNvSpPr/>
          <p:nvPr/>
        </p:nvSpPr>
        <p:spPr>
          <a:xfrm rot="20156777">
            <a:off x="5946497" y="4564295"/>
            <a:ext cx="299007" cy="3265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41" name="Rectangle 40"/>
          <p:cNvSpPr/>
          <p:nvPr/>
        </p:nvSpPr>
        <p:spPr>
          <a:xfrm rot="20156777">
            <a:off x="5968425" y="5496655"/>
            <a:ext cx="299007" cy="3265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763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2" grpId="0" animBg="1"/>
      <p:bldP spid="3" grpId="0" animBg="1"/>
      <p:bldP spid="22" grpId="0" animBg="1"/>
      <p:bldP spid="7" grpId="0"/>
      <p:bldP spid="23" grpId="0"/>
      <p:bldP spid="8" grpId="0" animBg="1"/>
      <p:bldP spid="9" grpId="0" animBg="1"/>
      <p:bldP spid="10" grpId="0" animBg="1"/>
      <p:bldP spid="11" grpId="0"/>
      <p:bldP spid="36" grpId="0" animBg="1"/>
      <p:bldP spid="37" grpId="0" animBg="1"/>
      <p:bldP spid="38" grpId="0" animBg="1"/>
      <p:bldP spid="12" grpId="0" animBg="1"/>
      <p:bldP spid="39" grpId="0" animBg="1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1C1C1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911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Flowchart: Manual Input 4"/>
          <p:cNvSpPr/>
          <p:nvPr/>
        </p:nvSpPr>
        <p:spPr>
          <a:xfrm rot="16200000" flipH="1">
            <a:off x="9291860" y="-1468606"/>
            <a:ext cx="896471" cy="4419596"/>
          </a:xfrm>
          <a:prstGeom prst="flowChartManualInpu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8801677" y="400097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b="1" dirty="0">
                <a:solidFill>
                  <a:schemeClr val="bg1"/>
                </a:solidFill>
              </a:rPr>
              <a:t>TỔNG QUAN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20545" y="1704109"/>
            <a:ext cx="3429349" cy="7065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b="1" dirty="0">
                <a:solidFill>
                  <a:schemeClr val="tx1"/>
                </a:solidFill>
              </a:rPr>
              <a:t>MÔ TẢ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20545" y="2990734"/>
            <a:ext cx="3429349" cy="706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b="1" dirty="0">
                <a:solidFill>
                  <a:schemeClr val="tx1"/>
                </a:solidFill>
              </a:rPr>
              <a:t>PHÂN LOẠI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20544" y="4305586"/>
            <a:ext cx="3429349" cy="706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b="1" dirty="0">
                <a:solidFill>
                  <a:schemeClr val="tx1"/>
                </a:solidFill>
              </a:rPr>
              <a:t>ĐỘ PHỨCTẠP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520543" y="5641220"/>
            <a:ext cx="3429349" cy="706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b="1" dirty="0">
                <a:solidFill>
                  <a:schemeClr val="tx1"/>
                </a:solidFill>
              </a:rPr>
              <a:t>ƯU ĐIỂM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355599" y="1981200"/>
            <a:ext cx="7174697" cy="45148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0" name="Group 9"/>
          <p:cNvGrpSpPr/>
          <p:nvPr/>
        </p:nvGrpSpPr>
        <p:grpSpPr>
          <a:xfrm>
            <a:off x="355600" y="894028"/>
            <a:ext cx="4305300" cy="914400"/>
            <a:chOff x="355600" y="894028"/>
            <a:chExt cx="4305300" cy="914400"/>
          </a:xfrm>
        </p:grpSpPr>
        <p:sp>
          <p:nvSpPr>
            <p:cNvPr id="11" name="Flowchart: Manual Input 10"/>
            <p:cNvSpPr/>
            <p:nvPr/>
          </p:nvSpPr>
          <p:spPr>
            <a:xfrm rot="5400000">
              <a:off x="2051050" y="-801422"/>
              <a:ext cx="914400" cy="4305300"/>
            </a:xfrm>
            <a:prstGeom prst="flowChartManualInpu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7129" y="966507"/>
              <a:ext cx="28765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4400" b="1" dirty="0">
                  <a:solidFill>
                    <a:schemeClr val="bg1"/>
                  </a:solidFill>
                </a:rPr>
                <a:t>MÔ TẢ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5599" y="894028"/>
            <a:ext cx="4305300" cy="914400"/>
            <a:chOff x="355600" y="894028"/>
            <a:chExt cx="4305300" cy="914400"/>
          </a:xfrm>
        </p:grpSpPr>
        <p:sp>
          <p:nvSpPr>
            <p:cNvPr id="14" name="Flowchart: Manual Input 13"/>
            <p:cNvSpPr/>
            <p:nvPr/>
          </p:nvSpPr>
          <p:spPr>
            <a:xfrm rot="5400000">
              <a:off x="2051050" y="-801422"/>
              <a:ext cx="914400" cy="4305300"/>
            </a:xfrm>
            <a:prstGeom prst="flowChartManualInpu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129" y="966507"/>
              <a:ext cx="362862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4400" b="1">
                  <a:solidFill>
                    <a:schemeClr val="bg1"/>
                  </a:solidFill>
                </a:rPr>
                <a:t>PHÂN LOẠI</a:t>
              </a:r>
              <a:endParaRPr lang="vi-VN" sz="4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Flowchart: Process 1"/>
          <p:cNvSpPr/>
          <p:nvPr/>
        </p:nvSpPr>
        <p:spPr>
          <a:xfrm>
            <a:off x="355599" y="2527720"/>
            <a:ext cx="3122119" cy="396833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Flowchart: Process 23"/>
          <p:cNvSpPr/>
          <p:nvPr/>
        </p:nvSpPr>
        <p:spPr>
          <a:xfrm>
            <a:off x="4408177" y="2600200"/>
            <a:ext cx="3122119" cy="389585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Flowchart: Process 24"/>
          <p:cNvSpPr/>
          <p:nvPr/>
        </p:nvSpPr>
        <p:spPr>
          <a:xfrm>
            <a:off x="2923530" y="2057400"/>
            <a:ext cx="2098624" cy="879038"/>
          </a:xfrm>
          <a:prstGeom prst="flowChartProcess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/>
              <a:t>2 LOẠI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4746" y="3109210"/>
            <a:ext cx="2308933" cy="4719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vi-VN" sz="2000" b="1" dirty="0"/>
              <a:t>Bảng Băm Đóng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654104" y="3098841"/>
            <a:ext cx="2308933" cy="4719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000" b="1" dirty="0"/>
              <a:t>Bảng Băm Mở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2639" y="2834973"/>
            <a:ext cx="476762" cy="4719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69904" y="2834973"/>
            <a:ext cx="476762" cy="4719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074" y="4250024"/>
            <a:ext cx="2312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1 Khóa – 1 Địa chỉ.</a:t>
            </a:r>
          </a:p>
          <a:p>
            <a:endParaRPr lang="vi-VN" b="1" dirty="0"/>
          </a:p>
          <a:p>
            <a:r>
              <a:rPr lang="vi-VN" b="1" dirty="0"/>
              <a:t>Thời gian truy xuất là hằng số 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49991" y="3956003"/>
            <a:ext cx="2838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Nhiều Khóa – 1 Địa chỉ.</a:t>
            </a:r>
          </a:p>
          <a:p>
            <a:endParaRPr lang="vi-VN" b="1" dirty="0"/>
          </a:p>
          <a:p>
            <a:r>
              <a:rPr lang="vi-VN" b="1" dirty="0"/>
              <a:t>Mục địa chỉ liên kết các phần tử cùng địa chỉ.</a:t>
            </a:r>
          </a:p>
          <a:p>
            <a:endParaRPr lang="vi-VN" b="1" dirty="0"/>
          </a:p>
          <a:p>
            <a:r>
              <a:rPr lang="vi-VN" b="1" dirty="0"/>
              <a:t>Thời gian truy xuất bị suy giảm .</a:t>
            </a:r>
          </a:p>
        </p:txBody>
      </p:sp>
    </p:spTree>
    <p:extLst>
      <p:ext uri="{BB962C8B-B14F-4D97-AF65-F5344CB8AC3E}">
        <p14:creationId xmlns:p14="http://schemas.microsoft.com/office/powerpoint/2010/main" val="59874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9" grpId="0" animBg="1"/>
      <p:bldP spid="2" grpId="0" animBg="1"/>
      <p:bldP spid="24" grpId="0" animBg="1"/>
      <p:bldP spid="25" grpId="0" animBg="1"/>
      <p:bldP spid="3" grpId="0" animBg="1"/>
      <p:bldP spid="26" grpId="0" animBg="1"/>
      <p:bldP spid="27" grpId="0" animBg="1"/>
      <p:bldP spid="29" grpId="0" animBg="1"/>
      <p:bldP spid="7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1C1C1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911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Flowchart: Manual Input 4"/>
          <p:cNvSpPr/>
          <p:nvPr/>
        </p:nvSpPr>
        <p:spPr>
          <a:xfrm rot="16200000" flipH="1">
            <a:off x="9291860" y="-1468606"/>
            <a:ext cx="896471" cy="4419596"/>
          </a:xfrm>
          <a:prstGeom prst="flowChartManualInpu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8801677" y="400097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b="1" dirty="0">
                <a:solidFill>
                  <a:schemeClr val="bg1"/>
                </a:solidFill>
              </a:rPr>
              <a:t>TỔNG QUAN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20545" y="2990734"/>
            <a:ext cx="3429349" cy="7065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b="1" dirty="0">
                <a:solidFill>
                  <a:schemeClr val="tx1"/>
                </a:solidFill>
              </a:rPr>
              <a:t>PHÂN LOẠI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20544" y="4305586"/>
            <a:ext cx="3429349" cy="706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b="1" dirty="0">
                <a:solidFill>
                  <a:schemeClr val="tx1"/>
                </a:solidFill>
              </a:rPr>
              <a:t>ĐỘ PHỨCTẠP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520543" y="5641220"/>
            <a:ext cx="3429349" cy="706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b="1" dirty="0">
                <a:solidFill>
                  <a:schemeClr val="tx1"/>
                </a:solidFill>
              </a:rPr>
              <a:t>ƯU ĐIỂM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55599" y="894028"/>
            <a:ext cx="4305300" cy="914400"/>
            <a:chOff x="355600" y="894028"/>
            <a:chExt cx="4305300" cy="914400"/>
          </a:xfrm>
        </p:grpSpPr>
        <p:sp>
          <p:nvSpPr>
            <p:cNvPr id="10" name="Flowchart: Manual Input 9"/>
            <p:cNvSpPr/>
            <p:nvPr/>
          </p:nvSpPr>
          <p:spPr>
            <a:xfrm rot="5400000">
              <a:off x="2051050" y="-801422"/>
              <a:ext cx="914400" cy="4305300"/>
            </a:xfrm>
            <a:prstGeom prst="flowChartManualInpu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7129" y="966507"/>
              <a:ext cx="362862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4400" b="1">
                  <a:solidFill>
                    <a:schemeClr val="bg1"/>
                  </a:solidFill>
                </a:rPr>
                <a:t>PHÂN LOẠI</a:t>
              </a:r>
              <a:endParaRPr lang="vi-VN" sz="4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5598" y="877376"/>
            <a:ext cx="5111751" cy="914400"/>
            <a:chOff x="355600" y="894028"/>
            <a:chExt cx="4305300" cy="914400"/>
          </a:xfrm>
        </p:grpSpPr>
        <p:sp>
          <p:nvSpPr>
            <p:cNvPr id="17" name="Flowchart: Manual Input 16"/>
            <p:cNvSpPr/>
            <p:nvPr/>
          </p:nvSpPr>
          <p:spPr>
            <a:xfrm rot="5400000">
              <a:off x="2051050" y="-801422"/>
              <a:ext cx="914400" cy="4305300"/>
            </a:xfrm>
            <a:prstGeom prst="flowChartManualInpu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7128" y="966507"/>
              <a:ext cx="419377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4400" b="1">
                  <a:solidFill>
                    <a:schemeClr val="bg1"/>
                  </a:solidFill>
                </a:rPr>
                <a:t>ĐỘ PHỨC TẠP</a:t>
              </a:r>
              <a:endParaRPr lang="vi-VN" sz="4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Flowchart: Process 24"/>
          <p:cNvSpPr/>
          <p:nvPr/>
        </p:nvSpPr>
        <p:spPr>
          <a:xfrm>
            <a:off x="355599" y="2527720"/>
            <a:ext cx="3122119" cy="396833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Flowchart: Process 25"/>
          <p:cNvSpPr/>
          <p:nvPr/>
        </p:nvSpPr>
        <p:spPr>
          <a:xfrm>
            <a:off x="4408177" y="2600200"/>
            <a:ext cx="3122119" cy="389585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Flowchart: Process 23"/>
          <p:cNvSpPr/>
          <p:nvPr/>
        </p:nvSpPr>
        <p:spPr>
          <a:xfrm>
            <a:off x="2923530" y="2057400"/>
            <a:ext cx="2098624" cy="879038"/>
          </a:xfrm>
          <a:prstGeom prst="flowChartProcess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/>
              <a:t>2 LOẠI</a:t>
            </a:r>
          </a:p>
        </p:txBody>
      </p:sp>
      <p:sp>
        <p:nvSpPr>
          <p:cNvPr id="2" name="Flowchart: Process 1"/>
          <p:cNvSpPr/>
          <p:nvPr/>
        </p:nvSpPr>
        <p:spPr>
          <a:xfrm>
            <a:off x="355598" y="2057400"/>
            <a:ext cx="7174698" cy="1914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4541" y="2208925"/>
            <a:ext cx="461697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dirty="0"/>
              <a:t> </a:t>
            </a:r>
            <a:r>
              <a:rPr lang="vi-VN" sz="2400" b="1" dirty="0"/>
              <a:t>Độ phức tạp của các phép toán trong bảng băm thường có bậc O(1) và không phụ thuộc kích thước bảng băm.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6758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5" grpId="0" animBg="1"/>
      <p:bldP spid="26" grpId="0" animBg="1"/>
      <p:bldP spid="24" grpId="0" animBg="1"/>
      <p:bldP spid="2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1C1C1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911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Flowchart: Manual Input 4"/>
          <p:cNvSpPr/>
          <p:nvPr/>
        </p:nvSpPr>
        <p:spPr>
          <a:xfrm rot="16200000" flipH="1">
            <a:off x="9291860" y="-1468606"/>
            <a:ext cx="896471" cy="4419596"/>
          </a:xfrm>
          <a:prstGeom prst="flowChartManualInpu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8801677" y="400097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b="1" dirty="0">
                <a:solidFill>
                  <a:schemeClr val="bg1"/>
                </a:solidFill>
              </a:rPr>
              <a:t>TỔNG QUAN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20544" y="4305586"/>
            <a:ext cx="3429349" cy="7065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b="1" dirty="0">
                <a:solidFill>
                  <a:schemeClr val="tx1"/>
                </a:solidFill>
              </a:rPr>
              <a:t>ĐỘ PHỨCTẠP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520543" y="5641220"/>
            <a:ext cx="3429349" cy="706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b="1" dirty="0">
                <a:solidFill>
                  <a:schemeClr val="tx1"/>
                </a:solidFill>
              </a:rPr>
              <a:t>ƯU ĐIỂM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55598" y="877376"/>
            <a:ext cx="5111751" cy="914400"/>
            <a:chOff x="355600" y="894028"/>
            <a:chExt cx="4305300" cy="914400"/>
          </a:xfrm>
        </p:grpSpPr>
        <p:sp>
          <p:nvSpPr>
            <p:cNvPr id="10" name="Flowchart: Manual Input 9"/>
            <p:cNvSpPr/>
            <p:nvPr/>
          </p:nvSpPr>
          <p:spPr>
            <a:xfrm rot="5400000">
              <a:off x="2051050" y="-801422"/>
              <a:ext cx="914400" cy="4305300"/>
            </a:xfrm>
            <a:prstGeom prst="flowChartManualInpu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7128" y="966507"/>
              <a:ext cx="419377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4400" b="1">
                  <a:solidFill>
                    <a:schemeClr val="bg1"/>
                  </a:solidFill>
                </a:rPr>
                <a:t>ĐỘ PHỨC TẠP</a:t>
              </a:r>
              <a:endParaRPr lang="vi-VN" sz="4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5598" y="897500"/>
            <a:ext cx="5111751" cy="914400"/>
            <a:chOff x="355600" y="894028"/>
            <a:chExt cx="4305300" cy="914400"/>
          </a:xfrm>
        </p:grpSpPr>
        <p:sp>
          <p:nvSpPr>
            <p:cNvPr id="14" name="Flowchart: Manual Input 13"/>
            <p:cNvSpPr/>
            <p:nvPr/>
          </p:nvSpPr>
          <p:spPr>
            <a:xfrm rot="5400000">
              <a:off x="2051050" y="-801422"/>
              <a:ext cx="914400" cy="4305300"/>
            </a:xfrm>
            <a:prstGeom prst="flowChartManualInpu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128" y="966507"/>
              <a:ext cx="419377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4400" b="1" dirty="0">
                  <a:solidFill>
                    <a:schemeClr val="bg1"/>
                  </a:solidFill>
                </a:rPr>
                <a:t>ƯU ĐIỂM</a:t>
              </a:r>
            </a:p>
          </p:txBody>
        </p:sp>
      </p:grpSp>
      <p:sp>
        <p:nvSpPr>
          <p:cNvPr id="17" name="Flowchart: Process 16"/>
          <p:cNvSpPr/>
          <p:nvPr/>
        </p:nvSpPr>
        <p:spPr>
          <a:xfrm>
            <a:off x="328954" y="2081314"/>
            <a:ext cx="7174698" cy="19149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335612" y="2048161"/>
            <a:ext cx="7174697" cy="1175414"/>
          </a:xfrm>
          <a:prstGeom prst="flowChartProcess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chemeClr val="tx1"/>
                </a:solidFill>
              </a:rPr>
              <a:t>Bảng băm là cấu trúc trung hòa giữa thời gian truy xuất và dung lượng bộ nhớ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365115" y="3432471"/>
            <a:ext cx="5138532" cy="968082"/>
            <a:chOff x="2365115" y="3432471"/>
            <a:chExt cx="5138532" cy="968082"/>
          </a:xfrm>
        </p:grpSpPr>
        <p:sp>
          <p:nvSpPr>
            <p:cNvPr id="22" name="Flowchart: Process 21"/>
            <p:cNvSpPr/>
            <p:nvPr/>
          </p:nvSpPr>
          <p:spPr>
            <a:xfrm>
              <a:off x="2368447" y="3432471"/>
              <a:ext cx="5135200" cy="968082"/>
            </a:xfrm>
            <a:prstGeom prst="flowChartProces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365115" y="3477222"/>
              <a:ext cx="49350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</a:rPr>
                <a:t>Nếu được cung cấp bộ nhớ vô hạn : </a:t>
              </a:r>
            </a:p>
            <a:p>
              <a:r>
                <a:rPr lang="vi-VN" b="1" dirty="0">
                  <a:solidFill>
                    <a:schemeClr val="bg1"/>
                  </a:solidFill>
                </a:rPr>
                <a:t>   xây dựng bảng băm 1 khóa – 1 địa chỉ </a:t>
              </a:r>
            </a:p>
            <a:p>
              <a:r>
                <a:rPr lang="vi-VN" b="1" dirty="0">
                  <a:solidFill>
                    <a:schemeClr val="bg1"/>
                  </a:solidFill>
                </a:rPr>
                <a:t>   thời gian truy xuất tức thời.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65115" y="4488915"/>
            <a:ext cx="5138532" cy="1277201"/>
            <a:chOff x="2365115" y="4488915"/>
            <a:chExt cx="5138532" cy="1277201"/>
          </a:xfrm>
        </p:grpSpPr>
        <p:sp>
          <p:nvSpPr>
            <p:cNvPr id="25" name="Flowchart: Process 24"/>
            <p:cNvSpPr/>
            <p:nvPr/>
          </p:nvSpPr>
          <p:spPr>
            <a:xfrm>
              <a:off x="2365115" y="4488915"/>
              <a:ext cx="5138532" cy="1245080"/>
            </a:xfrm>
            <a:prstGeom prst="flowChartProces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04583" y="4565787"/>
              <a:ext cx="502069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</a:rPr>
                <a:t>Nếu chỉ cung cấp bộ nhớ giới hạn : </a:t>
              </a:r>
            </a:p>
            <a:p>
              <a:r>
                <a:rPr lang="vi-VN" b="1" dirty="0">
                  <a:solidFill>
                    <a:schemeClr val="bg1"/>
                  </a:solidFill>
                </a:rPr>
                <a:t>   xây dựng bảng băm nhiều khóa – 1 địa chỉ </a:t>
              </a:r>
            </a:p>
            <a:p>
              <a:r>
                <a:rPr lang="vi-VN" b="1" dirty="0">
                  <a:solidFill>
                    <a:schemeClr val="bg1"/>
                  </a:solidFill>
                </a:rPr>
                <a:t>   thời gian truy xuất bị giảm nhưng bù lại có thể tiết kiệm bộ nhớ.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365115" y="5805812"/>
            <a:ext cx="5165182" cy="984627"/>
            <a:chOff x="2365115" y="5805812"/>
            <a:chExt cx="5165182" cy="984627"/>
          </a:xfrm>
        </p:grpSpPr>
        <p:sp>
          <p:nvSpPr>
            <p:cNvPr id="27" name="Flowchart: Process 26"/>
            <p:cNvSpPr/>
            <p:nvPr/>
          </p:nvSpPr>
          <p:spPr>
            <a:xfrm>
              <a:off x="2365115" y="5822357"/>
              <a:ext cx="5165182" cy="968082"/>
            </a:xfrm>
            <a:prstGeom prst="flowChartProces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7383" y="5805812"/>
              <a:ext cx="49350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</a:rPr>
                <a:t>Ứng dụng nhiều trong thực tế</a:t>
              </a:r>
            </a:p>
            <a:p>
              <a:r>
                <a:rPr lang="vi-VN" b="1" dirty="0">
                  <a:solidFill>
                    <a:schemeClr val="bg1"/>
                  </a:solidFill>
                </a:rPr>
                <a:t>Thích hợp tổ chức dữ liệu kích thước lớn và được lưu trữ bộ nhớ ngoài.</a:t>
              </a:r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H="1">
            <a:off x="1658781" y="3223575"/>
            <a:ext cx="5128" cy="715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" idx="1"/>
          </p:cNvCxnSpPr>
          <p:nvPr/>
        </p:nvCxnSpPr>
        <p:spPr>
          <a:xfrm flipV="1">
            <a:off x="1658781" y="3938887"/>
            <a:ext cx="706334" cy="44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5" idx="1"/>
          </p:cNvCxnSpPr>
          <p:nvPr/>
        </p:nvCxnSpPr>
        <p:spPr>
          <a:xfrm flipV="1">
            <a:off x="1257300" y="5111455"/>
            <a:ext cx="1107815" cy="22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257300" y="3223575"/>
            <a:ext cx="4763" cy="1910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82171" y="3223575"/>
            <a:ext cx="29029" cy="31242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7" idx="1"/>
          </p:cNvCxnSpPr>
          <p:nvPr/>
        </p:nvCxnSpPr>
        <p:spPr>
          <a:xfrm flipV="1">
            <a:off x="668535" y="6306398"/>
            <a:ext cx="1696580" cy="414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31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1" grpId="1" animBg="1"/>
      <p:bldP spid="17" grpId="0" animBg="1"/>
      <p:bldP spid="16" grpId="0" animBg="1"/>
      <p:bldP spid="1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1C1C1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911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47" y="0"/>
            <a:ext cx="8312457" cy="6858000"/>
          </a:xfrm>
          <a:prstGeom prst="rect">
            <a:avLst/>
          </a:prstGeom>
        </p:spPr>
      </p:pic>
      <p:sp>
        <p:nvSpPr>
          <p:cNvPr id="8" name="Flowchart: Manual Input 7"/>
          <p:cNvSpPr/>
          <p:nvPr/>
        </p:nvSpPr>
        <p:spPr>
          <a:xfrm rot="16200000" flipH="1">
            <a:off x="5596029" y="616514"/>
            <a:ext cx="856514" cy="4392711"/>
          </a:xfrm>
          <a:prstGeom prst="flowChartManualInpu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Flowchart: Manual Input 8"/>
          <p:cNvSpPr/>
          <p:nvPr/>
        </p:nvSpPr>
        <p:spPr>
          <a:xfrm rot="16200000">
            <a:off x="6763876" y="2690656"/>
            <a:ext cx="860613" cy="4621952"/>
          </a:xfrm>
          <a:prstGeom prst="flowChartManualInpu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Flowchart: Manual Input 9"/>
          <p:cNvSpPr/>
          <p:nvPr/>
        </p:nvSpPr>
        <p:spPr>
          <a:xfrm rot="16200000">
            <a:off x="5763476" y="1559412"/>
            <a:ext cx="860613" cy="4778194"/>
          </a:xfrm>
          <a:prstGeom prst="flowChartManualInpu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extBox 12"/>
          <p:cNvSpPr txBox="1"/>
          <p:nvPr/>
        </p:nvSpPr>
        <p:spPr>
          <a:xfrm>
            <a:off x="5484413" y="2511659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b="1" dirty="0">
                <a:solidFill>
                  <a:schemeClr val="bg1"/>
                </a:solidFill>
              </a:rPr>
              <a:t>THAO TÁC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40764" y="3592296"/>
            <a:ext cx="2747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b="1" dirty="0">
                <a:solidFill>
                  <a:schemeClr val="bg1"/>
                </a:solidFill>
              </a:rPr>
              <a:t>ỨNG DỤNG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89557" y="4711617"/>
            <a:ext cx="294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dirty="0">
                <a:solidFill>
                  <a:schemeClr val="bg1"/>
                </a:solidFill>
              </a:rPr>
              <a:t>PHÂN TÍCH</a:t>
            </a:r>
          </a:p>
        </p:txBody>
      </p:sp>
    </p:spTree>
    <p:extLst>
      <p:ext uri="{BB962C8B-B14F-4D97-AF65-F5344CB8AC3E}">
        <p14:creationId xmlns:p14="http://schemas.microsoft.com/office/powerpoint/2010/main" val="32253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6 L 0.00221 -0.3219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611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00052 -0.32523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-0.32199 L 0.28698 -0.32292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32" y="-4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32523 L 0.28333 -0.32615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4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3" grpId="0"/>
      <p:bldP spid="13" grpId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1C1C1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911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Flowchart: Manual Input 10"/>
          <p:cNvSpPr/>
          <p:nvPr/>
        </p:nvSpPr>
        <p:spPr>
          <a:xfrm rot="16200000" flipH="1">
            <a:off x="9078511" y="-1590396"/>
            <a:ext cx="856514" cy="4392711"/>
          </a:xfrm>
          <a:prstGeom prst="flowChartManualInpu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/>
          <p:cNvSpPr txBox="1"/>
          <p:nvPr/>
        </p:nvSpPr>
        <p:spPr>
          <a:xfrm>
            <a:off x="8928794" y="282793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b="1" dirty="0">
                <a:solidFill>
                  <a:schemeClr val="bg1"/>
                </a:solidFill>
              </a:rPr>
              <a:t>THAO TÁC</a:t>
            </a:r>
          </a:p>
        </p:txBody>
      </p:sp>
      <p:sp>
        <p:nvSpPr>
          <p:cNvPr id="2" name="Flowchart: Process 1"/>
          <p:cNvSpPr/>
          <p:nvPr/>
        </p:nvSpPr>
        <p:spPr>
          <a:xfrm>
            <a:off x="362858" y="1527703"/>
            <a:ext cx="1855128" cy="794583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/>
              <a:t>KHỞI TẠO</a:t>
            </a:r>
          </a:p>
          <a:p>
            <a:pPr algn="ctr"/>
            <a:r>
              <a:rPr lang="vi-VN" sz="2000" b="1" dirty="0"/>
              <a:t>(Initialize)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2396952" y="1527700"/>
            <a:ext cx="2249713" cy="794583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/>
              <a:t>KIỂM TRA RỖNG</a:t>
            </a:r>
          </a:p>
          <a:p>
            <a:pPr algn="ctr"/>
            <a:r>
              <a:rPr lang="vi-VN" sz="2000" b="1" dirty="0"/>
              <a:t>(Empty)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4797485" y="1527700"/>
            <a:ext cx="2444537" cy="794583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/>
              <a:t>LẤY KÍCH THƯỚC</a:t>
            </a:r>
          </a:p>
          <a:p>
            <a:pPr algn="ctr"/>
            <a:r>
              <a:rPr lang="vi-VN" sz="2000" b="1" dirty="0"/>
              <a:t>(Size)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7420988" y="1527700"/>
            <a:ext cx="1663163" cy="794583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/>
              <a:t>TÌM KIẾM</a:t>
            </a:r>
          </a:p>
          <a:p>
            <a:pPr algn="ctr"/>
            <a:r>
              <a:rPr lang="vi-VN" sz="2000" b="1" dirty="0"/>
              <a:t>(Search)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9303651" y="1527701"/>
            <a:ext cx="1872343" cy="794583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/>
              <a:t>THÊM MỚI</a:t>
            </a:r>
          </a:p>
          <a:p>
            <a:pPr algn="ctr"/>
            <a:r>
              <a:rPr lang="vi-VN" sz="2000" b="1" dirty="0"/>
              <a:t>(Insert)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9303652" y="2661310"/>
            <a:ext cx="1872343" cy="794583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/>
              <a:t>SAO CHÉP</a:t>
            </a:r>
          </a:p>
          <a:p>
            <a:pPr algn="ctr"/>
            <a:r>
              <a:rPr lang="vi-VN" sz="2000" b="1" dirty="0"/>
              <a:t>(Copy)</a:t>
            </a:r>
          </a:p>
        </p:txBody>
      </p:sp>
      <p:sp>
        <p:nvSpPr>
          <p:cNvPr id="21" name="Flowchart: Process 20"/>
          <p:cNvSpPr/>
          <p:nvPr/>
        </p:nvSpPr>
        <p:spPr>
          <a:xfrm>
            <a:off x="9303652" y="3794919"/>
            <a:ext cx="1872343" cy="794583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/>
              <a:t>XỬ LÝ</a:t>
            </a:r>
          </a:p>
          <a:p>
            <a:pPr algn="ctr"/>
            <a:r>
              <a:rPr lang="vi-VN" sz="2000" b="1" dirty="0"/>
              <a:t>(Traverse)</a:t>
            </a:r>
          </a:p>
        </p:txBody>
      </p:sp>
      <p:sp>
        <p:nvSpPr>
          <p:cNvPr id="22" name="Flowchart: Process 21"/>
          <p:cNvSpPr/>
          <p:nvPr/>
        </p:nvSpPr>
        <p:spPr>
          <a:xfrm>
            <a:off x="9303652" y="4956061"/>
            <a:ext cx="1872343" cy="794583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/>
              <a:t>LOẠI BỎ</a:t>
            </a:r>
          </a:p>
          <a:p>
            <a:pPr algn="ctr"/>
            <a:r>
              <a:rPr lang="vi-VN" sz="2000" b="1" dirty="0"/>
              <a:t>(Remove)</a:t>
            </a:r>
          </a:p>
        </p:txBody>
      </p:sp>
      <p:sp>
        <p:nvSpPr>
          <p:cNvPr id="3" name="Flowchart: Process 2"/>
          <p:cNvSpPr/>
          <p:nvPr/>
        </p:nvSpPr>
        <p:spPr>
          <a:xfrm>
            <a:off x="362857" y="2661310"/>
            <a:ext cx="8577940" cy="30893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23" name="Flowchart: Process 22"/>
          <p:cNvSpPr/>
          <p:nvPr/>
        </p:nvSpPr>
        <p:spPr>
          <a:xfrm>
            <a:off x="362857" y="1527699"/>
            <a:ext cx="1855128" cy="794583"/>
          </a:xfrm>
          <a:prstGeom prst="flowChartProcess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/>
              <a:t>KHỞI TẠO</a:t>
            </a:r>
          </a:p>
          <a:p>
            <a:pPr algn="ctr"/>
            <a:r>
              <a:rPr lang="vi-VN" sz="2000" b="1" dirty="0"/>
              <a:t>(Initialize)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918" y="3055783"/>
            <a:ext cx="2849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/>
              <a:t>KHỞI TẠO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918" y="3849981"/>
            <a:ext cx="6521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/>
              <a:t>Tạo bảng băm , cấp phát vùng nhớ ,  quy định kích thước.</a:t>
            </a:r>
          </a:p>
        </p:txBody>
      </p:sp>
      <p:sp>
        <p:nvSpPr>
          <p:cNvPr id="24" name="Flowchart: Process 23"/>
          <p:cNvSpPr/>
          <p:nvPr/>
        </p:nvSpPr>
        <p:spPr>
          <a:xfrm>
            <a:off x="2396952" y="1527698"/>
            <a:ext cx="2249713" cy="794583"/>
          </a:xfrm>
          <a:prstGeom prst="flowChartProcess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/>
              <a:t>KIỂM TRA RỖNG</a:t>
            </a:r>
          </a:p>
          <a:p>
            <a:pPr algn="ctr"/>
            <a:r>
              <a:rPr lang="vi-VN" sz="2000" b="1" dirty="0"/>
              <a:t>(Empty)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0918" y="3058892"/>
            <a:ext cx="3506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/>
              <a:t>KIỂM TRA RỖNG 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0918" y="3849980"/>
            <a:ext cx="6521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/>
              <a:t>Kiểm tra bảng băm rỗng hay đang chứa phần tử.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4797485" y="1527698"/>
            <a:ext cx="2444537" cy="794583"/>
          </a:xfrm>
          <a:prstGeom prst="flowChartProcess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/>
              <a:t>LẤY KÍCH THƯỚC</a:t>
            </a:r>
          </a:p>
          <a:p>
            <a:pPr algn="ctr"/>
            <a:r>
              <a:rPr lang="vi-VN" sz="2000" b="1" dirty="0"/>
              <a:t>(Size)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0918" y="3065150"/>
            <a:ext cx="3506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/>
              <a:t>LẤY KÍCH THƯỚC 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0918" y="3838381"/>
            <a:ext cx="6521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/>
              <a:t>Cho biết số phần tử hiện có trong bảng.</a:t>
            </a:r>
          </a:p>
        </p:txBody>
      </p:sp>
      <p:sp>
        <p:nvSpPr>
          <p:cNvPr id="30" name="Flowchart: Process 29"/>
          <p:cNvSpPr/>
          <p:nvPr/>
        </p:nvSpPr>
        <p:spPr>
          <a:xfrm>
            <a:off x="7420987" y="1527697"/>
            <a:ext cx="1663163" cy="794583"/>
          </a:xfrm>
          <a:prstGeom prst="flowChartProcess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/>
              <a:t>TÌM KIẾM</a:t>
            </a:r>
          </a:p>
          <a:p>
            <a:pPr algn="ctr"/>
            <a:r>
              <a:rPr lang="vi-VN" sz="2000" b="1" dirty="0"/>
              <a:t>(Search)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7681" y="3062804"/>
            <a:ext cx="3506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/>
              <a:t>TÌM KIẾM 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918" y="3846205"/>
            <a:ext cx="6521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/>
              <a:t>Tìm kiếm một phần tử khóa cho sẵn trong bảng băm.</a:t>
            </a:r>
          </a:p>
        </p:txBody>
      </p:sp>
      <p:sp>
        <p:nvSpPr>
          <p:cNvPr id="34" name="Flowchart: Process 33"/>
          <p:cNvSpPr/>
          <p:nvPr/>
        </p:nvSpPr>
        <p:spPr>
          <a:xfrm>
            <a:off x="9303651" y="1527697"/>
            <a:ext cx="1872343" cy="794583"/>
          </a:xfrm>
          <a:prstGeom prst="flowChartProcess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/>
              <a:t>THÊM MỚI</a:t>
            </a:r>
          </a:p>
          <a:p>
            <a:pPr algn="ctr"/>
            <a:r>
              <a:rPr lang="vi-VN" sz="2000" b="1" dirty="0"/>
              <a:t>(Insert)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7681" y="3053551"/>
            <a:ext cx="3506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/>
              <a:t>THÊM MỚI 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7681" y="3846204"/>
            <a:ext cx="6521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/>
              <a:t>Thêm một phần tử vào bảng băm , kích thước +1.</a:t>
            </a:r>
          </a:p>
        </p:txBody>
      </p:sp>
      <p:sp>
        <p:nvSpPr>
          <p:cNvPr id="38" name="Flowchart: Process 37"/>
          <p:cNvSpPr/>
          <p:nvPr/>
        </p:nvSpPr>
        <p:spPr>
          <a:xfrm>
            <a:off x="9298858" y="2656259"/>
            <a:ext cx="1872343" cy="794583"/>
          </a:xfrm>
          <a:prstGeom prst="flowChartProcess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/>
              <a:t>SAO CHÉP</a:t>
            </a:r>
          </a:p>
          <a:p>
            <a:pPr algn="ctr"/>
            <a:r>
              <a:rPr lang="vi-VN" sz="2000" b="1" dirty="0"/>
              <a:t>(Copy)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7681" y="3053551"/>
            <a:ext cx="3506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/>
              <a:t>SAO CHÉP 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7681" y="3842427"/>
            <a:ext cx="6521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/>
              <a:t>Tạo một bảng băm mới với bảng băm cũ sẵn  có.</a:t>
            </a:r>
          </a:p>
        </p:txBody>
      </p:sp>
      <p:sp>
        <p:nvSpPr>
          <p:cNvPr id="41" name="Flowchart: Process 40"/>
          <p:cNvSpPr/>
          <p:nvPr/>
        </p:nvSpPr>
        <p:spPr>
          <a:xfrm>
            <a:off x="9298857" y="3806160"/>
            <a:ext cx="1872343" cy="794583"/>
          </a:xfrm>
          <a:prstGeom prst="flowChartProcess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/>
              <a:t>XỬ LÝ</a:t>
            </a:r>
          </a:p>
          <a:p>
            <a:pPr algn="ctr"/>
            <a:r>
              <a:rPr lang="vi-VN" sz="2000" b="1" dirty="0"/>
              <a:t>(Traverse)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4444" y="3059956"/>
            <a:ext cx="3506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/>
              <a:t>XỬ LÝ :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4444" y="3838380"/>
            <a:ext cx="6521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/>
              <a:t>Xử lý các khóa theo thứ tự của địa chỉ .</a:t>
            </a:r>
          </a:p>
        </p:txBody>
      </p:sp>
      <p:sp>
        <p:nvSpPr>
          <p:cNvPr id="44" name="Flowchart: Process 43"/>
          <p:cNvSpPr/>
          <p:nvPr/>
        </p:nvSpPr>
        <p:spPr>
          <a:xfrm>
            <a:off x="9298856" y="4967302"/>
            <a:ext cx="1872343" cy="794583"/>
          </a:xfrm>
          <a:prstGeom prst="flowChartProcess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/>
              <a:t>LOẠI BỎ</a:t>
            </a:r>
          </a:p>
          <a:p>
            <a:pPr algn="ctr"/>
            <a:r>
              <a:rPr lang="vi-VN" sz="2000" b="1" dirty="0"/>
              <a:t>(Remove)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2887" y="3065149"/>
            <a:ext cx="3506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/>
              <a:t>LOẠI BỎ :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0918" y="3849980"/>
            <a:ext cx="6521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/>
              <a:t>Xóa bỏ một phần tử khỏi bảng băm, kích thước bảng -1.</a:t>
            </a:r>
          </a:p>
        </p:txBody>
      </p:sp>
    </p:spTree>
    <p:extLst>
      <p:ext uri="{BB962C8B-B14F-4D97-AF65-F5344CB8AC3E}">
        <p14:creationId xmlns:p14="http://schemas.microsoft.com/office/powerpoint/2010/main" val="41531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3" grpId="0" animBg="1"/>
      <p:bldP spid="3" grpId="1" animBg="1"/>
      <p:bldP spid="23" grpId="0" animBg="1"/>
      <p:bldP spid="23" grpId="1" animBg="1"/>
      <p:bldP spid="23" grpId="2" animBg="1"/>
      <p:bldP spid="4" grpId="0"/>
      <p:bldP spid="4" grpId="1"/>
      <p:bldP spid="5" grpId="0"/>
      <p:bldP spid="5" grpId="1"/>
      <p:bldP spid="24" grpId="0" animBg="1"/>
      <p:bldP spid="24" grpId="1" animBg="1"/>
      <p:bldP spid="24" grpId="2" animBg="1"/>
      <p:bldP spid="25" grpId="0"/>
      <p:bldP spid="25" grpId="1"/>
      <p:bldP spid="26" grpId="0"/>
      <p:bldP spid="26" grpId="1"/>
      <p:bldP spid="27" grpId="0" animBg="1"/>
      <p:bldP spid="27" grpId="1" animBg="1"/>
      <p:bldP spid="27" grpId="2" animBg="1"/>
      <p:bldP spid="28" grpId="0"/>
      <p:bldP spid="28" grpId="1"/>
      <p:bldP spid="29" grpId="0"/>
      <p:bldP spid="29" grpId="1"/>
      <p:bldP spid="30" grpId="0" animBg="1"/>
      <p:bldP spid="30" grpId="1" animBg="1"/>
      <p:bldP spid="30" grpId="2" animBg="1"/>
      <p:bldP spid="31" grpId="0"/>
      <p:bldP spid="31" grpId="1"/>
      <p:bldP spid="32" grpId="0"/>
      <p:bldP spid="32" grpId="1"/>
      <p:bldP spid="34" grpId="0" animBg="1"/>
      <p:bldP spid="34" grpId="1" animBg="1"/>
      <p:bldP spid="34" grpId="2" animBg="1"/>
      <p:bldP spid="36" grpId="0"/>
      <p:bldP spid="36" grpId="1"/>
      <p:bldP spid="37" grpId="0"/>
      <p:bldP spid="37" grpId="1"/>
      <p:bldP spid="38" grpId="0" animBg="1"/>
      <p:bldP spid="38" grpId="1" animBg="1"/>
      <p:bldP spid="38" grpId="2" animBg="1"/>
      <p:bldP spid="39" grpId="0"/>
      <p:bldP spid="39" grpId="1"/>
      <p:bldP spid="40" grpId="0"/>
      <p:bldP spid="40" grpId="1"/>
      <p:bldP spid="41" grpId="0" animBg="1"/>
      <p:bldP spid="41" grpId="1" animBg="1"/>
      <p:bldP spid="41" grpId="2" animBg="1"/>
      <p:bldP spid="42" grpId="0"/>
      <p:bldP spid="42" grpId="1"/>
      <p:bldP spid="43" grpId="0"/>
      <p:bldP spid="43" grpId="1"/>
      <p:bldP spid="44" grpId="0" animBg="1"/>
      <p:bldP spid="44" grpId="1" animBg="1"/>
      <p:bldP spid="44" grpId="2" animBg="1"/>
      <p:bldP spid="45" grpId="0"/>
      <p:bldP spid="45" grpId="1"/>
      <p:bldP spid="46" grpId="0"/>
      <p:bldP spid="46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1128</Words>
  <Application>Microsoft Office PowerPoint</Application>
  <PresentationFormat>Widescreen</PresentationFormat>
  <Paragraphs>200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 Nguyen</dc:creator>
  <cp:lastModifiedBy>Sơn Huy</cp:lastModifiedBy>
  <cp:revision>62</cp:revision>
  <dcterms:created xsi:type="dcterms:W3CDTF">2020-12-04T14:04:35Z</dcterms:created>
  <dcterms:modified xsi:type="dcterms:W3CDTF">2021-03-07T11:10:40Z</dcterms:modified>
</cp:coreProperties>
</file>