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CBBBD-FA23-4637-9A49-4D3784D097A8}" type="datetimeFigureOut">
              <a:rPr lang="en-US" smtClean="0"/>
              <a:t>10/19/2020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4F7D2-B1CA-4955-B5C4-D66025BAEE87}" type="slidenum">
              <a:rPr lang="en-US" smtClean="0"/>
              <a:t>‹#›</a:t>
            </a:fld>
            <a:endParaRPr lang="en-US"/>
          </a:p>
        </p:txBody>
      </p:sp>
    </p:spTree>
    <p:extLst>
      <p:ext uri="{BB962C8B-B14F-4D97-AF65-F5344CB8AC3E}">
        <p14:creationId xmlns:p14="http://schemas.microsoft.com/office/powerpoint/2010/main" val="216405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4F7D2-B1CA-4955-B5C4-D66025BAEE87}" type="slidenum">
              <a:rPr lang="en-US" smtClean="0"/>
              <a:t>4</a:t>
            </a:fld>
            <a:endParaRPr lang="en-US"/>
          </a:p>
        </p:txBody>
      </p:sp>
    </p:spTree>
    <p:extLst>
      <p:ext uri="{BB962C8B-B14F-4D97-AF65-F5344CB8AC3E}">
        <p14:creationId xmlns:p14="http://schemas.microsoft.com/office/powerpoint/2010/main" val="211146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4F7D2-B1CA-4955-B5C4-D66025BAEE87}" type="slidenum">
              <a:rPr lang="en-US" smtClean="0"/>
              <a:t>7</a:t>
            </a:fld>
            <a:endParaRPr lang="en-US"/>
          </a:p>
        </p:txBody>
      </p:sp>
    </p:spTree>
    <p:extLst>
      <p:ext uri="{BB962C8B-B14F-4D97-AF65-F5344CB8AC3E}">
        <p14:creationId xmlns:p14="http://schemas.microsoft.com/office/powerpoint/2010/main" val="111229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420D2A-901D-412D-A661-104F1F36B8D4}"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255538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20D2A-901D-412D-A661-104F1F36B8D4}"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140282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20D2A-901D-412D-A661-104F1F36B8D4}"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119982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20D2A-901D-412D-A661-104F1F36B8D4}"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70416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20D2A-901D-412D-A661-104F1F36B8D4}"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31299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20D2A-901D-412D-A661-104F1F36B8D4}"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294531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20D2A-901D-412D-A661-104F1F36B8D4}"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192363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20D2A-901D-412D-A661-104F1F36B8D4}"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261852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20D2A-901D-412D-A661-104F1F36B8D4}"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187257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20D2A-901D-412D-A661-104F1F36B8D4}"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31926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20D2A-901D-412D-A661-104F1F36B8D4}"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8156-7A60-4DF9-B73D-4BE07D2DDFA1}" type="slidenum">
              <a:rPr lang="en-US" smtClean="0"/>
              <a:t>‹#›</a:t>
            </a:fld>
            <a:endParaRPr lang="en-US"/>
          </a:p>
        </p:txBody>
      </p:sp>
    </p:spTree>
    <p:extLst>
      <p:ext uri="{BB962C8B-B14F-4D97-AF65-F5344CB8AC3E}">
        <p14:creationId xmlns:p14="http://schemas.microsoft.com/office/powerpoint/2010/main" val="91515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20D2A-901D-412D-A661-104F1F36B8D4}" type="datetimeFigureOut">
              <a:rPr lang="en-US" smtClean="0"/>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68156-7A60-4DF9-B73D-4BE07D2DDFA1}" type="slidenum">
              <a:rPr lang="en-US" smtClean="0"/>
              <a:t>‹#›</a:t>
            </a:fld>
            <a:endParaRPr lang="en-US"/>
          </a:p>
        </p:txBody>
      </p:sp>
    </p:spTree>
    <p:extLst>
      <p:ext uri="{BB962C8B-B14F-4D97-AF65-F5344CB8AC3E}">
        <p14:creationId xmlns:p14="http://schemas.microsoft.com/office/powerpoint/2010/main" val="14778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grpSp>
        <p:nvGrpSpPr>
          <p:cNvPr id="6" name="Group 5"/>
          <p:cNvGrpSpPr/>
          <p:nvPr/>
        </p:nvGrpSpPr>
        <p:grpSpPr>
          <a:xfrm>
            <a:off x="233024" y="166277"/>
            <a:ext cx="1170624" cy="1152128"/>
            <a:chOff x="323528" y="260648"/>
            <a:chExt cx="1224136" cy="1224136"/>
          </a:xfrm>
        </p:grpSpPr>
        <p:sp>
          <p:nvSpPr>
            <p:cNvPr id="4" name="Rectangle 3"/>
            <p:cNvSpPr/>
            <p:nvPr/>
          </p:nvSpPr>
          <p:spPr>
            <a:xfrm>
              <a:off x="323528" y="260648"/>
              <a:ext cx="1224136" cy="122413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15" y="336935"/>
              <a:ext cx="1071562" cy="1071562"/>
            </a:xfrm>
            <a:prstGeom prst="rect">
              <a:avLst/>
            </a:prstGeom>
          </p:spPr>
        </p:pic>
      </p:grpSp>
      <p:grpSp>
        <p:nvGrpSpPr>
          <p:cNvPr id="11" name="Group 10"/>
          <p:cNvGrpSpPr/>
          <p:nvPr/>
        </p:nvGrpSpPr>
        <p:grpSpPr>
          <a:xfrm>
            <a:off x="1619672" y="166277"/>
            <a:ext cx="3204356" cy="576064"/>
            <a:chOff x="1619672" y="166277"/>
            <a:chExt cx="3204356" cy="576064"/>
          </a:xfrm>
        </p:grpSpPr>
        <p:sp>
          <p:nvSpPr>
            <p:cNvPr id="7" name="Rectangle 6"/>
            <p:cNvSpPr/>
            <p:nvPr/>
          </p:nvSpPr>
          <p:spPr>
            <a:xfrm>
              <a:off x="1619672" y="166277"/>
              <a:ext cx="3204356" cy="576064"/>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81690" y="285286"/>
              <a:ext cx="2880320" cy="369332"/>
            </a:xfrm>
            <a:prstGeom prst="rect">
              <a:avLst/>
            </a:prstGeom>
            <a:noFill/>
          </p:spPr>
          <p:txBody>
            <a:bodyPr wrap="square" rtlCol="0">
              <a:spAutoFit/>
            </a:bodyPr>
            <a:lstStyle/>
            <a:p>
              <a:r>
                <a:rPr lang="vi-VN" dirty="0" smtClean="0">
                  <a:solidFill>
                    <a:schemeClr val="bg1"/>
                  </a:solidFill>
                </a:rPr>
                <a:t>TRƯỜNG ĐẠI HỌC VINH</a:t>
              </a:r>
              <a:endParaRPr lang="en-US" dirty="0">
                <a:solidFill>
                  <a:schemeClr val="bg1"/>
                </a:solidFill>
              </a:endParaRPr>
            </a:p>
          </p:txBody>
        </p:sp>
      </p:grpSp>
      <p:grpSp>
        <p:nvGrpSpPr>
          <p:cNvPr id="12" name="Group 11"/>
          <p:cNvGrpSpPr/>
          <p:nvPr/>
        </p:nvGrpSpPr>
        <p:grpSpPr>
          <a:xfrm>
            <a:off x="1619672" y="814349"/>
            <a:ext cx="4342674" cy="504056"/>
            <a:chOff x="1619672" y="814349"/>
            <a:chExt cx="4342674" cy="504056"/>
          </a:xfrm>
        </p:grpSpPr>
        <p:sp>
          <p:nvSpPr>
            <p:cNvPr id="8" name="Rectangle 7"/>
            <p:cNvSpPr/>
            <p:nvPr/>
          </p:nvSpPr>
          <p:spPr>
            <a:xfrm>
              <a:off x="1619672" y="814349"/>
              <a:ext cx="4320480" cy="50405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85882" y="881711"/>
              <a:ext cx="4176464" cy="369332"/>
            </a:xfrm>
            <a:prstGeom prst="rect">
              <a:avLst/>
            </a:prstGeom>
            <a:noFill/>
          </p:spPr>
          <p:txBody>
            <a:bodyPr wrap="square" rtlCol="0">
              <a:spAutoFit/>
            </a:bodyPr>
            <a:lstStyle/>
            <a:p>
              <a:r>
                <a:rPr lang="vi-VN" dirty="0" smtClean="0">
                  <a:solidFill>
                    <a:schemeClr val="bg1"/>
                  </a:solidFill>
                </a:rPr>
                <a:t>VIỆN KỸ THUẬT VÀ CÔNG NGHỆ </a:t>
              </a:r>
              <a:endParaRPr lang="en-US" dirty="0">
                <a:solidFill>
                  <a:schemeClr val="bg1"/>
                </a:solidFill>
              </a:endParaRPr>
            </a:p>
          </p:txBody>
        </p:sp>
      </p:grpSp>
      <p:sp>
        <p:nvSpPr>
          <p:cNvPr id="13" name="Rectangle 12"/>
          <p:cNvSpPr/>
          <p:nvPr/>
        </p:nvSpPr>
        <p:spPr>
          <a:xfrm>
            <a:off x="233024" y="2006842"/>
            <a:ext cx="7939376" cy="864096"/>
          </a:xfrm>
          <a:prstGeom prst="rect">
            <a:avLst/>
          </a:prstGeom>
          <a:ln>
            <a:solidFill>
              <a:schemeClr val="bg1"/>
            </a:solid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vi-VN" sz="2800" b="1" dirty="0" smtClean="0">
                <a:solidFill>
                  <a:schemeClr val="tx1"/>
                </a:solidFill>
              </a:rPr>
              <a:t>CẤU TRÚC DỮ LIỆU VÀ GIẢI THUẬT</a:t>
            </a:r>
            <a:endParaRPr lang="en-US" sz="2800" b="1" dirty="0">
              <a:solidFill>
                <a:schemeClr val="tx1"/>
              </a:solidFill>
            </a:endParaRPr>
          </a:p>
        </p:txBody>
      </p:sp>
      <p:sp>
        <p:nvSpPr>
          <p:cNvPr id="14" name="Rectangle 13"/>
          <p:cNvSpPr/>
          <p:nvPr/>
        </p:nvSpPr>
        <p:spPr>
          <a:xfrm>
            <a:off x="467544" y="2985114"/>
            <a:ext cx="3888432" cy="461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GV phụ trách: Cô Nguyễn Thị Uyên</a:t>
            </a:r>
            <a:endParaRPr lang="en-US" dirty="0">
              <a:solidFill>
                <a:schemeClr val="tx1"/>
              </a:solidFill>
            </a:endParaRPr>
          </a:p>
        </p:txBody>
      </p:sp>
      <p:sp>
        <p:nvSpPr>
          <p:cNvPr id="15" name="Rectangle 14"/>
          <p:cNvSpPr/>
          <p:nvPr/>
        </p:nvSpPr>
        <p:spPr>
          <a:xfrm>
            <a:off x="426718" y="4455114"/>
            <a:ext cx="1386648" cy="6120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NHÓM 5</a:t>
            </a:r>
            <a:endParaRPr lang="en-US" sz="2000" dirty="0">
              <a:solidFill>
                <a:schemeClr val="tx1"/>
              </a:solidFill>
            </a:endParaRPr>
          </a:p>
        </p:txBody>
      </p:sp>
      <p:sp>
        <p:nvSpPr>
          <p:cNvPr id="16" name="Flowchart: Manual Input 15"/>
          <p:cNvSpPr/>
          <p:nvPr/>
        </p:nvSpPr>
        <p:spPr>
          <a:xfrm rot="5400000">
            <a:off x="4787466" y="1646244"/>
            <a:ext cx="1224136" cy="6841876"/>
          </a:xfrm>
          <a:prstGeom prst="flowChartManualInput">
            <a:avLst/>
          </a:prstGeom>
          <a:ln w="38100">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7" name="Flowchart: Manual Input 16"/>
          <p:cNvSpPr/>
          <p:nvPr/>
        </p:nvSpPr>
        <p:spPr>
          <a:xfrm rot="5400000">
            <a:off x="2516714" y="3268924"/>
            <a:ext cx="509056" cy="1585292"/>
          </a:xfrm>
          <a:prstGeom prst="flowChartManualInput">
            <a:avLst/>
          </a:prstGeom>
          <a:ln>
            <a:solidFill>
              <a:schemeClr val="tx1"/>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089446" y="3854434"/>
            <a:ext cx="1132404" cy="461665"/>
          </a:xfrm>
          <a:prstGeom prst="rect">
            <a:avLst/>
          </a:prstGeom>
          <a:noFill/>
        </p:spPr>
        <p:txBody>
          <a:bodyPr wrap="square" rtlCol="0">
            <a:spAutoFit/>
          </a:bodyPr>
          <a:lstStyle/>
          <a:p>
            <a:r>
              <a:rPr lang="vi-VN" sz="2400" dirty="0" smtClean="0"/>
              <a:t>Đề tài</a:t>
            </a:r>
            <a:endParaRPr lang="en-US" sz="2400" dirty="0"/>
          </a:p>
        </p:txBody>
      </p:sp>
      <p:sp>
        <p:nvSpPr>
          <p:cNvPr id="19" name="TextBox 18"/>
          <p:cNvSpPr txBox="1"/>
          <p:nvPr/>
        </p:nvSpPr>
        <p:spPr>
          <a:xfrm>
            <a:off x="2195736" y="4805572"/>
            <a:ext cx="5612928" cy="523220"/>
          </a:xfrm>
          <a:prstGeom prst="rect">
            <a:avLst/>
          </a:prstGeom>
          <a:noFill/>
        </p:spPr>
        <p:txBody>
          <a:bodyPr wrap="square" rtlCol="0">
            <a:spAutoFit/>
          </a:bodyPr>
          <a:lstStyle/>
          <a:p>
            <a:r>
              <a:rPr lang="vi-VN" sz="2800" b="1" dirty="0" smtClean="0"/>
              <a:t>BÀI TOÁN PHÁT SINH HOÁN VỊ</a:t>
            </a:r>
            <a:endParaRPr lang="en-US" sz="2800" b="1" dirty="0"/>
          </a:p>
        </p:txBody>
      </p:sp>
    </p:spTree>
    <p:extLst>
      <p:ext uri="{BB962C8B-B14F-4D97-AF65-F5344CB8AC3E}">
        <p14:creationId xmlns:p14="http://schemas.microsoft.com/office/powerpoint/2010/main" val="32168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childTnLst>
                                    <p:animClr clrSpc="rgb" dir="cw">
                                      <p:cBhvr override="childStyle">
                                        <p:cTn id="6" dur="1000" autoRev="1" fill="remove"/>
                                        <p:tgtEl>
                                          <p:spTgt spid="19">
                                            <p:txEl>
                                              <p:pRg st="0" end="0"/>
                                            </p:txEl>
                                          </p:spTgt>
                                        </p:tgtEl>
                                        <p:attrNameLst>
                                          <p:attrName>style.color</p:attrName>
                                        </p:attrNameLst>
                                      </p:cBhvr>
                                      <p:to>
                                        <a:srgbClr val="0F0FFF"/>
                                      </p:to>
                                    </p:animClr>
                                    <p:animClr clrSpc="rgb" dir="cw">
                                      <p:cBhvr>
                                        <p:cTn id="7" dur="1000" autoRev="1" fill="remove"/>
                                        <p:tgtEl>
                                          <p:spTgt spid="19">
                                            <p:txEl>
                                              <p:pRg st="0" end="0"/>
                                            </p:txEl>
                                          </p:spTgt>
                                        </p:tgtEl>
                                        <p:attrNameLst>
                                          <p:attrName>fillcolor</p:attrName>
                                        </p:attrNameLst>
                                      </p:cBhvr>
                                      <p:to>
                                        <a:srgbClr val="0F0FFF"/>
                                      </p:to>
                                    </p:animClr>
                                    <p:set>
                                      <p:cBhvr>
                                        <p:cTn id="8" dur="1000" autoRev="1" fill="remove"/>
                                        <p:tgtEl>
                                          <p:spTgt spid="19">
                                            <p:txEl>
                                              <p:pRg st="0" end="0"/>
                                            </p:txEl>
                                          </p:spTgt>
                                        </p:tgtEl>
                                        <p:attrNameLst>
                                          <p:attrName>fill.type</p:attrName>
                                        </p:attrNameLst>
                                      </p:cBhvr>
                                      <p:to>
                                        <p:strVal val="solid"/>
                                      </p:to>
                                    </p:set>
                                    <p:set>
                                      <p:cBhvr>
                                        <p:cTn id="9" dur="1000" autoRev="1" fill="remove"/>
                                        <p:tgtEl>
                                          <p:spTgt spid="19">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16667E-6 2.96296E-6 L -0.29184 -0.00255 " pathEditMode="relative" rAng="0" ptsTypes="AA">
                                      <p:cBhvr>
                                        <p:cTn id="13" dur="1000" fill="hold"/>
                                        <p:tgtEl>
                                          <p:spTgt spid="15"/>
                                        </p:tgtEl>
                                        <p:attrNameLst>
                                          <p:attrName>ppt_x</p:attrName>
                                          <p:attrName>ppt_y</p:attrName>
                                        </p:attrNameLst>
                                      </p:cBhvr>
                                      <p:rCtr x="-14583" y="-139"/>
                                    </p:animMotion>
                                  </p:childTnLst>
                                </p:cTn>
                              </p:par>
                              <p:par>
                                <p:cTn id="14" presetID="22" presetClass="exit" presetSubtype="1" fill="hold" grpId="0" nodeType="withEffect">
                                  <p:stCondLst>
                                    <p:cond delay="0"/>
                                  </p:stCondLst>
                                  <p:childTnLst>
                                    <p:animEffect transition="out" filter="wipe(up)">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22" presetClass="exit" presetSubtype="1" fill="hold" grpId="0" nodeType="withEffect">
                                  <p:stCondLst>
                                    <p:cond delay="0"/>
                                  </p:stCondLst>
                                  <p:childTnLst>
                                    <p:animEffect transition="out" filter="wipe(up)">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19">
                                            <p:txEl>
                                              <p:pRg st="0" end="0"/>
                                            </p:txEl>
                                          </p:spTgt>
                                        </p:tgtEl>
                                      </p:cBhvr>
                                    </p:animEffect>
                                    <p:set>
                                      <p:cBhvr>
                                        <p:cTn id="31" dur="1" fill="hold">
                                          <p:stCondLst>
                                            <p:cond delay="499"/>
                                          </p:stCondLst>
                                        </p:cTn>
                                        <p:tgtEl>
                                          <p:spTgt spid="19">
                                            <p:txEl>
                                              <p:pRg st="0" end="0"/>
                                            </p:txEl>
                                          </p:spTgt>
                                        </p:tgtEl>
                                        <p:attrNameLst>
                                          <p:attrName>style.visibility</p:attrName>
                                        </p:attrNameLst>
                                      </p:cBhvr>
                                      <p:to>
                                        <p:strVal val="hidden"/>
                                      </p:to>
                                    </p:set>
                                  </p:childTnLst>
                                </p:cTn>
                              </p:par>
                              <p:par>
                                <p:cTn id="32" presetID="8" presetClass="emph" presetSubtype="0" repeatCount="indefinite" fill="hold" grpId="1" nodeType="withEffect">
                                  <p:stCondLst>
                                    <p:cond delay="0"/>
                                  </p:stCondLst>
                                  <p:childTnLst>
                                    <p:animRot by="21600000">
                                      <p:cBhvr>
                                        <p:cTn id="33" dur="1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5" grpId="1" animBg="1"/>
      <p:bldP spid="16" grpId="0" animBg="1"/>
      <p:bldP spid="17" grpId="0" animBg="1"/>
      <p:bldP spid="18" grpId="0"/>
      <p:bldP spid="19"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Rectangle 3"/>
          <p:cNvSpPr/>
          <p:nvPr/>
        </p:nvSpPr>
        <p:spPr>
          <a:xfrm>
            <a:off x="1515269" y="355417"/>
            <a:ext cx="6696744" cy="936104"/>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PHÂN LOẠI</a:t>
            </a:r>
            <a:endParaRPr lang="en-US" sz="5400" b="1" dirty="0">
              <a:solidFill>
                <a:schemeClr val="tx1"/>
              </a:solidFill>
            </a:endParaRPr>
          </a:p>
        </p:txBody>
      </p:sp>
      <p:sp>
        <p:nvSpPr>
          <p:cNvPr id="5" name="Rectangle 4"/>
          <p:cNvSpPr/>
          <p:nvPr/>
        </p:nvSpPr>
        <p:spPr>
          <a:xfrm>
            <a:off x="402701" y="1408371"/>
            <a:ext cx="8386340" cy="5044966"/>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628989" y="243058"/>
            <a:ext cx="1144992" cy="1160821"/>
            <a:chOff x="661384" y="3159749"/>
            <a:chExt cx="1144992" cy="1160821"/>
          </a:xfrm>
        </p:grpSpPr>
        <p:sp>
          <p:nvSpPr>
            <p:cNvPr id="7" name="Rectangle 6"/>
            <p:cNvSpPr/>
            <p:nvPr/>
          </p:nvSpPr>
          <p:spPr>
            <a:xfrm rot="2753890">
              <a:off x="653469" y="3167664"/>
              <a:ext cx="1160821" cy="114499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8289" y="3186162"/>
              <a:ext cx="731180" cy="1107996"/>
            </a:xfrm>
            <a:prstGeom prst="rect">
              <a:avLst/>
            </a:prstGeom>
            <a:noFill/>
          </p:spPr>
          <p:txBody>
            <a:bodyPr wrap="square" rtlCol="0">
              <a:spAutoFit/>
            </a:bodyPr>
            <a:lstStyle/>
            <a:p>
              <a:r>
                <a:rPr lang="vi-VN" sz="6600" b="1" dirty="0" smtClean="0"/>
                <a:t>2</a:t>
              </a:r>
              <a:endParaRPr lang="en-US" sz="6600" b="1" dirty="0"/>
            </a:p>
          </p:txBody>
        </p:sp>
      </p:grpSp>
      <p:sp>
        <p:nvSpPr>
          <p:cNvPr id="12" name="Rectangle 11"/>
          <p:cNvSpPr/>
          <p:nvPr/>
        </p:nvSpPr>
        <p:spPr>
          <a:xfrm>
            <a:off x="1515269" y="355417"/>
            <a:ext cx="6696744" cy="93610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VÍ DỤ</a:t>
            </a:r>
            <a:endParaRPr lang="en-US" sz="5400" b="1" dirty="0">
              <a:solidFill>
                <a:schemeClr val="tx1"/>
              </a:solidFill>
            </a:endParaRPr>
          </a:p>
        </p:txBody>
      </p:sp>
      <p:sp>
        <p:nvSpPr>
          <p:cNvPr id="13" name="Rectangle 12"/>
          <p:cNvSpPr/>
          <p:nvPr/>
        </p:nvSpPr>
        <p:spPr>
          <a:xfrm>
            <a:off x="402701" y="1408371"/>
            <a:ext cx="8386340" cy="504496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8988" y="225055"/>
            <a:ext cx="1144992" cy="1160821"/>
            <a:chOff x="661384" y="5103965"/>
            <a:chExt cx="1144992" cy="1160821"/>
          </a:xfrm>
        </p:grpSpPr>
        <p:sp>
          <p:nvSpPr>
            <p:cNvPr id="10" name="Rectangle 9"/>
            <p:cNvSpPr/>
            <p:nvPr/>
          </p:nvSpPr>
          <p:spPr>
            <a:xfrm rot="2753890">
              <a:off x="653469" y="5111880"/>
              <a:ext cx="1160821" cy="1144992"/>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9713" y="5130378"/>
              <a:ext cx="731180" cy="1107996"/>
            </a:xfrm>
            <a:prstGeom prst="rect">
              <a:avLst/>
            </a:prstGeom>
            <a:noFill/>
          </p:spPr>
          <p:txBody>
            <a:bodyPr wrap="square" rtlCol="0">
              <a:spAutoFit/>
            </a:bodyPr>
            <a:lstStyle/>
            <a:p>
              <a:r>
                <a:rPr lang="vi-VN" sz="6600" b="1" dirty="0" smtClean="0"/>
                <a:t>3</a:t>
              </a:r>
              <a:endParaRPr lang="en-US" sz="6600" b="1" dirty="0"/>
            </a:p>
          </p:txBody>
        </p:sp>
      </p:grpSp>
      <p:sp>
        <p:nvSpPr>
          <p:cNvPr id="14" name="Rectangle 13"/>
          <p:cNvSpPr/>
          <p:nvPr/>
        </p:nvSpPr>
        <p:spPr>
          <a:xfrm>
            <a:off x="683567" y="1791296"/>
            <a:ext cx="4814803" cy="6480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BÀI TOÁN SẮP XẾP</a:t>
            </a:r>
            <a:endParaRPr lang="en-US" sz="3200" b="1" dirty="0">
              <a:solidFill>
                <a:schemeClr val="tx1"/>
              </a:solidFill>
            </a:endParaRPr>
          </a:p>
        </p:txBody>
      </p:sp>
      <p:sp>
        <p:nvSpPr>
          <p:cNvPr id="15" name="Rectangle 14"/>
          <p:cNvSpPr/>
          <p:nvPr/>
        </p:nvSpPr>
        <p:spPr>
          <a:xfrm>
            <a:off x="683567" y="2636912"/>
            <a:ext cx="1656185" cy="57606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Yêu cầu</a:t>
            </a:r>
            <a:endParaRPr lang="en-US" sz="2000" dirty="0">
              <a:solidFill>
                <a:schemeClr val="tx1"/>
              </a:solidFill>
            </a:endParaRPr>
          </a:p>
        </p:txBody>
      </p:sp>
      <p:sp>
        <p:nvSpPr>
          <p:cNvPr id="16" name="Rectangle 15"/>
          <p:cNvSpPr/>
          <p:nvPr/>
        </p:nvSpPr>
        <p:spPr>
          <a:xfrm>
            <a:off x="714421" y="4077072"/>
            <a:ext cx="331236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Tạo 1 mảng , nhập dữ liệu</a:t>
            </a:r>
            <a:endParaRPr lang="en-US" sz="2000" dirty="0">
              <a:solidFill>
                <a:schemeClr val="tx1"/>
              </a:solidFill>
            </a:endParaRPr>
          </a:p>
        </p:txBody>
      </p:sp>
      <p:sp>
        <p:nvSpPr>
          <p:cNvPr id="17" name="Rectangle 16"/>
          <p:cNvSpPr/>
          <p:nvPr/>
        </p:nvSpPr>
        <p:spPr>
          <a:xfrm>
            <a:off x="683433" y="4797152"/>
            <a:ext cx="3312369"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Sắp xếp đúng theo đề bài</a:t>
            </a:r>
            <a:endParaRPr lang="en-US" sz="2000" dirty="0">
              <a:solidFill>
                <a:schemeClr val="tx1"/>
              </a:solidFill>
            </a:endParaRPr>
          </a:p>
        </p:txBody>
      </p:sp>
      <p:sp>
        <p:nvSpPr>
          <p:cNvPr id="18" name="Rectangle 17"/>
          <p:cNvSpPr/>
          <p:nvPr/>
        </p:nvSpPr>
        <p:spPr>
          <a:xfrm>
            <a:off x="4897336" y="2617710"/>
            <a:ext cx="1656185" cy="57606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Mục tiêu</a:t>
            </a:r>
            <a:endParaRPr lang="en-US" sz="2000" dirty="0">
              <a:solidFill>
                <a:schemeClr val="tx1"/>
              </a:solidFill>
            </a:endParaRPr>
          </a:p>
        </p:txBody>
      </p:sp>
      <p:sp>
        <p:nvSpPr>
          <p:cNvPr id="19" name="Rectangle 18"/>
          <p:cNvSpPr/>
          <p:nvPr/>
        </p:nvSpPr>
        <p:spPr>
          <a:xfrm>
            <a:off x="4871219" y="3354790"/>
            <a:ext cx="331236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In ra lần lượt các hoán vị</a:t>
            </a:r>
            <a:endParaRPr lang="en-US" sz="2000" dirty="0">
              <a:solidFill>
                <a:schemeClr val="tx1"/>
              </a:solidFill>
            </a:endParaRPr>
          </a:p>
        </p:txBody>
      </p:sp>
      <p:sp>
        <p:nvSpPr>
          <p:cNvPr id="20" name="Rectangle 19"/>
          <p:cNvSpPr/>
          <p:nvPr/>
        </p:nvSpPr>
        <p:spPr>
          <a:xfrm>
            <a:off x="4863641" y="4077072"/>
            <a:ext cx="331236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In ra hoán vị cuối cùng</a:t>
            </a:r>
            <a:endParaRPr lang="en-US" sz="2000" dirty="0">
              <a:solidFill>
                <a:schemeClr val="tx1"/>
              </a:solidFill>
            </a:endParaRPr>
          </a:p>
        </p:txBody>
      </p:sp>
      <p:sp>
        <p:nvSpPr>
          <p:cNvPr id="21" name="Rectangle 20"/>
          <p:cNvSpPr/>
          <p:nvPr/>
        </p:nvSpPr>
        <p:spPr>
          <a:xfrm>
            <a:off x="683433" y="3354790"/>
            <a:ext cx="331236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Sử dụng ngôn ngữ lập trình</a:t>
            </a:r>
            <a:endParaRPr lang="en-US" sz="2000" dirty="0">
              <a:solidFill>
                <a:schemeClr val="tx1"/>
              </a:solidFill>
            </a:endParaRPr>
          </a:p>
        </p:txBody>
      </p:sp>
      <p:sp>
        <p:nvSpPr>
          <p:cNvPr id="22" name="Right Arrow 21"/>
          <p:cNvSpPr/>
          <p:nvPr/>
        </p:nvSpPr>
        <p:spPr>
          <a:xfrm>
            <a:off x="4863641" y="5517232"/>
            <a:ext cx="3524783" cy="7920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Cài đặt minh họa</a:t>
            </a:r>
            <a:endParaRPr lang="en-US" sz="2400" b="1" dirty="0"/>
          </a:p>
        </p:txBody>
      </p:sp>
    </p:spTree>
    <p:extLst>
      <p:ext uri="{BB962C8B-B14F-4D97-AF65-F5344CB8AC3E}">
        <p14:creationId xmlns:p14="http://schemas.microsoft.com/office/powerpoint/2010/main" val="351678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8" presetClass="emph" presetSubtype="0" fill="hold" nodeType="afterEffect">
                                  <p:stCondLst>
                                    <p:cond delay="0"/>
                                  </p:stCondLst>
                                  <p:childTnLst>
                                    <p:animRot by="21600000">
                                      <p:cBhvr>
                                        <p:cTn id="13" dur="500" fill="hold"/>
                                        <p:tgtEl>
                                          <p:spTgt spid="6"/>
                                        </p:tgtEl>
                                        <p:attrNameLst>
                                          <p:attrName>r</p:attrName>
                                        </p:attrNameLst>
                                      </p:cBhvr>
                                    </p:animRot>
                                  </p:childTnLst>
                                </p:cTn>
                              </p:par>
                              <p:par>
                                <p:cTn id="14" presetID="42" presetClass="path" presetSubtype="0" accel="50000" decel="50000" fill="hold" nodeType="withEffect">
                                  <p:stCondLst>
                                    <p:cond delay="0"/>
                                  </p:stCondLst>
                                  <p:childTnLst>
                                    <p:animMotion origin="layout" path="M 0 1.21387E-6 L -0.30069 0.00208 " pathEditMode="relative" rAng="0" ptsTypes="AA">
                                      <p:cBhvr>
                                        <p:cTn id="15" dur="500" fill="hold"/>
                                        <p:tgtEl>
                                          <p:spTgt spid="6"/>
                                        </p:tgtEl>
                                        <p:attrNameLst>
                                          <p:attrName>ppt_x</p:attrName>
                                          <p:attrName>ppt_y</p:attrName>
                                        </p:attrNameLst>
                                      </p:cBhvr>
                                      <p:rCtr x="-15035" y="92"/>
                                    </p:animMotion>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8" presetClass="emph" presetSubtype="0" fill="hold" nodeType="withEffect">
                                  <p:stCondLst>
                                    <p:cond delay="0"/>
                                  </p:stCondLst>
                                  <p:childTnLst>
                                    <p:animRot by="21600000">
                                      <p:cBhvr>
                                        <p:cTn id="20" dur="500" fill="hold"/>
                                        <p:tgtEl>
                                          <p:spTgt spid="9"/>
                                        </p:tgtEl>
                                        <p:attrNameLst>
                                          <p:attrName>r</p:attrName>
                                        </p:attrNameLst>
                                      </p:cBhvr>
                                    </p:animRot>
                                  </p:childTnLst>
                                </p:cTn>
                              </p:par>
                              <p:par>
                                <p:cTn id="21" presetID="42" presetClass="path" presetSubtype="0" accel="50000" decel="50000" fill="hold" nodeType="withEffect">
                                  <p:stCondLst>
                                    <p:cond delay="0"/>
                                  </p:stCondLst>
                                  <p:childTnLst>
                                    <p:animMotion origin="layout" path="M -0.30069 0.00463 L 0 -1.11111E-6 " pathEditMode="relative" rAng="0" ptsTypes="AA">
                                      <p:cBhvr>
                                        <p:cTn id="22" dur="500" fill="hold"/>
                                        <p:tgtEl>
                                          <p:spTgt spid="9"/>
                                        </p:tgtEl>
                                        <p:attrNameLst>
                                          <p:attrName>ppt_x</p:attrName>
                                          <p:attrName>ppt_y</p:attrName>
                                        </p:attrNameLst>
                                      </p:cBhvr>
                                      <p:rCtr x="15035" y="-231"/>
                                    </p:animMotion>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5" name="Rectangle 4"/>
          <p:cNvSpPr/>
          <p:nvPr/>
        </p:nvSpPr>
        <p:spPr>
          <a:xfrm>
            <a:off x="251520" y="764704"/>
            <a:ext cx="3339377" cy="923330"/>
          </a:xfrm>
          <a:prstGeom prst="rect">
            <a:avLst/>
          </a:prstGeom>
          <a:noFill/>
          <a:ln>
            <a:solidFill>
              <a:srgbClr val="00B0F0"/>
            </a:solidFill>
          </a:ln>
        </p:spPr>
        <p:txBody>
          <a:bodyPr wrap="none" lIns="91440" tIns="45720" rIns="91440" bIns="45720">
            <a:spAutoFit/>
          </a:bodyPr>
          <a:lstStyle/>
          <a:p>
            <a:pPr algn="ctr"/>
            <a:r>
              <a:rPr lang="vi-VN" sz="5400" b="1" dirty="0" smtClean="0">
                <a:ln w="17780" cmpd="sng">
                  <a:solidFill>
                    <a:srgbClr val="FFFFFF"/>
                  </a:solidFill>
                  <a:prstDash val="solid"/>
                  <a:miter lim="800000"/>
                </a:ln>
                <a:solidFill>
                  <a:schemeClr val="bg1"/>
                </a:solidFill>
                <a:effectLst>
                  <a:outerShdw blurRad="50800" algn="tl" rotWithShape="0">
                    <a:srgbClr val="000000"/>
                  </a:outerShdw>
                </a:effectLst>
              </a:rPr>
              <a:t>Câu hỏi ?</a:t>
            </a:r>
            <a:endParaRPr lang="en-US" sz="5400" b="1" cap="none" spc="0" dirty="0">
              <a:ln w="17780" cmpd="sng">
                <a:solidFill>
                  <a:srgbClr val="FFFFFF"/>
                </a:solidFill>
                <a:prstDash val="solid"/>
                <a:miter lim="800000"/>
              </a:ln>
              <a:solidFill>
                <a:schemeClr val="bg1"/>
              </a:solidFill>
              <a:effectLst>
                <a:outerShdw blurRad="50800" algn="tl" rotWithShape="0">
                  <a:srgbClr val="000000"/>
                </a:outerShdw>
              </a:effectLst>
            </a:endParaRPr>
          </a:p>
        </p:txBody>
      </p:sp>
      <p:sp>
        <p:nvSpPr>
          <p:cNvPr id="6" name="Rectangle 5"/>
          <p:cNvSpPr/>
          <p:nvPr/>
        </p:nvSpPr>
        <p:spPr>
          <a:xfrm>
            <a:off x="1115616" y="1701854"/>
            <a:ext cx="6984776" cy="36851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6493" y="1959395"/>
            <a:ext cx="5976664" cy="3170099"/>
          </a:xfrm>
          <a:prstGeom prst="rect">
            <a:avLst/>
          </a:prstGeom>
          <a:noFill/>
        </p:spPr>
        <p:txBody>
          <a:bodyPr wrap="square" rtlCol="0">
            <a:spAutoFit/>
          </a:bodyPr>
          <a:lstStyle/>
          <a:p>
            <a:pPr algn="just"/>
            <a:r>
              <a:rPr lang="vi-VN" sz="4000" dirty="0" smtClean="0"/>
              <a:t>Các câu hỏi và ý kiến đóng góp của các bạn sẽ phần nào giúp chúng tôi hoàn thiện hơn trong những bài tập tiếp theo.</a:t>
            </a:r>
            <a:endParaRPr lang="en-US" sz="4000" dirty="0"/>
          </a:p>
        </p:txBody>
      </p:sp>
    </p:spTree>
    <p:extLst>
      <p:ext uri="{BB962C8B-B14F-4D97-AF65-F5344CB8AC3E}">
        <p14:creationId xmlns:p14="http://schemas.microsoft.com/office/powerpoint/2010/main" val="123023207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5" name="Rectangle 4"/>
          <p:cNvSpPr/>
          <p:nvPr/>
        </p:nvSpPr>
        <p:spPr>
          <a:xfrm>
            <a:off x="152680" y="1988840"/>
            <a:ext cx="4326954" cy="258532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vi-VN"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p>
          <a:p>
            <a:pPr algn="ctr"/>
            <a:r>
              <a:rPr lang="vi-V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FOR</a:t>
            </a:r>
          </a:p>
          <a:p>
            <a:pPr algn="ctr"/>
            <a:r>
              <a:rPr lang="vi-V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WATCHING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5701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5">
                                            <p:txEl>
                                              <p:pRg st="0" end="0"/>
                                            </p:txEl>
                                          </p:spTgt>
                                        </p:tgtEl>
                                        <p:attrNameLst>
                                          <p:attrName>r</p:attrName>
                                        </p:attrNameLst>
                                      </p:cBhvr>
                                    </p:animRot>
                                    <p:animRot by="-240000">
                                      <p:cBhvr>
                                        <p:cTn id="7" dur="200" fill="hold">
                                          <p:stCondLst>
                                            <p:cond delay="200"/>
                                          </p:stCondLst>
                                        </p:cTn>
                                        <p:tgtEl>
                                          <p:spTgt spid="5">
                                            <p:txEl>
                                              <p:pRg st="0" end="0"/>
                                            </p:txEl>
                                          </p:spTgt>
                                        </p:tgtEl>
                                        <p:attrNameLst>
                                          <p:attrName>r</p:attrName>
                                        </p:attrNameLst>
                                      </p:cBhvr>
                                    </p:animRot>
                                    <p:animRot by="240000">
                                      <p:cBhvr>
                                        <p:cTn id="8" dur="200" fill="hold">
                                          <p:stCondLst>
                                            <p:cond delay="400"/>
                                          </p:stCondLst>
                                        </p:cTn>
                                        <p:tgtEl>
                                          <p:spTgt spid="5">
                                            <p:txEl>
                                              <p:pRg st="0" end="0"/>
                                            </p:txEl>
                                          </p:spTgt>
                                        </p:tgtEl>
                                        <p:attrNameLst>
                                          <p:attrName>r</p:attrName>
                                        </p:attrNameLst>
                                      </p:cBhvr>
                                    </p:animRot>
                                    <p:animRot by="-240000">
                                      <p:cBhvr>
                                        <p:cTn id="9" dur="200" fill="hold">
                                          <p:stCondLst>
                                            <p:cond delay="600"/>
                                          </p:stCondLst>
                                        </p:cTn>
                                        <p:tgtEl>
                                          <p:spTgt spid="5">
                                            <p:txEl>
                                              <p:pRg st="0" end="0"/>
                                            </p:txEl>
                                          </p:spTgt>
                                        </p:tgtEl>
                                        <p:attrNameLst>
                                          <p:attrName>r</p:attrName>
                                        </p:attrNameLst>
                                      </p:cBhvr>
                                    </p:animRot>
                                    <p:animRot by="120000">
                                      <p:cBhvr>
                                        <p:cTn id="10" dur="200" fill="hold">
                                          <p:stCondLst>
                                            <p:cond delay="800"/>
                                          </p:stCondLst>
                                        </p:cTn>
                                        <p:tgtEl>
                                          <p:spTgt spid="5">
                                            <p:txEl>
                                              <p:pRg st="0" end="0"/>
                                            </p:txEl>
                                          </p:spTgt>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5">
                                            <p:txEl>
                                              <p:pRg st="1" end="1"/>
                                            </p:txEl>
                                          </p:spTgt>
                                        </p:tgtEl>
                                        <p:attrNameLst>
                                          <p:attrName>r</p:attrName>
                                        </p:attrNameLst>
                                      </p:cBhvr>
                                    </p:animRot>
                                    <p:animRot by="-240000">
                                      <p:cBhvr>
                                        <p:cTn id="13" dur="200" fill="hold">
                                          <p:stCondLst>
                                            <p:cond delay="200"/>
                                          </p:stCondLst>
                                        </p:cTn>
                                        <p:tgtEl>
                                          <p:spTgt spid="5">
                                            <p:txEl>
                                              <p:pRg st="1" end="1"/>
                                            </p:txEl>
                                          </p:spTgt>
                                        </p:tgtEl>
                                        <p:attrNameLst>
                                          <p:attrName>r</p:attrName>
                                        </p:attrNameLst>
                                      </p:cBhvr>
                                    </p:animRot>
                                    <p:animRot by="240000">
                                      <p:cBhvr>
                                        <p:cTn id="14" dur="200" fill="hold">
                                          <p:stCondLst>
                                            <p:cond delay="400"/>
                                          </p:stCondLst>
                                        </p:cTn>
                                        <p:tgtEl>
                                          <p:spTgt spid="5">
                                            <p:txEl>
                                              <p:pRg st="1" end="1"/>
                                            </p:txEl>
                                          </p:spTgt>
                                        </p:tgtEl>
                                        <p:attrNameLst>
                                          <p:attrName>r</p:attrName>
                                        </p:attrNameLst>
                                      </p:cBhvr>
                                    </p:animRot>
                                    <p:animRot by="-240000">
                                      <p:cBhvr>
                                        <p:cTn id="15" dur="200" fill="hold">
                                          <p:stCondLst>
                                            <p:cond delay="600"/>
                                          </p:stCondLst>
                                        </p:cTn>
                                        <p:tgtEl>
                                          <p:spTgt spid="5">
                                            <p:txEl>
                                              <p:pRg st="1" end="1"/>
                                            </p:txEl>
                                          </p:spTgt>
                                        </p:tgtEl>
                                        <p:attrNameLst>
                                          <p:attrName>r</p:attrName>
                                        </p:attrNameLst>
                                      </p:cBhvr>
                                    </p:animRot>
                                    <p:animRot by="120000">
                                      <p:cBhvr>
                                        <p:cTn id="16" dur="200" fill="hold">
                                          <p:stCondLst>
                                            <p:cond delay="800"/>
                                          </p:stCondLst>
                                        </p:cTn>
                                        <p:tgtEl>
                                          <p:spTgt spid="5">
                                            <p:txEl>
                                              <p:pRg st="1" end="1"/>
                                            </p:txEl>
                                          </p:spTgt>
                                        </p:tgtEl>
                                        <p:attrNameLst>
                                          <p:attrName>r</p:attrName>
                                        </p:attrNameLst>
                                      </p:cBhvr>
                                    </p:animRot>
                                  </p:childTnLst>
                                </p:cTn>
                              </p:par>
                              <p:par>
                                <p:cTn id="17" presetID="32" presetClass="emph" presetSubtype="0" repeatCount="indefinite" fill="hold" nodeType="withEffect">
                                  <p:stCondLst>
                                    <p:cond delay="0"/>
                                  </p:stCondLst>
                                  <p:childTnLst>
                                    <p:animRot by="120000">
                                      <p:cBhvr>
                                        <p:cTn id="18" dur="100" fill="hold">
                                          <p:stCondLst>
                                            <p:cond delay="0"/>
                                          </p:stCondLst>
                                        </p:cTn>
                                        <p:tgtEl>
                                          <p:spTgt spid="5">
                                            <p:txEl>
                                              <p:pRg st="2" end="2"/>
                                            </p:txEl>
                                          </p:spTgt>
                                        </p:tgtEl>
                                        <p:attrNameLst>
                                          <p:attrName>r</p:attrName>
                                        </p:attrNameLst>
                                      </p:cBhvr>
                                    </p:animRot>
                                    <p:animRot by="-240000">
                                      <p:cBhvr>
                                        <p:cTn id="19" dur="200" fill="hold">
                                          <p:stCondLst>
                                            <p:cond delay="200"/>
                                          </p:stCondLst>
                                        </p:cTn>
                                        <p:tgtEl>
                                          <p:spTgt spid="5">
                                            <p:txEl>
                                              <p:pRg st="2" end="2"/>
                                            </p:txEl>
                                          </p:spTgt>
                                        </p:tgtEl>
                                        <p:attrNameLst>
                                          <p:attrName>r</p:attrName>
                                        </p:attrNameLst>
                                      </p:cBhvr>
                                    </p:animRot>
                                    <p:animRot by="240000">
                                      <p:cBhvr>
                                        <p:cTn id="20" dur="200" fill="hold">
                                          <p:stCondLst>
                                            <p:cond delay="400"/>
                                          </p:stCondLst>
                                        </p:cTn>
                                        <p:tgtEl>
                                          <p:spTgt spid="5">
                                            <p:txEl>
                                              <p:pRg st="2" end="2"/>
                                            </p:txEl>
                                          </p:spTgt>
                                        </p:tgtEl>
                                        <p:attrNameLst>
                                          <p:attrName>r</p:attrName>
                                        </p:attrNameLst>
                                      </p:cBhvr>
                                    </p:animRot>
                                    <p:animRot by="-240000">
                                      <p:cBhvr>
                                        <p:cTn id="21" dur="200" fill="hold">
                                          <p:stCondLst>
                                            <p:cond delay="600"/>
                                          </p:stCondLst>
                                        </p:cTn>
                                        <p:tgtEl>
                                          <p:spTgt spid="5">
                                            <p:txEl>
                                              <p:pRg st="2" end="2"/>
                                            </p:txEl>
                                          </p:spTgt>
                                        </p:tgtEl>
                                        <p:attrNameLst>
                                          <p:attrName>r</p:attrName>
                                        </p:attrNameLst>
                                      </p:cBhvr>
                                    </p:animRot>
                                    <p:animRot by="120000">
                                      <p:cBhvr>
                                        <p:cTn id="22" dur="200" fill="hold">
                                          <p:stCondLst>
                                            <p:cond delay="800"/>
                                          </p:stCondLst>
                                        </p:cTn>
                                        <p:tgtEl>
                                          <p:spTgt spid="5">
                                            <p:txEl>
                                              <p:pRg st="2" end="2"/>
                                            </p:txEl>
                                          </p:spTgt>
                                        </p:tgtEl>
                                        <p:attrNameLst>
                                          <p:attrName>r</p:attrName>
                                        </p:attrNameLst>
                                      </p:cBhvr>
                                    </p:animRot>
                                  </p:childTnLst>
                                </p:cTn>
                              </p:par>
                              <p:par>
                                <p:cTn id="23" presetID="27" presetClass="emph" presetSubtype="0" repeatCount="indefinite" fill="remove" nodeType="withEffect">
                                  <p:stCondLst>
                                    <p:cond delay="0"/>
                                  </p:stCondLst>
                                  <p:childTnLst>
                                    <p:animClr clrSpc="rgb" dir="cw">
                                      <p:cBhvr override="childStyle">
                                        <p:cTn id="24" dur="250" autoRev="1" fill="remove"/>
                                        <p:tgtEl>
                                          <p:spTgt spid="5">
                                            <p:txEl>
                                              <p:pRg st="0" end="0"/>
                                            </p:txEl>
                                          </p:spTgt>
                                        </p:tgtEl>
                                        <p:attrNameLst>
                                          <p:attrName>style.color</p:attrName>
                                        </p:attrNameLst>
                                      </p:cBhvr>
                                      <p:to>
                                        <a:srgbClr val="00B0F0"/>
                                      </p:to>
                                    </p:animClr>
                                    <p:animClr clrSpc="rgb" dir="cw">
                                      <p:cBhvr>
                                        <p:cTn id="25" dur="250" autoRev="1" fill="remove"/>
                                        <p:tgtEl>
                                          <p:spTgt spid="5">
                                            <p:txEl>
                                              <p:pRg st="0" end="0"/>
                                            </p:txEl>
                                          </p:spTgt>
                                        </p:tgtEl>
                                        <p:attrNameLst>
                                          <p:attrName>fillcolor</p:attrName>
                                        </p:attrNameLst>
                                      </p:cBhvr>
                                      <p:to>
                                        <a:srgbClr val="00B0F0"/>
                                      </p:to>
                                    </p:animClr>
                                    <p:set>
                                      <p:cBhvr>
                                        <p:cTn id="26" dur="250" autoRev="1" fill="remove"/>
                                        <p:tgtEl>
                                          <p:spTgt spid="5">
                                            <p:txEl>
                                              <p:pRg st="0" end="0"/>
                                            </p:txEl>
                                          </p:spTgt>
                                        </p:tgtEl>
                                        <p:attrNameLst>
                                          <p:attrName>fill.type</p:attrName>
                                        </p:attrNameLst>
                                      </p:cBhvr>
                                      <p:to>
                                        <p:strVal val="solid"/>
                                      </p:to>
                                    </p:set>
                                    <p:set>
                                      <p:cBhvr>
                                        <p:cTn id="27" dur="250" autoRev="1" fill="remove"/>
                                        <p:tgtEl>
                                          <p:spTgt spid="5">
                                            <p:txEl>
                                              <p:pRg st="0" end="0"/>
                                            </p:txEl>
                                          </p:spTgt>
                                        </p:tgtEl>
                                        <p:attrNameLst>
                                          <p:attrName>fill.on</p:attrName>
                                        </p:attrNameLst>
                                      </p:cBhvr>
                                      <p:to>
                                        <p:strVal val="true"/>
                                      </p:to>
                                    </p:set>
                                  </p:childTnLst>
                                </p:cTn>
                              </p:par>
                              <p:par>
                                <p:cTn id="28" presetID="27" presetClass="emph" presetSubtype="0" repeatCount="indefinite" fill="remove" nodeType="withEffect">
                                  <p:stCondLst>
                                    <p:cond delay="0"/>
                                  </p:stCondLst>
                                  <p:childTnLst>
                                    <p:animClr clrSpc="rgb" dir="cw">
                                      <p:cBhvr override="childStyle">
                                        <p:cTn id="29" dur="250" autoRev="1" fill="remove"/>
                                        <p:tgtEl>
                                          <p:spTgt spid="5">
                                            <p:txEl>
                                              <p:pRg st="1" end="1"/>
                                            </p:txEl>
                                          </p:spTgt>
                                        </p:tgtEl>
                                        <p:attrNameLst>
                                          <p:attrName>style.color</p:attrName>
                                        </p:attrNameLst>
                                      </p:cBhvr>
                                      <p:to>
                                        <a:srgbClr val="00B0F0"/>
                                      </p:to>
                                    </p:animClr>
                                    <p:animClr clrSpc="rgb" dir="cw">
                                      <p:cBhvr>
                                        <p:cTn id="30" dur="250" autoRev="1" fill="remove"/>
                                        <p:tgtEl>
                                          <p:spTgt spid="5">
                                            <p:txEl>
                                              <p:pRg st="1" end="1"/>
                                            </p:txEl>
                                          </p:spTgt>
                                        </p:tgtEl>
                                        <p:attrNameLst>
                                          <p:attrName>fillcolor</p:attrName>
                                        </p:attrNameLst>
                                      </p:cBhvr>
                                      <p:to>
                                        <a:srgbClr val="00B0F0"/>
                                      </p:to>
                                    </p:animClr>
                                    <p:set>
                                      <p:cBhvr>
                                        <p:cTn id="31" dur="250" autoRev="1" fill="remove"/>
                                        <p:tgtEl>
                                          <p:spTgt spid="5">
                                            <p:txEl>
                                              <p:pRg st="1" end="1"/>
                                            </p:txEl>
                                          </p:spTgt>
                                        </p:tgtEl>
                                        <p:attrNameLst>
                                          <p:attrName>fill.type</p:attrName>
                                        </p:attrNameLst>
                                      </p:cBhvr>
                                      <p:to>
                                        <p:strVal val="solid"/>
                                      </p:to>
                                    </p:set>
                                    <p:set>
                                      <p:cBhvr>
                                        <p:cTn id="32" dur="250" autoRev="1" fill="remove"/>
                                        <p:tgtEl>
                                          <p:spTgt spid="5">
                                            <p:txEl>
                                              <p:pRg st="1" end="1"/>
                                            </p:txEl>
                                          </p:spTgt>
                                        </p:tgtEl>
                                        <p:attrNameLst>
                                          <p:attrName>fill.on</p:attrName>
                                        </p:attrNameLst>
                                      </p:cBhvr>
                                      <p:to>
                                        <p:strVal val="true"/>
                                      </p:to>
                                    </p:set>
                                  </p:childTnLst>
                                </p:cTn>
                              </p:par>
                              <p:par>
                                <p:cTn id="33" presetID="27" presetClass="emph" presetSubtype="0" repeatCount="indefinite" fill="remove" nodeType="withEffect">
                                  <p:stCondLst>
                                    <p:cond delay="0"/>
                                  </p:stCondLst>
                                  <p:childTnLst>
                                    <p:animClr clrSpc="rgb" dir="cw">
                                      <p:cBhvr override="childStyle">
                                        <p:cTn id="34" dur="250" autoRev="1" fill="remove"/>
                                        <p:tgtEl>
                                          <p:spTgt spid="5">
                                            <p:txEl>
                                              <p:pRg st="2" end="2"/>
                                            </p:txEl>
                                          </p:spTgt>
                                        </p:tgtEl>
                                        <p:attrNameLst>
                                          <p:attrName>style.color</p:attrName>
                                        </p:attrNameLst>
                                      </p:cBhvr>
                                      <p:to>
                                        <a:srgbClr val="00B0F0"/>
                                      </p:to>
                                    </p:animClr>
                                    <p:animClr clrSpc="rgb" dir="cw">
                                      <p:cBhvr>
                                        <p:cTn id="35" dur="250" autoRev="1" fill="remove"/>
                                        <p:tgtEl>
                                          <p:spTgt spid="5">
                                            <p:txEl>
                                              <p:pRg st="2" end="2"/>
                                            </p:txEl>
                                          </p:spTgt>
                                        </p:tgtEl>
                                        <p:attrNameLst>
                                          <p:attrName>fillcolor</p:attrName>
                                        </p:attrNameLst>
                                      </p:cBhvr>
                                      <p:to>
                                        <a:srgbClr val="00B0F0"/>
                                      </p:to>
                                    </p:animClr>
                                    <p:set>
                                      <p:cBhvr>
                                        <p:cTn id="36" dur="250" autoRev="1" fill="remove"/>
                                        <p:tgtEl>
                                          <p:spTgt spid="5">
                                            <p:txEl>
                                              <p:pRg st="2" end="2"/>
                                            </p:txEl>
                                          </p:spTgt>
                                        </p:tgtEl>
                                        <p:attrNameLst>
                                          <p:attrName>fill.type</p:attrName>
                                        </p:attrNameLst>
                                      </p:cBhvr>
                                      <p:to>
                                        <p:strVal val="solid"/>
                                      </p:to>
                                    </p:set>
                                    <p:set>
                                      <p:cBhvr>
                                        <p:cTn id="37" dur="250" autoRev="1" fill="remove"/>
                                        <p:tgtEl>
                                          <p:spTgt spid="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Rectangle 3"/>
          <p:cNvSpPr/>
          <p:nvPr/>
        </p:nvSpPr>
        <p:spPr>
          <a:xfrm>
            <a:off x="323528" y="260648"/>
            <a:ext cx="1386648" cy="6120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NHÓM 5</a:t>
            </a:r>
            <a:endParaRPr lang="en-US" sz="2000" dirty="0">
              <a:solidFill>
                <a:schemeClr val="tx1"/>
              </a:solidFill>
            </a:endParaRPr>
          </a:p>
        </p:txBody>
      </p:sp>
      <p:grpSp>
        <p:nvGrpSpPr>
          <p:cNvPr id="10" name="Group 9"/>
          <p:cNvGrpSpPr/>
          <p:nvPr/>
        </p:nvGrpSpPr>
        <p:grpSpPr>
          <a:xfrm>
            <a:off x="323528" y="1196752"/>
            <a:ext cx="4104456" cy="648072"/>
            <a:chOff x="323528" y="1196752"/>
            <a:chExt cx="4104456" cy="648072"/>
          </a:xfrm>
        </p:grpSpPr>
        <p:sp>
          <p:nvSpPr>
            <p:cNvPr id="5" name="Rectangle 4"/>
            <p:cNvSpPr/>
            <p:nvPr/>
          </p:nvSpPr>
          <p:spPr>
            <a:xfrm>
              <a:off x="323528" y="1196752"/>
              <a:ext cx="4104456" cy="648072"/>
            </a:xfrm>
            <a:prstGeom prst="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9552" y="1289955"/>
              <a:ext cx="3888432" cy="461665"/>
            </a:xfrm>
            <a:prstGeom prst="rect">
              <a:avLst/>
            </a:prstGeom>
            <a:noFill/>
          </p:spPr>
          <p:txBody>
            <a:bodyPr wrap="square" rtlCol="0">
              <a:spAutoFit/>
            </a:bodyPr>
            <a:lstStyle/>
            <a:p>
              <a:r>
                <a:rPr lang="vi-VN" sz="2400" dirty="0" smtClean="0"/>
                <a:t>THÀNH VIÊN THAM GIA</a:t>
              </a:r>
              <a:endParaRPr lang="en-US" sz="2400" dirty="0"/>
            </a:p>
          </p:txBody>
        </p:sp>
      </p:grpSp>
      <p:grpSp>
        <p:nvGrpSpPr>
          <p:cNvPr id="9" name="Group 8"/>
          <p:cNvGrpSpPr/>
          <p:nvPr/>
        </p:nvGrpSpPr>
        <p:grpSpPr>
          <a:xfrm>
            <a:off x="323528" y="2132856"/>
            <a:ext cx="5688632" cy="4330357"/>
            <a:chOff x="323528" y="2132856"/>
            <a:chExt cx="5688632" cy="4330357"/>
          </a:xfrm>
        </p:grpSpPr>
        <p:sp>
          <p:nvSpPr>
            <p:cNvPr id="6" name="Rectangle 5"/>
            <p:cNvSpPr/>
            <p:nvPr/>
          </p:nvSpPr>
          <p:spPr>
            <a:xfrm>
              <a:off x="323528" y="2132856"/>
              <a:ext cx="5688632" cy="4104456"/>
            </a:xfrm>
            <a:prstGeom prst="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16852" y="2492895"/>
              <a:ext cx="4509638" cy="3970318"/>
            </a:xfrm>
            <a:prstGeom prst="rect">
              <a:avLst/>
            </a:prstGeom>
            <a:noFill/>
          </p:spPr>
          <p:txBody>
            <a:bodyPr wrap="square" rtlCol="0">
              <a:spAutoFit/>
            </a:bodyPr>
            <a:lstStyle/>
            <a:p>
              <a:r>
                <a:rPr lang="vi-VN" sz="2800" dirty="0" smtClean="0"/>
                <a:t>HÀ HUY SƠN  ( NT )</a:t>
              </a:r>
            </a:p>
            <a:p>
              <a:r>
                <a:rPr lang="vi-VN" sz="2800" dirty="0" smtClean="0"/>
                <a:t>TRẦN TRUNG KIÊN</a:t>
              </a:r>
            </a:p>
            <a:p>
              <a:r>
                <a:rPr lang="vi-VN" sz="2800" dirty="0" smtClean="0"/>
                <a:t>SẦM THỊ YẾN NHI</a:t>
              </a:r>
              <a:br>
                <a:rPr lang="vi-VN" sz="2800" dirty="0" smtClean="0"/>
              </a:br>
              <a:r>
                <a:rPr lang="vi-VN" sz="2800" dirty="0" smtClean="0"/>
                <a:t>TRẦN TRUNG PHONG</a:t>
              </a:r>
            </a:p>
            <a:p>
              <a:r>
                <a:rPr lang="vi-VN" sz="2800" dirty="0" smtClean="0"/>
                <a:t>LÊ THIÊN PHÚ</a:t>
              </a:r>
            </a:p>
            <a:p>
              <a:r>
                <a:rPr lang="vi-VN" sz="2800" dirty="0"/>
                <a:t>NGUYỄN </a:t>
              </a:r>
              <a:r>
                <a:rPr lang="vi-VN" sz="2800" dirty="0" smtClean="0"/>
                <a:t>VĂ</a:t>
              </a:r>
              <a:r>
                <a:rPr lang="en-US" sz="2800" dirty="0" smtClean="0">
                  <a:latin typeface="Arial" panose="020B0604020202020204" pitchFamily="34" charset="0"/>
                  <a:cs typeface="Arial" panose="020B0604020202020204" pitchFamily="34" charset="0"/>
                </a:rPr>
                <a:t>N NGỌC</a:t>
              </a:r>
              <a:endParaRPr lang="vi-VN" sz="2800" dirty="0" smtClean="0"/>
            </a:p>
            <a:p>
              <a:r>
                <a:rPr lang="vi-VN" sz="2800" dirty="0" smtClean="0"/>
                <a:t>NGUYỄN VĂN </a:t>
              </a:r>
              <a:r>
                <a:rPr lang="vi-VN" sz="2800" dirty="0" smtClean="0"/>
                <a:t>THÁI</a:t>
              </a:r>
              <a:endParaRPr lang="en-US" sz="2800" dirty="0" smtClean="0"/>
            </a:p>
            <a:p>
              <a:r>
                <a:rPr lang="en-US" sz="2800" smtClean="0">
                  <a:latin typeface="Arial" panose="020B0604020202020204" pitchFamily="34" charset="0"/>
                  <a:cs typeface="Arial" panose="020B0604020202020204" pitchFamily="34" charset="0"/>
                </a:rPr>
                <a:t>NGUYỄN THANH TÂN</a:t>
              </a:r>
              <a:endParaRPr lang="en-US" sz="2800" dirty="0" smtClean="0">
                <a:latin typeface="Arial" panose="020B0604020202020204" pitchFamily="34" charset="0"/>
                <a:cs typeface="Arial" panose="020B0604020202020204" pitchFamily="34" charset="0"/>
              </a:endParaRPr>
            </a:p>
            <a:p>
              <a:r>
                <a:rPr lang="en-US" sz="2800" dirty="0"/>
                <a:t> </a:t>
              </a:r>
              <a:endParaRPr lang="en-US" sz="2800" dirty="0"/>
            </a:p>
          </p:txBody>
        </p:sp>
      </p:grpSp>
    </p:spTree>
    <p:extLst>
      <p:ext uri="{BB962C8B-B14F-4D97-AF65-F5344CB8AC3E}">
        <p14:creationId xmlns:p14="http://schemas.microsoft.com/office/powerpoint/2010/main" val="53644247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4"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8" presetClass="emph" presetSubtype="0" repeatCount="2000" fill="hold" grpId="2" nodeType="withEffect">
                                  <p:stCondLst>
                                    <p:cond delay="0"/>
                                  </p:stCondLst>
                                  <p:childTnLst>
                                    <p:animRot by="21600000">
                                      <p:cBhvr>
                                        <p:cTn id="8" dur="1000" fill="hold"/>
                                        <p:tgtEl>
                                          <p:spTgt spid="4"/>
                                        </p:tgtEl>
                                        <p:attrNameLst>
                                          <p:attrName>r</p:attrName>
                                        </p:attrNameLst>
                                      </p:cBhvr>
                                    </p:animRot>
                                  </p:childTnLst>
                                </p:cTn>
                              </p:par>
                              <p:par>
                                <p:cTn id="9" presetID="42" presetClass="path" presetSubtype="0" accel="50000" decel="50000" fill="hold" grpId="3" nodeType="withEffect">
                                  <p:stCondLst>
                                    <p:cond delay="0"/>
                                  </p:stCondLst>
                                  <p:childTnLst>
                                    <p:animMotion origin="layout" path="M 1.01892 -0.00254 L -1.11111E-6 -3.3526E-6 " pathEditMode="relative" rAng="0" ptsTypes="AA">
                                      <p:cBhvr>
                                        <p:cTn id="10" dur="2000" fill="hold"/>
                                        <p:tgtEl>
                                          <p:spTgt spid="4"/>
                                        </p:tgtEl>
                                        <p:attrNameLst>
                                          <p:attrName>ppt_x</p:attrName>
                                          <p:attrName>ppt_y</p:attrName>
                                        </p:attrNameLst>
                                      </p:cBhvr>
                                      <p:rCtr x="-50955" y="116"/>
                                    </p:animMotion>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200"/>
                                        <p:tgtEl>
                                          <p:spTgt spid="10"/>
                                        </p:tgtEl>
                                      </p:cBhvr>
                                    </p:animEffect>
                                  </p:childTnLst>
                                </p:cTn>
                              </p:par>
                            </p:childTnLst>
                          </p:cTn>
                        </p:par>
                        <p:par>
                          <p:cTn id="15" fill="hold">
                            <p:stCondLst>
                              <p:cond delay="2200"/>
                            </p:stCondLst>
                            <p:childTnLst>
                              <p:par>
                                <p:cTn id="16" presetID="22" presetClass="entr" presetSubtype="1"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animBg="1"/>
      <p:bldP spid="4" grpId="3" animBg="1"/>
      <p:bldP spid="4" grpId="4"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p:cNvSpPr/>
          <p:nvPr/>
        </p:nvSpPr>
        <p:spPr>
          <a:xfrm>
            <a:off x="323528" y="260648"/>
            <a:ext cx="1386648" cy="6120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NHÓM 5</a:t>
            </a:r>
            <a:endParaRPr lang="en-US" sz="2000" dirty="0">
              <a:solidFill>
                <a:schemeClr val="tx1"/>
              </a:solidFill>
            </a:endParaRPr>
          </a:p>
        </p:txBody>
      </p:sp>
      <p:sp>
        <p:nvSpPr>
          <p:cNvPr id="4" name="Rectangle 3"/>
          <p:cNvSpPr/>
          <p:nvPr/>
        </p:nvSpPr>
        <p:spPr>
          <a:xfrm>
            <a:off x="1547664" y="1484784"/>
            <a:ext cx="6696744" cy="9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smtClean="0">
                <a:solidFill>
                  <a:schemeClr val="tx1"/>
                </a:solidFill>
              </a:rPr>
              <a:t>ĐẶC TÍNH</a:t>
            </a:r>
            <a:endParaRPr lang="en-US" sz="5400" b="1" dirty="0">
              <a:solidFill>
                <a:schemeClr val="tx1"/>
              </a:solidFill>
            </a:endParaRPr>
          </a:p>
        </p:txBody>
      </p:sp>
      <p:sp>
        <p:nvSpPr>
          <p:cNvPr id="5" name="Rectangle 4"/>
          <p:cNvSpPr/>
          <p:nvPr/>
        </p:nvSpPr>
        <p:spPr>
          <a:xfrm>
            <a:off x="1547664" y="5216324"/>
            <a:ext cx="6696744" cy="936104"/>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VÍ DỤ</a:t>
            </a:r>
            <a:endParaRPr lang="en-US" sz="5400" b="1" dirty="0">
              <a:solidFill>
                <a:schemeClr val="tx1"/>
              </a:solidFill>
            </a:endParaRPr>
          </a:p>
        </p:txBody>
      </p:sp>
      <p:sp>
        <p:nvSpPr>
          <p:cNvPr id="6" name="Rectangle 5"/>
          <p:cNvSpPr/>
          <p:nvPr/>
        </p:nvSpPr>
        <p:spPr>
          <a:xfrm>
            <a:off x="1547664" y="3272108"/>
            <a:ext cx="6696744" cy="936104"/>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PHÂN LOẠI</a:t>
            </a:r>
            <a:endParaRPr lang="en-US" sz="5400" b="1" dirty="0">
              <a:solidFill>
                <a:schemeClr val="tx1"/>
              </a:solidFill>
            </a:endParaRPr>
          </a:p>
        </p:txBody>
      </p:sp>
      <p:grpSp>
        <p:nvGrpSpPr>
          <p:cNvPr id="13" name="Group 12"/>
          <p:cNvGrpSpPr/>
          <p:nvPr/>
        </p:nvGrpSpPr>
        <p:grpSpPr>
          <a:xfrm>
            <a:off x="662808" y="1366764"/>
            <a:ext cx="1144992" cy="1160821"/>
            <a:chOff x="662808" y="1366764"/>
            <a:chExt cx="1144992" cy="1160821"/>
          </a:xfrm>
        </p:grpSpPr>
        <p:sp>
          <p:nvSpPr>
            <p:cNvPr id="7" name="Rectangle 6"/>
            <p:cNvSpPr/>
            <p:nvPr/>
          </p:nvSpPr>
          <p:spPr>
            <a:xfrm rot="2753890">
              <a:off x="654893" y="1374679"/>
              <a:ext cx="1160821" cy="114499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9713" y="1393177"/>
              <a:ext cx="731180" cy="1107996"/>
            </a:xfrm>
            <a:prstGeom prst="rect">
              <a:avLst/>
            </a:prstGeom>
            <a:noFill/>
          </p:spPr>
          <p:txBody>
            <a:bodyPr wrap="square" rtlCol="0">
              <a:spAutoFit/>
            </a:bodyPr>
            <a:lstStyle/>
            <a:p>
              <a:r>
                <a:rPr lang="vi-VN" sz="6600" b="1" dirty="0" smtClean="0"/>
                <a:t>1</a:t>
              </a:r>
              <a:endParaRPr lang="en-US" sz="6600" b="1" dirty="0"/>
            </a:p>
          </p:txBody>
        </p:sp>
      </p:grpSp>
      <p:grpSp>
        <p:nvGrpSpPr>
          <p:cNvPr id="15" name="Group 14"/>
          <p:cNvGrpSpPr/>
          <p:nvPr/>
        </p:nvGrpSpPr>
        <p:grpSpPr>
          <a:xfrm>
            <a:off x="661384" y="5103965"/>
            <a:ext cx="1144992" cy="1160821"/>
            <a:chOff x="661384" y="5103965"/>
            <a:chExt cx="1144992" cy="1160821"/>
          </a:xfrm>
        </p:grpSpPr>
        <p:sp>
          <p:nvSpPr>
            <p:cNvPr id="8" name="Rectangle 7"/>
            <p:cNvSpPr/>
            <p:nvPr/>
          </p:nvSpPr>
          <p:spPr>
            <a:xfrm rot="2753890">
              <a:off x="653469" y="5111880"/>
              <a:ext cx="1160821" cy="1144992"/>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9713" y="5130378"/>
              <a:ext cx="731180" cy="1107996"/>
            </a:xfrm>
            <a:prstGeom prst="rect">
              <a:avLst/>
            </a:prstGeom>
            <a:noFill/>
          </p:spPr>
          <p:txBody>
            <a:bodyPr wrap="square" rtlCol="0">
              <a:spAutoFit/>
            </a:bodyPr>
            <a:lstStyle/>
            <a:p>
              <a:r>
                <a:rPr lang="vi-VN" sz="6600" b="1" dirty="0" smtClean="0"/>
                <a:t>3</a:t>
              </a:r>
              <a:endParaRPr lang="en-US" sz="6600" b="1" dirty="0"/>
            </a:p>
          </p:txBody>
        </p:sp>
      </p:grpSp>
      <p:grpSp>
        <p:nvGrpSpPr>
          <p:cNvPr id="14" name="Group 13"/>
          <p:cNvGrpSpPr/>
          <p:nvPr/>
        </p:nvGrpSpPr>
        <p:grpSpPr>
          <a:xfrm>
            <a:off x="661384" y="3159749"/>
            <a:ext cx="1144992" cy="1160821"/>
            <a:chOff x="661384" y="3159749"/>
            <a:chExt cx="1144992" cy="1160821"/>
          </a:xfrm>
        </p:grpSpPr>
        <p:sp>
          <p:nvSpPr>
            <p:cNvPr id="9" name="Rectangle 8"/>
            <p:cNvSpPr/>
            <p:nvPr/>
          </p:nvSpPr>
          <p:spPr>
            <a:xfrm rot="2753890">
              <a:off x="653469" y="3167664"/>
              <a:ext cx="1160821" cy="114499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8289" y="3186162"/>
              <a:ext cx="731180" cy="1107996"/>
            </a:xfrm>
            <a:prstGeom prst="rect">
              <a:avLst/>
            </a:prstGeom>
            <a:noFill/>
          </p:spPr>
          <p:txBody>
            <a:bodyPr wrap="square" rtlCol="0">
              <a:spAutoFit/>
            </a:bodyPr>
            <a:lstStyle/>
            <a:p>
              <a:r>
                <a:rPr lang="vi-VN" sz="6600" b="1" dirty="0" smtClean="0"/>
                <a:t>2</a:t>
              </a:r>
              <a:endParaRPr lang="en-US" sz="6600" b="1" dirty="0"/>
            </a:p>
          </p:txBody>
        </p:sp>
      </p:grpSp>
      <p:sp>
        <p:nvSpPr>
          <p:cNvPr id="3" name="Rectangle 2"/>
          <p:cNvSpPr/>
          <p:nvPr/>
        </p:nvSpPr>
        <p:spPr>
          <a:xfrm>
            <a:off x="323528" y="260648"/>
            <a:ext cx="4392488" cy="6120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PHÁT SINH HOÁN VỊ</a:t>
            </a:r>
            <a:endParaRPr lang="en-US" sz="2400" b="1" dirty="0">
              <a:solidFill>
                <a:schemeClr val="tx1"/>
              </a:solidFill>
            </a:endParaRPr>
          </a:p>
        </p:txBody>
      </p:sp>
    </p:spTree>
    <p:extLst>
      <p:ext uri="{BB962C8B-B14F-4D97-AF65-F5344CB8AC3E}">
        <p14:creationId xmlns:p14="http://schemas.microsoft.com/office/powerpoint/2010/main" val="91988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200" fill="hold"/>
                                        <p:tgtEl>
                                          <p:spTgt spid="13"/>
                                        </p:tgtEl>
                                        <p:attrNameLst>
                                          <p:attrName>ppt_w</p:attrName>
                                        </p:attrNameLst>
                                      </p:cBhvr>
                                      <p:tavLst>
                                        <p:tav tm="0">
                                          <p:val>
                                            <p:fltVal val="0"/>
                                          </p:val>
                                        </p:tav>
                                        <p:tav tm="100000">
                                          <p:val>
                                            <p:strVal val="#ppt_w"/>
                                          </p:val>
                                        </p:tav>
                                      </p:tavLst>
                                    </p:anim>
                                    <p:anim calcmode="lin" valueType="num">
                                      <p:cBhvr>
                                        <p:cTn id="12" dur="200" fill="hold"/>
                                        <p:tgtEl>
                                          <p:spTgt spid="13"/>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200" fill="hold"/>
                                        <p:tgtEl>
                                          <p:spTgt spid="14"/>
                                        </p:tgtEl>
                                        <p:attrNameLst>
                                          <p:attrName>ppt_w</p:attrName>
                                        </p:attrNameLst>
                                      </p:cBhvr>
                                      <p:tavLst>
                                        <p:tav tm="0">
                                          <p:val>
                                            <p:fltVal val="0"/>
                                          </p:val>
                                        </p:tav>
                                        <p:tav tm="100000">
                                          <p:val>
                                            <p:strVal val="#ppt_w"/>
                                          </p:val>
                                        </p:tav>
                                      </p:tavLst>
                                    </p:anim>
                                    <p:anim calcmode="lin" valueType="num">
                                      <p:cBhvr>
                                        <p:cTn id="16" dur="200" fill="hold"/>
                                        <p:tgtEl>
                                          <p:spTgt spid="14"/>
                                        </p:tgtEl>
                                        <p:attrNameLst>
                                          <p:attrName>ppt_h</p:attrName>
                                        </p:attrNameLst>
                                      </p:cBhvr>
                                      <p:tavLst>
                                        <p:tav tm="0">
                                          <p:val>
                                            <p:fltVal val="0"/>
                                          </p:val>
                                        </p:tav>
                                        <p:tav tm="100000">
                                          <p:val>
                                            <p:strVal val="#ppt_h"/>
                                          </p:val>
                                        </p:tav>
                                      </p:tavLst>
                                    </p:anim>
                                    <p:animEffect transition="in" filter="fade">
                                      <p:cBhvr>
                                        <p:cTn id="17" dur="200"/>
                                        <p:tgtEl>
                                          <p:spTgt spid="14"/>
                                        </p:tgtEl>
                                      </p:cBhvr>
                                    </p:animEffec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200" fill="hold"/>
                                        <p:tgtEl>
                                          <p:spTgt spid="15"/>
                                        </p:tgtEl>
                                        <p:attrNameLst>
                                          <p:attrName>ppt_w</p:attrName>
                                        </p:attrNameLst>
                                      </p:cBhvr>
                                      <p:tavLst>
                                        <p:tav tm="0">
                                          <p:val>
                                            <p:fltVal val="0"/>
                                          </p:val>
                                        </p:tav>
                                        <p:tav tm="100000">
                                          <p:val>
                                            <p:strVal val="#ppt_w"/>
                                          </p:val>
                                        </p:tav>
                                      </p:tavLst>
                                    </p:anim>
                                    <p:anim calcmode="lin" valueType="num">
                                      <p:cBhvr>
                                        <p:cTn id="21" dur="200" fill="hold"/>
                                        <p:tgtEl>
                                          <p:spTgt spid="15"/>
                                        </p:tgtEl>
                                        <p:attrNameLst>
                                          <p:attrName>ppt_h</p:attrName>
                                        </p:attrNameLst>
                                      </p:cBhvr>
                                      <p:tavLst>
                                        <p:tav tm="0">
                                          <p:val>
                                            <p:fltVal val="0"/>
                                          </p:val>
                                        </p:tav>
                                        <p:tav tm="100000">
                                          <p:val>
                                            <p:strVal val="#ppt_h"/>
                                          </p:val>
                                        </p:tav>
                                      </p:tavLst>
                                    </p:anim>
                                    <p:animEffect transition="in" filter="fade">
                                      <p:cBhvr>
                                        <p:cTn id="22" dur="200"/>
                                        <p:tgtEl>
                                          <p:spTgt spid="15"/>
                                        </p:tgtEl>
                                      </p:cBhvr>
                                    </p:animEffect>
                                  </p:childTnLst>
                                </p:cTn>
                              </p:par>
                            </p:childTnLst>
                          </p:cTn>
                        </p:par>
                        <p:par>
                          <p:cTn id="23" fill="hold">
                            <p:stCondLst>
                              <p:cond delay="7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5.55556E-7 3.7037E-6 L 0.0026 -0.16181 " pathEditMode="relative" rAng="0" ptsTypes="AA">
                                      <p:cBhvr>
                                        <p:cTn id="48" dur="500" fill="hold"/>
                                        <p:tgtEl>
                                          <p:spTgt spid="13"/>
                                        </p:tgtEl>
                                        <p:attrNameLst>
                                          <p:attrName>ppt_x</p:attrName>
                                          <p:attrName>ppt_y</p:attrName>
                                        </p:attrNameLst>
                                      </p:cBhvr>
                                      <p:rCtr x="122" y="-8102"/>
                                    </p:animMotion>
                                  </p:childTnLst>
                                </p:cTn>
                              </p:par>
                              <p:par>
                                <p:cTn id="49" presetID="42" presetClass="path" presetSubtype="0" accel="50000" decel="50000" fill="hold" grpId="1" nodeType="withEffect">
                                  <p:stCondLst>
                                    <p:cond delay="0"/>
                                  </p:stCondLst>
                                  <p:childTnLst>
                                    <p:animMotion origin="layout" path="M 3.33333E-6 -2.22222E-6 L -0.004 -0.16273 " pathEditMode="relative" rAng="0" ptsTypes="AA">
                                      <p:cBhvr>
                                        <p:cTn id="50" dur="500" fill="hold"/>
                                        <p:tgtEl>
                                          <p:spTgt spid="4"/>
                                        </p:tgtEl>
                                        <p:attrNameLst>
                                          <p:attrName>ppt_x</p:attrName>
                                          <p:attrName>ppt_y</p:attrName>
                                        </p:attrNameLst>
                                      </p:cBhvr>
                                      <p:rCtr x="-208" y="-8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5" grpId="0" animBg="1"/>
      <p:bldP spid="5" grpId="1" animBg="1"/>
      <p:bldP spid="6" grpId="0" animBg="1"/>
      <p:bldP spid="6" grpId="1" animBg="1"/>
      <p:bldP spid="3" grpId="0" animBg="1"/>
      <p:bldP spid="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1000" b="-11000"/>
          </a:stretch>
        </a:blipFill>
        <a:effectLst/>
      </p:bgPr>
    </p:bg>
    <p:spTree>
      <p:nvGrpSpPr>
        <p:cNvPr id="1" name=""/>
        <p:cNvGrpSpPr/>
        <p:nvPr/>
      </p:nvGrpSpPr>
      <p:grpSpPr>
        <a:xfrm>
          <a:off x="0" y="0"/>
          <a:ext cx="0" cy="0"/>
          <a:chOff x="0" y="0"/>
          <a:chExt cx="0" cy="0"/>
        </a:xfrm>
      </p:grpSpPr>
      <p:sp>
        <p:nvSpPr>
          <p:cNvPr id="8" name="Rectangle 7"/>
          <p:cNvSpPr/>
          <p:nvPr/>
        </p:nvSpPr>
        <p:spPr>
          <a:xfrm>
            <a:off x="436113" y="1408371"/>
            <a:ext cx="8352928" cy="50449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30102" y="365466"/>
            <a:ext cx="6696744" cy="9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smtClean="0">
                <a:solidFill>
                  <a:schemeClr val="tx1"/>
                </a:solidFill>
              </a:rPr>
              <a:t>ĐẶC TÍNH</a:t>
            </a:r>
            <a:endParaRPr lang="en-US" sz="5400" b="1" dirty="0">
              <a:solidFill>
                <a:schemeClr val="tx1"/>
              </a:solidFill>
            </a:endParaRPr>
          </a:p>
        </p:txBody>
      </p:sp>
      <p:grpSp>
        <p:nvGrpSpPr>
          <p:cNvPr id="5" name="Group 4"/>
          <p:cNvGrpSpPr/>
          <p:nvPr/>
        </p:nvGrpSpPr>
        <p:grpSpPr>
          <a:xfrm>
            <a:off x="645246" y="247446"/>
            <a:ext cx="1144992" cy="1160821"/>
            <a:chOff x="662808" y="1366764"/>
            <a:chExt cx="1144992" cy="1160821"/>
          </a:xfrm>
        </p:grpSpPr>
        <p:sp>
          <p:nvSpPr>
            <p:cNvPr id="6" name="Rectangle 5"/>
            <p:cNvSpPr/>
            <p:nvPr/>
          </p:nvSpPr>
          <p:spPr>
            <a:xfrm rot="2753890">
              <a:off x="654893" y="1374679"/>
              <a:ext cx="1160821" cy="114499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9713" y="1393177"/>
              <a:ext cx="731180" cy="1107996"/>
            </a:xfrm>
            <a:prstGeom prst="rect">
              <a:avLst/>
            </a:prstGeom>
            <a:noFill/>
          </p:spPr>
          <p:txBody>
            <a:bodyPr wrap="square" rtlCol="0">
              <a:spAutoFit/>
            </a:bodyPr>
            <a:lstStyle/>
            <a:p>
              <a:r>
                <a:rPr lang="vi-VN" sz="6600" b="1" dirty="0" smtClean="0"/>
                <a:t>1</a:t>
              </a:r>
              <a:endParaRPr lang="en-US" sz="6600" b="1" dirty="0"/>
            </a:p>
          </p:txBody>
        </p:sp>
      </p:grpSp>
      <p:sp>
        <p:nvSpPr>
          <p:cNvPr id="9" name="TextBox 8"/>
          <p:cNvSpPr txBox="1"/>
          <p:nvPr/>
        </p:nvSpPr>
        <p:spPr>
          <a:xfrm>
            <a:off x="875545" y="1616118"/>
            <a:ext cx="7255246" cy="1200329"/>
          </a:xfrm>
          <a:prstGeom prst="rect">
            <a:avLst/>
          </a:prstGeom>
          <a:noFill/>
        </p:spPr>
        <p:txBody>
          <a:bodyPr wrap="square" rtlCol="0">
            <a:spAutoFit/>
          </a:bodyPr>
          <a:lstStyle/>
          <a:p>
            <a:pPr algn="just"/>
            <a:r>
              <a:rPr lang="vi-VN" sz="2400" u="sng" dirty="0" smtClean="0"/>
              <a:t>HOÁN VỊ</a:t>
            </a:r>
            <a:r>
              <a:rPr lang="vi-VN" sz="2400" dirty="0" smtClean="0"/>
              <a:t> là một dãy có thứ tự chứa nhiều phần tử và việc thay đổi thứ tự của phần tử khiến nó khác với ban đầu sẽ thành 1 hoán vị mới</a:t>
            </a:r>
            <a:r>
              <a:rPr lang="vi-VN" sz="2400" dirty="0"/>
              <a:t>.</a:t>
            </a:r>
            <a:endParaRPr lang="en-US" sz="2400" dirty="0"/>
          </a:p>
        </p:txBody>
      </p:sp>
      <p:sp>
        <p:nvSpPr>
          <p:cNvPr id="10" name="Rectangle 9"/>
          <p:cNvSpPr/>
          <p:nvPr/>
        </p:nvSpPr>
        <p:spPr>
          <a:xfrm>
            <a:off x="1043608" y="3220480"/>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11" name="Rectangle 10"/>
          <p:cNvSpPr/>
          <p:nvPr/>
        </p:nvSpPr>
        <p:spPr>
          <a:xfrm>
            <a:off x="1043608" y="4580261"/>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tx1"/>
                </a:solidFill>
              </a:rPr>
              <a:t>4 </a:t>
            </a:r>
            <a:r>
              <a:rPr lang="vi-VN" sz="3200" b="1" dirty="0" smtClean="0">
                <a:solidFill>
                  <a:schemeClr val="tx1"/>
                </a:solidFill>
              </a:rPr>
              <a:t>   5   </a:t>
            </a:r>
            <a:r>
              <a:rPr lang="vi-VN" sz="3200" b="1" dirty="0">
                <a:solidFill>
                  <a:schemeClr val="tx1"/>
                </a:solidFill>
              </a:rPr>
              <a:t>2   3   1</a:t>
            </a:r>
            <a:endParaRPr lang="en-US" sz="3200" b="1" dirty="0">
              <a:solidFill>
                <a:schemeClr val="tx1"/>
              </a:solidFill>
            </a:endParaRPr>
          </a:p>
        </p:txBody>
      </p:sp>
      <p:sp>
        <p:nvSpPr>
          <p:cNvPr id="12" name="Rectangle 11"/>
          <p:cNvSpPr/>
          <p:nvPr/>
        </p:nvSpPr>
        <p:spPr>
          <a:xfrm>
            <a:off x="1043608" y="3926597"/>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3    </a:t>
            </a:r>
            <a:r>
              <a:rPr lang="vi-VN" sz="3200" b="1" dirty="0">
                <a:solidFill>
                  <a:schemeClr val="tx1"/>
                </a:solidFill>
              </a:rPr>
              <a:t>5  </a:t>
            </a:r>
            <a:r>
              <a:rPr lang="vi-VN" sz="3200" b="1" dirty="0" smtClean="0">
                <a:solidFill>
                  <a:schemeClr val="tx1"/>
                </a:solidFill>
              </a:rPr>
              <a:t> 1   4   </a:t>
            </a:r>
            <a:r>
              <a:rPr lang="vi-VN" sz="3200" b="1" dirty="0">
                <a:solidFill>
                  <a:schemeClr val="tx1"/>
                </a:solidFill>
              </a:rPr>
              <a:t>2</a:t>
            </a:r>
            <a:endParaRPr lang="en-US" sz="3200" b="1" dirty="0">
              <a:solidFill>
                <a:schemeClr val="tx1"/>
              </a:solidFill>
            </a:endParaRPr>
          </a:p>
        </p:txBody>
      </p:sp>
      <p:sp>
        <p:nvSpPr>
          <p:cNvPr id="13" name="Rectangle 12"/>
          <p:cNvSpPr/>
          <p:nvPr/>
        </p:nvSpPr>
        <p:spPr>
          <a:xfrm>
            <a:off x="1043608" y="5294346"/>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tx1"/>
                </a:solidFill>
              </a:rPr>
              <a:t>e</a:t>
            </a:r>
            <a:r>
              <a:rPr lang="vi-VN" sz="3200" b="1" dirty="0" smtClean="0">
                <a:solidFill>
                  <a:schemeClr val="tx1"/>
                </a:solidFill>
              </a:rPr>
              <a:t>tc ...</a:t>
            </a:r>
            <a:endParaRPr lang="en-US" sz="3200" b="1" dirty="0">
              <a:solidFill>
                <a:schemeClr val="tx1"/>
              </a:solidFill>
            </a:endParaRPr>
          </a:p>
        </p:txBody>
      </p:sp>
      <p:sp>
        <p:nvSpPr>
          <p:cNvPr id="14" name="U-Turn Arrow 13"/>
          <p:cNvSpPr/>
          <p:nvPr/>
        </p:nvSpPr>
        <p:spPr>
          <a:xfrm rot="5400000">
            <a:off x="4236789" y="3471987"/>
            <a:ext cx="936104" cy="706117"/>
          </a:xfrm>
          <a:prstGeom prst="uturnArrow">
            <a:avLst>
              <a:gd name="adj1" fmla="val 15698"/>
              <a:gd name="adj2" fmla="val 25000"/>
              <a:gd name="adj3" fmla="val 28777"/>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4628948" y="3610229"/>
            <a:ext cx="1167188" cy="32183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Đổi vị trí</a:t>
            </a:r>
            <a:endParaRPr lang="en-US" dirty="0">
              <a:solidFill>
                <a:schemeClr val="tx1"/>
              </a:solidFill>
            </a:endParaRPr>
          </a:p>
        </p:txBody>
      </p:sp>
      <p:grpSp>
        <p:nvGrpSpPr>
          <p:cNvPr id="20" name="Group 19"/>
          <p:cNvGrpSpPr/>
          <p:nvPr/>
        </p:nvGrpSpPr>
        <p:grpSpPr>
          <a:xfrm>
            <a:off x="6199753" y="3437013"/>
            <a:ext cx="2108077" cy="928423"/>
            <a:chOff x="6199753" y="3437013"/>
            <a:chExt cx="2108077" cy="928423"/>
          </a:xfrm>
        </p:grpSpPr>
        <p:sp>
          <p:nvSpPr>
            <p:cNvPr id="18" name="Rectangular Callout 17"/>
            <p:cNvSpPr/>
            <p:nvPr/>
          </p:nvSpPr>
          <p:spPr>
            <a:xfrm rot="5400000">
              <a:off x="6789580" y="2847186"/>
              <a:ext cx="928423" cy="2108077"/>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63614" y="3485725"/>
              <a:ext cx="1944216" cy="830997"/>
            </a:xfrm>
            <a:prstGeom prst="rect">
              <a:avLst/>
            </a:prstGeom>
            <a:noFill/>
          </p:spPr>
          <p:txBody>
            <a:bodyPr wrap="square" rtlCol="0">
              <a:spAutoFit/>
            </a:bodyPr>
            <a:lstStyle/>
            <a:p>
              <a:r>
                <a:rPr lang="vi-VN" sz="2400" dirty="0" smtClean="0"/>
                <a:t>Hoán vị mới được tạo ra</a:t>
              </a:r>
              <a:endParaRPr lang="en-US" sz="2400" dirty="0"/>
            </a:p>
          </p:txBody>
        </p:sp>
      </p:grpSp>
      <p:sp>
        <p:nvSpPr>
          <p:cNvPr id="21" name="Rectangle 20"/>
          <p:cNvSpPr/>
          <p:nvPr/>
        </p:nvSpPr>
        <p:spPr>
          <a:xfrm>
            <a:off x="5318181" y="4489705"/>
            <a:ext cx="3024336" cy="174760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Các hoán vị mới yêu cầu khác hoàn toàn so với các hoán vị trước đó</a:t>
            </a:r>
            <a:endParaRPr lang="en-US" sz="2400" dirty="0">
              <a:solidFill>
                <a:schemeClr val="tx1"/>
              </a:solidFill>
            </a:endParaRPr>
          </a:p>
        </p:txBody>
      </p:sp>
      <p:sp>
        <p:nvSpPr>
          <p:cNvPr id="22" name="Down Arrow 21"/>
          <p:cNvSpPr/>
          <p:nvPr/>
        </p:nvSpPr>
        <p:spPr>
          <a:xfrm>
            <a:off x="4351782" y="4490033"/>
            <a:ext cx="375306" cy="154947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5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9" grpId="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21" grpId="0" animBg="1"/>
      <p:bldP spid="21" grpId="1" animBg="1"/>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Rectangle 3"/>
          <p:cNvSpPr/>
          <p:nvPr/>
        </p:nvSpPr>
        <p:spPr>
          <a:xfrm>
            <a:off x="436113" y="1408371"/>
            <a:ext cx="8352928" cy="50449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30102" y="365466"/>
            <a:ext cx="6696744" cy="9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smtClean="0">
                <a:solidFill>
                  <a:schemeClr val="tx1"/>
                </a:solidFill>
              </a:rPr>
              <a:t>ĐẶC TÍNH</a:t>
            </a:r>
            <a:endParaRPr lang="en-US" sz="5400" b="1" dirty="0">
              <a:solidFill>
                <a:schemeClr val="tx1"/>
              </a:solidFill>
            </a:endParaRPr>
          </a:p>
        </p:txBody>
      </p:sp>
      <p:grpSp>
        <p:nvGrpSpPr>
          <p:cNvPr id="6" name="Group 5"/>
          <p:cNvGrpSpPr/>
          <p:nvPr/>
        </p:nvGrpSpPr>
        <p:grpSpPr>
          <a:xfrm>
            <a:off x="645246" y="247446"/>
            <a:ext cx="1144992" cy="1160821"/>
            <a:chOff x="662808" y="1366764"/>
            <a:chExt cx="1144992" cy="1160821"/>
          </a:xfrm>
        </p:grpSpPr>
        <p:sp>
          <p:nvSpPr>
            <p:cNvPr id="7" name="Rectangle 6"/>
            <p:cNvSpPr/>
            <p:nvPr/>
          </p:nvSpPr>
          <p:spPr>
            <a:xfrm rot="2753890">
              <a:off x="654893" y="1374679"/>
              <a:ext cx="1160821" cy="114499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9713" y="1393177"/>
              <a:ext cx="731180" cy="1107996"/>
            </a:xfrm>
            <a:prstGeom prst="rect">
              <a:avLst/>
            </a:prstGeom>
            <a:noFill/>
          </p:spPr>
          <p:txBody>
            <a:bodyPr wrap="square" rtlCol="0">
              <a:spAutoFit/>
            </a:bodyPr>
            <a:lstStyle/>
            <a:p>
              <a:r>
                <a:rPr lang="vi-VN" sz="6600" b="1" dirty="0" smtClean="0"/>
                <a:t>1</a:t>
              </a:r>
              <a:endParaRPr lang="en-US" sz="6600" b="1" dirty="0"/>
            </a:p>
          </p:txBody>
        </p:sp>
      </p:grpSp>
      <p:sp>
        <p:nvSpPr>
          <p:cNvPr id="9" name="TextBox 8"/>
          <p:cNvSpPr txBox="1"/>
          <p:nvPr/>
        </p:nvSpPr>
        <p:spPr>
          <a:xfrm>
            <a:off x="875545" y="1616118"/>
            <a:ext cx="7255246" cy="461665"/>
          </a:xfrm>
          <a:prstGeom prst="rect">
            <a:avLst/>
          </a:prstGeom>
          <a:noFill/>
        </p:spPr>
        <p:txBody>
          <a:bodyPr wrap="square" rtlCol="0">
            <a:spAutoFit/>
          </a:bodyPr>
          <a:lstStyle/>
          <a:p>
            <a:pPr algn="just"/>
            <a:r>
              <a:rPr lang="vi-VN" sz="2400" u="sng" dirty="0" smtClean="0"/>
              <a:t>CHUYỂN VỊ</a:t>
            </a:r>
            <a:r>
              <a:rPr lang="vi-VN" sz="2400" dirty="0" smtClean="0"/>
              <a:t> là việc thay đổi vị trí của 2 phần tử</a:t>
            </a:r>
            <a:endParaRPr lang="en-US" sz="2400" dirty="0"/>
          </a:p>
        </p:txBody>
      </p:sp>
      <p:sp>
        <p:nvSpPr>
          <p:cNvPr id="14" name="U-Turn Arrow 13"/>
          <p:cNvSpPr/>
          <p:nvPr/>
        </p:nvSpPr>
        <p:spPr>
          <a:xfrm rot="5400000">
            <a:off x="4236789" y="2554490"/>
            <a:ext cx="936104" cy="706117"/>
          </a:xfrm>
          <a:prstGeom prst="uturnArrow">
            <a:avLst>
              <a:gd name="adj1" fmla="val 15698"/>
              <a:gd name="adj2" fmla="val 25000"/>
              <a:gd name="adj3" fmla="val 28777"/>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p:nvPr/>
        </p:nvGrpSpPr>
        <p:grpSpPr>
          <a:xfrm>
            <a:off x="5508104" y="2491203"/>
            <a:ext cx="2108077" cy="928423"/>
            <a:chOff x="6199753" y="3437013"/>
            <a:chExt cx="2108077" cy="928423"/>
          </a:xfrm>
        </p:grpSpPr>
        <p:sp>
          <p:nvSpPr>
            <p:cNvPr id="17" name="Rectangular Callout 16"/>
            <p:cNvSpPr/>
            <p:nvPr/>
          </p:nvSpPr>
          <p:spPr>
            <a:xfrm rot="5400000">
              <a:off x="6789580" y="2847186"/>
              <a:ext cx="928423" cy="2108077"/>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363614" y="3485725"/>
              <a:ext cx="1944216" cy="830997"/>
            </a:xfrm>
            <a:prstGeom prst="rect">
              <a:avLst/>
            </a:prstGeom>
            <a:noFill/>
          </p:spPr>
          <p:txBody>
            <a:bodyPr wrap="square" rtlCol="0">
              <a:spAutoFit/>
            </a:bodyPr>
            <a:lstStyle/>
            <a:p>
              <a:r>
                <a:rPr lang="vi-VN" sz="2400" dirty="0" smtClean="0"/>
                <a:t>Chuyển vị ở vị trí 4 và 5</a:t>
              </a:r>
              <a:endParaRPr lang="en-US" sz="2400" dirty="0"/>
            </a:p>
          </p:txBody>
        </p:sp>
      </p:grpSp>
      <p:grpSp>
        <p:nvGrpSpPr>
          <p:cNvPr id="26" name="Group 25"/>
          <p:cNvGrpSpPr/>
          <p:nvPr/>
        </p:nvGrpSpPr>
        <p:grpSpPr>
          <a:xfrm>
            <a:off x="1022467" y="2276872"/>
            <a:ext cx="3240360" cy="504056"/>
            <a:chOff x="1022467" y="2276872"/>
            <a:chExt cx="3240360" cy="504056"/>
          </a:xfrm>
        </p:grpSpPr>
        <p:sp>
          <p:nvSpPr>
            <p:cNvPr id="10" name="Rectangle 9"/>
            <p:cNvSpPr/>
            <p:nvPr/>
          </p:nvSpPr>
          <p:spPr>
            <a:xfrm>
              <a:off x="1022467" y="2276872"/>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21" name="Rectangle 20"/>
            <p:cNvSpPr/>
            <p:nvPr/>
          </p:nvSpPr>
          <p:spPr>
            <a:xfrm>
              <a:off x="2987824" y="2276872"/>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bg1"/>
                  </a:solidFill>
                </a:rPr>
                <a:t>4</a:t>
              </a:r>
              <a:endParaRPr lang="en-US" sz="3200" b="1" dirty="0">
                <a:solidFill>
                  <a:schemeClr val="bg1"/>
                </a:solidFill>
              </a:endParaRPr>
            </a:p>
          </p:txBody>
        </p:sp>
        <p:sp>
          <p:nvSpPr>
            <p:cNvPr id="22" name="Rectangle 21"/>
            <p:cNvSpPr/>
            <p:nvPr/>
          </p:nvSpPr>
          <p:spPr>
            <a:xfrm>
              <a:off x="3572272" y="2276872"/>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bg1"/>
                  </a:solidFill>
                </a:rPr>
                <a:t>5</a:t>
              </a:r>
              <a:endParaRPr lang="en-US" sz="3200" b="1" dirty="0">
                <a:solidFill>
                  <a:schemeClr val="bg1"/>
                </a:solidFill>
              </a:endParaRPr>
            </a:p>
          </p:txBody>
        </p:sp>
      </p:grpSp>
      <p:grpSp>
        <p:nvGrpSpPr>
          <p:cNvPr id="27" name="Group 26"/>
          <p:cNvGrpSpPr/>
          <p:nvPr/>
        </p:nvGrpSpPr>
        <p:grpSpPr>
          <a:xfrm>
            <a:off x="1022467" y="2987055"/>
            <a:ext cx="3240360" cy="504056"/>
            <a:chOff x="1022467" y="2987055"/>
            <a:chExt cx="3240360" cy="504056"/>
          </a:xfrm>
        </p:grpSpPr>
        <p:sp>
          <p:nvSpPr>
            <p:cNvPr id="23" name="Rectangle 22"/>
            <p:cNvSpPr/>
            <p:nvPr/>
          </p:nvSpPr>
          <p:spPr>
            <a:xfrm>
              <a:off x="1022467" y="2987055"/>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24" name="Rectangle 23"/>
            <p:cNvSpPr/>
            <p:nvPr/>
          </p:nvSpPr>
          <p:spPr>
            <a:xfrm>
              <a:off x="2987824" y="2987055"/>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5</a:t>
              </a:r>
              <a:endParaRPr lang="en-US" sz="3200" b="1" dirty="0">
                <a:solidFill>
                  <a:schemeClr val="bg1"/>
                </a:solidFill>
              </a:endParaRPr>
            </a:p>
          </p:txBody>
        </p:sp>
        <p:sp>
          <p:nvSpPr>
            <p:cNvPr id="25" name="Rectangle 24"/>
            <p:cNvSpPr/>
            <p:nvPr/>
          </p:nvSpPr>
          <p:spPr>
            <a:xfrm>
              <a:off x="3572272" y="2987055"/>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4</a:t>
              </a:r>
              <a:endParaRPr lang="en-US" sz="3200" b="1" dirty="0">
                <a:solidFill>
                  <a:schemeClr val="bg1"/>
                </a:solidFill>
              </a:endParaRPr>
            </a:p>
          </p:txBody>
        </p:sp>
      </p:grpSp>
      <p:sp>
        <p:nvSpPr>
          <p:cNvPr id="28" name="TextBox 27"/>
          <p:cNvSpPr txBox="1"/>
          <p:nvPr/>
        </p:nvSpPr>
        <p:spPr>
          <a:xfrm>
            <a:off x="1022467" y="3645024"/>
            <a:ext cx="6789893" cy="830997"/>
          </a:xfrm>
          <a:prstGeom prst="rect">
            <a:avLst/>
          </a:prstGeom>
          <a:noFill/>
        </p:spPr>
        <p:txBody>
          <a:bodyPr wrap="square" rtlCol="0">
            <a:spAutoFit/>
          </a:bodyPr>
          <a:lstStyle/>
          <a:p>
            <a:r>
              <a:rPr lang="vi-VN" sz="2400" dirty="0"/>
              <a:t>Một hoán vị có thể được tạo ra dựa trên 1 hoặc nhiều chuyển vị trong nó.</a:t>
            </a:r>
            <a:endParaRPr lang="en-US" sz="2400" dirty="0"/>
          </a:p>
        </p:txBody>
      </p:sp>
      <p:sp>
        <p:nvSpPr>
          <p:cNvPr id="29" name="TextBox 28"/>
          <p:cNvSpPr txBox="1"/>
          <p:nvPr/>
        </p:nvSpPr>
        <p:spPr>
          <a:xfrm>
            <a:off x="1022467" y="4470485"/>
            <a:ext cx="6593715" cy="1200329"/>
          </a:xfrm>
          <a:prstGeom prst="rect">
            <a:avLst/>
          </a:prstGeom>
          <a:noFill/>
        </p:spPr>
        <p:txBody>
          <a:bodyPr wrap="square" rtlCol="0">
            <a:spAutoFit/>
          </a:bodyPr>
          <a:lstStyle/>
          <a:p>
            <a:pPr algn="just"/>
            <a:r>
              <a:rPr lang="vi-VN" sz="2400" dirty="0"/>
              <a:t>Đối với việc giải quyết 1 bài toán sắp xếp, yêu cầu phải </a:t>
            </a:r>
            <a:r>
              <a:rPr lang="vi-VN" sz="2400" dirty="0" smtClean="0"/>
              <a:t>có </a:t>
            </a:r>
            <a:r>
              <a:rPr lang="vi-VN" sz="2400" u="sng" dirty="0"/>
              <a:t>điều kiện</a:t>
            </a:r>
            <a:r>
              <a:rPr lang="vi-VN" sz="2400" dirty="0"/>
              <a:t> nhất định để chuyển vị các vị trí cũng như hoán vị dãy </a:t>
            </a:r>
            <a:r>
              <a:rPr lang="vi-VN" sz="2400" dirty="0" smtClean="0"/>
              <a:t>số.</a:t>
            </a:r>
            <a:endParaRPr lang="en-US" sz="2400" dirty="0"/>
          </a:p>
        </p:txBody>
      </p:sp>
      <p:sp>
        <p:nvSpPr>
          <p:cNvPr id="30" name="Rectangle 29"/>
          <p:cNvSpPr/>
          <p:nvPr/>
        </p:nvSpPr>
        <p:spPr>
          <a:xfrm>
            <a:off x="611560" y="5670814"/>
            <a:ext cx="1656184"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CHUYỂN VỊ</a:t>
            </a:r>
            <a:endParaRPr lang="en-US" b="1" dirty="0"/>
          </a:p>
        </p:txBody>
      </p:sp>
      <p:sp>
        <p:nvSpPr>
          <p:cNvPr id="31" name="Rectangle 30"/>
          <p:cNvSpPr/>
          <p:nvPr/>
        </p:nvSpPr>
        <p:spPr>
          <a:xfrm>
            <a:off x="5940152" y="5670814"/>
            <a:ext cx="2592287"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KẾT QUẢ CUỐI CÙNG</a:t>
            </a:r>
            <a:endParaRPr lang="en-US" b="1" dirty="0"/>
          </a:p>
        </p:txBody>
      </p:sp>
      <p:sp>
        <p:nvSpPr>
          <p:cNvPr id="32" name="Rectangle 31"/>
          <p:cNvSpPr/>
          <p:nvPr/>
        </p:nvSpPr>
        <p:spPr>
          <a:xfrm>
            <a:off x="3232431" y="5670814"/>
            <a:ext cx="1656184"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HOÁN VỊ</a:t>
            </a:r>
            <a:endParaRPr lang="en-US" b="1" dirty="0"/>
          </a:p>
        </p:txBody>
      </p:sp>
      <p:sp>
        <p:nvSpPr>
          <p:cNvPr id="33" name="Right Arrow 32"/>
          <p:cNvSpPr/>
          <p:nvPr/>
        </p:nvSpPr>
        <p:spPr>
          <a:xfrm>
            <a:off x="2422814" y="5804646"/>
            <a:ext cx="777225" cy="28324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021547" y="5804645"/>
            <a:ext cx="777225" cy="28324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86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p:bldP spid="29" grpId="0"/>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Rectangle 3"/>
          <p:cNvSpPr/>
          <p:nvPr/>
        </p:nvSpPr>
        <p:spPr>
          <a:xfrm>
            <a:off x="1530102" y="365466"/>
            <a:ext cx="6696744" cy="9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smtClean="0">
                <a:solidFill>
                  <a:schemeClr val="tx1"/>
                </a:solidFill>
              </a:rPr>
              <a:t>ĐẶC TÍNH</a:t>
            </a:r>
            <a:endParaRPr lang="en-US" sz="5400" b="1" dirty="0">
              <a:solidFill>
                <a:schemeClr val="tx1"/>
              </a:solidFill>
            </a:endParaRPr>
          </a:p>
        </p:txBody>
      </p:sp>
      <p:grpSp>
        <p:nvGrpSpPr>
          <p:cNvPr id="5" name="Group 4"/>
          <p:cNvGrpSpPr/>
          <p:nvPr/>
        </p:nvGrpSpPr>
        <p:grpSpPr>
          <a:xfrm>
            <a:off x="436113" y="1408371"/>
            <a:ext cx="8352928" cy="5044966"/>
            <a:chOff x="436113" y="1408371"/>
            <a:chExt cx="8352928" cy="5044966"/>
          </a:xfrm>
        </p:grpSpPr>
        <p:sp>
          <p:nvSpPr>
            <p:cNvPr id="6" name="Rectangle 5"/>
            <p:cNvSpPr/>
            <p:nvPr/>
          </p:nvSpPr>
          <p:spPr>
            <a:xfrm>
              <a:off x="436113" y="1408371"/>
              <a:ext cx="8352928" cy="50449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75545" y="1616118"/>
              <a:ext cx="7255246" cy="461665"/>
            </a:xfrm>
            <a:prstGeom prst="rect">
              <a:avLst/>
            </a:prstGeom>
            <a:noFill/>
          </p:spPr>
          <p:txBody>
            <a:bodyPr wrap="square" rtlCol="0">
              <a:spAutoFit/>
            </a:bodyPr>
            <a:lstStyle/>
            <a:p>
              <a:pPr algn="just"/>
              <a:r>
                <a:rPr lang="vi-VN" sz="2400" u="sng" dirty="0" smtClean="0"/>
                <a:t>CHUYỂN VỊ</a:t>
              </a:r>
              <a:r>
                <a:rPr lang="vi-VN" sz="2400" dirty="0" smtClean="0"/>
                <a:t> là việc thay đổi vị trí của 2 phần tử</a:t>
              </a:r>
              <a:endParaRPr lang="en-US" sz="2400" dirty="0"/>
            </a:p>
          </p:txBody>
        </p:sp>
        <p:sp>
          <p:nvSpPr>
            <p:cNvPr id="8" name="U-Turn Arrow 7"/>
            <p:cNvSpPr/>
            <p:nvPr/>
          </p:nvSpPr>
          <p:spPr>
            <a:xfrm rot="5400000">
              <a:off x="4236789" y="2554490"/>
              <a:ext cx="936104" cy="706117"/>
            </a:xfrm>
            <a:prstGeom prst="uturnArrow">
              <a:avLst>
                <a:gd name="adj1" fmla="val 15698"/>
                <a:gd name="adj2" fmla="val 25000"/>
                <a:gd name="adj3" fmla="val 28777"/>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5508104" y="2491203"/>
              <a:ext cx="2108077" cy="928423"/>
              <a:chOff x="6199753" y="3437013"/>
              <a:chExt cx="2108077" cy="928423"/>
            </a:xfrm>
          </p:grpSpPr>
          <p:sp>
            <p:nvSpPr>
              <p:cNvPr id="25" name="Rectangular Callout 24"/>
              <p:cNvSpPr/>
              <p:nvPr/>
            </p:nvSpPr>
            <p:spPr>
              <a:xfrm rot="5400000">
                <a:off x="6789580" y="2847186"/>
                <a:ext cx="928423" cy="2108077"/>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363614" y="3485725"/>
                <a:ext cx="1944216" cy="830997"/>
              </a:xfrm>
              <a:prstGeom prst="rect">
                <a:avLst/>
              </a:prstGeom>
              <a:noFill/>
            </p:spPr>
            <p:txBody>
              <a:bodyPr wrap="square" rtlCol="0">
                <a:spAutoFit/>
              </a:bodyPr>
              <a:lstStyle/>
              <a:p>
                <a:r>
                  <a:rPr lang="vi-VN" sz="2400" dirty="0" smtClean="0"/>
                  <a:t>Chuyển vị ở vị trí 4 và 5</a:t>
                </a:r>
                <a:endParaRPr lang="en-US" sz="2400" dirty="0"/>
              </a:p>
            </p:txBody>
          </p:sp>
        </p:grpSp>
        <p:grpSp>
          <p:nvGrpSpPr>
            <p:cNvPr id="10" name="Group 9"/>
            <p:cNvGrpSpPr/>
            <p:nvPr/>
          </p:nvGrpSpPr>
          <p:grpSpPr>
            <a:xfrm>
              <a:off x="1022467" y="2276872"/>
              <a:ext cx="3240360" cy="504056"/>
              <a:chOff x="1022467" y="2276872"/>
              <a:chExt cx="3240360" cy="504056"/>
            </a:xfrm>
          </p:grpSpPr>
          <p:sp>
            <p:nvSpPr>
              <p:cNvPr id="22" name="Rectangle 21"/>
              <p:cNvSpPr/>
              <p:nvPr/>
            </p:nvSpPr>
            <p:spPr>
              <a:xfrm>
                <a:off x="1022467" y="2276872"/>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23" name="Rectangle 22"/>
              <p:cNvSpPr/>
              <p:nvPr/>
            </p:nvSpPr>
            <p:spPr>
              <a:xfrm>
                <a:off x="2987824" y="2276872"/>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bg1"/>
                    </a:solidFill>
                  </a:rPr>
                  <a:t>4</a:t>
                </a:r>
                <a:endParaRPr lang="en-US" sz="3200" b="1" dirty="0">
                  <a:solidFill>
                    <a:schemeClr val="bg1"/>
                  </a:solidFill>
                </a:endParaRPr>
              </a:p>
            </p:txBody>
          </p:sp>
          <p:sp>
            <p:nvSpPr>
              <p:cNvPr id="24" name="Rectangle 23"/>
              <p:cNvSpPr/>
              <p:nvPr/>
            </p:nvSpPr>
            <p:spPr>
              <a:xfrm>
                <a:off x="3572272" y="2276872"/>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bg1"/>
                    </a:solidFill>
                  </a:rPr>
                  <a:t>5</a:t>
                </a:r>
                <a:endParaRPr lang="en-US" sz="3200" b="1" dirty="0">
                  <a:solidFill>
                    <a:schemeClr val="bg1"/>
                  </a:solidFill>
                </a:endParaRPr>
              </a:p>
            </p:txBody>
          </p:sp>
        </p:grpSp>
        <p:grpSp>
          <p:nvGrpSpPr>
            <p:cNvPr id="11" name="Group 10"/>
            <p:cNvGrpSpPr/>
            <p:nvPr/>
          </p:nvGrpSpPr>
          <p:grpSpPr>
            <a:xfrm>
              <a:off x="1022467" y="2987055"/>
              <a:ext cx="3240360" cy="504056"/>
              <a:chOff x="1022467" y="2987055"/>
              <a:chExt cx="3240360" cy="504056"/>
            </a:xfrm>
          </p:grpSpPr>
          <p:sp>
            <p:nvSpPr>
              <p:cNvPr id="19" name="Rectangle 18"/>
              <p:cNvSpPr/>
              <p:nvPr/>
            </p:nvSpPr>
            <p:spPr>
              <a:xfrm>
                <a:off x="1022467" y="2987055"/>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20" name="Rectangle 19"/>
              <p:cNvSpPr/>
              <p:nvPr/>
            </p:nvSpPr>
            <p:spPr>
              <a:xfrm>
                <a:off x="2987824" y="2987055"/>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5</a:t>
                </a:r>
                <a:endParaRPr lang="en-US" sz="3200" b="1" dirty="0">
                  <a:solidFill>
                    <a:schemeClr val="bg1"/>
                  </a:solidFill>
                </a:endParaRPr>
              </a:p>
            </p:txBody>
          </p:sp>
          <p:sp>
            <p:nvSpPr>
              <p:cNvPr id="21" name="Rectangle 20"/>
              <p:cNvSpPr/>
              <p:nvPr/>
            </p:nvSpPr>
            <p:spPr>
              <a:xfrm>
                <a:off x="3572272" y="2987055"/>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4</a:t>
                </a:r>
                <a:endParaRPr lang="en-US" sz="3200" b="1" dirty="0">
                  <a:solidFill>
                    <a:schemeClr val="bg1"/>
                  </a:solidFill>
                </a:endParaRPr>
              </a:p>
            </p:txBody>
          </p:sp>
        </p:grpSp>
        <p:sp>
          <p:nvSpPr>
            <p:cNvPr id="12" name="TextBox 11"/>
            <p:cNvSpPr txBox="1"/>
            <p:nvPr/>
          </p:nvSpPr>
          <p:spPr>
            <a:xfrm>
              <a:off x="1022467" y="3645024"/>
              <a:ext cx="6789893" cy="830997"/>
            </a:xfrm>
            <a:prstGeom prst="rect">
              <a:avLst/>
            </a:prstGeom>
            <a:noFill/>
          </p:spPr>
          <p:txBody>
            <a:bodyPr wrap="square" rtlCol="0">
              <a:spAutoFit/>
            </a:bodyPr>
            <a:lstStyle/>
            <a:p>
              <a:r>
                <a:rPr lang="vi-VN" sz="2400" dirty="0"/>
                <a:t>Một hoán vị có thể được tạo ra dựa trên 1 hoặc nhiều chuyển vị trong nó.</a:t>
              </a:r>
              <a:endParaRPr lang="en-US" sz="2400" dirty="0"/>
            </a:p>
          </p:txBody>
        </p:sp>
        <p:sp>
          <p:nvSpPr>
            <p:cNvPr id="13" name="TextBox 12"/>
            <p:cNvSpPr txBox="1"/>
            <p:nvPr/>
          </p:nvSpPr>
          <p:spPr>
            <a:xfrm>
              <a:off x="1022467" y="4470485"/>
              <a:ext cx="6593715" cy="1200329"/>
            </a:xfrm>
            <a:prstGeom prst="rect">
              <a:avLst/>
            </a:prstGeom>
            <a:noFill/>
          </p:spPr>
          <p:txBody>
            <a:bodyPr wrap="square" rtlCol="0">
              <a:spAutoFit/>
            </a:bodyPr>
            <a:lstStyle/>
            <a:p>
              <a:pPr algn="just"/>
              <a:r>
                <a:rPr lang="vi-VN" sz="2400" dirty="0"/>
                <a:t>Đối với việc giải quyết 1 bài toán sắp xếp, yêu cầu phải </a:t>
              </a:r>
              <a:r>
                <a:rPr lang="vi-VN" sz="2400" dirty="0" smtClean="0"/>
                <a:t>có </a:t>
              </a:r>
              <a:r>
                <a:rPr lang="vi-VN" sz="2400" u="sng" dirty="0"/>
                <a:t>điều kiện</a:t>
              </a:r>
              <a:r>
                <a:rPr lang="vi-VN" sz="2400" dirty="0"/>
                <a:t> nhất định để chuyển vị các vị trí cũng như hoán vị dãy </a:t>
              </a:r>
              <a:r>
                <a:rPr lang="vi-VN" sz="2400" dirty="0" smtClean="0"/>
                <a:t>số.</a:t>
              </a:r>
              <a:endParaRPr lang="en-US" sz="2400" dirty="0"/>
            </a:p>
          </p:txBody>
        </p:sp>
        <p:sp>
          <p:nvSpPr>
            <p:cNvPr id="14" name="Rectangle 13"/>
            <p:cNvSpPr/>
            <p:nvPr/>
          </p:nvSpPr>
          <p:spPr>
            <a:xfrm>
              <a:off x="611560" y="5670814"/>
              <a:ext cx="1656184"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CHUYỂN VỊ</a:t>
              </a:r>
              <a:endParaRPr lang="en-US" b="1" dirty="0"/>
            </a:p>
          </p:txBody>
        </p:sp>
        <p:sp>
          <p:nvSpPr>
            <p:cNvPr id="15" name="Rectangle 14"/>
            <p:cNvSpPr/>
            <p:nvPr/>
          </p:nvSpPr>
          <p:spPr>
            <a:xfrm>
              <a:off x="5940152" y="5670814"/>
              <a:ext cx="2592287"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KẾT QUẢ CUỐI CÙNG</a:t>
              </a:r>
              <a:endParaRPr lang="en-US" b="1" dirty="0"/>
            </a:p>
          </p:txBody>
        </p:sp>
        <p:sp>
          <p:nvSpPr>
            <p:cNvPr id="16" name="Rectangle 15"/>
            <p:cNvSpPr/>
            <p:nvPr/>
          </p:nvSpPr>
          <p:spPr>
            <a:xfrm>
              <a:off x="3232431" y="5670814"/>
              <a:ext cx="1656184"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HOÁN VỊ</a:t>
              </a:r>
              <a:endParaRPr lang="en-US" b="1" dirty="0"/>
            </a:p>
          </p:txBody>
        </p:sp>
        <p:sp>
          <p:nvSpPr>
            <p:cNvPr id="17" name="Right Arrow 16"/>
            <p:cNvSpPr/>
            <p:nvPr/>
          </p:nvSpPr>
          <p:spPr>
            <a:xfrm>
              <a:off x="2422814" y="5804646"/>
              <a:ext cx="777225" cy="28324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021547" y="5804645"/>
              <a:ext cx="777225" cy="28324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645246" y="247446"/>
            <a:ext cx="1144992" cy="1160821"/>
            <a:chOff x="662808" y="1366764"/>
            <a:chExt cx="1144992" cy="1160821"/>
          </a:xfrm>
        </p:grpSpPr>
        <p:sp>
          <p:nvSpPr>
            <p:cNvPr id="28" name="Rectangle 27"/>
            <p:cNvSpPr/>
            <p:nvPr/>
          </p:nvSpPr>
          <p:spPr>
            <a:xfrm rot="2753890">
              <a:off x="654893" y="1374679"/>
              <a:ext cx="1160821" cy="114499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69713" y="1393177"/>
              <a:ext cx="731180" cy="1107996"/>
            </a:xfrm>
            <a:prstGeom prst="rect">
              <a:avLst/>
            </a:prstGeom>
            <a:noFill/>
          </p:spPr>
          <p:txBody>
            <a:bodyPr wrap="square" rtlCol="0">
              <a:spAutoFit/>
            </a:bodyPr>
            <a:lstStyle/>
            <a:p>
              <a:r>
                <a:rPr lang="vi-VN" sz="6600" b="1" dirty="0" smtClean="0"/>
                <a:t>1</a:t>
              </a:r>
              <a:endParaRPr lang="en-US" sz="6600" b="1" dirty="0"/>
            </a:p>
          </p:txBody>
        </p:sp>
      </p:grpSp>
      <p:sp>
        <p:nvSpPr>
          <p:cNvPr id="30" name="Rectangle 29"/>
          <p:cNvSpPr/>
          <p:nvPr/>
        </p:nvSpPr>
        <p:spPr>
          <a:xfrm>
            <a:off x="1515269" y="355417"/>
            <a:ext cx="6696744" cy="936104"/>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PHÂN LOẠI</a:t>
            </a:r>
            <a:endParaRPr lang="en-US" sz="5400" b="1" dirty="0">
              <a:solidFill>
                <a:schemeClr val="tx1"/>
              </a:solidFill>
            </a:endParaRPr>
          </a:p>
        </p:txBody>
      </p:sp>
      <p:sp>
        <p:nvSpPr>
          <p:cNvPr id="31" name="Rectangle 30"/>
          <p:cNvSpPr/>
          <p:nvPr/>
        </p:nvSpPr>
        <p:spPr>
          <a:xfrm>
            <a:off x="402701" y="1408371"/>
            <a:ext cx="8386340" cy="5044966"/>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628989" y="243058"/>
            <a:ext cx="1144992" cy="1160821"/>
            <a:chOff x="661384" y="3159749"/>
            <a:chExt cx="1144992" cy="1160821"/>
          </a:xfrm>
        </p:grpSpPr>
        <p:sp>
          <p:nvSpPr>
            <p:cNvPr id="33" name="Rectangle 32"/>
            <p:cNvSpPr/>
            <p:nvPr/>
          </p:nvSpPr>
          <p:spPr>
            <a:xfrm rot="2753890">
              <a:off x="653469" y="3167664"/>
              <a:ext cx="1160821" cy="114499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68289" y="3186162"/>
              <a:ext cx="731180" cy="1107996"/>
            </a:xfrm>
            <a:prstGeom prst="rect">
              <a:avLst/>
            </a:prstGeom>
            <a:noFill/>
          </p:spPr>
          <p:txBody>
            <a:bodyPr wrap="square" rtlCol="0">
              <a:spAutoFit/>
            </a:bodyPr>
            <a:lstStyle/>
            <a:p>
              <a:r>
                <a:rPr lang="vi-VN" sz="6600" b="1" dirty="0" smtClean="0"/>
                <a:t>2</a:t>
              </a:r>
              <a:endParaRPr lang="en-US" sz="6600" b="1" dirty="0"/>
            </a:p>
          </p:txBody>
        </p:sp>
      </p:grpSp>
      <p:sp>
        <p:nvSpPr>
          <p:cNvPr id="35" name="TextBox 34"/>
          <p:cNvSpPr txBox="1"/>
          <p:nvPr/>
        </p:nvSpPr>
        <p:spPr>
          <a:xfrm>
            <a:off x="643857" y="1595136"/>
            <a:ext cx="3707926" cy="461665"/>
          </a:xfrm>
          <a:prstGeom prst="rect">
            <a:avLst/>
          </a:prstGeom>
          <a:noFill/>
        </p:spPr>
        <p:txBody>
          <a:bodyPr wrap="square" rtlCol="0">
            <a:spAutoFit/>
          </a:bodyPr>
          <a:lstStyle/>
          <a:p>
            <a:r>
              <a:rPr lang="vi-VN" sz="2400" u="sng" dirty="0" smtClean="0"/>
              <a:t>1 số loại hoán vị cơ bản</a:t>
            </a:r>
            <a:endParaRPr lang="en-US" sz="2400" u="sng" dirty="0"/>
          </a:p>
        </p:txBody>
      </p:sp>
      <p:sp>
        <p:nvSpPr>
          <p:cNvPr id="36" name="Rectangle 35"/>
          <p:cNvSpPr/>
          <p:nvPr/>
        </p:nvSpPr>
        <p:spPr>
          <a:xfrm>
            <a:off x="989615" y="2077783"/>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rPr>
              <a:t>1</a:t>
            </a:r>
            <a:endParaRPr lang="en-US" sz="2400" b="1" dirty="0">
              <a:solidFill>
                <a:schemeClr val="tx1"/>
              </a:solidFill>
            </a:endParaRPr>
          </a:p>
        </p:txBody>
      </p:sp>
      <p:sp>
        <p:nvSpPr>
          <p:cNvPr id="37" name="Rectangle 36"/>
          <p:cNvSpPr/>
          <p:nvPr/>
        </p:nvSpPr>
        <p:spPr>
          <a:xfrm>
            <a:off x="1515269" y="207778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Hoán vị bình thường</a:t>
            </a:r>
            <a:endParaRPr lang="en-US" sz="2000" dirty="0">
              <a:solidFill>
                <a:schemeClr val="tx1"/>
              </a:solidFill>
            </a:endParaRPr>
          </a:p>
        </p:txBody>
      </p:sp>
      <p:sp>
        <p:nvSpPr>
          <p:cNvPr id="46" name="TextBox 45"/>
          <p:cNvSpPr txBox="1"/>
          <p:nvPr/>
        </p:nvSpPr>
        <p:spPr>
          <a:xfrm>
            <a:off x="989615" y="2724581"/>
            <a:ext cx="4230457" cy="1200329"/>
          </a:xfrm>
          <a:prstGeom prst="rect">
            <a:avLst/>
          </a:prstGeom>
          <a:noFill/>
        </p:spPr>
        <p:txBody>
          <a:bodyPr wrap="square" rtlCol="0">
            <a:spAutoFit/>
          </a:bodyPr>
          <a:lstStyle/>
          <a:p>
            <a:pPr algn="just"/>
            <a:r>
              <a:rPr lang="vi-VN" dirty="0" smtClean="0"/>
              <a:t>Các phần tử được sắp xếp thành một dãy trong 1 mảng, hoán vị tạo ra từ việc thay đổi vị trí các phần tử ở trong mảng.</a:t>
            </a:r>
            <a:endParaRPr lang="en-US" dirty="0"/>
          </a:p>
        </p:txBody>
      </p:sp>
      <p:sp>
        <p:nvSpPr>
          <p:cNvPr id="47" name="TextBox 46"/>
          <p:cNvSpPr txBox="1"/>
          <p:nvPr/>
        </p:nvSpPr>
        <p:spPr>
          <a:xfrm>
            <a:off x="972431" y="4369038"/>
            <a:ext cx="3444982" cy="1477328"/>
          </a:xfrm>
          <a:prstGeom prst="rect">
            <a:avLst/>
          </a:prstGeom>
          <a:noFill/>
        </p:spPr>
        <p:txBody>
          <a:bodyPr wrap="square" rtlCol="0">
            <a:spAutoFit/>
          </a:bodyPr>
          <a:lstStyle/>
          <a:p>
            <a:pPr algn="just"/>
            <a:r>
              <a:rPr lang="vi-VN" i="1" dirty="0" smtClean="0"/>
              <a:t>Ví dụ áp dụng: </a:t>
            </a:r>
          </a:p>
          <a:p>
            <a:pPr algn="just"/>
            <a:r>
              <a:rPr lang="vi-VN" dirty="0" smtClean="0"/>
              <a:t>   Tìm hoán vị mà các phần tử có giá trị được sắp xếp từ lớn đến bé.</a:t>
            </a:r>
            <a:endParaRPr lang="vi-VN" i="1" dirty="0" smtClean="0"/>
          </a:p>
          <a:p>
            <a:pPr algn="just"/>
            <a:endParaRPr lang="en-US" dirty="0"/>
          </a:p>
        </p:txBody>
      </p:sp>
      <p:sp>
        <p:nvSpPr>
          <p:cNvPr id="62" name="Rectangle 61"/>
          <p:cNvSpPr/>
          <p:nvPr/>
        </p:nvSpPr>
        <p:spPr>
          <a:xfrm>
            <a:off x="5717193" y="2864824"/>
            <a:ext cx="2589652" cy="417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2    1    3    5    4</a:t>
            </a:r>
            <a:endParaRPr lang="en-US" sz="2400" b="1" dirty="0">
              <a:solidFill>
                <a:schemeClr val="tx1"/>
              </a:solidFill>
            </a:endParaRPr>
          </a:p>
        </p:txBody>
      </p:sp>
      <p:sp>
        <p:nvSpPr>
          <p:cNvPr id="63" name="Down Arrow 62"/>
          <p:cNvSpPr/>
          <p:nvPr/>
        </p:nvSpPr>
        <p:spPr>
          <a:xfrm>
            <a:off x="6804248" y="3491110"/>
            <a:ext cx="576064" cy="1810097"/>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771431" y="5462215"/>
            <a:ext cx="2589652" cy="417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5    4    3    2    1</a:t>
            </a:r>
            <a:endParaRPr lang="en-US" sz="2400" b="1" dirty="0">
              <a:solidFill>
                <a:schemeClr val="tx1"/>
              </a:solidFill>
            </a:endParaRPr>
          </a:p>
        </p:txBody>
      </p:sp>
      <p:sp>
        <p:nvSpPr>
          <p:cNvPr id="65" name="Rectangle 64"/>
          <p:cNvSpPr/>
          <p:nvPr/>
        </p:nvSpPr>
        <p:spPr>
          <a:xfrm>
            <a:off x="6336196" y="3919374"/>
            <a:ext cx="1512168" cy="7337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solidFill>
              </a:rPr>
              <a:t>Hoán vị liên tục</a:t>
            </a:r>
            <a:endParaRPr lang="en-US" sz="2400" dirty="0">
              <a:solidFill>
                <a:schemeClr val="tx1"/>
              </a:solidFill>
            </a:endParaRPr>
          </a:p>
        </p:txBody>
      </p:sp>
    </p:spTree>
    <p:extLst>
      <p:ext uri="{BB962C8B-B14F-4D97-AF65-F5344CB8AC3E}">
        <p14:creationId xmlns:p14="http://schemas.microsoft.com/office/powerpoint/2010/main" val="41268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after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8" presetClass="emph" presetSubtype="0" fill="hold" nodeType="afterEffect">
                                  <p:stCondLst>
                                    <p:cond delay="0"/>
                                  </p:stCondLst>
                                  <p:childTnLst>
                                    <p:animRot by="21600000">
                                      <p:cBhvr>
                                        <p:cTn id="13" dur="500" fill="hold"/>
                                        <p:tgtEl>
                                          <p:spTgt spid="27"/>
                                        </p:tgtEl>
                                        <p:attrNameLst>
                                          <p:attrName>r</p:attrName>
                                        </p:attrNameLst>
                                      </p:cBhvr>
                                    </p:animRot>
                                  </p:childTnLst>
                                </p:cTn>
                              </p:par>
                              <p:par>
                                <p:cTn id="14" presetID="42" presetClass="path" presetSubtype="0" accel="50000" decel="50000" fill="hold" nodeType="withEffect">
                                  <p:stCondLst>
                                    <p:cond delay="0"/>
                                  </p:stCondLst>
                                  <p:childTnLst>
                                    <p:animMotion origin="layout" path="M 2.77778E-7 -2.42775E-6 L -0.32622 0.00139 " pathEditMode="relative" rAng="0" ptsTypes="AA">
                                      <p:cBhvr>
                                        <p:cTn id="15" dur="500" fill="hold"/>
                                        <p:tgtEl>
                                          <p:spTgt spid="27"/>
                                        </p:tgtEl>
                                        <p:attrNameLst>
                                          <p:attrName>ppt_x</p:attrName>
                                          <p:attrName>ppt_y</p:attrName>
                                        </p:attrNameLst>
                                      </p:cBhvr>
                                      <p:rCtr x="-16302" y="69"/>
                                    </p:animMotion>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par>
                          <p:cTn id="19" fill="hold">
                            <p:stCondLst>
                              <p:cond delay="1000"/>
                            </p:stCondLst>
                            <p:childTnLst>
                              <p:par>
                                <p:cTn id="20" presetID="8" presetClass="emph" presetSubtype="0" fill="hold" nodeType="afterEffect">
                                  <p:stCondLst>
                                    <p:cond delay="0"/>
                                  </p:stCondLst>
                                  <p:childTnLst>
                                    <p:animRot by="21600000">
                                      <p:cBhvr>
                                        <p:cTn id="21" dur="500" fill="hold"/>
                                        <p:tgtEl>
                                          <p:spTgt spid="32"/>
                                        </p:tgtEl>
                                        <p:attrNameLst>
                                          <p:attrName>r</p:attrName>
                                        </p:attrNameLst>
                                      </p:cBhvr>
                                    </p:animRot>
                                  </p:childTnLst>
                                </p:cTn>
                              </p:par>
                              <p:par>
                                <p:cTn id="22" presetID="42" presetClass="path" presetSubtype="0" accel="50000" decel="50000" fill="hold" nodeType="withEffect">
                                  <p:stCondLst>
                                    <p:cond delay="0"/>
                                  </p:stCondLst>
                                  <p:childTnLst>
                                    <p:animMotion origin="layout" path="M -0.32431 0.00208 L 0 2.59259E-6 " pathEditMode="relative" rAng="0" ptsTypes="AA">
                                      <p:cBhvr>
                                        <p:cTn id="23" dur="500" fill="hold"/>
                                        <p:tgtEl>
                                          <p:spTgt spid="32"/>
                                        </p:tgtEl>
                                        <p:attrNameLst>
                                          <p:attrName>ppt_x</p:attrName>
                                          <p:attrName>ppt_y</p:attrName>
                                        </p:attrNameLst>
                                      </p:cBhvr>
                                      <p:rCtr x="16215" y="-116"/>
                                    </p:animMotion>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1" grpId="0" animBg="1"/>
      <p:bldP spid="35" grpId="0"/>
      <p:bldP spid="36" grpId="0" animBg="1"/>
      <p:bldP spid="37" grpId="0" animBg="1"/>
      <p:bldP spid="46" grpId="0"/>
      <p:bldP spid="47" grpId="0"/>
      <p:bldP spid="62" grpId="0" animBg="1"/>
      <p:bldP spid="63" grpId="0" animBg="1"/>
      <p:bldP spid="64"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1000" b="-11000"/>
          </a:stretch>
        </a:blipFill>
        <a:effectLst/>
      </p:bgPr>
    </p:bg>
    <p:spTree>
      <p:nvGrpSpPr>
        <p:cNvPr id="1" name=""/>
        <p:cNvGrpSpPr/>
        <p:nvPr/>
      </p:nvGrpSpPr>
      <p:grpSpPr>
        <a:xfrm>
          <a:off x="0" y="0"/>
          <a:ext cx="0" cy="0"/>
          <a:chOff x="0" y="0"/>
          <a:chExt cx="0" cy="0"/>
        </a:xfrm>
      </p:grpSpPr>
      <p:sp>
        <p:nvSpPr>
          <p:cNvPr id="5" name="Rectangle 4"/>
          <p:cNvSpPr/>
          <p:nvPr/>
        </p:nvSpPr>
        <p:spPr>
          <a:xfrm>
            <a:off x="1530102" y="365466"/>
            <a:ext cx="6696744" cy="9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smtClean="0">
                <a:solidFill>
                  <a:schemeClr val="tx1"/>
                </a:solidFill>
              </a:rPr>
              <a:t>ĐẶC TÍNH</a:t>
            </a:r>
            <a:endParaRPr lang="en-US" sz="5400" b="1" dirty="0">
              <a:solidFill>
                <a:schemeClr val="tx1"/>
              </a:solidFill>
            </a:endParaRPr>
          </a:p>
        </p:txBody>
      </p:sp>
      <p:grpSp>
        <p:nvGrpSpPr>
          <p:cNvPr id="29" name="Group 28"/>
          <p:cNvGrpSpPr/>
          <p:nvPr/>
        </p:nvGrpSpPr>
        <p:grpSpPr>
          <a:xfrm>
            <a:off x="436113" y="1408371"/>
            <a:ext cx="8352928" cy="5044966"/>
            <a:chOff x="436113" y="1408371"/>
            <a:chExt cx="8352928" cy="5044966"/>
          </a:xfrm>
        </p:grpSpPr>
        <p:sp>
          <p:nvSpPr>
            <p:cNvPr id="4" name="Rectangle 3"/>
            <p:cNvSpPr/>
            <p:nvPr/>
          </p:nvSpPr>
          <p:spPr>
            <a:xfrm>
              <a:off x="436113" y="1408371"/>
              <a:ext cx="8352928" cy="50449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5545" y="1616118"/>
              <a:ext cx="7255246" cy="461665"/>
            </a:xfrm>
            <a:prstGeom prst="rect">
              <a:avLst/>
            </a:prstGeom>
            <a:noFill/>
          </p:spPr>
          <p:txBody>
            <a:bodyPr wrap="square" rtlCol="0">
              <a:spAutoFit/>
            </a:bodyPr>
            <a:lstStyle/>
            <a:p>
              <a:pPr algn="just"/>
              <a:r>
                <a:rPr lang="vi-VN" sz="2400" u="sng" dirty="0" smtClean="0"/>
                <a:t>CHUYỂN VỊ</a:t>
              </a:r>
              <a:r>
                <a:rPr lang="vi-VN" sz="2400" dirty="0" smtClean="0"/>
                <a:t> là việc thay đổi vị trí của 2 phần tử</a:t>
              </a:r>
              <a:endParaRPr lang="en-US" sz="2400" dirty="0"/>
            </a:p>
          </p:txBody>
        </p:sp>
        <p:sp>
          <p:nvSpPr>
            <p:cNvPr id="10" name="U-Turn Arrow 9"/>
            <p:cNvSpPr/>
            <p:nvPr/>
          </p:nvSpPr>
          <p:spPr>
            <a:xfrm rot="5400000">
              <a:off x="4236789" y="2554490"/>
              <a:ext cx="936104" cy="706117"/>
            </a:xfrm>
            <a:prstGeom prst="uturnArrow">
              <a:avLst>
                <a:gd name="adj1" fmla="val 15698"/>
                <a:gd name="adj2" fmla="val 25000"/>
                <a:gd name="adj3" fmla="val 28777"/>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p:cNvGrpSpPr/>
            <p:nvPr/>
          </p:nvGrpSpPr>
          <p:grpSpPr>
            <a:xfrm>
              <a:off x="5508104" y="2491203"/>
              <a:ext cx="2108077" cy="928423"/>
              <a:chOff x="6199753" y="3437013"/>
              <a:chExt cx="2108077" cy="928423"/>
            </a:xfrm>
          </p:grpSpPr>
          <p:sp>
            <p:nvSpPr>
              <p:cNvPr id="12" name="Rectangular Callout 11"/>
              <p:cNvSpPr/>
              <p:nvPr/>
            </p:nvSpPr>
            <p:spPr>
              <a:xfrm rot="5400000">
                <a:off x="6789580" y="2847186"/>
                <a:ext cx="928423" cy="2108077"/>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63614" y="3485725"/>
                <a:ext cx="1944216" cy="830997"/>
              </a:xfrm>
              <a:prstGeom prst="rect">
                <a:avLst/>
              </a:prstGeom>
              <a:noFill/>
            </p:spPr>
            <p:txBody>
              <a:bodyPr wrap="square" rtlCol="0">
                <a:spAutoFit/>
              </a:bodyPr>
              <a:lstStyle/>
              <a:p>
                <a:r>
                  <a:rPr lang="vi-VN" sz="2400" dirty="0" smtClean="0"/>
                  <a:t>Chuyển vị ở vị trí 4 và 5</a:t>
                </a:r>
                <a:endParaRPr lang="en-US" sz="2400" dirty="0"/>
              </a:p>
            </p:txBody>
          </p:sp>
        </p:grpSp>
        <p:grpSp>
          <p:nvGrpSpPr>
            <p:cNvPr id="14" name="Group 13"/>
            <p:cNvGrpSpPr/>
            <p:nvPr/>
          </p:nvGrpSpPr>
          <p:grpSpPr>
            <a:xfrm>
              <a:off x="1022467" y="2276872"/>
              <a:ext cx="3240360" cy="504056"/>
              <a:chOff x="1022467" y="2276872"/>
              <a:chExt cx="3240360" cy="504056"/>
            </a:xfrm>
          </p:grpSpPr>
          <p:sp>
            <p:nvSpPr>
              <p:cNvPr id="15" name="Rectangle 14"/>
              <p:cNvSpPr/>
              <p:nvPr/>
            </p:nvSpPr>
            <p:spPr>
              <a:xfrm>
                <a:off x="1022467" y="2276872"/>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16" name="Rectangle 15"/>
              <p:cNvSpPr/>
              <p:nvPr/>
            </p:nvSpPr>
            <p:spPr>
              <a:xfrm>
                <a:off x="2987824" y="2276872"/>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bg1"/>
                    </a:solidFill>
                  </a:rPr>
                  <a:t>4</a:t>
                </a:r>
                <a:endParaRPr lang="en-US" sz="3200" b="1" dirty="0">
                  <a:solidFill>
                    <a:schemeClr val="bg1"/>
                  </a:solidFill>
                </a:endParaRPr>
              </a:p>
            </p:txBody>
          </p:sp>
          <p:sp>
            <p:nvSpPr>
              <p:cNvPr id="17" name="Rectangle 16"/>
              <p:cNvSpPr/>
              <p:nvPr/>
            </p:nvSpPr>
            <p:spPr>
              <a:xfrm>
                <a:off x="3572272" y="2276872"/>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bg1"/>
                    </a:solidFill>
                  </a:rPr>
                  <a:t>5</a:t>
                </a:r>
                <a:endParaRPr lang="en-US" sz="3200" b="1" dirty="0">
                  <a:solidFill>
                    <a:schemeClr val="bg1"/>
                  </a:solidFill>
                </a:endParaRPr>
              </a:p>
            </p:txBody>
          </p:sp>
        </p:grpSp>
        <p:grpSp>
          <p:nvGrpSpPr>
            <p:cNvPr id="18" name="Group 17"/>
            <p:cNvGrpSpPr/>
            <p:nvPr/>
          </p:nvGrpSpPr>
          <p:grpSpPr>
            <a:xfrm>
              <a:off x="1022467" y="2987055"/>
              <a:ext cx="3240360" cy="504056"/>
              <a:chOff x="1022467" y="2987055"/>
              <a:chExt cx="3240360" cy="504056"/>
            </a:xfrm>
          </p:grpSpPr>
          <p:sp>
            <p:nvSpPr>
              <p:cNvPr id="19" name="Rectangle 18"/>
              <p:cNvSpPr/>
              <p:nvPr/>
            </p:nvSpPr>
            <p:spPr>
              <a:xfrm>
                <a:off x="1022467" y="2987055"/>
                <a:ext cx="3240360" cy="5040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tx1"/>
                    </a:solidFill>
                  </a:rPr>
                  <a:t>1   2   3   4   5</a:t>
                </a:r>
                <a:endParaRPr lang="en-US" sz="3200" b="1" dirty="0">
                  <a:solidFill>
                    <a:schemeClr val="tx1"/>
                  </a:solidFill>
                </a:endParaRPr>
              </a:p>
            </p:txBody>
          </p:sp>
          <p:sp>
            <p:nvSpPr>
              <p:cNvPr id="20" name="Rectangle 19"/>
              <p:cNvSpPr/>
              <p:nvPr/>
            </p:nvSpPr>
            <p:spPr>
              <a:xfrm>
                <a:off x="2987824" y="2987055"/>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5</a:t>
                </a:r>
                <a:endParaRPr lang="en-US" sz="3200" b="1" dirty="0">
                  <a:solidFill>
                    <a:schemeClr val="bg1"/>
                  </a:solidFill>
                </a:endParaRPr>
              </a:p>
            </p:txBody>
          </p:sp>
          <p:sp>
            <p:nvSpPr>
              <p:cNvPr id="21" name="Rectangle 20"/>
              <p:cNvSpPr/>
              <p:nvPr/>
            </p:nvSpPr>
            <p:spPr>
              <a:xfrm>
                <a:off x="3572272" y="2987055"/>
                <a:ext cx="432048" cy="5040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4</a:t>
                </a:r>
                <a:endParaRPr lang="en-US" sz="3200" b="1" dirty="0">
                  <a:solidFill>
                    <a:schemeClr val="bg1"/>
                  </a:solidFill>
                </a:endParaRPr>
              </a:p>
            </p:txBody>
          </p:sp>
        </p:grpSp>
        <p:sp>
          <p:nvSpPr>
            <p:cNvPr id="22" name="TextBox 21"/>
            <p:cNvSpPr txBox="1"/>
            <p:nvPr/>
          </p:nvSpPr>
          <p:spPr>
            <a:xfrm>
              <a:off x="1022467" y="3645024"/>
              <a:ext cx="6789893" cy="830997"/>
            </a:xfrm>
            <a:prstGeom prst="rect">
              <a:avLst/>
            </a:prstGeom>
            <a:noFill/>
          </p:spPr>
          <p:txBody>
            <a:bodyPr wrap="square" rtlCol="0">
              <a:spAutoFit/>
            </a:bodyPr>
            <a:lstStyle/>
            <a:p>
              <a:r>
                <a:rPr lang="vi-VN" sz="2400" dirty="0"/>
                <a:t>Một hoán vị có thể được tạo ra dựa trên 1 hoặc nhiều chuyển vị trong nó.</a:t>
              </a:r>
              <a:endParaRPr lang="en-US" sz="2400" dirty="0"/>
            </a:p>
          </p:txBody>
        </p:sp>
        <p:sp>
          <p:nvSpPr>
            <p:cNvPr id="23" name="TextBox 22"/>
            <p:cNvSpPr txBox="1"/>
            <p:nvPr/>
          </p:nvSpPr>
          <p:spPr>
            <a:xfrm>
              <a:off x="1022467" y="4470485"/>
              <a:ext cx="6593715" cy="1200329"/>
            </a:xfrm>
            <a:prstGeom prst="rect">
              <a:avLst/>
            </a:prstGeom>
            <a:noFill/>
          </p:spPr>
          <p:txBody>
            <a:bodyPr wrap="square" rtlCol="0">
              <a:spAutoFit/>
            </a:bodyPr>
            <a:lstStyle/>
            <a:p>
              <a:pPr algn="just"/>
              <a:r>
                <a:rPr lang="vi-VN" sz="2400" dirty="0"/>
                <a:t>Đối với việc giải quyết 1 bài toán sắp xếp, yêu cầu phải </a:t>
              </a:r>
              <a:r>
                <a:rPr lang="vi-VN" sz="2400" dirty="0" smtClean="0"/>
                <a:t>có </a:t>
              </a:r>
              <a:r>
                <a:rPr lang="vi-VN" sz="2400" u="sng" dirty="0"/>
                <a:t>điều kiện</a:t>
              </a:r>
              <a:r>
                <a:rPr lang="vi-VN" sz="2400" dirty="0"/>
                <a:t> nhất định để chuyển vị các vị trí cũng như hoán vị dãy </a:t>
              </a:r>
              <a:r>
                <a:rPr lang="vi-VN" sz="2400" dirty="0" smtClean="0"/>
                <a:t>số.</a:t>
              </a:r>
              <a:endParaRPr lang="en-US" sz="2400" dirty="0"/>
            </a:p>
          </p:txBody>
        </p:sp>
        <p:sp>
          <p:nvSpPr>
            <p:cNvPr id="24" name="Rectangle 23"/>
            <p:cNvSpPr/>
            <p:nvPr/>
          </p:nvSpPr>
          <p:spPr>
            <a:xfrm>
              <a:off x="611560" y="5670814"/>
              <a:ext cx="1656184"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CHUYỂN VỊ</a:t>
              </a:r>
              <a:endParaRPr lang="en-US" b="1" dirty="0"/>
            </a:p>
          </p:txBody>
        </p:sp>
        <p:sp>
          <p:nvSpPr>
            <p:cNvPr id="25" name="Rectangle 24"/>
            <p:cNvSpPr/>
            <p:nvPr/>
          </p:nvSpPr>
          <p:spPr>
            <a:xfrm>
              <a:off x="5940152" y="5670814"/>
              <a:ext cx="2592287"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KẾT QUẢ CUỐI CÙNG</a:t>
              </a:r>
              <a:endParaRPr lang="en-US" b="1" dirty="0"/>
            </a:p>
          </p:txBody>
        </p:sp>
        <p:sp>
          <p:nvSpPr>
            <p:cNvPr id="26" name="Rectangle 25"/>
            <p:cNvSpPr/>
            <p:nvPr/>
          </p:nvSpPr>
          <p:spPr>
            <a:xfrm>
              <a:off x="3232431" y="5670814"/>
              <a:ext cx="1656184" cy="56649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HOÁN VỊ</a:t>
              </a:r>
              <a:endParaRPr lang="en-US" b="1" dirty="0"/>
            </a:p>
          </p:txBody>
        </p:sp>
        <p:sp>
          <p:nvSpPr>
            <p:cNvPr id="27" name="Right Arrow 26"/>
            <p:cNvSpPr/>
            <p:nvPr/>
          </p:nvSpPr>
          <p:spPr>
            <a:xfrm>
              <a:off x="2422814" y="5804646"/>
              <a:ext cx="777225" cy="28324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5021547" y="5804645"/>
              <a:ext cx="777225" cy="28324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45246" y="247446"/>
            <a:ext cx="1144992" cy="1160821"/>
            <a:chOff x="662808" y="1366764"/>
            <a:chExt cx="1144992" cy="1160821"/>
          </a:xfrm>
        </p:grpSpPr>
        <p:sp>
          <p:nvSpPr>
            <p:cNvPr id="7" name="Rectangle 6"/>
            <p:cNvSpPr/>
            <p:nvPr/>
          </p:nvSpPr>
          <p:spPr>
            <a:xfrm rot="2753890">
              <a:off x="654893" y="1374679"/>
              <a:ext cx="1160821" cy="114499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9713" y="1393177"/>
              <a:ext cx="731180" cy="1107996"/>
            </a:xfrm>
            <a:prstGeom prst="rect">
              <a:avLst/>
            </a:prstGeom>
            <a:noFill/>
          </p:spPr>
          <p:txBody>
            <a:bodyPr wrap="square" rtlCol="0">
              <a:spAutoFit/>
            </a:bodyPr>
            <a:lstStyle/>
            <a:p>
              <a:r>
                <a:rPr lang="vi-VN" sz="6600" b="1" dirty="0" smtClean="0"/>
                <a:t>1</a:t>
              </a:r>
              <a:endParaRPr lang="en-US" sz="6600" b="1" dirty="0"/>
            </a:p>
          </p:txBody>
        </p:sp>
      </p:grpSp>
      <p:sp>
        <p:nvSpPr>
          <p:cNvPr id="31" name="Rectangle 30"/>
          <p:cNvSpPr/>
          <p:nvPr/>
        </p:nvSpPr>
        <p:spPr>
          <a:xfrm>
            <a:off x="1515269" y="355417"/>
            <a:ext cx="6696744" cy="936104"/>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PHÂN LOẠI</a:t>
            </a:r>
            <a:endParaRPr lang="en-US" sz="5400" b="1" dirty="0">
              <a:solidFill>
                <a:schemeClr val="tx1"/>
              </a:solidFill>
            </a:endParaRPr>
          </a:p>
        </p:txBody>
      </p:sp>
      <p:sp>
        <p:nvSpPr>
          <p:cNvPr id="35" name="Rectangle 34"/>
          <p:cNvSpPr/>
          <p:nvPr/>
        </p:nvSpPr>
        <p:spPr>
          <a:xfrm>
            <a:off x="402701" y="1408371"/>
            <a:ext cx="8386340" cy="5044966"/>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628989" y="243058"/>
            <a:ext cx="1144992" cy="1160821"/>
            <a:chOff x="661384" y="3159749"/>
            <a:chExt cx="1144992" cy="1160821"/>
          </a:xfrm>
        </p:grpSpPr>
        <p:sp>
          <p:nvSpPr>
            <p:cNvPr id="33" name="Rectangle 32"/>
            <p:cNvSpPr/>
            <p:nvPr/>
          </p:nvSpPr>
          <p:spPr>
            <a:xfrm rot="2753890">
              <a:off x="653469" y="3167664"/>
              <a:ext cx="1160821" cy="114499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68289" y="3186162"/>
              <a:ext cx="731180" cy="1107996"/>
            </a:xfrm>
            <a:prstGeom prst="rect">
              <a:avLst/>
            </a:prstGeom>
            <a:noFill/>
          </p:spPr>
          <p:txBody>
            <a:bodyPr wrap="square" rtlCol="0">
              <a:spAutoFit/>
            </a:bodyPr>
            <a:lstStyle/>
            <a:p>
              <a:r>
                <a:rPr lang="vi-VN" sz="6600" b="1" dirty="0" smtClean="0"/>
                <a:t>2</a:t>
              </a:r>
              <a:endParaRPr lang="en-US" sz="6600" b="1" dirty="0"/>
            </a:p>
          </p:txBody>
        </p:sp>
      </p:grpSp>
      <p:sp>
        <p:nvSpPr>
          <p:cNvPr id="2" name="TextBox 1"/>
          <p:cNvSpPr txBox="1"/>
          <p:nvPr/>
        </p:nvSpPr>
        <p:spPr>
          <a:xfrm>
            <a:off x="643857" y="1595136"/>
            <a:ext cx="3707926" cy="461665"/>
          </a:xfrm>
          <a:prstGeom prst="rect">
            <a:avLst/>
          </a:prstGeom>
          <a:noFill/>
        </p:spPr>
        <p:txBody>
          <a:bodyPr wrap="square" rtlCol="0">
            <a:spAutoFit/>
          </a:bodyPr>
          <a:lstStyle/>
          <a:p>
            <a:r>
              <a:rPr lang="vi-VN" sz="2400" u="sng" dirty="0" smtClean="0"/>
              <a:t>1 số loại hoán vị cơ bản</a:t>
            </a:r>
            <a:endParaRPr lang="en-US" sz="2400" u="sng" dirty="0"/>
          </a:p>
        </p:txBody>
      </p:sp>
      <p:sp>
        <p:nvSpPr>
          <p:cNvPr id="3" name="Rectangle 2"/>
          <p:cNvSpPr/>
          <p:nvPr/>
        </p:nvSpPr>
        <p:spPr>
          <a:xfrm>
            <a:off x="989615" y="2077783"/>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2</a:t>
            </a:r>
            <a:endParaRPr lang="en-US" sz="2400" b="1" dirty="0">
              <a:solidFill>
                <a:schemeClr val="tx1"/>
              </a:solidFill>
            </a:endParaRPr>
          </a:p>
        </p:txBody>
      </p:sp>
      <p:sp>
        <p:nvSpPr>
          <p:cNvPr id="30" name="Rectangle 29"/>
          <p:cNvSpPr/>
          <p:nvPr/>
        </p:nvSpPr>
        <p:spPr>
          <a:xfrm>
            <a:off x="1515269" y="207778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Hoán vị vòng tròn</a:t>
            </a:r>
            <a:endParaRPr lang="en-US" sz="2000" dirty="0">
              <a:solidFill>
                <a:schemeClr val="tx1"/>
              </a:solidFill>
            </a:endParaRPr>
          </a:p>
        </p:txBody>
      </p:sp>
      <p:grpSp>
        <p:nvGrpSpPr>
          <p:cNvPr id="43" name="Group 42"/>
          <p:cNvGrpSpPr/>
          <p:nvPr/>
        </p:nvGrpSpPr>
        <p:grpSpPr>
          <a:xfrm>
            <a:off x="5981788" y="1765733"/>
            <a:ext cx="2004487" cy="1964417"/>
            <a:chOff x="6068009" y="2056801"/>
            <a:chExt cx="2350814" cy="2526350"/>
          </a:xfrm>
        </p:grpSpPr>
        <p:sp>
          <p:nvSpPr>
            <p:cNvPr id="36" name="Oval 35"/>
            <p:cNvSpPr/>
            <p:nvPr/>
          </p:nvSpPr>
          <p:spPr>
            <a:xfrm>
              <a:off x="6241716" y="2326488"/>
              <a:ext cx="1970297" cy="19666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48264" y="2056801"/>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1</a:t>
              </a:r>
              <a:endParaRPr lang="en-US" dirty="0">
                <a:solidFill>
                  <a:schemeClr val="tx1"/>
                </a:solidFill>
              </a:endParaRPr>
            </a:p>
          </p:txBody>
        </p:sp>
        <p:sp>
          <p:nvSpPr>
            <p:cNvPr id="38" name="Oval 37"/>
            <p:cNvSpPr/>
            <p:nvPr/>
          </p:nvSpPr>
          <p:spPr>
            <a:xfrm>
              <a:off x="7007821" y="4003040"/>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6</a:t>
              </a:r>
              <a:endParaRPr lang="en-US" dirty="0">
                <a:solidFill>
                  <a:schemeClr val="tx1"/>
                </a:solidFill>
              </a:endParaRPr>
            </a:p>
          </p:txBody>
        </p:sp>
        <p:sp>
          <p:nvSpPr>
            <p:cNvPr id="39" name="Oval 38"/>
            <p:cNvSpPr/>
            <p:nvPr/>
          </p:nvSpPr>
          <p:spPr>
            <a:xfrm>
              <a:off x="7796956" y="2453056"/>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3</a:t>
              </a:r>
              <a:endParaRPr lang="en-US" dirty="0">
                <a:solidFill>
                  <a:schemeClr val="tx1"/>
                </a:solidFill>
              </a:endParaRPr>
            </a:p>
          </p:txBody>
        </p:sp>
        <p:sp>
          <p:nvSpPr>
            <p:cNvPr id="40" name="Oval 39"/>
            <p:cNvSpPr/>
            <p:nvPr/>
          </p:nvSpPr>
          <p:spPr>
            <a:xfrm>
              <a:off x="7842759" y="3422929"/>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5</a:t>
              </a:r>
              <a:endParaRPr lang="en-US" dirty="0">
                <a:solidFill>
                  <a:schemeClr val="tx1"/>
                </a:solidFill>
              </a:endParaRPr>
            </a:p>
          </p:txBody>
        </p:sp>
        <p:sp>
          <p:nvSpPr>
            <p:cNvPr id="41" name="Oval 40"/>
            <p:cNvSpPr/>
            <p:nvPr/>
          </p:nvSpPr>
          <p:spPr>
            <a:xfrm>
              <a:off x="6068009" y="2524615"/>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2</a:t>
              </a:r>
              <a:endParaRPr lang="en-US" dirty="0">
                <a:solidFill>
                  <a:schemeClr val="tx1"/>
                </a:solidFill>
              </a:endParaRPr>
            </a:p>
          </p:txBody>
        </p:sp>
        <p:sp>
          <p:nvSpPr>
            <p:cNvPr id="42" name="Oval 41"/>
            <p:cNvSpPr/>
            <p:nvPr/>
          </p:nvSpPr>
          <p:spPr>
            <a:xfrm>
              <a:off x="6068009" y="3524523"/>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4</a:t>
              </a:r>
              <a:endParaRPr lang="en-US" dirty="0">
                <a:solidFill>
                  <a:schemeClr val="tx1"/>
                </a:solidFill>
              </a:endParaRPr>
            </a:p>
          </p:txBody>
        </p:sp>
      </p:grpSp>
      <p:sp>
        <p:nvSpPr>
          <p:cNvPr id="44" name="TextBox 43"/>
          <p:cNvSpPr txBox="1"/>
          <p:nvPr/>
        </p:nvSpPr>
        <p:spPr>
          <a:xfrm>
            <a:off x="989615" y="2724581"/>
            <a:ext cx="4230457" cy="923330"/>
          </a:xfrm>
          <a:prstGeom prst="rect">
            <a:avLst/>
          </a:prstGeom>
          <a:noFill/>
        </p:spPr>
        <p:txBody>
          <a:bodyPr wrap="square" rtlCol="0">
            <a:spAutoFit/>
          </a:bodyPr>
          <a:lstStyle/>
          <a:p>
            <a:pPr algn="just"/>
            <a:r>
              <a:rPr lang="vi-VN" dirty="0" smtClean="0"/>
              <a:t>Các phần tử được sắp xếp thành vòng tròn, hoán vị tạo ra từ việc thay đổi vị trí các phần tử ở trong vòng tròn.</a:t>
            </a:r>
            <a:endParaRPr lang="en-US" dirty="0"/>
          </a:p>
        </p:txBody>
      </p:sp>
      <p:sp>
        <p:nvSpPr>
          <p:cNvPr id="45" name="TextBox 44"/>
          <p:cNvSpPr txBox="1"/>
          <p:nvPr/>
        </p:nvSpPr>
        <p:spPr>
          <a:xfrm>
            <a:off x="972431" y="4369038"/>
            <a:ext cx="3444982" cy="1477328"/>
          </a:xfrm>
          <a:prstGeom prst="rect">
            <a:avLst/>
          </a:prstGeom>
          <a:noFill/>
        </p:spPr>
        <p:txBody>
          <a:bodyPr wrap="square" rtlCol="0">
            <a:spAutoFit/>
          </a:bodyPr>
          <a:lstStyle/>
          <a:p>
            <a:pPr algn="just"/>
            <a:r>
              <a:rPr lang="vi-VN" i="1" dirty="0" smtClean="0"/>
              <a:t>Ví dụ áp dụng: </a:t>
            </a:r>
          </a:p>
          <a:p>
            <a:pPr algn="just"/>
            <a:r>
              <a:rPr lang="vi-VN" dirty="0" smtClean="0"/>
              <a:t>   Tìm hoán vị mà các phần tử có giá trị chẵn và lẻ đứng xen kẽ nhau</a:t>
            </a:r>
            <a:r>
              <a:rPr lang="vi-VN" i="1" dirty="0" smtClean="0"/>
              <a:t> </a:t>
            </a:r>
          </a:p>
          <a:p>
            <a:pPr algn="just"/>
            <a:endParaRPr lang="en-US" dirty="0"/>
          </a:p>
        </p:txBody>
      </p:sp>
      <p:sp>
        <p:nvSpPr>
          <p:cNvPr id="54" name="Rectangle 53"/>
          <p:cNvSpPr/>
          <p:nvPr/>
        </p:nvSpPr>
        <p:spPr>
          <a:xfrm>
            <a:off x="5240691" y="4094806"/>
            <a:ext cx="2986156" cy="215704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5892795" y="4348725"/>
            <a:ext cx="1780699" cy="1700645"/>
            <a:chOff x="6068009" y="2056801"/>
            <a:chExt cx="2350814" cy="2526350"/>
          </a:xfrm>
        </p:grpSpPr>
        <p:sp>
          <p:nvSpPr>
            <p:cNvPr id="47" name="Oval 46"/>
            <p:cNvSpPr/>
            <p:nvPr/>
          </p:nvSpPr>
          <p:spPr>
            <a:xfrm>
              <a:off x="6241716" y="2326488"/>
              <a:ext cx="1970297" cy="1966608"/>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948264" y="2056801"/>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1</a:t>
              </a:r>
              <a:endParaRPr lang="en-US" dirty="0">
                <a:solidFill>
                  <a:schemeClr val="tx1"/>
                </a:solidFill>
              </a:endParaRPr>
            </a:p>
          </p:txBody>
        </p:sp>
        <p:sp>
          <p:nvSpPr>
            <p:cNvPr id="49" name="Oval 48"/>
            <p:cNvSpPr/>
            <p:nvPr/>
          </p:nvSpPr>
          <p:spPr>
            <a:xfrm>
              <a:off x="7007821" y="4003040"/>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4</a:t>
              </a:r>
              <a:endParaRPr lang="en-US" dirty="0">
                <a:solidFill>
                  <a:schemeClr val="tx1"/>
                </a:solidFill>
              </a:endParaRPr>
            </a:p>
          </p:txBody>
        </p:sp>
        <p:sp>
          <p:nvSpPr>
            <p:cNvPr id="50" name="Oval 49"/>
            <p:cNvSpPr/>
            <p:nvPr/>
          </p:nvSpPr>
          <p:spPr>
            <a:xfrm>
              <a:off x="7796956" y="2453056"/>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2</a:t>
              </a:r>
              <a:endParaRPr lang="en-US" dirty="0">
                <a:solidFill>
                  <a:schemeClr val="tx1"/>
                </a:solidFill>
              </a:endParaRPr>
            </a:p>
          </p:txBody>
        </p:sp>
        <p:sp>
          <p:nvSpPr>
            <p:cNvPr id="51" name="Oval 50"/>
            <p:cNvSpPr/>
            <p:nvPr/>
          </p:nvSpPr>
          <p:spPr>
            <a:xfrm>
              <a:off x="7842759" y="3422929"/>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3</a:t>
              </a:r>
              <a:endParaRPr lang="en-US" dirty="0">
                <a:solidFill>
                  <a:schemeClr val="tx1"/>
                </a:solidFill>
              </a:endParaRPr>
            </a:p>
          </p:txBody>
        </p:sp>
        <p:sp>
          <p:nvSpPr>
            <p:cNvPr id="52" name="Oval 51"/>
            <p:cNvSpPr/>
            <p:nvPr/>
          </p:nvSpPr>
          <p:spPr>
            <a:xfrm>
              <a:off x="6068009" y="2524615"/>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6</a:t>
              </a:r>
              <a:endParaRPr lang="en-US" dirty="0">
                <a:solidFill>
                  <a:schemeClr val="tx1"/>
                </a:solidFill>
              </a:endParaRPr>
            </a:p>
          </p:txBody>
        </p:sp>
        <p:sp>
          <p:nvSpPr>
            <p:cNvPr id="53" name="Oval 52"/>
            <p:cNvSpPr/>
            <p:nvPr/>
          </p:nvSpPr>
          <p:spPr>
            <a:xfrm>
              <a:off x="6068009" y="3524523"/>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5</a:t>
              </a:r>
              <a:endParaRPr lang="en-US" dirty="0">
                <a:solidFill>
                  <a:schemeClr val="tx1"/>
                </a:solidFill>
              </a:endParaRPr>
            </a:p>
          </p:txBody>
        </p:sp>
      </p:grpSp>
      <p:sp>
        <p:nvSpPr>
          <p:cNvPr id="55" name="Down Arrow 54"/>
          <p:cNvSpPr/>
          <p:nvPr/>
        </p:nvSpPr>
        <p:spPr>
          <a:xfrm>
            <a:off x="7035149" y="3814929"/>
            <a:ext cx="373860" cy="62950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4595871" y="4858894"/>
            <a:ext cx="1076094" cy="333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410159" y="3930854"/>
            <a:ext cx="1062826" cy="4178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Kết quả</a:t>
            </a:r>
            <a:endParaRPr lang="en-US" dirty="0">
              <a:solidFill>
                <a:schemeClr val="tx1"/>
              </a:solidFill>
            </a:endParaRPr>
          </a:p>
        </p:txBody>
      </p:sp>
      <p:sp>
        <p:nvSpPr>
          <p:cNvPr id="58" name="Rectangle 57"/>
          <p:cNvSpPr/>
          <p:nvPr/>
        </p:nvSpPr>
        <p:spPr>
          <a:xfrm>
            <a:off x="7418043" y="3713884"/>
            <a:ext cx="932401" cy="3303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Giá trị</a:t>
            </a:r>
            <a:endParaRPr lang="en-US" dirty="0">
              <a:solidFill>
                <a:schemeClr val="tx1"/>
              </a:solidFill>
            </a:endParaRPr>
          </a:p>
        </p:txBody>
      </p:sp>
      <p:sp>
        <p:nvSpPr>
          <p:cNvPr id="59" name="Rectangle 58"/>
          <p:cNvSpPr/>
          <p:nvPr/>
        </p:nvSpPr>
        <p:spPr>
          <a:xfrm>
            <a:off x="4420713" y="5268352"/>
            <a:ext cx="716904" cy="685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Điều kiện</a:t>
            </a:r>
            <a:endParaRPr lang="en-US" dirty="0">
              <a:solidFill>
                <a:schemeClr val="tx1"/>
              </a:solidFill>
            </a:endParaRPr>
          </a:p>
        </p:txBody>
      </p:sp>
      <p:sp>
        <p:nvSpPr>
          <p:cNvPr id="60" name="Rectangle 59"/>
          <p:cNvSpPr/>
          <p:nvPr/>
        </p:nvSpPr>
        <p:spPr>
          <a:xfrm>
            <a:off x="989615" y="2081311"/>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2</a:t>
            </a:r>
            <a:endParaRPr lang="en-US" sz="2400" b="1" dirty="0">
              <a:solidFill>
                <a:schemeClr val="tx1"/>
              </a:solidFill>
            </a:endParaRPr>
          </a:p>
        </p:txBody>
      </p:sp>
      <p:sp>
        <p:nvSpPr>
          <p:cNvPr id="61" name="Rectangle 60"/>
          <p:cNvSpPr/>
          <p:nvPr/>
        </p:nvSpPr>
        <p:spPr>
          <a:xfrm>
            <a:off x="1515268" y="2081311"/>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Hoán </a:t>
            </a:r>
            <a:r>
              <a:rPr lang="vi-VN" sz="2000" smtClean="0">
                <a:solidFill>
                  <a:schemeClr val="tx1"/>
                </a:solidFill>
              </a:rPr>
              <a:t>vị vòng tròn</a:t>
            </a:r>
          </a:p>
        </p:txBody>
      </p:sp>
    </p:spTree>
    <p:extLst>
      <p:ext uri="{BB962C8B-B14F-4D97-AF65-F5344CB8AC3E}">
        <p14:creationId xmlns:p14="http://schemas.microsoft.com/office/powerpoint/2010/main" val="158025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childTnLst>
                          </p:cTn>
                        </p:par>
                        <p:par>
                          <p:cTn id="8" fill="hold">
                            <p:stCondLst>
                              <p:cond delay="500"/>
                            </p:stCondLst>
                            <p:childTnLst>
                              <p:par>
                                <p:cTn id="9" presetID="1" presetClass="exit" presetSubtype="0" fill="hold" grpId="0" nodeType="afterEffect">
                                  <p:stCondLst>
                                    <p:cond delay="0"/>
                                  </p:stCondLst>
                                  <p:childTnLst>
                                    <p:set>
                                      <p:cBhvr>
                                        <p:cTn id="10" dur="1" fill="hold">
                                          <p:stCondLst>
                                            <p:cond delay="0"/>
                                          </p:stCondLst>
                                        </p:cTn>
                                        <p:tgtEl>
                                          <p:spTgt spid="60"/>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500"/>
                            </p:stCondLst>
                            <p:childTnLst>
                              <p:par>
                                <p:cTn id="14" presetID="22" presetClass="entr" presetSubtype="8" fill="hold" grpId="1"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0"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30" grpId="1" animBg="1"/>
      <p:bldP spid="44" grpId="0"/>
      <p:bldP spid="45" grpId="0"/>
      <p:bldP spid="54" grpId="0" animBg="1"/>
      <p:bldP spid="55" grpId="0" animBg="1"/>
      <p:bldP spid="56" grpId="0" animBg="1"/>
      <p:bldP spid="57" grpId="0" animBg="1"/>
      <p:bldP spid="58" grpId="0" animBg="1"/>
      <p:bldP spid="59" grpId="0" animBg="1"/>
      <p:bldP spid="60" grpId="0" animBg="1"/>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7" name="Rectangle 6"/>
          <p:cNvSpPr/>
          <p:nvPr/>
        </p:nvSpPr>
        <p:spPr>
          <a:xfrm>
            <a:off x="1515269" y="355417"/>
            <a:ext cx="6696744" cy="936104"/>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PHÂN LOẠI</a:t>
            </a:r>
            <a:endParaRPr lang="en-US" sz="5400" b="1" dirty="0">
              <a:solidFill>
                <a:schemeClr val="tx1"/>
              </a:solidFill>
            </a:endParaRPr>
          </a:p>
        </p:txBody>
      </p:sp>
      <p:sp>
        <p:nvSpPr>
          <p:cNvPr id="8" name="Rectangle 7"/>
          <p:cNvSpPr/>
          <p:nvPr/>
        </p:nvSpPr>
        <p:spPr>
          <a:xfrm>
            <a:off x="402701" y="1408371"/>
            <a:ext cx="8386340" cy="5044966"/>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3857" y="1595136"/>
            <a:ext cx="3707926" cy="461665"/>
          </a:xfrm>
          <a:prstGeom prst="rect">
            <a:avLst/>
          </a:prstGeom>
          <a:noFill/>
        </p:spPr>
        <p:txBody>
          <a:bodyPr wrap="square" rtlCol="0">
            <a:spAutoFit/>
          </a:bodyPr>
          <a:lstStyle/>
          <a:p>
            <a:r>
              <a:rPr lang="vi-VN" sz="2400" u="sng" dirty="0" smtClean="0"/>
              <a:t>1 số loại hoán vị cơ bản</a:t>
            </a:r>
            <a:endParaRPr lang="en-US" sz="2400" u="sng" dirty="0"/>
          </a:p>
        </p:txBody>
      </p:sp>
      <p:grpSp>
        <p:nvGrpSpPr>
          <p:cNvPr id="11" name="Group 10"/>
          <p:cNvGrpSpPr/>
          <p:nvPr/>
        </p:nvGrpSpPr>
        <p:grpSpPr>
          <a:xfrm>
            <a:off x="5981788" y="1765733"/>
            <a:ext cx="2004487" cy="1964417"/>
            <a:chOff x="6068009" y="2056801"/>
            <a:chExt cx="2350814" cy="2526350"/>
          </a:xfrm>
        </p:grpSpPr>
        <p:sp>
          <p:nvSpPr>
            <p:cNvPr id="12" name="Oval 11"/>
            <p:cNvSpPr/>
            <p:nvPr/>
          </p:nvSpPr>
          <p:spPr>
            <a:xfrm>
              <a:off x="6241716" y="2326488"/>
              <a:ext cx="1970297" cy="19666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48264" y="2056801"/>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1</a:t>
              </a:r>
              <a:endParaRPr lang="en-US" dirty="0">
                <a:solidFill>
                  <a:schemeClr val="tx1"/>
                </a:solidFill>
              </a:endParaRPr>
            </a:p>
          </p:txBody>
        </p:sp>
        <p:sp>
          <p:nvSpPr>
            <p:cNvPr id="14" name="Oval 13"/>
            <p:cNvSpPr/>
            <p:nvPr/>
          </p:nvSpPr>
          <p:spPr>
            <a:xfrm>
              <a:off x="7007821" y="4003040"/>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6</a:t>
              </a:r>
              <a:endParaRPr lang="en-US" dirty="0">
                <a:solidFill>
                  <a:schemeClr val="tx1"/>
                </a:solidFill>
              </a:endParaRPr>
            </a:p>
          </p:txBody>
        </p:sp>
        <p:sp>
          <p:nvSpPr>
            <p:cNvPr id="15" name="Oval 14"/>
            <p:cNvSpPr/>
            <p:nvPr/>
          </p:nvSpPr>
          <p:spPr>
            <a:xfrm>
              <a:off x="7796956" y="2453056"/>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3</a:t>
              </a:r>
              <a:endParaRPr lang="en-US" dirty="0">
                <a:solidFill>
                  <a:schemeClr val="tx1"/>
                </a:solidFill>
              </a:endParaRPr>
            </a:p>
          </p:txBody>
        </p:sp>
        <p:sp>
          <p:nvSpPr>
            <p:cNvPr id="16" name="Oval 15"/>
            <p:cNvSpPr/>
            <p:nvPr/>
          </p:nvSpPr>
          <p:spPr>
            <a:xfrm>
              <a:off x="7842759" y="3422929"/>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5</a:t>
              </a:r>
              <a:endParaRPr lang="en-US" dirty="0">
                <a:solidFill>
                  <a:schemeClr val="tx1"/>
                </a:solidFill>
              </a:endParaRPr>
            </a:p>
          </p:txBody>
        </p:sp>
        <p:sp>
          <p:nvSpPr>
            <p:cNvPr id="17" name="Oval 16"/>
            <p:cNvSpPr/>
            <p:nvPr/>
          </p:nvSpPr>
          <p:spPr>
            <a:xfrm>
              <a:off x="6068009" y="2524615"/>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2</a:t>
              </a:r>
              <a:endParaRPr lang="en-US" dirty="0">
                <a:solidFill>
                  <a:schemeClr val="tx1"/>
                </a:solidFill>
              </a:endParaRPr>
            </a:p>
          </p:txBody>
        </p:sp>
        <p:sp>
          <p:nvSpPr>
            <p:cNvPr id="18" name="Oval 17"/>
            <p:cNvSpPr/>
            <p:nvPr/>
          </p:nvSpPr>
          <p:spPr>
            <a:xfrm>
              <a:off x="6068009" y="3524523"/>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4</a:t>
              </a:r>
              <a:endParaRPr lang="en-US" dirty="0">
                <a:solidFill>
                  <a:schemeClr val="tx1"/>
                </a:solidFill>
              </a:endParaRPr>
            </a:p>
          </p:txBody>
        </p:sp>
      </p:grpSp>
      <p:sp>
        <p:nvSpPr>
          <p:cNvPr id="19" name="Rectangle 18"/>
          <p:cNvSpPr/>
          <p:nvPr/>
        </p:nvSpPr>
        <p:spPr>
          <a:xfrm>
            <a:off x="5240691" y="4094806"/>
            <a:ext cx="2986156" cy="215704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892795" y="4348725"/>
            <a:ext cx="1780699" cy="1700645"/>
            <a:chOff x="6068009" y="2056801"/>
            <a:chExt cx="2350814" cy="2526350"/>
          </a:xfrm>
        </p:grpSpPr>
        <p:sp>
          <p:nvSpPr>
            <p:cNvPr id="21" name="Oval 20"/>
            <p:cNvSpPr/>
            <p:nvPr/>
          </p:nvSpPr>
          <p:spPr>
            <a:xfrm>
              <a:off x="6241716" y="2326488"/>
              <a:ext cx="1970297" cy="1966608"/>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948264" y="2056801"/>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1</a:t>
              </a:r>
              <a:endParaRPr lang="en-US" dirty="0">
                <a:solidFill>
                  <a:schemeClr val="tx1"/>
                </a:solidFill>
              </a:endParaRPr>
            </a:p>
          </p:txBody>
        </p:sp>
        <p:sp>
          <p:nvSpPr>
            <p:cNvPr id="23" name="Oval 22"/>
            <p:cNvSpPr/>
            <p:nvPr/>
          </p:nvSpPr>
          <p:spPr>
            <a:xfrm>
              <a:off x="7007821" y="4003040"/>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4</a:t>
              </a:r>
              <a:endParaRPr lang="en-US" dirty="0">
                <a:solidFill>
                  <a:schemeClr val="tx1"/>
                </a:solidFill>
              </a:endParaRPr>
            </a:p>
          </p:txBody>
        </p:sp>
        <p:sp>
          <p:nvSpPr>
            <p:cNvPr id="24" name="Oval 23"/>
            <p:cNvSpPr/>
            <p:nvPr/>
          </p:nvSpPr>
          <p:spPr>
            <a:xfrm>
              <a:off x="7796956" y="2453056"/>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2</a:t>
              </a:r>
              <a:endParaRPr lang="en-US" dirty="0">
                <a:solidFill>
                  <a:schemeClr val="tx1"/>
                </a:solidFill>
              </a:endParaRPr>
            </a:p>
          </p:txBody>
        </p:sp>
        <p:sp>
          <p:nvSpPr>
            <p:cNvPr id="25" name="Oval 24"/>
            <p:cNvSpPr/>
            <p:nvPr/>
          </p:nvSpPr>
          <p:spPr>
            <a:xfrm>
              <a:off x="7842759" y="3422929"/>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3</a:t>
              </a:r>
              <a:endParaRPr lang="en-US" dirty="0">
                <a:solidFill>
                  <a:schemeClr val="tx1"/>
                </a:solidFill>
              </a:endParaRPr>
            </a:p>
          </p:txBody>
        </p:sp>
        <p:sp>
          <p:nvSpPr>
            <p:cNvPr id="26" name="Oval 25"/>
            <p:cNvSpPr/>
            <p:nvPr/>
          </p:nvSpPr>
          <p:spPr>
            <a:xfrm>
              <a:off x="6068009" y="2524615"/>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6</a:t>
              </a:r>
              <a:endParaRPr lang="en-US" dirty="0">
                <a:solidFill>
                  <a:schemeClr val="tx1"/>
                </a:solidFill>
              </a:endParaRPr>
            </a:p>
          </p:txBody>
        </p:sp>
        <p:sp>
          <p:nvSpPr>
            <p:cNvPr id="27" name="Oval 26"/>
            <p:cNvSpPr/>
            <p:nvPr/>
          </p:nvSpPr>
          <p:spPr>
            <a:xfrm>
              <a:off x="6068009" y="3524523"/>
              <a:ext cx="576064" cy="58011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5</a:t>
              </a:r>
              <a:endParaRPr lang="en-US" dirty="0">
                <a:solidFill>
                  <a:schemeClr val="tx1"/>
                </a:solidFill>
              </a:endParaRPr>
            </a:p>
          </p:txBody>
        </p:sp>
      </p:grpSp>
      <p:sp>
        <p:nvSpPr>
          <p:cNvPr id="28" name="Down Arrow 27"/>
          <p:cNvSpPr/>
          <p:nvPr/>
        </p:nvSpPr>
        <p:spPr>
          <a:xfrm>
            <a:off x="7035149" y="3814929"/>
            <a:ext cx="373860" cy="62950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595871" y="4858894"/>
            <a:ext cx="1076094" cy="333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10159" y="3930854"/>
            <a:ext cx="1062826" cy="4178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Kết quả</a:t>
            </a:r>
            <a:endParaRPr lang="en-US" dirty="0">
              <a:solidFill>
                <a:schemeClr val="tx1"/>
              </a:solidFill>
            </a:endParaRPr>
          </a:p>
        </p:txBody>
      </p:sp>
      <p:sp>
        <p:nvSpPr>
          <p:cNvPr id="31" name="Rectangle 30"/>
          <p:cNvSpPr/>
          <p:nvPr/>
        </p:nvSpPr>
        <p:spPr>
          <a:xfrm>
            <a:off x="7418043" y="3713884"/>
            <a:ext cx="932401" cy="3303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Giá trị</a:t>
            </a:r>
            <a:endParaRPr lang="en-US" dirty="0">
              <a:solidFill>
                <a:schemeClr val="tx1"/>
              </a:solidFill>
            </a:endParaRPr>
          </a:p>
        </p:txBody>
      </p:sp>
      <p:sp>
        <p:nvSpPr>
          <p:cNvPr id="32" name="Rectangle 31"/>
          <p:cNvSpPr/>
          <p:nvPr/>
        </p:nvSpPr>
        <p:spPr>
          <a:xfrm>
            <a:off x="4420713" y="5268352"/>
            <a:ext cx="716904" cy="685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Điều kiện</a:t>
            </a:r>
            <a:endParaRPr lang="en-US" dirty="0">
              <a:solidFill>
                <a:schemeClr val="tx1"/>
              </a:solidFill>
            </a:endParaRPr>
          </a:p>
        </p:txBody>
      </p:sp>
      <p:sp>
        <p:nvSpPr>
          <p:cNvPr id="33" name="Rectangle 32"/>
          <p:cNvSpPr/>
          <p:nvPr/>
        </p:nvSpPr>
        <p:spPr>
          <a:xfrm>
            <a:off x="989615" y="2077783"/>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tx1"/>
                </a:solidFill>
              </a:rPr>
              <a:t>1</a:t>
            </a:r>
            <a:endParaRPr lang="en-US" sz="2400" b="1" dirty="0">
              <a:solidFill>
                <a:schemeClr val="tx1"/>
              </a:solidFill>
            </a:endParaRPr>
          </a:p>
        </p:txBody>
      </p:sp>
      <p:sp>
        <p:nvSpPr>
          <p:cNvPr id="34" name="Rectangle 33"/>
          <p:cNvSpPr/>
          <p:nvPr/>
        </p:nvSpPr>
        <p:spPr>
          <a:xfrm>
            <a:off x="1515269" y="207778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Hoán vị vòng tròn</a:t>
            </a:r>
            <a:endParaRPr lang="en-US" sz="2000" dirty="0">
              <a:solidFill>
                <a:schemeClr val="tx1"/>
              </a:solidFill>
            </a:endParaRPr>
          </a:p>
        </p:txBody>
      </p:sp>
      <p:sp>
        <p:nvSpPr>
          <p:cNvPr id="35" name="TextBox 34"/>
          <p:cNvSpPr txBox="1"/>
          <p:nvPr/>
        </p:nvSpPr>
        <p:spPr>
          <a:xfrm>
            <a:off x="989615" y="2724581"/>
            <a:ext cx="4230457" cy="923330"/>
          </a:xfrm>
          <a:prstGeom prst="rect">
            <a:avLst/>
          </a:prstGeom>
          <a:noFill/>
        </p:spPr>
        <p:txBody>
          <a:bodyPr wrap="square" rtlCol="0">
            <a:spAutoFit/>
          </a:bodyPr>
          <a:lstStyle/>
          <a:p>
            <a:pPr algn="just"/>
            <a:r>
              <a:rPr lang="vi-VN" dirty="0" smtClean="0"/>
              <a:t>Các phần tử được sắp xếp thành vòng tròn, hoán vị tạo ra từ việc thay đổi vị trí các phần tử ở trong vòng tròn.</a:t>
            </a:r>
            <a:endParaRPr lang="en-US" dirty="0"/>
          </a:p>
        </p:txBody>
      </p:sp>
      <p:sp>
        <p:nvSpPr>
          <p:cNvPr id="36" name="TextBox 35"/>
          <p:cNvSpPr txBox="1"/>
          <p:nvPr/>
        </p:nvSpPr>
        <p:spPr>
          <a:xfrm>
            <a:off x="972431" y="4369038"/>
            <a:ext cx="3444982" cy="1477328"/>
          </a:xfrm>
          <a:prstGeom prst="rect">
            <a:avLst/>
          </a:prstGeom>
          <a:noFill/>
        </p:spPr>
        <p:txBody>
          <a:bodyPr wrap="square" rtlCol="0">
            <a:spAutoFit/>
          </a:bodyPr>
          <a:lstStyle/>
          <a:p>
            <a:pPr algn="just"/>
            <a:r>
              <a:rPr lang="vi-VN" i="1" dirty="0" smtClean="0"/>
              <a:t>Ví dụ áp dụng: </a:t>
            </a:r>
          </a:p>
          <a:p>
            <a:pPr algn="just"/>
            <a:r>
              <a:rPr lang="vi-VN" dirty="0" smtClean="0"/>
              <a:t>   Tìm hoán vị mà các phần tử có giá trị được sắp xếp từ bé đến lớn.</a:t>
            </a:r>
            <a:endParaRPr lang="vi-VN" i="1" dirty="0" smtClean="0"/>
          </a:p>
          <a:p>
            <a:pPr algn="just"/>
            <a:endParaRPr lang="en-US" dirty="0"/>
          </a:p>
        </p:txBody>
      </p:sp>
      <p:grpSp>
        <p:nvGrpSpPr>
          <p:cNvPr id="4" name="Group 3"/>
          <p:cNvGrpSpPr/>
          <p:nvPr/>
        </p:nvGrpSpPr>
        <p:grpSpPr>
          <a:xfrm>
            <a:off x="628989" y="243058"/>
            <a:ext cx="1144992" cy="1160821"/>
            <a:chOff x="661384" y="3159749"/>
            <a:chExt cx="1144992" cy="1160821"/>
          </a:xfrm>
        </p:grpSpPr>
        <p:sp>
          <p:nvSpPr>
            <p:cNvPr id="5" name="Rectangle 4"/>
            <p:cNvSpPr/>
            <p:nvPr/>
          </p:nvSpPr>
          <p:spPr>
            <a:xfrm rot="2753890">
              <a:off x="653469" y="3167664"/>
              <a:ext cx="1160821" cy="114499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8289" y="3186162"/>
              <a:ext cx="731180" cy="1107996"/>
            </a:xfrm>
            <a:prstGeom prst="rect">
              <a:avLst/>
            </a:prstGeom>
            <a:noFill/>
          </p:spPr>
          <p:txBody>
            <a:bodyPr wrap="square" rtlCol="0">
              <a:spAutoFit/>
            </a:bodyPr>
            <a:lstStyle/>
            <a:p>
              <a:r>
                <a:rPr lang="vi-VN" sz="6600" b="1" dirty="0" smtClean="0"/>
                <a:t>2</a:t>
              </a:r>
              <a:endParaRPr lang="en-US" sz="6600" b="1" dirty="0"/>
            </a:p>
          </p:txBody>
        </p:sp>
      </p:grpSp>
      <p:sp>
        <p:nvSpPr>
          <p:cNvPr id="37" name="Rectangle 36"/>
          <p:cNvSpPr/>
          <p:nvPr/>
        </p:nvSpPr>
        <p:spPr>
          <a:xfrm>
            <a:off x="989615" y="2077783"/>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3</a:t>
            </a:r>
            <a:endParaRPr lang="en-US" sz="2400" b="1" dirty="0">
              <a:solidFill>
                <a:schemeClr val="tx1"/>
              </a:solidFill>
            </a:endParaRPr>
          </a:p>
        </p:txBody>
      </p:sp>
      <p:sp>
        <p:nvSpPr>
          <p:cNvPr id="38" name="Rectangle 37"/>
          <p:cNvSpPr/>
          <p:nvPr/>
        </p:nvSpPr>
        <p:spPr>
          <a:xfrm>
            <a:off x="1515269" y="207778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Hoán vị đồng nhất</a:t>
            </a:r>
            <a:endParaRPr lang="en-US" dirty="0">
              <a:solidFill>
                <a:schemeClr val="tx1"/>
              </a:solidFill>
            </a:endParaRPr>
          </a:p>
        </p:txBody>
      </p:sp>
      <p:sp>
        <p:nvSpPr>
          <p:cNvPr id="39" name="Rectangle 38"/>
          <p:cNvSpPr/>
          <p:nvPr/>
        </p:nvSpPr>
        <p:spPr>
          <a:xfrm>
            <a:off x="972431" y="2609001"/>
            <a:ext cx="4374473" cy="1154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dirty="0" smtClean="0">
                <a:solidFill>
                  <a:schemeClr val="tx1"/>
                </a:solidFill>
              </a:rPr>
              <a:t>Đây là hoán vị mà các phần tử sẽ đổi chỗ cho chính nó. Tức là các phần tử sẽ không bị thay đổi vị trí.</a:t>
            </a:r>
            <a:endParaRPr lang="en-US" dirty="0">
              <a:solidFill>
                <a:schemeClr val="tx1"/>
              </a:solidFill>
            </a:endParaRPr>
          </a:p>
        </p:txBody>
      </p:sp>
      <p:sp>
        <p:nvSpPr>
          <p:cNvPr id="40" name="TextBox 39"/>
          <p:cNvSpPr txBox="1"/>
          <p:nvPr/>
        </p:nvSpPr>
        <p:spPr>
          <a:xfrm>
            <a:off x="1002875" y="3714297"/>
            <a:ext cx="3552263" cy="646331"/>
          </a:xfrm>
          <a:prstGeom prst="rect">
            <a:avLst/>
          </a:prstGeom>
          <a:noFill/>
        </p:spPr>
        <p:txBody>
          <a:bodyPr wrap="square" rtlCol="0">
            <a:spAutoFit/>
          </a:bodyPr>
          <a:lstStyle/>
          <a:p>
            <a:r>
              <a:rPr lang="vi-VN" dirty="0" smtClean="0"/>
              <a:t>Thực tế, đây sẽ là bước cuối cùng để thuật toán dừng lại.</a:t>
            </a:r>
            <a:endParaRPr lang="en-US" dirty="0"/>
          </a:p>
        </p:txBody>
      </p:sp>
      <p:sp>
        <p:nvSpPr>
          <p:cNvPr id="41" name="Rectangle 40"/>
          <p:cNvSpPr/>
          <p:nvPr/>
        </p:nvSpPr>
        <p:spPr>
          <a:xfrm>
            <a:off x="5669371" y="2491203"/>
            <a:ext cx="2718743"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smtClean="0">
                <a:solidFill>
                  <a:schemeClr val="tx1"/>
                </a:solidFill>
              </a:rPr>
              <a:t>5    4    2    3    6    1</a:t>
            </a:r>
            <a:endParaRPr lang="en-US" sz="2000" b="1" dirty="0">
              <a:solidFill>
                <a:schemeClr val="tx1"/>
              </a:solidFill>
            </a:endParaRPr>
          </a:p>
        </p:txBody>
      </p:sp>
      <p:sp>
        <p:nvSpPr>
          <p:cNvPr id="42" name="Rectangle 41"/>
          <p:cNvSpPr/>
          <p:nvPr/>
        </p:nvSpPr>
        <p:spPr>
          <a:xfrm>
            <a:off x="5669371" y="3053534"/>
            <a:ext cx="2718743"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solidFill>
                  <a:schemeClr val="tx1"/>
                </a:solidFill>
              </a:rPr>
              <a:t>e</a:t>
            </a:r>
            <a:r>
              <a:rPr lang="vi-VN" sz="2000" b="1" dirty="0" smtClean="0">
                <a:solidFill>
                  <a:schemeClr val="tx1"/>
                </a:solidFill>
              </a:rPr>
              <a:t>tc ...</a:t>
            </a:r>
            <a:endParaRPr lang="en-US" sz="2000" b="1" dirty="0">
              <a:solidFill>
                <a:schemeClr val="tx1"/>
              </a:solidFill>
            </a:endParaRPr>
          </a:p>
        </p:txBody>
      </p:sp>
      <p:sp>
        <p:nvSpPr>
          <p:cNvPr id="45" name="Rectangle 44"/>
          <p:cNvSpPr/>
          <p:nvPr/>
        </p:nvSpPr>
        <p:spPr>
          <a:xfrm>
            <a:off x="5394587" y="3504611"/>
            <a:ext cx="3257544" cy="195899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663988" y="3620954"/>
            <a:ext cx="2718743"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smtClean="0">
                <a:solidFill>
                  <a:schemeClr val="tx1"/>
                </a:solidFill>
              </a:rPr>
              <a:t>1    2    3    4    5    6</a:t>
            </a:r>
            <a:endParaRPr lang="en-US" sz="2000" b="1" dirty="0">
              <a:solidFill>
                <a:schemeClr val="tx1"/>
              </a:solidFill>
            </a:endParaRPr>
          </a:p>
        </p:txBody>
      </p:sp>
      <p:sp>
        <p:nvSpPr>
          <p:cNvPr id="44" name="Rectangle 43"/>
          <p:cNvSpPr/>
          <p:nvPr/>
        </p:nvSpPr>
        <p:spPr>
          <a:xfrm>
            <a:off x="5681672" y="4739234"/>
            <a:ext cx="2718743"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smtClean="0">
                <a:solidFill>
                  <a:schemeClr val="tx1"/>
                </a:solidFill>
              </a:rPr>
              <a:t>1    2    3    4    5    6</a:t>
            </a:r>
            <a:endParaRPr lang="en-US" sz="2000" b="1" dirty="0">
              <a:solidFill>
                <a:schemeClr val="tx1"/>
              </a:solidFill>
            </a:endParaRPr>
          </a:p>
        </p:txBody>
      </p:sp>
      <p:sp>
        <p:nvSpPr>
          <p:cNvPr id="46" name="Down Arrow 45"/>
          <p:cNvSpPr/>
          <p:nvPr/>
        </p:nvSpPr>
        <p:spPr>
          <a:xfrm>
            <a:off x="8503889" y="2534837"/>
            <a:ext cx="242316" cy="7719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5892795" y="4139789"/>
            <a:ext cx="131580" cy="4756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6341405" y="4129682"/>
            <a:ext cx="131580" cy="4756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6757075" y="4122788"/>
            <a:ext cx="131580" cy="4756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7171346" y="4129682"/>
            <a:ext cx="131580" cy="4756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7609096" y="4122788"/>
            <a:ext cx="131580" cy="4756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7986275" y="4122788"/>
            <a:ext cx="131580" cy="4756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041044" y="5268352"/>
            <a:ext cx="1462845" cy="4588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smtClean="0">
                <a:solidFill>
                  <a:schemeClr val="tx1"/>
                </a:solidFill>
              </a:rPr>
              <a:t>Bước hoán vị đồng nhất</a:t>
            </a:r>
            <a:endParaRPr lang="en-US" sz="1600" dirty="0">
              <a:solidFill>
                <a:schemeClr val="tx1"/>
              </a:solidFill>
            </a:endParaRPr>
          </a:p>
        </p:txBody>
      </p:sp>
      <p:sp>
        <p:nvSpPr>
          <p:cNvPr id="54" name="Rectangle 53"/>
          <p:cNvSpPr/>
          <p:nvPr/>
        </p:nvSpPr>
        <p:spPr>
          <a:xfrm>
            <a:off x="819998" y="5727250"/>
            <a:ext cx="1494151" cy="582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Xảy ra hoán vị đồng nhất</a:t>
            </a:r>
            <a:endParaRPr lang="en-US" dirty="0">
              <a:solidFill>
                <a:schemeClr val="tx1"/>
              </a:solidFill>
            </a:endParaRPr>
          </a:p>
        </p:txBody>
      </p:sp>
      <p:sp>
        <p:nvSpPr>
          <p:cNvPr id="57" name="Rectangle 56"/>
          <p:cNvSpPr/>
          <p:nvPr/>
        </p:nvSpPr>
        <p:spPr>
          <a:xfrm>
            <a:off x="2620594" y="5727250"/>
            <a:ext cx="1494151" cy="582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Dừng tính toán</a:t>
            </a:r>
            <a:endParaRPr lang="en-US" dirty="0">
              <a:solidFill>
                <a:schemeClr val="tx1"/>
              </a:solidFill>
            </a:endParaRPr>
          </a:p>
        </p:txBody>
      </p:sp>
      <p:sp>
        <p:nvSpPr>
          <p:cNvPr id="58" name="Rectangle 57"/>
          <p:cNvSpPr/>
          <p:nvPr/>
        </p:nvSpPr>
        <p:spPr>
          <a:xfrm>
            <a:off x="4424092" y="5729975"/>
            <a:ext cx="1494151" cy="582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Đưa ra kết quả cuối</a:t>
            </a:r>
            <a:endParaRPr lang="en-US" dirty="0">
              <a:solidFill>
                <a:schemeClr val="tx1"/>
              </a:solidFill>
            </a:endParaRPr>
          </a:p>
        </p:txBody>
      </p:sp>
      <p:sp>
        <p:nvSpPr>
          <p:cNvPr id="59" name="Right Arrow 58"/>
          <p:cNvSpPr/>
          <p:nvPr/>
        </p:nvSpPr>
        <p:spPr>
          <a:xfrm>
            <a:off x="2314149" y="5954063"/>
            <a:ext cx="306445" cy="2112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114268" y="5954063"/>
            <a:ext cx="306445" cy="2112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8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par>
                                <p:cTn id="25" presetID="22" presetClass="exit" presetSubtype="2" fill="hold" grpId="0" nodeType="withEffect">
                                  <p:stCondLst>
                                    <p:cond delay="0"/>
                                  </p:stCondLst>
                                  <p:childTnLst>
                                    <p:animEffect transition="out" filter="wipe(right)">
                                      <p:cBhvr>
                                        <p:cTn id="26" dur="200"/>
                                        <p:tgtEl>
                                          <p:spTgt spid="34"/>
                                        </p:tgtEl>
                                      </p:cBhvr>
                                    </p:animEffect>
                                    <p:set>
                                      <p:cBhvr>
                                        <p:cTn id="27" dur="1" fill="hold">
                                          <p:stCondLst>
                                            <p:cond delay="199"/>
                                          </p:stCondLst>
                                        </p:cTn>
                                        <p:tgtEl>
                                          <p:spTgt spid="34"/>
                                        </p:tgtEl>
                                        <p:attrNameLst>
                                          <p:attrName>style.visibility</p:attrName>
                                        </p:attrNameLst>
                                      </p:cBhvr>
                                      <p:to>
                                        <p:strVal val="hidden"/>
                                      </p:to>
                                    </p:set>
                                  </p:childTnLst>
                                </p:cTn>
                              </p:par>
                            </p:childTnLst>
                          </p:cTn>
                        </p:par>
                        <p:par>
                          <p:cTn id="28" fill="hold">
                            <p:stCondLst>
                              <p:cond delay="200"/>
                            </p:stCondLst>
                            <p:childTnLst>
                              <p:par>
                                <p:cTn id="29" presetID="1" presetClass="exit"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par>
                          <p:cTn id="33" fill="hold">
                            <p:stCondLst>
                              <p:cond delay="200"/>
                            </p:stCondLst>
                            <p:childTnLst>
                              <p:par>
                                <p:cTn id="34" presetID="22" presetClass="entr" presetSubtype="8"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childTnLst>
                          </p:cTn>
                        </p:par>
                        <p:par>
                          <p:cTn id="37" fill="hold">
                            <p:stCondLst>
                              <p:cond delay="700"/>
                            </p:stCondLst>
                            <p:childTnLst>
                              <p:par>
                                <p:cTn id="38" presetID="10" presetClass="entr" presetSubtype="0"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par>
                          <p:cTn id="47" fill="hold">
                            <p:stCondLst>
                              <p:cond delay="1200"/>
                            </p:stCondLst>
                            <p:childTnLst>
                              <p:par>
                                <p:cTn id="48" presetID="10" presetClass="entr" presetSubtype="0"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childTnLst>
                          </p:cTn>
                        </p:par>
                        <p:par>
                          <p:cTn id="87" fill="hold">
                            <p:stCondLst>
                              <p:cond delay="1700"/>
                            </p:stCondLst>
                            <p:childTnLst>
                              <p:par>
                                <p:cTn id="88" presetID="10" presetClass="entr" presetSubtype="0" fill="hold" grpId="0" nodeType="after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fade">
                                      <p:cBhvr>
                                        <p:cTn id="96" dur="500"/>
                                        <p:tgtEl>
                                          <p:spTgt spid="5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fade">
                                      <p:cBhvr>
                                        <p:cTn id="99" dur="500"/>
                                        <p:tgtEl>
                                          <p:spTgt spid="5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animBg="1"/>
      <p:bldP spid="29" grpId="0" animBg="1"/>
      <p:bldP spid="30" grpId="0" animBg="1"/>
      <p:bldP spid="31" grpId="0" animBg="1"/>
      <p:bldP spid="32" grpId="0" animBg="1"/>
      <p:bldP spid="33" grpId="0" animBg="1"/>
      <p:bldP spid="34" grpId="0" animBg="1"/>
      <p:bldP spid="35" grpId="0"/>
      <p:bldP spid="36" grpId="0"/>
      <p:bldP spid="36" grpId="1"/>
      <p:bldP spid="37" grpId="0" animBg="1"/>
      <p:bldP spid="38" grpId="0" animBg="1"/>
      <p:bldP spid="39" grpId="0" animBg="1"/>
      <p:bldP spid="40" grpId="0"/>
      <p:bldP spid="41" grpId="0" animBg="1"/>
      <p:bldP spid="42" grpId="0" animBg="1"/>
      <p:bldP spid="45"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animBg="1"/>
      <p:bldP spid="58" grpId="0" animBg="1"/>
      <p:bldP spid="59" grpId="0"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Rectangle 3"/>
          <p:cNvSpPr/>
          <p:nvPr/>
        </p:nvSpPr>
        <p:spPr>
          <a:xfrm>
            <a:off x="1515269" y="355417"/>
            <a:ext cx="6696744" cy="936104"/>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b="1" dirty="0">
                <a:solidFill>
                  <a:schemeClr val="tx1"/>
                </a:solidFill>
              </a:rPr>
              <a:t>PHÂN LOẠI</a:t>
            </a:r>
            <a:endParaRPr lang="en-US" sz="5400" b="1" dirty="0">
              <a:solidFill>
                <a:schemeClr val="tx1"/>
              </a:solidFill>
            </a:endParaRPr>
          </a:p>
        </p:txBody>
      </p:sp>
      <p:sp>
        <p:nvSpPr>
          <p:cNvPr id="5" name="Rectangle 4"/>
          <p:cNvSpPr/>
          <p:nvPr/>
        </p:nvSpPr>
        <p:spPr>
          <a:xfrm>
            <a:off x="402701" y="1408371"/>
            <a:ext cx="8386340" cy="5044966"/>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3857" y="1595136"/>
            <a:ext cx="3707926" cy="461665"/>
          </a:xfrm>
          <a:prstGeom prst="rect">
            <a:avLst/>
          </a:prstGeom>
          <a:noFill/>
        </p:spPr>
        <p:txBody>
          <a:bodyPr wrap="square" rtlCol="0">
            <a:spAutoFit/>
          </a:bodyPr>
          <a:lstStyle/>
          <a:p>
            <a:r>
              <a:rPr lang="vi-VN" sz="2400" u="sng" dirty="0" smtClean="0"/>
              <a:t>1 số loại hoán vị cơ bản</a:t>
            </a:r>
            <a:endParaRPr lang="en-US" sz="2400" u="sng" dirty="0"/>
          </a:p>
        </p:txBody>
      </p:sp>
      <p:grpSp>
        <p:nvGrpSpPr>
          <p:cNvPr id="7" name="Group 6"/>
          <p:cNvGrpSpPr/>
          <p:nvPr/>
        </p:nvGrpSpPr>
        <p:grpSpPr>
          <a:xfrm>
            <a:off x="628989" y="243058"/>
            <a:ext cx="1144992" cy="1160821"/>
            <a:chOff x="661384" y="3159749"/>
            <a:chExt cx="1144992" cy="1160821"/>
          </a:xfrm>
        </p:grpSpPr>
        <p:sp>
          <p:nvSpPr>
            <p:cNvPr id="8" name="Rectangle 7"/>
            <p:cNvSpPr/>
            <p:nvPr/>
          </p:nvSpPr>
          <p:spPr>
            <a:xfrm rot="2753890">
              <a:off x="653469" y="3167664"/>
              <a:ext cx="1160821" cy="1144992"/>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8289" y="3186162"/>
              <a:ext cx="731180" cy="1107996"/>
            </a:xfrm>
            <a:prstGeom prst="rect">
              <a:avLst/>
            </a:prstGeom>
            <a:noFill/>
          </p:spPr>
          <p:txBody>
            <a:bodyPr wrap="square" rtlCol="0">
              <a:spAutoFit/>
            </a:bodyPr>
            <a:lstStyle/>
            <a:p>
              <a:r>
                <a:rPr lang="vi-VN" sz="6600" b="1" dirty="0" smtClean="0"/>
                <a:t>2</a:t>
              </a:r>
              <a:endParaRPr lang="en-US" sz="6600" b="1" dirty="0"/>
            </a:p>
          </p:txBody>
        </p:sp>
      </p:grpSp>
      <p:sp>
        <p:nvSpPr>
          <p:cNvPr id="10" name="Rectangle 9"/>
          <p:cNvSpPr/>
          <p:nvPr/>
        </p:nvSpPr>
        <p:spPr>
          <a:xfrm>
            <a:off x="989615" y="2077783"/>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3</a:t>
            </a:r>
            <a:endParaRPr lang="en-US" sz="2400" b="1" dirty="0">
              <a:solidFill>
                <a:schemeClr val="tx1"/>
              </a:solidFill>
            </a:endParaRPr>
          </a:p>
        </p:txBody>
      </p:sp>
      <p:sp>
        <p:nvSpPr>
          <p:cNvPr id="11" name="Rectangle 10"/>
          <p:cNvSpPr/>
          <p:nvPr/>
        </p:nvSpPr>
        <p:spPr>
          <a:xfrm>
            <a:off x="1515269" y="207778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Hoán vị đồng nhất</a:t>
            </a:r>
            <a:endParaRPr lang="en-US" dirty="0">
              <a:solidFill>
                <a:schemeClr val="tx1"/>
              </a:solidFill>
            </a:endParaRPr>
          </a:p>
        </p:txBody>
      </p:sp>
      <p:sp>
        <p:nvSpPr>
          <p:cNvPr id="12" name="Rectangle 11"/>
          <p:cNvSpPr/>
          <p:nvPr/>
        </p:nvSpPr>
        <p:spPr>
          <a:xfrm>
            <a:off x="989615" y="2077783"/>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4</a:t>
            </a:r>
            <a:endParaRPr lang="en-US" sz="2400" b="1" dirty="0">
              <a:solidFill>
                <a:schemeClr val="tx1"/>
              </a:solidFill>
            </a:endParaRPr>
          </a:p>
        </p:txBody>
      </p:sp>
      <p:sp>
        <p:nvSpPr>
          <p:cNvPr id="13" name="Rectangle 12"/>
          <p:cNvSpPr/>
          <p:nvPr/>
        </p:nvSpPr>
        <p:spPr>
          <a:xfrm>
            <a:off x="1513235" y="207778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Hoán vị nghịch đảo</a:t>
            </a:r>
            <a:endParaRPr lang="en-US" dirty="0">
              <a:solidFill>
                <a:schemeClr val="tx1"/>
              </a:solidFill>
            </a:endParaRPr>
          </a:p>
        </p:txBody>
      </p:sp>
      <p:sp>
        <p:nvSpPr>
          <p:cNvPr id="14" name="Rectangle 13"/>
          <p:cNvSpPr/>
          <p:nvPr/>
        </p:nvSpPr>
        <p:spPr>
          <a:xfrm>
            <a:off x="989615" y="2708920"/>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5</a:t>
            </a:r>
            <a:endParaRPr lang="en-US" sz="2400" b="1" dirty="0">
              <a:solidFill>
                <a:schemeClr val="tx1"/>
              </a:solidFill>
            </a:endParaRPr>
          </a:p>
        </p:txBody>
      </p:sp>
      <p:sp>
        <p:nvSpPr>
          <p:cNvPr id="15" name="Rectangle 14"/>
          <p:cNvSpPr/>
          <p:nvPr/>
        </p:nvSpPr>
        <p:spPr>
          <a:xfrm>
            <a:off x="1515269" y="2703903"/>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Hoán vị chẵn lẻ</a:t>
            </a:r>
            <a:endParaRPr lang="en-US" dirty="0">
              <a:solidFill>
                <a:schemeClr val="tx1"/>
              </a:solidFill>
            </a:endParaRPr>
          </a:p>
        </p:txBody>
      </p:sp>
      <p:sp>
        <p:nvSpPr>
          <p:cNvPr id="16" name="Rectangle 15"/>
          <p:cNvSpPr/>
          <p:nvPr/>
        </p:nvSpPr>
        <p:spPr>
          <a:xfrm>
            <a:off x="989615" y="3356992"/>
            <a:ext cx="423738"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6</a:t>
            </a:r>
            <a:endParaRPr lang="en-US" sz="2400" b="1" dirty="0">
              <a:solidFill>
                <a:schemeClr val="tx1"/>
              </a:solidFill>
            </a:endParaRPr>
          </a:p>
        </p:txBody>
      </p:sp>
      <p:sp>
        <p:nvSpPr>
          <p:cNvPr id="17" name="Rectangle 16"/>
          <p:cNvSpPr/>
          <p:nvPr/>
        </p:nvSpPr>
        <p:spPr>
          <a:xfrm>
            <a:off x="1515269" y="3365320"/>
            <a:ext cx="3704803"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Hoán vị Josephus</a:t>
            </a:r>
            <a:endParaRPr lang="en-US" dirty="0">
              <a:solidFill>
                <a:schemeClr val="tx1"/>
              </a:solidFill>
            </a:endParaRPr>
          </a:p>
        </p:txBody>
      </p:sp>
      <p:sp>
        <p:nvSpPr>
          <p:cNvPr id="18" name="Rectangle 17"/>
          <p:cNvSpPr/>
          <p:nvPr/>
        </p:nvSpPr>
        <p:spPr>
          <a:xfrm>
            <a:off x="1515270" y="4005064"/>
            <a:ext cx="824482" cy="413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a:t>
            </a:r>
            <a:endParaRPr lang="en-US" dirty="0">
              <a:solidFill>
                <a:schemeClr val="tx1"/>
              </a:solidFill>
            </a:endParaRPr>
          </a:p>
        </p:txBody>
      </p:sp>
      <p:sp>
        <p:nvSpPr>
          <p:cNvPr id="19" name="Right Arrow 18"/>
          <p:cNvSpPr/>
          <p:nvPr/>
        </p:nvSpPr>
        <p:spPr>
          <a:xfrm>
            <a:off x="792778" y="5073236"/>
            <a:ext cx="978408"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27511" y="4725144"/>
            <a:ext cx="6284502" cy="115212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Tổng quan: Các dạng hoán vị đều có nhiệm vụ phát sinh thêm nhiều hoán vị mới. Nhờ vào tập hợp những hoán vị đó, ta có thể tìm kiếm những kết quả mong muốn nếu có điều kiện phù hợp.</a:t>
            </a:r>
            <a:endParaRPr lang="en-US" dirty="0">
              <a:solidFill>
                <a:schemeClr val="tx1"/>
              </a:solidFill>
            </a:endParaRPr>
          </a:p>
        </p:txBody>
      </p:sp>
    </p:spTree>
    <p:extLst>
      <p:ext uri="{BB962C8B-B14F-4D97-AF65-F5344CB8AC3E}">
        <p14:creationId xmlns:p14="http://schemas.microsoft.com/office/powerpoint/2010/main" val="14899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afterEffect">
                                  <p:stCondLst>
                                    <p:cond delay="0"/>
                                  </p:stCondLst>
                                  <p:childTnLst>
                                    <p:animEffect transition="out" filter="wipe(right)">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200"/>
                                        <p:tgtEl>
                                          <p:spTgt spid="1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200"/>
                                        <p:tgtEl>
                                          <p:spTgt spid="19"/>
                                        </p:tgtEl>
                                      </p:cBhvr>
                                    </p:animEffect>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938</Words>
  <Application>Microsoft Office PowerPoint</Application>
  <PresentationFormat>On-screen Show (4:3)</PresentationFormat>
  <Paragraphs>184</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Laptop Alpha</cp:lastModifiedBy>
  <cp:revision>37</cp:revision>
  <dcterms:created xsi:type="dcterms:W3CDTF">2020-10-09T07:34:37Z</dcterms:created>
  <dcterms:modified xsi:type="dcterms:W3CDTF">2020-10-19T12:32:11Z</dcterms:modified>
</cp:coreProperties>
</file>