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68" r:id="rId4"/>
    <p:sldId id="256" r:id="rId5"/>
    <p:sldId id="322" r:id="rId6"/>
    <p:sldId id="261" r:id="rId7"/>
    <p:sldId id="309" r:id="rId8"/>
    <p:sldId id="298" r:id="rId9"/>
    <p:sldId id="265" r:id="rId10"/>
    <p:sldId id="299" r:id="rId11"/>
    <p:sldId id="300" r:id="rId12"/>
    <p:sldId id="301" r:id="rId13"/>
    <p:sldId id="307" r:id="rId14"/>
    <p:sldId id="273" r:id="rId15"/>
    <p:sldId id="310" r:id="rId16"/>
    <p:sldId id="302" r:id="rId17"/>
    <p:sldId id="303" r:id="rId18"/>
    <p:sldId id="304" r:id="rId19"/>
    <p:sldId id="305" r:id="rId20"/>
    <p:sldId id="308" r:id="rId21"/>
    <p:sldId id="311" r:id="rId22"/>
    <p:sldId id="312" r:id="rId23"/>
    <p:sldId id="314" r:id="rId24"/>
    <p:sldId id="315" r:id="rId25"/>
    <p:sldId id="316" r:id="rId26"/>
    <p:sldId id="317" r:id="rId27"/>
    <p:sldId id="319" r:id="rId28"/>
    <p:sldId id="320" r:id="rId29"/>
    <p:sldId id="321" r:id="rId30"/>
    <p:sldId id="266" r:id="rId31"/>
    <p:sldId id="262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ười dùng Không xác địn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1273" autoAdjust="0"/>
  </p:normalViewPr>
  <p:slideViewPr>
    <p:cSldViewPr>
      <p:cViewPr varScale="1">
        <p:scale>
          <a:sx n="89" d="100"/>
          <a:sy n="89" d="100"/>
        </p:scale>
        <p:origin x="912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01:05:25.314" idx="1">
    <p:pos x="10" y="10"/>
    <p:text>sjsj</p:text>
    <p:extLst>
      <p:ext uri="{C676402C-5697-4E1C-873F-D02D1690AC5C}">
        <p15:threadingInfo xmlns:p15="http://schemas.microsoft.com/office/powerpoint/2012/main" timeZoneBias="-420"/>
      </p:ext>
    </p:extLst>
  </p:cm>
  <p:cm authorId="1" dt="2020-10-17T01:34:45.512" idx="2">
    <p:pos x="4246" y="2110"/>
    <p:text>aja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DCBB0-AB58-4B31-9A39-F7504611D9DE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0BA1-BAA3-40A4-B8CB-4D7BBDA9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Nguyễn Cảnh Quân</a:t>
            </a:r>
          </a:p>
          <a:p>
            <a:r>
              <a:rPr lang="vi-VN"/>
              <a:t>  58k3-cntt</a:t>
            </a:r>
          </a:p>
          <a:p>
            <a:r>
              <a:rPr lang="vi-VN"/>
              <a:t>Mssv :1755248020100089</a:t>
            </a:r>
          </a:p>
          <a:p>
            <a:r>
              <a:rPr lang="vi-VN"/>
              <a:t>Quê quán :Nghệ 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0BA1-BAA3-40A4-B8CB-4D7BBDA93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123doc.net/document/4205879-nghien-cuu-tim-hieu-ve-quan-ly-tien-trinh-trong-he-dieu-hanh-windows.html" TargetMode="External"/><Relationship Id="rId2" Type="http://schemas.openxmlformats.org/officeDocument/2006/relationships/hyperlink" Target="https://tailieu.vn/doc/chuong-2-process-threads-tien-trinh-luong--404015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oer.edu.vn/c/quan-ly-tien-trinh/a039fa79/8ddbad72" TargetMode="External"/><Relationship Id="rId4" Type="http://schemas.openxmlformats.org/officeDocument/2006/relationships/hyperlink" Target="https://www.slideshare.net/realpotter/h-iu-hnh-chng-2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25" y="120359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Tìm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hiểu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tiến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trình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,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lập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lịch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tiến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trình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, </a:t>
            </a:r>
          </a:p>
          <a:p>
            <a:pPr algn="ctr"/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các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hoạt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động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trên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tiến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accent2"/>
                </a:solidFill>
                <a:cs typeface="Arial" pitchFamily="34" charset="0"/>
              </a:rPr>
              <a:t>trình</a:t>
            </a:r>
            <a:r>
              <a:rPr lang="en-US" altLang="ko-KR" sz="3000" b="1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NHÓM 9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WELCOME!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16200000">
            <a:off x="1421531" y="2002919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000" b="1" dirty="0">
                <a:solidFill>
                  <a:schemeClr val="accent2"/>
                </a:solidFill>
              </a:rPr>
              <a:t>5 TRẠNG THÁI KHÁC NHAU</a:t>
            </a:r>
            <a:endParaRPr lang="ko-KR" alt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360" y="2148492"/>
            <a:ext cx="1224136" cy="1224136"/>
            <a:chOff x="932360" y="2148492"/>
            <a:chExt cx="1224136" cy="1224136"/>
          </a:xfrm>
        </p:grpSpPr>
        <p:sp>
          <p:nvSpPr>
            <p:cNvPr id="5" name="Oval 4"/>
            <p:cNvSpPr/>
            <p:nvPr/>
          </p:nvSpPr>
          <p:spPr>
            <a:xfrm>
              <a:off x="932360" y="2148492"/>
              <a:ext cx="1224136" cy="12241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Group 13"/>
            <p:cNvGrpSpPr/>
            <p:nvPr/>
          </p:nvGrpSpPr>
          <p:grpSpPr>
            <a:xfrm rot="3411746">
              <a:off x="1304096" y="2212675"/>
              <a:ext cx="480665" cy="1023698"/>
              <a:chOff x="6777274" y="1831284"/>
              <a:chExt cx="552841" cy="117741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17" name="Freeform 16"/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Freeform 15"/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 rot="5400000">
            <a:off x="3400304" y="1054468"/>
            <a:ext cx="3547868" cy="3407761"/>
            <a:chOff x="651681" y="1291550"/>
            <a:chExt cx="3547868" cy="316835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399884"/>
              <a:ext cx="540000" cy="306001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55615" y="1399883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07582" y="1399883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59549" y="1399883"/>
              <a:ext cx="540000" cy="30600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42600" y="3889000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194567" y="3859513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46534" y="3837098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98501" y="3840633"/>
              <a:ext cx="462096" cy="462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1410126" y="3908271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2161290" y="3871769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2912454" y="3871769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3663618" y="3868091"/>
              <a:ext cx="533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51681" y="1291551"/>
              <a:ext cx="540000" cy="3168349"/>
              <a:chOff x="651681" y="1291551"/>
              <a:chExt cx="540000" cy="316834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51681" y="1399883"/>
                <a:ext cx="540000" cy="306001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90634" y="3888997"/>
                <a:ext cx="462096" cy="462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658967" y="3919994"/>
                <a:ext cx="5335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20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-305036" y="2364379"/>
                <a:ext cx="24534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err="1">
                    <a:solidFill>
                      <a:schemeClr val="bg1"/>
                    </a:solidFill>
                    <a:cs typeface="Arial" pitchFamily="34" charset="0"/>
                  </a:rPr>
                  <a:t>Trạng</a:t>
                </a: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bg1"/>
                    </a:solidFill>
                    <a:cs typeface="Arial" pitchFamily="34" charset="0"/>
                  </a:rPr>
                  <a:t>thái</a:t>
                </a: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bg1"/>
                    </a:solidFill>
                    <a:cs typeface="Arial" pitchFamily="34" charset="0"/>
                  </a:rPr>
                  <a:t>mới</a:t>
                </a: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bg1"/>
                    </a:solidFill>
                    <a:cs typeface="Arial" pitchFamily="34" charset="0"/>
                  </a:rPr>
                  <a:t>khởi</a:t>
                </a: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 err="1">
                    <a:solidFill>
                      <a:schemeClr val="bg1"/>
                    </a:solidFill>
                    <a:cs typeface="Arial" pitchFamily="34" charset="0"/>
                  </a:rPr>
                  <a:t>tạo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 rot="16200000">
              <a:off x="446931" y="2364379"/>
              <a:ext cx="2453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Trạng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thái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sẵn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sàng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1198899" y="2364379"/>
              <a:ext cx="2453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Trạng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thái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chạy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1968725" y="2346522"/>
              <a:ext cx="2417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Trạng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thái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chờ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đợi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2717576" y="2349634"/>
              <a:ext cx="2423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Trạng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thái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kết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thúc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214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1510"/>
            <a:ext cx="8346058" cy="42206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233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66" y="296243"/>
            <a:ext cx="9144000" cy="576064"/>
          </a:xfrm>
        </p:spPr>
        <p:txBody>
          <a:bodyPr/>
          <a:lstStyle/>
          <a:p>
            <a:r>
              <a:rPr lang="en-US" altLang="ko-KR" sz="3000" b="1" dirty="0">
                <a:solidFill>
                  <a:schemeClr val="accent2"/>
                </a:solidFill>
              </a:rPr>
              <a:t>LIÊN LẠC GIỮA CÁC TIẾN TRÌNH</a:t>
            </a:r>
            <a:endParaRPr lang="ko-KR" altLang="en-US" sz="3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3567" y="1491630"/>
            <a:ext cx="3606689" cy="288032"/>
          </a:xfrm>
        </p:spPr>
        <p:txBody>
          <a:bodyPr/>
          <a:lstStyle/>
          <a:p>
            <a:pPr lvl="0"/>
            <a:r>
              <a:rPr lang="en-US" altLang="ko-KR" dirty="0" err="1">
                <a:solidFill>
                  <a:schemeClr val="accent2"/>
                </a:solidFill>
              </a:rPr>
              <a:t>Nhu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cầu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76045" y="1891296"/>
            <a:ext cx="604344" cy="2792814"/>
            <a:chOff x="4276045" y="1891296"/>
            <a:chExt cx="604344" cy="2792814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72859" y="2000387"/>
            <a:ext cx="3705951" cy="360000"/>
            <a:chOff x="4872859" y="2000387"/>
            <a:chExt cx="3705951" cy="360000"/>
          </a:xfrm>
        </p:grpSpPr>
        <p:sp>
          <p:nvSpPr>
            <p:cNvPr id="24" name="Rectangle 23"/>
            <p:cNvSpPr/>
            <p:nvPr/>
          </p:nvSpPr>
          <p:spPr>
            <a:xfrm>
              <a:off x="4872859" y="2000387"/>
              <a:ext cx="3705951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1675" y="2026498"/>
              <a:ext cx="34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Liên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kết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tường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minh/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tiềm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ẩn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72859" y="2738677"/>
            <a:ext cx="3705951" cy="360000"/>
            <a:chOff x="4872859" y="2738677"/>
            <a:chExt cx="3705951" cy="360000"/>
          </a:xfrm>
        </p:grpSpPr>
        <p:sp>
          <p:nvSpPr>
            <p:cNvPr id="25" name="Rectangle 24"/>
            <p:cNvSpPr/>
            <p:nvPr/>
          </p:nvSpPr>
          <p:spPr>
            <a:xfrm>
              <a:off x="4872859" y="2738677"/>
              <a:ext cx="3705951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81674" y="2743103"/>
              <a:ext cx="3497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Chế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độ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đồng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bộ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/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không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đồng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bộ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72859" y="3476967"/>
            <a:ext cx="3705951" cy="360000"/>
            <a:chOff x="4872859" y="3476967"/>
            <a:chExt cx="3705951" cy="360000"/>
          </a:xfrm>
        </p:grpSpPr>
        <p:sp>
          <p:nvSpPr>
            <p:cNvPr id="26" name="Rectangle 25"/>
            <p:cNvSpPr/>
            <p:nvPr/>
          </p:nvSpPr>
          <p:spPr>
            <a:xfrm>
              <a:off x="4872859" y="3476967"/>
              <a:ext cx="3705951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81674" y="3523624"/>
              <a:ext cx="3497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Cơ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chế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liên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lạc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khác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nhau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3568" y="2013823"/>
            <a:ext cx="3705951" cy="360000"/>
            <a:chOff x="683568" y="2013823"/>
            <a:chExt cx="3705951" cy="360000"/>
          </a:xfrm>
        </p:grpSpPr>
        <p:sp>
          <p:nvSpPr>
            <p:cNvPr id="20" name="Rectangle 19"/>
            <p:cNvSpPr/>
            <p:nvPr/>
          </p:nvSpPr>
          <p:spPr>
            <a:xfrm>
              <a:off x="683568" y="2013823"/>
              <a:ext cx="37059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568" y="2045722"/>
              <a:ext cx="370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Chia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sẻ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tin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3567" y="2752113"/>
            <a:ext cx="3705952" cy="360000"/>
            <a:chOff x="683567" y="2752113"/>
            <a:chExt cx="3705952" cy="360000"/>
          </a:xfrm>
        </p:grpSpPr>
        <p:sp>
          <p:nvSpPr>
            <p:cNvPr id="22" name="Rectangle 21"/>
            <p:cNvSpPr/>
            <p:nvPr/>
          </p:nvSpPr>
          <p:spPr>
            <a:xfrm>
              <a:off x="683568" y="2752113"/>
              <a:ext cx="370595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567" y="2762327"/>
              <a:ext cx="370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Hợp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tác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hoàn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thành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nhiệm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vụ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4065736" y="919660"/>
            <a:ext cx="1012812" cy="953827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 Placeholder 2"/>
          <p:cNvSpPr txBox="1">
            <a:spLocks/>
          </p:cNvSpPr>
          <p:nvPr/>
        </p:nvSpPr>
        <p:spPr>
          <a:xfrm>
            <a:off x="4872859" y="1491630"/>
            <a:ext cx="3705952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chemeClr val="accent2"/>
                </a:solidFill>
              </a:rPr>
              <a:t>Các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vấn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đề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nảy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sinh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34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217" y="1563638"/>
            <a:ext cx="9144000" cy="1584176"/>
          </a:xfrm>
        </p:spPr>
        <p:txBody>
          <a:bodyPr/>
          <a:lstStyle/>
          <a:p>
            <a:r>
              <a:rPr lang="en-US" sz="3000" b="1" u="sng" dirty="0">
                <a:solidFill>
                  <a:schemeClr val="accent2"/>
                </a:solidFill>
              </a:rPr>
              <a:t>PHẦN 2:</a:t>
            </a:r>
          </a:p>
          <a:p>
            <a:r>
              <a:rPr lang="en-US" sz="3000" b="1" dirty="0">
                <a:solidFill>
                  <a:schemeClr val="accent2"/>
                </a:solidFill>
              </a:rPr>
              <a:t>LẬP LỊCH TIẾN TRÌNH</a:t>
            </a:r>
          </a:p>
        </p:txBody>
      </p:sp>
      <p:sp>
        <p:nvSpPr>
          <p:cNvPr id="4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7812360" y="2629210"/>
            <a:ext cx="815637" cy="199858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3000" b="1" dirty="0">
                <a:solidFill>
                  <a:schemeClr val="accent2"/>
                </a:solidFill>
              </a:rPr>
              <a:t>LẬP LỊCH TIẾN TRÌNH</a:t>
            </a:r>
            <a:endParaRPr lang="ko-KR" altLang="en-US" sz="3000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03598"/>
            <a:ext cx="9144000" cy="3528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67544" y="3003798"/>
            <a:ext cx="8136904" cy="960834"/>
            <a:chOff x="1833621" y="2882330"/>
            <a:chExt cx="5455403" cy="960834"/>
          </a:xfrm>
        </p:grpSpPr>
        <p:sp>
          <p:nvSpPr>
            <p:cNvPr id="40" name="Freeform 39"/>
            <p:cNvSpPr/>
            <p:nvPr/>
          </p:nvSpPr>
          <p:spPr>
            <a:xfrm>
              <a:off x="1833621" y="2882330"/>
              <a:ext cx="1601390" cy="960834"/>
            </a:xfrm>
            <a:custGeom>
              <a:avLst/>
              <a:gdLst>
                <a:gd name="connsiteX0" fmla="*/ 0 w 1601390"/>
                <a:gd name="connsiteY0" fmla="*/ 96083 h 960834"/>
                <a:gd name="connsiteX1" fmla="*/ 96083 w 1601390"/>
                <a:gd name="connsiteY1" fmla="*/ 0 h 960834"/>
                <a:gd name="connsiteX2" fmla="*/ 1505307 w 1601390"/>
                <a:gd name="connsiteY2" fmla="*/ 0 h 960834"/>
                <a:gd name="connsiteX3" fmla="*/ 1601390 w 1601390"/>
                <a:gd name="connsiteY3" fmla="*/ 96083 h 960834"/>
                <a:gd name="connsiteX4" fmla="*/ 1601390 w 1601390"/>
                <a:gd name="connsiteY4" fmla="*/ 864751 h 960834"/>
                <a:gd name="connsiteX5" fmla="*/ 1505307 w 1601390"/>
                <a:gd name="connsiteY5" fmla="*/ 960834 h 960834"/>
                <a:gd name="connsiteX6" fmla="*/ 96083 w 1601390"/>
                <a:gd name="connsiteY6" fmla="*/ 960834 h 960834"/>
                <a:gd name="connsiteX7" fmla="*/ 0 w 1601390"/>
                <a:gd name="connsiteY7" fmla="*/ 864751 h 960834"/>
                <a:gd name="connsiteX8" fmla="*/ 0 w 1601390"/>
                <a:gd name="connsiteY8" fmla="*/ 96083 h 96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960834">
                  <a:moveTo>
                    <a:pt x="0" y="96083"/>
                  </a:moveTo>
                  <a:cubicBezTo>
                    <a:pt x="0" y="43018"/>
                    <a:pt x="43018" y="0"/>
                    <a:pt x="96083" y="0"/>
                  </a:cubicBezTo>
                  <a:lnTo>
                    <a:pt x="1505307" y="0"/>
                  </a:lnTo>
                  <a:cubicBezTo>
                    <a:pt x="1558372" y="0"/>
                    <a:pt x="1601390" y="43018"/>
                    <a:pt x="1601390" y="96083"/>
                  </a:cubicBezTo>
                  <a:lnTo>
                    <a:pt x="1601390" y="864751"/>
                  </a:lnTo>
                  <a:cubicBezTo>
                    <a:pt x="1601390" y="917816"/>
                    <a:pt x="1558372" y="960834"/>
                    <a:pt x="1505307" y="960834"/>
                  </a:cubicBezTo>
                  <a:lnTo>
                    <a:pt x="96083" y="960834"/>
                  </a:lnTo>
                  <a:cubicBezTo>
                    <a:pt x="43018" y="960834"/>
                    <a:pt x="0" y="917816"/>
                    <a:pt x="0" y="864751"/>
                  </a:cubicBezTo>
                  <a:lnTo>
                    <a:pt x="0" y="96083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00532" tIns="100532" rIns="100532" bIns="10053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>
                  <a:solidFill>
                    <a:schemeClr val="accent2"/>
                  </a:solidFill>
                </a:rPr>
                <a:t>Hàng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đợi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công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việc</a:t>
              </a:r>
              <a:endParaRPr lang="en-US" sz="1900" kern="1200" dirty="0">
                <a:solidFill>
                  <a:schemeClr val="accent2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771304" y="2882330"/>
              <a:ext cx="1601390" cy="960834"/>
            </a:xfrm>
            <a:custGeom>
              <a:avLst/>
              <a:gdLst>
                <a:gd name="connsiteX0" fmla="*/ 0 w 1601390"/>
                <a:gd name="connsiteY0" fmla="*/ 96083 h 960834"/>
                <a:gd name="connsiteX1" fmla="*/ 96083 w 1601390"/>
                <a:gd name="connsiteY1" fmla="*/ 0 h 960834"/>
                <a:gd name="connsiteX2" fmla="*/ 1505307 w 1601390"/>
                <a:gd name="connsiteY2" fmla="*/ 0 h 960834"/>
                <a:gd name="connsiteX3" fmla="*/ 1601390 w 1601390"/>
                <a:gd name="connsiteY3" fmla="*/ 96083 h 960834"/>
                <a:gd name="connsiteX4" fmla="*/ 1601390 w 1601390"/>
                <a:gd name="connsiteY4" fmla="*/ 864751 h 960834"/>
                <a:gd name="connsiteX5" fmla="*/ 1505307 w 1601390"/>
                <a:gd name="connsiteY5" fmla="*/ 960834 h 960834"/>
                <a:gd name="connsiteX6" fmla="*/ 96083 w 1601390"/>
                <a:gd name="connsiteY6" fmla="*/ 960834 h 960834"/>
                <a:gd name="connsiteX7" fmla="*/ 0 w 1601390"/>
                <a:gd name="connsiteY7" fmla="*/ 864751 h 960834"/>
                <a:gd name="connsiteX8" fmla="*/ 0 w 1601390"/>
                <a:gd name="connsiteY8" fmla="*/ 96083 h 96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960834">
                  <a:moveTo>
                    <a:pt x="0" y="96083"/>
                  </a:moveTo>
                  <a:cubicBezTo>
                    <a:pt x="0" y="43018"/>
                    <a:pt x="43018" y="0"/>
                    <a:pt x="96083" y="0"/>
                  </a:cubicBezTo>
                  <a:lnTo>
                    <a:pt x="1505307" y="0"/>
                  </a:lnTo>
                  <a:cubicBezTo>
                    <a:pt x="1558372" y="0"/>
                    <a:pt x="1601390" y="43018"/>
                    <a:pt x="1601390" y="96083"/>
                  </a:cubicBezTo>
                  <a:lnTo>
                    <a:pt x="1601390" y="864751"/>
                  </a:lnTo>
                  <a:cubicBezTo>
                    <a:pt x="1601390" y="917816"/>
                    <a:pt x="1558372" y="960834"/>
                    <a:pt x="1505307" y="960834"/>
                  </a:cubicBezTo>
                  <a:lnTo>
                    <a:pt x="96083" y="960834"/>
                  </a:lnTo>
                  <a:cubicBezTo>
                    <a:pt x="43018" y="960834"/>
                    <a:pt x="0" y="917816"/>
                    <a:pt x="0" y="864751"/>
                  </a:cubicBezTo>
                  <a:lnTo>
                    <a:pt x="0" y="96083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00532" tIns="100532" rIns="100532" bIns="10053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>
                  <a:solidFill>
                    <a:schemeClr val="accent2"/>
                  </a:solidFill>
                </a:rPr>
                <a:t>Hàng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đợi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sẵn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sàng</a:t>
              </a:r>
              <a:endParaRPr lang="en-US" sz="1900" kern="12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687634" y="2882330"/>
              <a:ext cx="1601390" cy="960834"/>
            </a:xfrm>
            <a:custGeom>
              <a:avLst/>
              <a:gdLst>
                <a:gd name="connsiteX0" fmla="*/ 0 w 1601390"/>
                <a:gd name="connsiteY0" fmla="*/ 96083 h 960834"/>
                <a:gd name="connsiteX1" fmla="*/ 96083 w 1601390"/>
                <a:gd name="connsiteY1" fmla="*/ 0 h 960834"/>
                <a:gd name="connsiteX2" fmla="*/ 1505307 w 1601390"/>
                <a:gd name="connsiteY2" fmla="*/ 0 h 960834"/>
                <a:gd name="connsiteX3" fmla="*/ 1601390 w 1601390"/>
                <a:gd name="connsiteY3" fmla="*/ 96083 h 960834"/>
                <a:gd name="connsiteX4" fmla="*/ 1601390 w 1601390"/>
                <a:gd name="connsiteY4" fmla="*/ 864751 h 960834"/>
                <a:gd name="connsiteX5" fmla="*/ 1505307 w 1601390"/>
                <a:gd name="connsiteY5" fmla="*/ 960834 h 960834"/>
                <a:gd name="connsiteX6" fmla="*/ 96083 w 1601390"/>
                <a:gd name="connsiteY6" fmla="*/ 960834 h 960834"/>
                <a:gd name="connsiteX7" fmla="*/ 0 w 1601390"/>
                <a:gd name="connsiteY7" fmla="*/ 864751 h 960834"/>
                <a:gd name="connsiteX8" fmla="*/ 0 w 1601390"/>
                <a:gd name="connsiteY8" fmla="*/ 96083 h 96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960834">
                  <a:moveTo>
                    <a:pt x="0" y="96083"/>
                  </a:moveTo>
                  <a:cubicBezTo>
                    <a:pt x="0" y="43018"/>
                    <a:pt x="43018" y="0"/>
                    <a:pt x="96083" y="0"/>
                  </a:cubicBezTo>
                  <a:lnTo>
                    <a:pt x="1505307" y="0"/>
                  </a:lnTo>
                  <a:cubicBezTo>
                    <a:pt x="1558372" y="0"/>
                    <a:pt x="1601390" y="43018"/>
                    <a:pt x="1601390" y="96083"/>
                  </a:cubicBezTo>
                  <a:lnTo>
                    <a:pt x="1601390" y="864751"/>
                  </a:lnTo>
                  <a:cubicBezTo>
                    <a:pt x="1601390" y="917816"/>
                    <a:pt x="1558372" y="960834"/>
                    <a:pt x="1505307" y="960834"/>
                  </a:cubicBezTo>
                  <a:lnTo>
                    <a:pt x="96083" y="960834"/>
                  </a:lnTo>
                  <a:cubicBezTo>
                    <a:pt x="43018" y="960834"/>
                    <a:pt x="0" y="917816"/>
                    <a:pt x="0" y="864751"/>
                  </a:cubicBezTo>
                  <a:lnTo>
                    <a:pt x="0" y="96083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00532" tIns="100532" rIns="100532" bIns="10053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>
                  <a:solidFill>
                    <a:schemeClr val="accent2"/>
                  </a:solidFill>
                </a:rPr>
                <a:t>Hàng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đợi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thiết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bị</a:t>
              </a:r>
              <a:endParaRPr lang="en-US" sz="1900" kern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Flowchart: Terminator 46"/>
          <p:cNvSpPr/>
          <p:nvPr/>
        </p:nvSpPr>
        <p:spPr>
          <a:xfrm>
            <a:off x="2555776" y="1635646"/>
            <a:ext cx="3960439" cy="720080"/>
          </a:xfrm>
          <a:prstGeom prst="flowChartTermina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Các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hàng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đợi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52" name="Straight Arrow Connector 51"/>
          <p:cNvCxnSpPr>
            <a:stCxn id="40" idx="2"/>
            <a:endCxn id="47" idx="2"/>
          </p:cNvCxnSpPr>
          <p:nvPr/>
        </p:nvCxnSpPr>
        <p:spPr>
          <a:xfrm flipV="1">
            <a:off x="2712756" y="2355726"/>
            <a:ext cx="1823240" cy="648072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  <a:endCxn id="44" idx="1"/>
          </p:cNvCxnSpPr>
          <p:nvPr/>
        </p:nvCxnSpPr>
        <p:spPr>
          <a:xfrm>
            <a:off x="4535996" y="2355726"/>
            <a:ext cx="1823240" cy="648072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2"/>
          </p:cNvCxnSpPr>
          <p:nvPr/>
        </p:nvCxnSpPr>
        <p:spPr>
          <a:xfrm>
            <a:off x="4535996" y="2355726"/>
            <a:ext cx="0" cy="648072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16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8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7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578"/>
            <a:ext cx="7632848" cy="4256780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213" y="4515966"/>
            <a:ext cx="9144000" cy="28803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SƠ ĐỒ ĐỊNH THỜI TIẾN TRÌNH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174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27534"/>
            <a:ext cx="9144000" cy="576064"/>
          </a:xfrm>
        </p:spPr>
        <p:txBody>
          <a:bodyPr/>
          <a:lstStyle/>
          <a:p>
            <a:r>
              <a:rPr lang="en-US" altLang="ko-KR" sz="3000" b="1" dirty="0">
                <a:solidFill>
                  <a:schemeClr val="accent2"/>
                </a:solidFill>
              </a:rPr>
              <a:t>MỤC TIÊU</a:t>
            </a:r>
            <a:endParaRPr lang="ko-KR" alt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69300" y="2698754"/>
            <a:ext cx="1008033" cy="1008033"/>
            <a:chOff x="3569300" y="2698754"/>
            <a:chExt cx="1008033" cy="1008033"/>
          </a:xfrm>
        </p:grpSpPr>
        <p:grpSp>
          <p:nvGrpSpPr>
            <p:cNvPr id="14" name="Group 13"/>
            <p:cNvGrpSpPr/>
            <p:nvPr/>
          </p:nvGrpSpPr>
          <p:grpSpPr>
            <a:xfrm rot="16200000">
              <a:off x="3569300" y="2698754"/>
              <a:ext cx="1008033" cy="1008033"/>
              <a:chOff x="3563888" y="1923678"/>
              <a:chExt cx="900000" cy="900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563888" y="1923678"/>
                <a:ext cx="900000" cy="90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/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rot="16200000">
                <a:off x="3731757" y="2089433"/>
                <a:ext cx="648000" cy="648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047882" y="2826908"/>
              <a:ext cx="4028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accent1"/>
                  </a:solidFill>
                  <a:cs typeface="Arial" pitchFamily="34" charset="0"/>
                </a:rPr>
                <a:t>3</a:t>
              </a:r>
              <a:endParaRPr lang="ko-KR" altLang="en-US" sz="15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Rectangle 16"/>
            <p:cNvSpPr/>
            <p:nvPr/>
          </p:nvSpPr>
          <p:spPr>
            <a:xfrm rot="2700000">
              <a:off x="3729590" y="3212122"/>
              <a:ext cx="244448" cy="43824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05908" y="1506488"/>
            <a:ext cx="1152000" cy="1152000"/>
            <a:chOff x="4605908" y="1506488"/>
            <a:chExt cx="1152000" cy="1152000"/>
          </a:xfrm>
        </p:grpSpPr>
        <p:grpSp>
          <p:nvGrpSpPr>
            <p:cNvPr id="8" name="Group 7"/>
            <p:cNvGrpSpPr/>
            <p:nvPr/>
          </p:nvGrpSpPr>
          <p:grpSpPr>
            <a:xfrm rot="5400000">
              <a:off x="4605908" y="1506488"/>
              <a:ext cx="1152000" cy="1152000"/>
              <a:chOff x="3563888" y="1923678"/>
              <a:chExt cx="900000" cy="900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63888" y="1923678"/>
                <a:ext cx="900000" cy="90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rot="16200000">
                <a:off x="3731757" y="2089433"/>
                <a:ext cx="648000" cy="648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712523" y="2137299"/>
              <a:ext cx="4028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accent1"/>
                  </a:solidFill>
                  <a:cs typeface="Arial" pitchFamily="34" charset="0"/>
                </a:rPr>
                <a:t>2</a:t>
              </a:r>
              <a:endParaRPr lang="ko-KR" altLang="en-US" sz="15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Oval 21"/>
            <p:cNvSpPr>
              <a:spLocks noChangeAspect="1"/>
            </p:cNvSpPr>
            <p:nvPr/>
          </p:nvSpPr>
          <p:spPr>
            <a:xfrm>
              <a:off x="5212715" y="1687753"/>
              <a:ext cx="391466" cy="39473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732677"/>
            <a:ext cx="720000" cy="720000"/>
            <a:chOff x="4644008" y="2732677"/>
            <a:chExt cx="720000" cy="720000"/>
          </a:xfrm>
        </p:grpSpPr>
        <p:grpSp>
          <p:nvGrpSpPr>
            <p:cNvPr id="11" name="Group 10"/>
            <p:cNvGrpSpPr/>
            <p:nvPr/>
          </p:nvGrpSpPr>
          <p:grpSpPr>
            <a:xfrm rot="10800000">
              <a:off x="4644008" y="2732677"/>
              <a:ext cx="720000" cy="720000"/>
              <a:chOff x="3563888" y="1923678"/>
              <a:chExt cx="900000" cy="900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63888" y="1923678"/>
                <a:ext cx="900000" cy="90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/>
              </a:p>
            </p:txBody>
          </p:sp>
          <p:sp>
            <p:nvSpPr>
              <p:cNvPr id="13" name="Right Triangle 12"/>
              <p:cNvSpPr/>
              <p:nvPr/>
            </p:nvSpPr>
            <p:spPr>
              <a:xfrm rot="16200000">
                <a:off x="3731757" y="2089433"/>
                <a:ext cx="648000" cy="648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55656" y="2748636"/>
              <a:ext cx="4028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accent1"/>
                  </a:solidFill>
                  <a:cs typeface="Arial" pitchFamily="34" charset="0"/>
                </a:rPr>
                <a:t>4</a:t>
              </a:r>
              <a:endParaRPr lang="ko-KR" altLang="en-US" sz="15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Rounded Rectangle 27"/>
            <p:cNvSpPr/>
            <p:nvPr/>
          </p:nvSpPr>
          <p:spPr>
            <a:xfrm>
              <a:off x="4964236" y="3123325"/>
              <a:ext cx="295178" cy="226737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5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5539" y="1491630"/>
            <a:ext cx="3328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000" dirty="0" err="1">
                <a:solidFill>
                  <a:schemeClr val="accent2"/>
                </a:solidFill>
              </a:rPr>
              <a:t>Tối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đa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hóa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số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lượng</a:t>
            </a:r>
            <a:endParaRPr lang="en-US" sz="2000" dirty="0">
              <a:solidFill>
                <a:schemeClr val="accent2"/>
              </a:solidFill>
            </a:endParaRPr>
          </a:p>
          <a:p>
            <a:pPr lvl="0" algn="r"/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người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dùng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tương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tác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20" y="3376032"/>
            <a:ext cx="3273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accent2"/>
                </a:solidFill>
              </a:rPr>
              <a:t>Tránh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trì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hoãn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vô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thời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hạn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và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thực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thi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các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ưu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tiên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8947" y="1563638"/>
            <a:ext cx="2715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>
                <a:solidFill>
                  <a:schemeClr val="accent2"/>
                </a:solidFill>
              </a:rPr>
              <a:t>Cân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bằng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giữa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pPr lvl="0"/>
            <a:r>
              <a:rPr lang="en-US" sz="2000" dirty="0" err="1">
                <a:solidFill>
                  <a:schemeClr val="accent2"/>
                </a:solidFill>
              </a:rPr>
              <a:t>phản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hồi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và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sử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dụng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52069" y="3284279"/>
            <a:ext cx="3008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</a:rPr>
              <a:t>Tham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chiếu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đến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các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quá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trình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nắm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giữ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các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nguồn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tài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nguyên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quan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>
                <a:solidFill>
                  <a:schemeClr val="accent2"/>
                </a:solidFill>
              </a:rPr>
              <a:t>trọng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38679" y="1758488"/>
            <a:ext cx="900000" cy="900000"/>
            <a:chOff x="3638679" y="1758488"/>
            <a:chExt cx="900000" cy="900000"/>
          </a:xfrm>
        </p:grpSpPr>
        <p:grpSp>
          <p:nvGrpSpPr>
            <p:cNvPr id="7" name="Group 6"/>
            <p:cNvGrpSpPr/>
            <p:nvPr/>
          </p:nvGrpSpPr>
          <p:grpSpPr>
            <a:xfrm>
              <a:off x="3638679" y="1758488"/>
              <a:ext cx="900000" cy="900000"/>
              <a:chOff x="3563888" y="1923678"/>
              <a:chExt cx="900000" cy="900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63888" y="1923678"/>
                <a:ext cx="900000" cy="90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16200000">
                <a:off x="3731757" y="2089433"/>
                <a:ext cx="648000" cy="648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047882" y="2177003"/>
              <a:ext cx="4028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15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id="{E77FE283-D30C-4187-B47D-87C28372B82C}"/>
                </a:ext>
              </a:extLst>
            </p:cNvPr>
            <p:cNvSpPr/>
            <p:nvPr/>
          </p:nvSpPr>
          <p:spPr>
            <a:xfrm>
              <a:off x="3718324" y="1861591"/>
              <a:ext cx="354992" cy="355536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15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/>
      <p:bldP spid="29" grpId="0"/>
      <p:bldP spid="32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03598"/>
            <a:ext cx="9144000" cy="3384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3000" b="1" dirty="0">
                <a:solidFill>
                  <a:schemeClr val="accent2"/>
                </a:solidFill>
              </a:rPr>
              <a:t>CÁC TRÌNH LẬP LỊCH</a:t>
            </a:r>
            <a:endParaRPr lang="ko-KR" alt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4506" y="1605319"/>
            <a:ext cx="648072" cy="648072"/>
            <a:chOff x="5043354" y="1770690"/>
            <a:chExt cx="648072" cy="648072"/>
          </a:xfrm>
        </p:grpSpPr>
        <p:sp>
          <p:nvSpPr>
            <p:cNvPr id="5" name="Oval 4"/>
            <p:cNvSpPr/>
            <p:nvPr/>
          </p:nvSpPr>
          <p:spPr>
            <a:xfrm>
              <a:off x="5043354" y="1770690"/>
              <a:ext cx="648072" cy="648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/>
          </p:nvSpPr>
          <p:spPr>
            <a:xfrm flipH="1">
              <a:off x="5206062" y="1945863"/>
              <a:ext cx="322655" cy="30203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12543" y="1607473"/>
            <a:ext cx="648072" cy="648072"/>
            <a:chOff x="6447510" y="1772844"/>
            <a:chExt cx="648072" cy="648072"/>
          </a:xfrm>
        </p:grpSpPr>
        <p:sp>
          <p:nvSpPr>
            <p:cNvPr id="12" name="Oval 11"/>
            <p:cNvSpPr/>
            <p:nvPr/>
          </p:nvSpPr>
          <p:spPr>
            <a:xfrm>
              <a:off x="6447510" y="1772844"/>
              <a:ext cx="648072" cy="648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6"/>
            <p:cNvSpPr/>
            <p:nvPr/>
          </p:nvSpPr>
          <p:spPr>
            <a:xfrm rot="18900000" flipH="1">
              <a:off x="6649322" y="1882063"/>
              <a:ext cx="244448" cy="43824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64289" y="1611781"/>
            <a:ext cx="648072" cy="648072"/>
            <a:chOff x="7851666" y="1777152"/>
            <a:chExt cx="648072" cy="648072"/>
          </a:xfrm>
        </p:grpSpPr>
        <p:sp>
          <p:nvSpPr>
            <p:cNvPr id="14" name="Oval 13"/>
            <p:cNvSpPr/>
            <p:nvPr/>
          </p:nvSpPr>
          <p:spPr>
            <a:xfrm>
              <a:off x="7851666" y="1777152"/>
              <a:ext cx="648072" cy="648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7973037" y="1899730"/>
              <a:ext cx="405329" cy="40871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7362" y="2931790"/>
            <a:ext cx="266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500" dirty="0" err="1">
                <a:solidFill>
                  <a:schemeClr val="bg1"/>
                </a:solidFill>
              </a:rPr>
              <a:t>Cung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cấp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sự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kết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hợp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pPr lvl="0" algn="ctr"/>
            <a:r>
              <a:rPr lang="en-US" sz="1500" dirty="0" err="1">
                <a:solidFill>
                  <a:schemeClr val="bg1"/>
                </a:solidFill>
              </a:rPr>
              <a:t>cân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bằng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giữa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các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công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việc</a:t>
            </a:r>
            <a:endParaRPr lang="en-US" sz="1500" dirty="0">
              <a:solidFill>
                <a:schemeClr val="bg1"/>
              </a:solidFill>
            </a:endParaRPr>
          </a:p>
          <a:p>
            <a:pPr lvl="0" algn="ctr"/>
            <a:endParaRPr lang="en-US" sz="1500" dirty="0">
              <a:solidFill>
                <a:schemeClr val="bg1"/>
              </a:solidFill>
            </a:endParaRPr>
          </a:p>
          <a:p>
            <a:pPr lvl="0" algn="ctr"/>
            <a:r>
              <a:rPr lang="en-US" sz="1500" dirty="0" err="1">
                <a:solidFill>
                  <a:schemeClr val="bg1"/>
                </a:solidFill>
              </a:rPr>
              <a:t>Quản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lý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đa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chương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trình</a:t>
            </a:r>
            <a:r>
              <a:rPr lang="en-US" sz="1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95426" y="2374544"/>
            <a:ext cx="2664406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Trình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lập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lịch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dài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kỳ</a:t>
            </a:r>
            <a:endParaRPr lang="en-US" altLang="ko-KR" sz="1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376439" y="2374544"/>
            <a:ext cx="2520280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Trình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lập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lịch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trung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kỳ</a:t>
            </a:r>
            <a:endParaRPr lang="en-US" altLang="ko-KR" sz="1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228184" y="2374544"/>
            <a:ext cx="2520280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Trình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lập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lịch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ngắn</a:t>
            </a:r>
            <a:r>
              <a:rPr lang="en-US" altLang="ko-KR" sz="1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accent2"/>
                </a:solidFill>
                <a:cs typeface="Arial" pitchFamily="34" charset="0"/>
              </a:rPr>
              <a:t>kỳ</a:t>
            </a:r>
            <a:endParaRPr lang="en-US" altLang="ko-KR" sz="1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3376439" y="293179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600" dirty="0" err="1">
                <a:solidFill>
                  <a:schemeClr val="bg1"/>
                </a:solidFill>
              </a:rPr>
              <a:t>Xử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lý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ngoài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lvl="0" algn="ctr"/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hoán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đổi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228184" y="293179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err="1">
                <a:solidFill>
                  <a:schemeClr val="bg1"/>
                </a:solidFill>
              </a:rPr>
              <a:t>Tăng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hiệu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suất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hệ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thống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327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3" grpId="0"/>
      <p:bldP spid="306" grpId="0" animBg="1"/>
      <p:bldP spid="307" grpId="0" animBg="1"/>
      <p:bldP spid="308" grpId="0" animBg="1"/>
      <p:bldP spid="309" grpId="0"/>
      <p:bldP spid="3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217" y="1563638"/>
            <a:ext cx="9144000" cy="1584176"/>
          </a:xfrm>
        </p:spPr>
        <p:txBody>
          <a:bodyPr/>
          <a:lstStyle/>
          <a:p>
            <a:r>
              <a:rPr lang="en-US" sz="3000" b="1" u="sng" dirty="0">
                <a:solidFill>
                  <a:schemeClr val="accent2"/>
                </a:solidFill>
              </a:rPr>
              <a:t>PHẦN 3:</a:t>
            </a:r>
          </a:p>
          <a:p>
            <a:r>
              <a:rPr lang="en-US" sz="3000" b="1" dirty="0">
                <a:solidFill>
                  <a:schemeClr val="accent2"/>
                </a:solidFill>
              </a:rPr>
              <a:t>CÁC HOẠT ĐỘNG TRÊN TIẾN TRÌNH</a:t>
            </a:r>
          </a:p>
        </p:txBody>
      </p:sp>
      <p:sp>
        <p:nvSpPr>
          <p:cNvPr id="4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434311" y="3219822"/>
            <a:ext cx="1460355" cy="1462345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83518"/>
            <a:ext cx="9144000" cy="576064"/>
          </a:xfrm>
        </p:spPr>
        <p:txBody>
          <a:bodyPr/>
          <a:lstStyle/>
          <a:p>
            <a:r>
              <a:rPr lang="en-US" altLang="ko-KR" sz="3000" b="1" dirty="0">
                <a:solidFill>
                  <a:schemeClr val="accent2"/>
                </a:solidFill>
              </a:rPr>
              <a:t>THAO TÁC TRÊN TIẾN TRÌNH</a:t>
            </a:r>
            <a:endParaRPr lang="ko-KR" alt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75215" y="1284209"/>
            <a:ext cx="1679010" cy="3586946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465529"/>
            <a:ext cx="3116068" cy="1953792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211960" y="136329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(create)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1960" y="205060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thúc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(destroy)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1960" y="274434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Tạm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dừng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(suspend)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01605" y="1275606"/>
            <a:ext cx="642872" cy="576064"/>
            <a:chOff x="3501605" y="1275606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3535009" y="1275606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01605" y="1332806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01605" y="1957586"/>
            <a:ext cx="642872" cy="576064"/>
            <a:chOff x="3501605" y="1957586"/>
            <a:chExt cx="642872" cy="576064"/>
          </a:xfrm>
        </p:grpSpPr>
        <p:sp>
          <p:nvSpPr>
            <p:cNvPr id="51" name="Oval 50"/>
            <p:cNvSpPr/>
            <p:nvPr/>
          </p:nvSpPr>
          <p:spPr>
            <a:xfrm>
              <a:off x="3535009" y="1957586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01605" y="2014786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01605" y="2653283"/>
            <a:ext cx="642872" cy="576064"/>
            <a:chOff x="3501605" y="2653283"/>
            <a:chExt cx="642872" cy="576064"/>
          </a:xfrm>
        </p:grpSpPr>
        <p:sp>
          <p:nvSpPr>
            <p:cNvPr id="52" name="Oval 51"/>
            <p:cNvSpPr/>
            <p:nvPr/>
          </p:nvSpPr>
          <p:spPr>
            <a:xfrm>
              <a:off x="3535009" y="2653283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01605" y="2710483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211960" y="347508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kích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(resume)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01605" y="3362562"/>
            <a:ext cx="642872" cy="576064"/>
            <a:chOff x="3501605" y="3362562"/>
            <a:chExt cx="642872" cy="576064"/>
          </a:xfrm>
        </p:grpSpPr>
        <p:sp>
          <p:nvSpPr>
            <p:cNvPr id="68" name="Oval 67"/>
            <p:cNvSpPr/>
            <p:nvPr/>
          </p:nvSpPr>
          <p:spPr>
            <a:xfrm>
              <a:off x="3535009" y="3362562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1605" y="341976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211960" y="417838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Thay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đổi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501605" y="4065864"/>
            <a:ext cx="642872" cy="576064"/>
            <a:chOff x="3501605" y="4065864"/>
            <a:chExt cx="642872" cy="576064"/>
          </a:xfrm>
        </p:grpSpPr>
        <p:sp>
          <p:nvSpPr>
            <p:cNvPr id="48" name="Oval 47"/>
            <p:cNvSpPr/>
            <p:nvPr/>
          </p:nvSpPr>
          <p:spPr>
            <a:xfrm>
              <a:off x="3535009" y="4065864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01605" y="4123064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873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8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313" grpId="0" animBg="1"/>
      <p:bldP spid="55" grpId="0"/>
      <p:bldP spid="58" grpId="0"/>
      <p:bldP spid="61" grpId="0"/>
      <p:bldP spid="67" grpId="0"/>
      <p:bldP spid="47" grpId="0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32856" y="195486"/>
            <a:ext cx="5292080" cy="1584176"/>
          </a:xfrm>
        </p:spPr>
        <p:txBody>
          <a:bodyPr/>
          <a:lstStyle/>
          <a:p>
            <a:r>
              <a:rPr lang="en-US" dirty="0"/>
              <a:t>GROUP 9</a:t>
            </a:r>
          </a:p>
          <a:p>
            <a:r>
              <a:rPr lang="en-US" altLang="ko-KR" dirty="0"/>
              <a:t>MEMBER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707654"/>
            <a:ext cx="2807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Trưởng</a:t>
            </a:r>
          </a:p>
          <a:p>
            <a:pPr algn="ctr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Họ tên: Phan Kim Sỹ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58K1-CNTT</a:t>
            </a:r>
          </a:p>
          <a:p>
            <a:pPr algn="ctr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Mssv:1755248020100125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Quê quán:Diễn Châu-NA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84" y="1419622"/>
            <a:ext cx="30401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accent2"/>
                </a:solidFill>
              </a:rPr>
              <a:t>SỰ TẠO TIẾN TRÌNH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3</a:t>
            </a:r>
            <a:endParaRPr lang="ko-KR" altLang="en-US" sz="1200" b="1" dirty="0"/>
          </a:p>
        </p:txBody>
      </p:sp>
      <p:pic>
        <p:nvPicPr>
          <p:cNvPr id="5" name="Picture 4" descr="http://dembinhyen.free.fr/UDS/Ebook/CD1/He%20Dieu%20Hanh/Htm/images/hinh2.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74698"/>
            <a:ext cx="6336703" cy="34252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4352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UNIX</a:t>
            </a:r>
          </a:p>
        </p:txBody>
      </p:sp>
    </p:spTree>
    <p:extLst>
      <p:ext uri="{BB962C8B-B14F-4D97-AF65-F5344CB8AC3E}">
        <p14:creationId xmlns:p14="http://schemas.microsoft.com/office/powerpoint/2010/main" val="34309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772297" y="1131590"/>
            <a:ext cx="483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718291" y="1818905"/>
            <a:ext cx="542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72297" y="2512639"/>
            <a:ext cx="411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Xác</a:t>
            </a:r>
            <a:r>
              <a:rPr lang="en-US" dirty="0"/>
              <a:t> 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 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59832" y="1043904"/>
            <a:ext cx="642872" cy="576064"/>
            <a:chOff x="3059832" y="1043904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3093236" y="1043904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59832" y="1101104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59832" y="1725884"/>
            <a:ext cx="642872" cy="576064"/>
            <a:chOff x="3059832" y="1725884"/>
            <a:chExt cx="642872" cy="576064"/>
          </a:xfrm>
        </p:grpSpPr>
        <p:sp>
          <p:nvSpPr>
            <p:cNvPr id="51" name="Oval 50"/>
            <p:cNvSpPr/>
            <p:nvPr/>
          </p:nvSpPr>
          <p:spPr>
            <a:xfrm>
              <a:off x="3093236" y="1725884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9832" y="1783084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59832" y="2421581"/>
            <a:ext cx="642872" cy="576064"/>
            <a:chOff x="3059832" y="2421581"/>
            <a:chExt cx="642872" cy="576064"/>
          </a:xfrm>
        </p:grpSpPr>
        <p:sp>
          <p:nvSpPr>
            <p:cNvPr id="52" name="Oval 51"/>
            <p:cNvSpPr/>
            <p:nvPr/>
          </p:nvSpPr>
          <p:spPr>
            <a:xfrm>
              <a:off x="3093236" y="2421581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59832" y="2478781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772297" y="3243385"/>
            <a:ext cx="411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Tạo</a:t>
            </a:r>
            <a:r>
              <a:rPr lang="en-US" dirty="0"/>
              <a:t> PCB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59832" y="3130860"/>
            <a:ext cx="642872" cy="576064"/>
            <a:chOff x="3059832" y="3130860"/>
            <a:chExt cx="642872" cy="576064"/>
          </a:xfrm>
        </p:grpSpPr>
        <p:sp>
          <p:nvSpPr>
            <p:cNvPr id="68" name="Oval 67"/>
            <p:cNvSpPr/>
            <p:nvPr/>
          </p:nvSpPr>
          <p:spPr>
            <a:xfrm>
              <a:off x="3093236" y="3130860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59832" y="318806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29051" y="3946687"/>
            <a:ext cx="53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ban 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59832" y="3834162"/>
            <a:ext cx="642872" cy="576064"/>
            <a:chOff x="3059832" y="3834162"/>
            <a:chExt cx="642872" cy="576064"/>
          </a:xfrm>
        </p:grpSpPr>
        <p:sp>
          <p:nvSpPr>
            <p:cNvPr id="48" name="Oval 47"/>
            <p:cNvSpPr/>
            <p:nvPr/>
          </p:nvSpPr>
          <p:spPr>
            <a:xfrm>
              <a:off x="3093236" y="3834162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59832" y="389136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3</a:t>
            </a:r>
            <a:endParaRPr lang="ko-KR" alt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03598"/>
            <a:ext cx="277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Các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công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việc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hệ</a:t>
            </a:r>
            <a:r>
              <a:rPr lang="en-US" b="1" dirty="0">
                <a:solidFill>
                  <a:schemeClr val="accent2"/>
                </a:solidFill>
              </a:rPr>
              <a:t> </a:t>
            </a:r>
            <a:r>
              <a:rPr lang="en-US" b="1" dirty="0" err="1">
                <a:solidFill>
                  <a:schemeClr val="accent2"/>
                </a:solidFill>
              </a:rPr>
              <a:t>điều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hành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cần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thực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hiện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khi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tạo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lập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tiến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trình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accent2"/>
                </a:solidFill>
              </a:rPr>
              <a:t>SỰ TẠO TIẾN TRÌNH</a:t>
            </a:r>
          </a:p>
        </p:txBody>
      </p:sp>
      <p:sp>
        <p:nvSpPr>
          <p:cNvPr id="53" name="Teardrop 1"/>
          <p:cNvSpPr/>
          <p:nvPr/>
        </p:nvSpPr>
        <p:spPr>
          <a:xfrm rot="18805991">
            <a:off x="657773" y="2382549"/>
            <a:ext cx="2034242" cy="201301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61" grpId="0"/>
      <p:bldP spid="67" grpId="0"/>
      <p:bldP spid="47" grpId="0"/>
      <p:bldP spid="3" grpId="0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58612" y="1582688"/>
            <a:ext cx="5677684" cy="2743555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3999878" y="2561189"/>
            <a:ext cx="922637" cy="79537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32778" y="1203598"/>
            <a:ext cx="460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cha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tục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endParaRPr lang="en-US" sz="1600" dirty="0"/>
          </a:p>
          <a:p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con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588294" y="4147215"/>
            <a:ext cx="4872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cha </a:t>
            </a:r>
            <a:r>
              <a:rPr lang="en-US" sz="1600" dirty="0" err="1"/>
              <a:t>chờ</a:t>
            </a:r>
            <a:r>
              <a:rPr lang="en-US" sz="1600" dirty="0"/>
              <a:t> 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endParaRPr lang="en-US" sz="1600" dirty="0"/>
          </a:p>
          <a:p>
            <a:pPr lvl="0" algn="r"/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con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55204" y="3755879"/>
            <a:ext cx="235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Khả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năng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2736" y="1850904"/>
            <a:ext cx="235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Khả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năng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1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3</a:t>
            </a:r>
            <a:endParaRPr lang="ko-KR" altLang="en-US" sz="1200" b="1" dirty="0"/>
          </a:p>
        </p:txBody>
      </p:sp>
      <p:sp>
        <p:nvSpPr>
          <p:cNvPr id="3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83518"/>
            <a:ext cx="9144000" cy="576064"/>
          </a:xfrm>
        </p:spPr>
        <p:txBody>
          <a:bodyPr/>
          <a:lstStyle/>
          <a:p>
            <a:r>
              <a:rPr lang="en-US" sz="3200" dirty="0" err="1">
                <a:solidFill>
                  <a:schemeClr val="accent2"/>
                </a:solidFill>
              </a:rPr>
              <a:t>Khi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một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tiến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trình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tạo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tiến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trình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mới</a:t>
            </a:r>
            <a:endParaRPr lang="en-US" sz="3000" b="1" dirty="0">
              <a:solidFill>
                <a:schemeClr val="accent2"/>
              </a:solidFill>
            </a:endParaRPr>
          </a:p>
        </p:txBody>
      </p:sp>
      <p:sp>
        <p:nvSpPr>
          <p:cNvPr id="34" name="Teardrop 1"/>
          <p:cNvSpPr/>
          <p:nvPr/>
        </p:nvSpPr>
        <p:spPr>
          <a:xfrm rot="18805991">
            <a:off x="4242744" y="2829202"/>
            <a:ext cx="455722" cy="45096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/>
      <p:bldP spid="26" grpId="0"/>
      <p:bldP spid="3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3</a:t>
            </a:r>
            <a:endParaRPr lang="ko-KR" altLang="en-US" sz="1200" b="1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accent2"/>
                </a:solidFill>
              </a:rPr>
              <a:t>SỰ KẾT THÚC TIẾN TRÌNH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2297" y="1435300"/>
            <a:ext cx="483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Thu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 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8291" y="2427734"/>
            <a:ext cx="542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0"/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2297" y="3670920"/>
            <a:ext cx="411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PCB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059832" y="1347614"/>
            <a:ext cx="642872" cy="576064"/>
            <a:chOff x="3059832" y="1347614"/>
            <a:chExt cx="642872" cy="576064"/>
          </a:xfrm>
        </p:grpSpPr>
        <p:sp>
          <p:nvSpPr>
            <p:cNvPr id="8" name="Oval 7"/>
            <p:cNvSpPr/>
            <p:nvPr/>
          </p:nvSpPr>
          <p:spPr>
            <a:xfrm>
              <a:off x="3093236" y="1347614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59832" y="1404814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59832" y="2480470"/>
            <a:ext cx="642872" cy="576064"/>
            <a:chOff x="3059832" y="2480470"/>
            <a:chExt cx="642872" cy="576064"/>
          </a:xfrm>
        </p:grpSpPr>
        <p:sp>
          <p:nvSpPr>
            <p:cNvPr id="9" name="Oval 8"/>
            <p:cNvSpPr/>
            <p:nvPr/>
          </p:nvSpPr>
          <p:spPr>
            <a:xfrm>
              <a:off x="3093236" y="2480470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253767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59832" y="3579862"/>
            <a:ext cx="642872" cy="576064"/>
            <a:chOff x="3059832" y="3579862"/>
            <a:chExt cx="642872" cy="576064"/>
          </a:xfrm>
        </p:grpSpPr>
        <p:sp>
          <p:nvSpPr>
            <p:cNvPr id="10" name="Oval 9"/>
            <p:cNvSpPr/>
            <p:nvPr/>
          </p:nvSpPr>
          <p:spPr>
            <a:xfrm>
              <a:off x="3093236" y="357986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9832" y="363706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3528" y="1598048"/>
            <a:ext cx="277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Công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việc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của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hệ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điều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hành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Teardrop 1"/>
          <p:cNvSpPr/>
          <p:nvPr/>
        </p:nvSpPr>
        <p:spPr>
          <a:xfrm rot="18805991">
            <a:off x="657773" y="2382549"/>
            <a:ext cx="2034242" cy="201301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12" grpId="0"/>
      <p:bldP spid="13" grpId="0"/>
      <p:bldP spid="23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2067694"/>
            <a:ext cx="892899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chemeClr val="accent2"/>
                </a:solidFill>
              </a:rPr>
              <a:t>Hầu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hết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các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hệ</a:t>
            </a:r>
            <a:r>
              <a:rPr lang="en-US" sz="2500" dirty="0">
                <a:solidFill>
                  <a:schemeClr val="accent2"/>
                </a:solidFill>
              </a:rPr>
              <a:t> </a:t>
            </a:r>
            <a:r>
              <a:rPr lang="en-US" sz="2500" dirty="0" err="1">
                <a:solidFill>
                  <a:schemeClr val="accent2"/>
                </a:solidFill>
              </a:rPr>
              <a:t>điều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hành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không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cho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phép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các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tiến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trình</a:t>
            </a:r>
            <a:r>
              <a:rPr lang="en-US" sz="2500" dirty="0">
                <a:solidFill>
                  <a:schemeClr val="accent2"/>
                </a:solidFill>
              </a:rPr>
              <a:t> con</a:t>
            </a:r>
          </a:p>
          <a:p>
            <a:pPr algn="ctr"/>
            <a:r>
              <a:rPr lang="en-US" sz="2500" dirty="0" err="1">
                <a:solidFill>
                  <a:schemeClr val="accent2"/>
                </a:solidFill>
              </a:rPr>
              <a:t>tiếp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tục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tồn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tại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nếu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tiến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trình</a:t>
            </a:r>
            <a:r>
              <a:rPr lang="en-US" sz="2500" dirty="0">
                <a:solidFill>
                  <a:schemeClr val="accent2"/>
                </a:solidFill>
              </a:rPr>
              <a:t> cha </a:t>
            </a:r>
            <a:r>
              <a:rPr lang="en-US" sz="2500" dirty="0" err="1">
                <a:solidFill>
                  <a:schemeClr val="accent2"/>
                </a:solidFill>
              </a:rPr>
              <a:t>đã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kết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thúc</a:t>
            </a:r>
            <a:r>
              <a:rPr lang="en-US" sz="2500" dirty="0">
                <a:solidFill>
                  <a:schemeClr val="accent2"/>
                </a:solidFill>
              </a:rPr>
              <a:t>. </a:t>
            </a:r>
          </a:p>
          <a:p>
            <a:pPr algn="ctr"/>
            <a:endParaRPr lang="en-US" sz="2500" dirty="0">
              <a:solidFill>
                <a:schemeClr val="accent2"/>
              </a:solidFill>
            </a:endParaRPr>
          </a:p>
          <a:p>
            <a:pPr algn="ctr"/>
            <a:r>
              <a:rPr lang="en-US" sz="2500" dirty="0" err="1">
                <a:solidFill>
                  <a:schemeClr val="accent2"/>
                </a:solidFill>
              </a:rPr>
              <a:t>Trong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những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hệ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thống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như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thế</a:t>
            </a:r>
            <a:r>
              <a:rPr lang="en-US" sz="2500" dirty="0">
                <a:solidFill>
                  <a:schemeClr val="accent2"/>
                </a:solidFill>
              </a:rPr>
              <a:t>, </a:t>
            </a:r>
            <a:r>
              <a:rPr lang="en-US" sz="2500" dirty="0" err="1">
                <a:solidFill>
                  <a:schemeClr val="accent2"/>
                </a:solidFill>
              </a:rPr>
              <a:t>hệ</a:t>
            </a:r>
            <a:r>
              <a:rPr lang="en-US" sz="2500" dirty="0">
                <a:solidFill>
                  <a:schemeClr val="accent2"/>
                </a:solidFill>
              </a:rPr>
              <a:t> </a:t>
            </a:r>
            <a:r>
              <a:rPr lang="en-US" sz="2500" dirty="0" err="1">
                <a:solidFill>
                  <a:schemeClr val="accent2"/>
                </a:solidFill>
              </a:rPr>
              <a:t>điều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hành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sẽ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tự</a:t>
            </a:r>
            <a:r>
              <a:rPr lang="en-US" sz="2500" dirty="0">
                <a:solidFill>
                  <a:schemeClr val="accent2"/>
                </a:solidFill>
              </a:rPr>
              <a:t> </a:t>
            </a:r>
            <a:r>
              <a:rPr lang="en-US" sz="2500" dirty="0" err="1">
                <a:solidFill>
                  <a:schemeClr val="accent2"/>
                </a:solidFill>
              </a:rPr>
              <a:t>động</a:t>
            </a:r>
            <a:endParaRPr lang="en-US" sz="2500" dirty="0">
              <a:solidFill>
                <a:schemeClr val="accent2"/>
              </a:solidFill>
            </a:endParaRPr>
          </a:p>
          <a:p>
            <a:pPr algn="ctr"/>
            <a:r>
              <a:rPr lang="en-US" sz="2500" dirty="0" err="1">
                <a:solidFill>
                  <a:schemeClr val="accent2"/>
                </a:solidFill>
              </a:rPr>
              <a:t>phát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sinh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một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loạt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các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thao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tác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kết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thúc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tiến</a:t>
            </a: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accent2"/>
                </a:solidFill>
              </a:rPr>
              <a:t>trình</a:t>
            </a:r>
            <a:r>
              <a:rPr lang="en-US" sz="2500" dirty="0">
                <a:solidFill>
                  <a:schemeClr val="accent2"/>
                </a:solidFill>
              </a:rPr>
              <a:t> con.</a:t>
            </a:r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3773623" y="315721"/>
            <a:ext cx="1656185" cy="155973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7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59582"/>
            <a:ext cx="9144000" cy="35283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sz="2500" b="1" dirty="0">
                <a:solidFill>
                  <a:schemeClr val="accent2"/>
                </a:solidFill>
              </a:rPr>
              <a:t>CẤP PHÁT TÀI NGUYÊN CHO TIẾN TRÌNH</a:t>
            </a:r>
            <a:endParaRPr lang="ko-KR" altLang="en-US" sz="2500" b="1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4506" y="1605319"/>
            <a:ext cx="648072" cy="648072"/>
            <a:chOff x="5043354" y="1770690"/>
            <a:chExt cx="648072" cy="648072"/>
          </a:xfrm>
        </p:grpSpPr>
        <p:sp>
          <p:nvSpPr>
            <p:cNvPr id="5" name="Oval 4"/>
            <p:cNvSpPr/>
            <p:nvPr/>
          </p:nvSpPr>
          <p:spPr>
            <a:xfrm>
              <a:off x="5043354" y="1770690"/>
              <a:ext cx="648072" cy="648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/>
          </p:nvSpPr>
          <p:spPr>
            <a:xfrm flipH="1">
              <a:off x="5206062" y="1945863"/>
              <a:ext cx="322655" cy="30203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12543" y="1607473"/>
            <a:ext cx="648072" cy="648072"/>
            <a:chOff x="6447510" y="1772844"/>
            <a:chExt cx="648072" cy="648072"/>
          </a:xfrm>
        </p:grpSpPr>
        <p:sp>
          <p:nvSpPr>
            <p:cNvPr id="12" name="Oval 11"/>
            <p:cNvSpPr/>
            <p:nvPr/>
          </p:nvSpPr>
          <p:spPr>
            <a:xfrm>
              <a:off x="6447510" y="1772844"/>
              <a:ext cx="648072" cy="648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6"/>
            <p:cNvSpPr/>
            <p:nvPr/>
          </p:nvSpPr>
          <p:spPr>
            <a:xfrm rot="18900000" flipH="1">
              <a:off x="6649322" y="1882063"/>
              <a:ext cx="244448" cy="43824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64289" y="1611781"/>
            <a:ext cx="648072" cy="648072"/>
            <a:chOff x="7851666" y="1777152"/>
            <a:chExt cx="648072" cy="648072"/>
          </a:xfrm>
        </p:grpSpPr>
        <p:sp>
          <p:nvSpPr>
            <p:cNvPr id="14" name="Oval 13"/>
            <p:cNvSpPr/>
            <p:nvPr/>
          </p:nvSpPr>
          <p:spPr>
            <a:xfrm>
              <a:off x="7851666" y="1777152"/>
              <a:ext cx="648072" cy="6480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7973037" y="1899730"/>
              <a:ext cx="405329" cy="40871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7362" y="2931790"/>
            <a:ext cx="2662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err="1">
                <a:solidFill>
                  <a:schemeClr val="bg1"/>
                </a:solidFill>
              </a:rPr>
              <a:t>Mô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tả</a:t>
            </a:r>
            <a:r>
              <a:rPr lang="en-US" sz="1600" dirty="0">
                <a:solidFill>
                  <a:schemeClr val="bg1"/>
                </a:solidFill>
              </a:rPr>
              <a:t> chi </a:t>
            </a:r>
            <a:r>
              <a:rPr lang="en-US" sz="1600" dirty="0" err="1">
                <a:solidFill>
                  <a:schemeClr val="bg1"/>
                </a:solidFill>
              </a:rPr>
              <a:t>tiết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trạng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thái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lvl="0" algn="ctr"/>
            <a:r>
              <a:rPr lang="en-US" sz="1600" dirty="0" err="1">
                <a:solidFill>
                  <a:schemeClr val="bg1"/>
                </a:solidFill>
              </a:rPr>
              <a:t>phần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tài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nguyên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lvl="0" algn="ctr"/>
            <a:r>
              <a:rPr lang="en-US" sz="1600" dirty="0" err="1">
                <a:solidFill>
                  <a:schemeClr val="bg1"/>
                </a:solidFill>
              </a:rPr>
              <a:t>cấp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phát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phần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còn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dụng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395426" y="2374544"/>
            <a:ext cx="266440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/>
                </a:solidFill>
              </a:rPr>
              <a:t>Trạng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</a:rPr>
              <a:t>thái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</a:rPr>
              <a:t>tài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</a:rPr>
              <a:t>nguyên</a:t>
            </a:r>
            <a:endParaRPr lang="en-US" altLang="ko-KR" sz="1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376439" y="2374544"/>
            <a:ext cx="252028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/>
                </a:solidFill>
              </a:rPr>
              <a:t>Hàng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</a:rPr>
              <a:t>đợi</a:t>
            </a:r>
            <a:endParaRPr lang="en-US" altLang="ko-KR" sz="1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228184" y="2374544"/>
            <a:ext cx="252028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/>
                </a:solidFill>
              </a:rPr>
              <a:t>Bộ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</a:rPr>
              <a:t>cấp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</a:rPr>
              <a:t>phát</a:t>
            </a:r>
            <a:endParaRPr lang="en-US" altLang="ko-KR" sz="1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3376439" y="293179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Danh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sách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các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tiến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đang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chờ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được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cấp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phát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tài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nguyên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tương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ứng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6228184" y="293179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err="1">
                <a:solidFill>
                  <a:schemeClr val="bg1"/>
                </a:solidFill>
              </a:rPr>
              <a:t>Là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đoạn</a:t>
            </a:r>
            <a:r>
              <a:rPr lang="en-US" sz="1600" dirty="0">
                <a:solidFill>
                  <a:schemeClr val="bg1"/>
                </a:solidFill>
              </a:rPr>
              <a:t> code </a:t>
            </a:r>
            <a:r>
              <a:rPr lang="en-US" sz="1600" dirty="0" err="1">
                <a:solidFill>
                  <a:schemeClr val="bg1"/>
                </a:solidFill>
              </a:rPr>
              <a:t>đảm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nhiệm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việc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cấp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phát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một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lvl="0" algn="ctr"/>
            <a:r>
              <a:rPr lang="en-US" sz="1600" dirty="0" err="1">
                <a:solidFill>
                  <a:schemeClr val="bg1"/>
                </a:solidFill>
              </a:rPr>
              <a:t>tài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nguyên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đặc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thù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3</a:t>
            </a:r>
            <a:endParaRPr lang="ko-KR" altLang="en-US" sz="1200" b="1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78657"/>
            <a:ext cx="9144000" cy="576064"/>
          </a:xfrm>
        </p:spPr>
        <p:txBody>
          <a:bodyPr/>
          <a:lstStyle/>
          <a:p>
            <a:r>
              <a:rPr lang="en-US" altLang="ko-KR" sz="1800" b="1" dirty="0" err="1">
                <a:solidFill>
                  <a:schemeClr val="bg1"/>
                </a:solidFill>
              </a:rPr>
              <a:t>Định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danh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tài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nguyên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build="p"/>
      <p:bldP spid="23" grpId="0"/>
      <p:bldP spid="306" grpId="0" animBg="1"/>
      <p:bldP spid="307" grpId="0" animBg="1"/>
      <p:bldP spid="308" grpId="0" animBg="1"/>
      <p:bldP spid="309" grpId="0"/>
      <p:bldP spid="310" grpId="0"/>
      <p:bldP spid="2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voer.edu.vn/file/283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7494"/>
            <a:ext cx="6336704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44439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Khối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quản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lý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tài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nguyên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686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7748" y="1247484"/>
            <a:ext cx="466175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491" y="1292301"/>
            <a:ext cx="431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/>
              <a:t>Bảo</a:t>
            </a:r>
            <a:r>
              <a:rPr lang="en-US" sz="1400" dirty="0"/>
              <a:t> </a:t>
            </a:r>
            <a:r>
              <a:rPr lang="en-US" sz="1400" dirty="0" err="1"/>
              <a:t>đảm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lệ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tiến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endParaRPr lang="en-US" sz="1400" dirty="0"/>
          </a:p>
          <a:p>
            <a:pPr lvl="0" algn="ctr"/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chia </a:t>
            </a:r>
            <a:r>
              <a:rPr lang="en-US" sz="1400" dirty="0" err="1"/>
              <a:t>sẻ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3</a:t>
            </a:r>
            <a:endParaRPr lang="ko-KR" altLang="en-US" sz="1200" b="1" dirty="0"/>
          </a:p>
        </p:txBody>
      </p:sp>
      <p:sp>
        <p:nvSpPr>
          <p:cNvPr id="3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sz="2500" b="1" dirty="0">
                <a:solidFill>
                  <a:schemeClr val="accent2"/>
                </a:solidFill>
              </a:rPr>
              <a:t>CÁC MỤC TIÊU KỸ THUẬT CẤP PHÁT</a:t>
            </a:r>
            <a:endParaRPr lang="ko-KR" altLang="en-US" sz="2500" b="1" dirty="0">
              <a:solidFill>
                <a:schemeClr val="accent2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7748" y="3070745"/>
            <a:ext cx="3869668" cy="653133"/>
            <a:chOff x="0" y="1270545"/>
            <a:chExt cx="4355976" cy="504056"/>
          </a:xfrm>
        </p:grpSpPr>
        <p:sp>
          <p:nvSpPr>
            <p:cNvPr id="35" name="Rectangle 3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42919" y="3243422"/>
            <a:ext cx="358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ưu</a:t>
            </a:r>
            <a:r>
              <a:rPr lang="en-US" sz="1400" dirty="0"/>
              <a:t> </a:t>
            </a:r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nguyên</a:t>
            </a:r>
            <a:r>
              <a:rPr lang="en-US" sz="1400" dirty="0"/>
              <a:t>.</a:t>
            </a:r>
          </a:p>
        </p:txBody>
      </p:sp>
      <p:grpSp>
        <p:nvGrpSpPr>
          <p:cNvPr id="42" name="Group 41"/>
          <p:cNvGrpSpPr/>
          <p:nvPr/>
        </p:nvGrpSpPr>
        <p:grpSpPr>
          <a:xfrm rot="10800000">
            <a:off x="4480656" y="2350665"/>
            <a:ext cx="4661756" cy="653133"/>
            <a:chOff x="0" y="1270545"/>
            <a:chExt cx="4355976" cy="504056"/>
          </a:xfrm>
        </p:grpSpPr>
        <p:sp>
          <p:nvSpPr>
            <p:cNvPr id="43" name="Rectangle 42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480657" y="2408570"/>
            <a:ext cx="431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tiến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khoảng</a:t>
            </a:r>
            <a:endParaRPr lang="en-US" sz="1400" dirty="0"/>
          </a:p>
          <a:p>
            <a:pPr lvl="0" algn="ctr"/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</a:t>
            </a:r>
            <a:r>
              <a:rPr lang="en-US" sz="1400" dirty="0" err="1"/>
              <a:t>trì</a:t>
            </a:r>
            <a:r>
              <a:rPr lang="en-US" sz="1400" dirty="0"/>
              <a:t> </a:t>
            </a:r>
            <a:r>
              <a:rPr lang="en-US" sz="1400" dirty="0" err="1"/>
              <a:t>hoãn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chấp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 rot="10800000">
            <a:off x="3923788" y="4006848"/>
            <a:ext cx="5218624" cy="653133"/>
            <a:chOff x="0" y="1270545"/>
            <a:chExt cx="4355976" cy="504056"/>
          </a:xfrm>
        </p:grpSpPr>
        <p:sp>
          <p:nvSpPr>
            <p:cNvPr id="47" name="Rectangle 46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23788" y="4071806"/>
            <a:ext cx="482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err="1"/>
              <a:t>Giải</a:t>
            </a:r>
            <a:r>
              <a:rPr lang="en-US" sz="1400" dirty="0"/>
              <a:t> </a:t>
            </a:r>
            <a:r>
              <a:rPr lang="en-US" sz="1400" dirty="0" err="1"/>
              <a:t>quyết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vấn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nảy</a:t>
            </a:r>
            <a:r>
              <a:rPr lang="en-US" sz="1400" dirty="0"/>
              <a:t> </a:t>
            </a:r>
            <a:r>
              <a:rPr lang="en-US" sz="1400" dirty="0" err="1"/>
              <a:t>sinh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tiến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endParaRPr lang="en-US" sz="1400" dirty="0"/>
          </a:p>
          <a:p>
            <a:pPr lvl="0" algn="ctr"/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chia </a:t>
            </a:r>
            <a:r>
              <a:rPr lang="en-US" sz="1400" dirty="0" err="1"/>
              <a:t>sẻ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7911424" y="428460"/>
            <a:ext cx="884749" cy="999268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 build="p"/>
      <p:bldP spid="41" grpId="0"/>
      <p:bldP spid="45" grpId="0"/>
      <p:bldP spid="49" grpId="0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3024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TÀI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LIỆU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THAM KHẢO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1242214"/>
            <a:ext cx="60486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u="sng" dirty="0" err="1"/>
              <a:t>Tài</a:t>
            </a:r>
            <a:r>
              <a:rPr lang="en-US" sz="1500" b="1" u="sng" dirty="0"/>
              <a:t> </a:t>
            </a:r>
            <a:r>
              <a:rPr lang="en-US" sz="1500" b="1" u="sng" dirty="0" err="1"/>
              <a:t>liệu</a:t>
            </a:r>
            <a:r>
              <a:rPr lang="en-US" sz="1500" b="1" u="sng" dirty="0"/>
              <a:t> </a:t>
            </a:r>
            <a:r>
              <a:rPr lang="en-US" sz="1500" b="1" u="sng" dirty="0" err="1"/>
              <a:t>tham</a:t>
            </a:r>
            <a:r>
              <a:rPr lang="en-US" sz="1500" b="1" u="sng" dirty="0"/>
              <a:t> </a:t>
            </a:r>
            <a:r>
              <a:rPr lang="en-US" sz="1500" b="1" u="sng" dirty="0" err="1"/>
              <a:t>khảo</a:t>
            </a:r>
            <a:endParaRPr lang="en-US" sz="1500" b="1" u="sng" dirty="0"/>
          </a:p>
          <a:p>
            <a:pPr algn="just"/>
            <a:endParaRPr lang="en-US" sz="1500" b="1" dirty="0"/>
          </a:p>
          <a:p>
            <a:pPr algn="just"/>
            <a:r>
              <a:rPr lang="en-US" sz="1500" dirty="0"/>
              <a:t>[1]  </a:t>
            </a:r>
            <a:r>
              <a:rPr lang="en-US" sz="1500" u="sng" dirty="0">
                <a:hlinkClick r:id="rId2"/>
              </a:rPr>
              <a:t>https://tailieu.vn/doc/chuong-2-process-threads-tien-trinh-luong--404015.html</a:t>
            </a:r>
            <a:endParaRPr lang="en-US" sz="1500" dirty="0"/>
          </a:p>
          <a:p>
            <a:pPr algn="just"/>
            <a:r>
              <a:rPr lang="en-US" sz="1500" dirty="0"/>
              <a:t>[2] </a:t>
            </a:r>
            <a:r>
              <a:rPr lang="en-US" sz="1500" u="sng" dirty="0">
                <a:hlinkClick r:id="rId3"/>
              </a:rPr>
              <a:t>https://123doc.net//document/4205879-nghien-cuu-tim-hieu-ve-quan-ly-tien-trinh-trong-he-dieu-hanh-windows.html</a:t>
            </a:r>
            <a:endParaRPr lang="en-US" sz="1500" dirty="0"/>
          </a:p>
          <a:p>
            <a:pPr algn="just"/>
            <a:r>
              <a:rPr lang="en-US" sz="1500" dirty="0"/>
              <a:t>[3]  </a:t>
            </a:r>
            <a:r>
              <a:rPr lang="en-US" sz="1500" u="sng" dirty="0">
                <a:hlinkClick r:id="rId4"/>
              </a:rPr>
              <a:t>https://www.slideshare.net/realpotter/h-iu-hnh-chng-2</a:t>
            </a:r>
            <a:endParaRPr lang="en-US" sz="1500" dirty="0"/>
          </a:p>
          <a:p>
            <a:pPr algn="just"/>
            <a:r>
              <a:rPr lang="en-US" sz="1500" dirty="0"/>
              <a:t>[4] </a:t>
            </a:r>
            <a:r>
              <a:rPr lang="en-US" sz="1500" u="sng" dirty="0">
                <a:hlinkClick r:id="rId5"/>
              </a:rPr>
              <a:t>https://voer.edu.vn/c/quan-ly-tien-trinh/a039fa79/8ddbad72</a:t>
            </a:r>
            <a:endParaRPr lang="en-US" sz="1500" dirty="0"/>
          </a:p>
          <a:p>
            <a:pPr algn="just"/>
            <a:r>
              <a:rPr lang="en-US" sz="1500" dirty="0"/>
              <a:t>[5]  </a:t>
            </a:r>
            <a:r>
              <a:rPr lang="en-US" sz="1500" dirty="0" err="1"/>
              <a:t>Giáo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hệ</a:t>
            </a:r>
            <a:r>
              <a:rPr lang="en-US" sz="1500" dirty="0"/>
              <a:t> </a:t>
            </a:r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hành</a:t>
            </a:r>
            <a:r>
              <a:rPr lang="en-US" sz="1500" dirty="0"/>
              <a:t> </a:t>
            </a:r>
            <a:r>
              <a:rPr lang="en-US" sz="1500" dirty="0" err="1"/>
              <a:t>nhà</a:t>
            </a:r>
            <a:r>
              <a:rPr lang="en-US" sz="1500" dirty="0"/>
              <a:t> </a:t>
            </a:r>
            <a:r>
              <a:rPr lang="en-US" sz="1500" dirty="0" err="1"/>
              <a:t>xuất</a:t>
            </a:r>
            <a:r>
              <a:rPr lang="en-US" sz="1500" dirty="0"/>
              <a:t> </a:t>
            </a:r>
            <a:r>
              <a:rPr lang="en-US" sz="1500" dirty="0" err="1"/>
              <a:t>bản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Thank you!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227934"/>
            <a:ext cx="9144000" cy="288032"/>
          </a:xfrm>
        </p:spPr>
        <p:txBody>
          <a:bodyPr/>
          <a:lstStyle/>
          <a:p>
            <a:pPr lvl="0"/>
            <a:r>
              <a:rPr lang="en-US" altLang="ko-KR" i="1" dirty="0"/>
              <a:t>Any questions please contact our email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MEMBERS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5515" y="3199512"/>
            <a:ext cx="1901455" cy="1635012"/>
            <a:chOff x="225647" y="3401883"/>
            <a:chExt cx="1682056" cy="1635012"/>
          </a:xfrm>
        </p:grpSpPr>
        <p:grpSp>
          <p:nvGrpSpPr>
            <p:cNvPr id="12" name="Group 11"/>
            <p:cNvGrpSpPr/>
            <p:nvPr/>
          </p:nvGrpSpPr>
          <p:grpSpPr>
            <a:xfrm>
              <a:off x="225647" y="3401883"/>
              <a:ext cx="1656183" cy="458486"/>
              <a:chOff x="3755162" y="3379469"/>
              <a:chExt cx="1584177" cy="458486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55162" y="3379469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Hà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Huy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Sơn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55163" y="3588375"/>
                <a:ext cx="1584176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 err="1">
                    <a:solidFill>
                      <a:schemeClr val="accent1"/>
                    </a:solidFill>
                    <a:cs typeface="Arial" pitchFamily="34" charset="0"/>
                  </a:rPr>
                  <a:t>Ngành</a:t>
                </a: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 CNTT 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1" y="3836566"/>
              <a:ext cx="16561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Quê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Tĩnh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Sở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thích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đọc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sách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…..</a:t>
              </a:r>
            </a:p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ớc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k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ước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166275"/>
            <a:chOff x="251520" y="3350185"/>
            <a:chExt cx="1656184" cy="1166275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Vũ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Đình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Quân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59k3-CNTT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Mssv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18574802010096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Quê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</a:t>
              </a:r>
            </a:p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935443"/>
            <a:chOff x="251520" y="3350185"/>
            <a:chExt cx="1656184" cy="935443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N.N.Tiến</a:t>
                </a: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Quân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58K1-CNTT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MSV: 1755248020100009</a:t>
              </a:r>
            </a:p>
            <a:p>
              <a:pPr algn="ctr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Quê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Placeholder 9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" b="8479"/>
          <a:stretch>
            <a:fillRect/>
          </a:stretch>
        </p:blipFill>
        <p:spPr>
          <a:xfrm>
            <a:off x="142999" y="1347774"/>
            <a:ext cx="2017241" cy="1872048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6" b="6596"/>
          <a:stretch>
            <a:fillRect/>
          </a:stretch>
        </p:blipFill>
        <p:spPr/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4F5A89FC-A514-A046-BE86-233098F39F59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5" b="17515"/>
          <a:stretch/>
        </p:blipFill>
        <p:spPr/>
      </p:pic>
      <p:pic>
        <p:nvPicPr>
          <p:cNvPr id="3" name="Picture Placeholder 2"/>
          <p:cNvPicPr>
            <a:picLocks noGrp="1" noChangeAspect="1"/>
          </p:cNvPicPr>
          <p:nvPr>
            <p:ph type="pic" idx="1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>
          <a:xfrm>
            <a:off x="6996048" y="1347614"/>
            <a:ext cx="2010168" cy="1869062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50DCEC0-AE3D-8C48-89B9-38EC7692867B}"/>
              </a:ext>
            </a:extLst>
          </p:cNvPr>
          <p:cNvSpPr txBox="1"/>
          <p:nvPr/>
        </p:nvSpPr>
        <p:spPr>
          <a:xfrm>
            <a:off x="4727678" y="3350184"/>
            <a:ext cx="2012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200" b="1"/>
              <a:t>   Nguyễn Cảnh Quân</a:t>
            </a:r>
          </a:p>
          <a:p>
            <a:pPr algn="l"/>
            <a:r>
              <a:rPr lang="vi-VN" sz="1200" b="1"/>
              <a:t>            </a:t>
            </a:r>
            <a:r>
              <a:rPr lang="vi-VN" sz="1200" b="1">
                <a:solidFill>
                  <a:schemeClr val="accent1"/>
                </a:solidFill>
              </a:rPr>
              <a:t>58k3-CNTT</a:t>
            </a:r>
            <a:endParaRPr lang="vi-VN" sz="1200" b="1"/>
          </a:p>
          <a:p>
            <a:pPr algn="l"/>
            <a:endParaRPr lang="vi-VN" sz="1200" b="1"/>
          </a:p>
          <a:p>
            <a:pPr algn="l"/>
            <a:r>
              <a:rPr lang="vi-VN" sz="1200" u="sng"/>
              <a:t>Mssv:1755248020100089</a:t>
            </a:r>
          </a:p>
          <a:p>
            <a:pPr algn="l"/>
            <a:r>
              <a:rPr lang="vi-VN" sz="1200" u="sng"/>
              <a:t>Quê quán : Nghệ An</a:t>
            </a:r>
          </a:p>
        </p:txBody>
      </p:sp>
    </p:spTree>
    <p:extLst>
      <p:ext uri="{BB962C8B-B14F-4D97-AF65-F5344CB8AC3E}">
        <p14:creationId xmlns:p14="http://schemas.microsoft.com/office/powerpoint/2010/main" val="900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chemeClr val="accent2"/>
                </a:solidFill>
                <a:cs typeface="Arial" pitchFamily="34" charset="0"/>
              </a:rPr>
              <a:t>CONTENT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7286" y="1203599"/>
            <a:ext cx="5821138" cy="888686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61531" y="2355727"/>
            <a:ext cx="5821138" cy="888686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55776" y="3555272"/>
            <a:ext cx="5821138" cy="888686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85431" y="1203598"/>
            <a:ext cx="59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3423" y="2355726"/>
            <a:ext cx="59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7784" y="3555271"/>
            <a:ext cx="59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80081" y="1401692"/>
            <a:ext cx="4864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Tiến</a:t>
            </a:r>
            <a:r>
              <a:rPr lang="en-US" altLang="ko-KR" sz="2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trình</a:t>
            </a:r>
            <a:endParaRPr lang="ko-KR" altLang="en-US" sz="2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80081" y="2544855"/>
            <a:ext cx="4864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Lập</a:t>
            </a:r>
            <a:r>
              <a:rPr lang="en-US" altLang="ko-KR" sz="2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lịch</a:t>
            </a:r>
            <a:r>
              <a:rPr lang="en-US" altLang="ko-KR" sz="2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tiến</a:t>
            </a:r>
            <a:r>
              <a:rPr lang="en-US" altLang="ko-KR" sz="2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trình</a:t>
            </a:r>
            <a:endParaRPr lang="ko-KR" altLang="en-US" sz="25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80081" y="3732843"/>
            <a:ext cx="4864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Các</a:t>
            </a:r>
            <a:r>
              <a:rPr lang="en-US" altLang="ko-KR" sz="2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hoạt</a:t>
            </a:r>
            <a:r>
              <a:rPr lang="en-US" altLang="ko-KR" sz="2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động</a:t>
            </a:r>
            <a:r>
              <a:rPr lang="en-US" altLang="ko-KR" sz="2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trên</a:t>
            </a:r>
            <a:r>
              <a:rPr lang="en-US" altLang="ko-KR" sz="2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tiến</a:t>
            </a:r>
            <a:r>
              <a:rPr lang="en-US" altLang="ko-KR" sz="25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500" b="1" dirty="0" err="1">
                <a:solidFill>
                  <a:schemeClr val="accent2"/>
                </a:solidFill>
                <a:cs typeface="Arial" pitchFamily="34" charset="0"/>
              </a:rPr>
              <a:t>trình</a:t>
            </a:r>
            <a:endParaRPr lang="ko-KR" altLang="en-US" sz="25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7" grpId="0"/>
      <p:bldP spid="28" grpId="0"/>
      <p:bldP spid="30" grpId="0"/>
      <p:bldP spid="3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217" y="1563638"/>
            <a:ext cx="9144000" cy="1584176"/>
          </a:xfrm>
        </p:spPr>
        <p:txBody>
          <a:bodyPr/>
          <a:lstStyle/>
          <a:p>
            <a:r>
              <a:rPr lang="en-US" sz="3000" b="1" u="sng" dirty="0">
                <a:solidFill>
                  <a:schemeClr val="accent2"/>
                </a:solidFill>
              </a:rPr>
              <a:t>PHẦN 1:</a:t>
            </a:r>
          </a:p>
          <a:p>
            <a:r>
              <a:rPr lang="en-US" sz="3000" b="1" dirty="0">
                <a:solidFill>
                  <a:schemeClr val="accent2"/>
                </a:solidFill>
              </a:rPr>
              <a:t>TỔNG QUAN VỀ TIẾN TRÌNH</a:t>
            </a:r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258050" y="461764"/>
            <a:ext cx="1725794" cy="162528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4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TIẾN TRÌNH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03598"/>
            <a:ext cx="9144000" cy="3528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41962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>
                <a:solidFill>
                  <a:schemeClr val="bg1"/>
                </a:solidFill>
              </a:rPr>
              <a:t>Là</a:t>
            </a:r>
            <a:r>
              <a:rPr lang="en-US" sz="2500" b="1" dirty="0">
                <a:solidFill>
                  <a:schemeClr val="bg1"/>
                </a:solidFill>
              </a:rPr>
              <a:t> 1 </a:t>
            </a:r>
            <a:r>
              <a:rPr lang="en-US" sz="2500" b="1" dirty="0" err="1">
                <a:solidFill>
                  <a:schemeClr val="bg1"/>
                </a:solidFill>
              </a:rPr>
              <a:t>bộ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phận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của</a:t>
            </a:r>
            <a:r>
              <a:rPr lang="en-US" sz="2500" b="1" dirty="0">
                <a:solidFill>
                  <a:schemeClr val="bg1"/>
                </a:solidFill>
              </a:rPr>
              <a:t> 1 </a:t>
            </a:r>
            <a:r>
              <a:rPr lang="en-US" sz="2500" b="1" dirty="0" err="1">
                <a:solidFill>
                  <a:schemeClr val="bg1"/>
                </a:solidFill>
              </a:rPr>
              <a:t>chương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trình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đang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thực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hiện</a:t>
            </a:r>
            <a:r>
              <a:rPr lang="en-US" sz="2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2500" b="1" dirty="0" err="1">
                <a:solidFill>
                  <a:schemeClr val="bg1"/>
                </a:solidFill>
              </a:rPr>
              <a:t>đơn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vị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thực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hiện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là</a:t>
            </a:r>
            <a:r>
              <a:rPr lang="en-US" sz="2500" b="1" dirty="0">
                <a:solidFill>
                  <a:schemeClr val="bg1"/>
                </a:solidFill>
              </a:rPr>
              <a:t> processer</a:t>
            </a:r>
          </a:p>
          <a:p>
            <a:pPr algn="ctr"/>
            <a:r>
              <a:rPr lang="en-US" sz="2500" b="1" dirty="0">
                <a:solidFill>
                  <a:schemeClr val="bg1"/>
                </a:solidFill>
              </a:rPr>
              <a:t/>
            </a:r>
            <a:br>
              <a:rPr lang="en-US" sz="2500" b="1" dirty="0">
                <a:solidFill>
                  <a:schemeClr val="bg1"/>
                </a:solidFill>
              </a:rPr>
            </a:br>
            <a:endParaRPr lang="ko-KR" altLang="en-US" sz="25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3568" y="3483124"/>
            <a:ext cx="7746545" cy="960834"/>
            <a:chOff x="1833621" y="3361656"/>
            <a:chExt cx="5455403" cy="960834"/>
          </a:xfrm>
        </p:grpSpPr>
        <p:sp>
          <p:nvSpPr>
            <p:cNvPr id="40" name="Freeform 39"/>
            <p:cNvSpPr/>
            <p:nvPr/>
          </p:nvSpPr>
          <p:spPr>
            <a:xfrm>
              <a:off x="1833621" y="3361656"/>
              <a:ext cx="1601390" cy="960834"/>
            </a:xfrm>
            <a:custGeom>
              <a:avLst/>
              <a:gdLst>
                <a:gd name="connsiteX0" fmla="*/ 0 w 1601390"/>
                <a:gd name="connsiteY0" fmla="*/ 96083 h 960834"/>
                <a:gd name="connsiteX1" fmla="*/ 96083 w 1601390"/>
                <a:gd name="connsiteY1" fmla="*/ 0 h 960834"/>
                <a:gd name="connsiteX2" fmla="*/ 1505307 w 1601390"/>
                <a:gd name="connsiteY2" fmla="*/ 0 h 960834"/>
                <a:gd name="connsiteX3" fmla="*/ 1601390 w 1601390"/>
                <a:gd name="connsiteY3" fmla="*/ 96083 h 960834"/>
                <a:gd name="connsiteX4" fmla="*/ 1601390 w 1601390"/>
                <a:gd name="connsiteY4" fmla="*/ 864751 h 960834"/>
                <a:gd name="connsiteX5" fmla="*/ 1505307 w 1601390"/>
                <a:gd name="connsiteY5" fmla="*/ 960834 h 960834"/>
                <a:gd name="connsiteX6" fmla="*/ 96083 w 1601390"/>
                <a:gd name="connsiteY6" fmla="*/ 960834 h 960834"/>
                <a:gd name="connsiteX7" fmla="*/ 0 w 1601390"/>
                <a:gd name="connsiteY7" fmla="*/ 864751 h 960834"/>
                <a:gd name="connsiteX8" fmla="*/ 0 w 1601390"/>
                <a:gd name="connsiteY8" fmla="*/ 96083 h 96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960834">
                  <a:moveTo>
                    <a:pt x="0" y="96083"/>
                  </a:moveTo>
                  <a:cubicBezTo>
                    <a:pt x="0" y="43018"/>
                    <a:pt x="43018" y="0"/>
                    <a:pt x="96083" y="0"/>
                  </a:cubicBezTo>
                  <a:lnTo>
                    <a:pt x="1505307" y="0"/>
                  </a:lnTo>
                  <a:cubicBezTo>
                    <a:pt x="1558372" y="0"/>
                    <a:pt x="1601390" y="43018"/>
                    <a:pt x="1601390" y="96083"/>
                  </a:cubicBezTo>
                  <a:lnTo>
                    <a:pt x="1601390" y="864751"/>
                  </a:lnTo>
                  <a:cubicBezTo>
                    <a:pt x="1601390" y="917816"/>
                    <a:pt x="1558372" y="960834"/>
                    <a:pt x="1505307" y="960834"/>
                  </a:cubicBezTo>
                  <a:lnTo>
                    <a:pt x="96083" y="960834"/>
                  </a:lnTo>
                  <a:cubicBezTo>
                    <a:pt x="43018" y="960834"/>
                    <a:pt x="0" y="917816"/>
                    <a:pt x="0" y="864751"/>
                  </a:cubicBezTo>
                  <a:lnTo>
                    <a:pt x="0" y="96083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00532" tIns="100532" rIns="100532" bIns="10053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>
                  <a:solidFill>
                    <a:schemeClr val="accent2"/>
                  </a:solidFill>
                </a:rPr>
                <a:t>Các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lệnh</a:t>
              </a:r>
              <a:endParaRPr lang="en-US" sz="1900" kern="1200" dirty="0">
                <a:solidFill>
                  <a:schemeClr val="accent2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771304" y="3361656"/>
              <a:ext cx="1601390" cy="960834"/>
            </a:xfrm>
            <a:custGeom>
              <a:avLst/>
              <a:gdLst>
                <a:gd name="connsiteX0" fmla="*/ 0 w 1601390"/>
                <a:gd name="connsiteY0" fmla="*/ 96083 h 960834"/>
                <a:gd name="connsiteX1" fmla="*/ 96083 w 1601390"/>
                <a:gd name="connsiteY1" fmla="*/ 0 h 960834"/>
                <a:gd name="connsiteX2" fmla="*/ 1505307 w 1601390"/>
                <a:gd name="connsiteY2" fmla="*/ 0 h 960834"/>
                <a:gd name="connsiteX3" fmla="*/ 1601390 w 1601390"/>
                <a:gd name="connsiteY3" fmla="*/ 96083 h 960834"/>
                <a:gd name="connsiteX4" fmla="*/ 1601390 w 1601390"/>
                <a:gd name="connsiteY4" fmla="*/ 864751 h 960834"/>
                <a:gd name="connsiteX5" fmla="*/ 1505307 w 1601390"/>
                <a:gd name="connsiteY5" fmla="*/ 960834 h 960834"/>
                <a:gd name="connsiteX6" fmla="*/ 96083 w 1601390"/>
                <a:gd name="connsiteY6" fmla="*/ 960834 h 960834"/>
                <a:gd name="connsiteX7" fmla="*/ 0 w 1601390"/>
                <a:gd name="connsiteY7" fmla="*/ 864751 h 960834"/>
                <a:gd name="connsiteX8" fmla="*/ 0 w 1601390"/>
                <a:gd name="connsiteY8" fmla="*/ 96083 h 96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960834">
                  <a:moveTo>
                    <a:pt x="0" y="96083"/>
                  </a:moveTo>
                  <a:cubicBezTo>
                    <a:pt x="0" y="43018"/>
                    <a:pt x="43018" y="0"/>
                    <a:pt x="96083" y="0"/>
                  </a:cubicBezTo>
                  <a:lnTo>
                    <a:pt x="1505307" y="0"/>
                  </a:lnTo>
                  <a:cubicBezTo>
                    <a:pt x="1558372" y="0"/>
                    <a:pt x="1601390" y="43018"/>
                    <a:pt x="1601390" y="96083"/>
                  </a:cubicBezTo>
                  <a:lnTo>
                    <a:pt x="1601390" y="864751"/>
                  </a:lnTo>
                  <a:cubicBezTo>
                    <a:pt x="1601390" y="917816"/>
                    <a:pt x="1558372" y="960834"/>
                    <a:pt x="1505307" y="960834"/>
                  </a:cubicBezTo>
                  <a:lnTo>
                    <a:pt x="96083" y="960834"/>
                  </a:lnTo>
                  <a:cubicBezTo>
                    <a:pt x="43018" y="960834"/>
                    <a:pt x="0" y="917816"/>
                    <a:pt x="0" y="864751"/>
                  </a:cubicBezTo>
                  <a:lnTo>
                    <a:pt x="0" y="96083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00532" tIns="100532" rIns="100532" bIns="10053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>
                  <a:solidFill>
                    <a:schemeClr val="accent2"/>
                  </a:solidFill>
                </a:rPr>
                <a:t>Phần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dữ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liệu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chứa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biến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toàn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cục</a:t>
              </a:r>
              <a:endParaRPr lang="en-US" sz="1900" kern="12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687634" y="3361656"/>
              <a:ext cx="1601390" cy="960834"/>
            </a:xfrm>
            <a:custGeom>
              <a:avLst/>
              <a:gdLst>
                <a:gd name="connsiteX0" fmla="*/ 0 w 1601390"/>
                <a:gd name="connsiteY0" fmla="*/ 96083 h 960834"/>
                <a:gd name="connsiteX1" fmla="*/ 96083 w 1601390"/>
                <a:gd name="connsiteY1" fmla="*/ 0 h 960834"/>
                <a:gd name="connsiteX2" fmla="*/ 1505307 w 1601390"/>
                <a:gd name="connsiteY2" fmla="*/ 0 h 960834"/>
                <a:gd name="connsiteX3" fmla="*/ 1601390 w 1601390"/>
                <a:gd name="connsiteY3" fmla="*/ 96083 h 960834"/>
                <a:gd name="connsiteX4" fmla="*/ 1601390 w 1601390"/>
                <a:gd name="connsiteY4" fmla="*/ 864751 h 960834"/>
                <a:gd name="connsiteX5" fmla="*/ 1505307 w 1601390"/>
                <a:gd name="connsiteY5" fmla="*/ 960834 h 960834"/>
                <a:gd name="connsiteX6" fmla="*/ 96083 w 1601390"/>
                <a:gd name="connsiteY6" fmla="*/ 960834 h 960834"/>
                <a:gd name="connsiteX7" fmla="*/ 0 w 1601390"/>
                <a:gd name="connsiteY7" fmla="*/ 864751 h 960834"/>
                <a:gd name="connsiteX8" fmla="*/ 0 w 1601390"/>
                <a:gd name="connsiteY8" fmla="*/ 96083 h 96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390" h="960834">
                  <a:moveTo>
                    <a:pt x="0" y="96083"/>
                  </a:moveTo>
                  <a:cubicBezTo>
                    <a:pt x="0" y="43018"/>
                    <a:pt x="43018" y="0"/>
                    <a:pt x="96083" y="0"/>
                  </a:cubicBezTo>
                  <a:lnTo>
                    <a:pt x="1505307" y="0"/>
                  </a:lnTo>
                  <a:cubicBezTo>
                    <a:pt x="1558372" y="0"/>
                    <a:pt x="1601390" y="43018"/>
                    <a:pt x="1601390" y="96083"/>
                  </a:cubicBezTo>
                  <a:lnTo>
                    <a:pt x="1601390" y="864751"/>
                  </a:lnTo>
                  <a:cubicBezTo>
                    <a:pt x="1601390" y="917816"/>
                    <a:pt x="1558372" y="960834"/>
                    <a:pt x="1505307" y="960834"/>
                  </a:cubicBezTo>
                  <a:lnTo>
                    <a:pt x="96083" y="960834"/>
                  </a:lnTo>
                  <a:cubicBezTo>
                    <a:pt x="43018" y="960834"/>
                    <a:pt x="0" y="917816"/>
                    <a:pt x="0" y="864751"/>
                  </a:cubicBezTo>
                  <a:lnTo>
                    <a:pt x="0" y="96083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00532" tIns="100532" rIns="100532" bIns="10053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>
                  <a:solidFill>
                    <a:schemeClr val="accent2"/>
                  </a:solidFill>
                </a:rPr>
                <a:t>Ngăn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xếp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tiến</a:t>
              </a:r>
              <a:r>
                <a:rPr lang="en-US" sz="1900" kern="1200" dirty="0">
                  <a:solidFill>
                    <a:schemeClr val="accent2"/>
                  </a:solidFill>
                </a:rPr>
                <a:t> </a:t>
              </a:r>
              <a:r>
                <a:rPr lang="en-US" sz="1900" kern="1200" dirty="0" err="1">
                  <a:solidFill>
                    <a:schemeClr val="accent2"/>
                  </a:solidFill>
                </a:rPr>
                <a:t>trình</a:t>
              </a:r>
              <a:endParaRPr lang="en-US" sz="1900" kern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Flowchart: Terminator 46"/>
          <p:cNvSpPr/>
          <p:nvPr/>
        </p:nvSpPr>
        <p:spPr>
          <a:xfrm>
            <a:off x="3533569" y="2571750"/>
            <a:ext cx="2016224" cy="504056"/>
          </a:xfrm>
          <a:prstGeom prst="flowChartTerminator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Thành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phần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52" name="Straight Arrow Connector 51"/>
          <p:cNvCxnSpPr>
            <a:stCxn id="40" idx="2"/>
            <a:endCxn id="47" idx="2"/>
          </p:cNvCxnSpPr>
          <p:nvPr/>
        </p:nvCxnSpPr>
        <p:spPr>
          <a:xfrm flipV="1">
            <a:off x="2821068" y="3075806"/>
            <a:ext cx="1720613" cy="407318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  <a:endCxn id="44" idx="1"/>
          </p:cNvCxnSpPr>
          <p:nvPr/>
        </p:nvCxnSpPr>
        <p:spPr>
          <a:xfrm>
            <a:off x="4541681" y="3075806"/>
            <a:ext cx="1750932" cy="407318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2"/>
          </p:cNvCxnSpPr>
          <p:nvPr/>
        </p:nvCxnSpPr>
        <p:spPr>
          <a:xfrm>
            <a:off x="4541681" y="3075806"/>
            <a:ext cx="0" cy="479326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399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  <p:bldP spid="47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3000" b="1" dirty="0">
                <a:solidFill>
                  <a:schemeClr val="accent2"/>
                </a:solidFill>
              </a:rPr>
              <a:t>CÁC LOẠI TIẾN TRÌNH</a:t>
            </a:r>
            <a:endParaRPr lang="ko-KR" altLang="en-US" sz="3000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31590"/>
            <a:ext cx="9144000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36" y="1667584"/>
            <a:ext cx="455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Tiến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tuần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tự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554000" y="1667584"/>
            <a:ext cx="455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Tiến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song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song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6524" y="3507854"/>
            <a:ext cx="4103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Tiến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song song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độc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lập</a:t>
            </a:r>
            <a:endParaRPr lang="en-US" altLang="ko-KR" sz="1500" i="1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Tiến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song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song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endParaRPr lang="en-US" altLang="ko-KR" sz="1500" i="1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Tiến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song song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đồng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mức</a:t>
            </a:r>
            <a:endParaRPr lang="en-US" altLang="ko-KR" sz="1500" i="1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Tiến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song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song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có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quan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500" i="1" dirty="0" err="1">
                <a:solidFill>
                  <a:schemeClr val="bg1"/>
                </a:solidFill>
                <a:cs typeface="Arial" pitchFamily="34" charset="0"/>
              </a:rPr>
              <a:t>thông</a:t>
            </a:r>
            <a:r>
              <a:rPr lang="en-US" altLang="ko-KR" sz="1500" i="1" dirty="0">
                <a:solidFill>
                  <a:schemeClr val="bg1"/>
                </a:solidFill>
                <a:cs typeface="Arial" pitchFamily="34" charset="0"/>
              </a:rPr>
              <a:t> tin</a:t>
            </a:r>
            <a:endParaRPr lang="ko-KR" altLang="en-US" sz="15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79568" y="2343242"/>
            <a:ext cx="1295416" cy="876580"/>
          </a:xfrm>
          <a:custGeom>
            <a:avLst/>
            <a:gdLst>
              <a:gd name="connsiteX0" fmla="*/ 0 w 2175867"/>
              <a:gd name="connsiteY0" fmla="*/ 0 h 870346"/>
              <a:gd name="connsiteX1" fmla="*/ 1740694 w 2175867"/>
              <a:gd name="connsiteY1" fmla="*/ 0 h 870346"/>
              <a:gd name="connsiteX2" fmla="*/ 2175867 w 2175867"/>
              <a:gd name="connsiteY2" fmla="*/ 435173 h 870346"/>
              <a:gd name="connsiteX3" fmla="*/ 1740694 w 2175867"/>
              <a:gd name="connsiteY3" fmla="*/ 870346 h 870346"/>
              <a:gd name="connsiteX4" fmla="*/ 0 w 2175867"/>
              <a:gd name="connsiteY4" fmla="*/ 870346 h 870346"/>
              <a:gd name="connsiteX5" fmla="*/ 435173 w 2175867"/>
              <a:gd name="connsiteY5" fmla="*/ 435173 h 870346"/>
              <a:gd name="connsiteX6" fmla="*/ 0 w 2175867"/>
              <a:gd name="connsiteY6" fmla="*/ 0 h 87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5867" h="870346">
                <a:moveTo>
                  <a:pt x="0" y="0"/>
                </a:moveTo>
                <a:lnTo>
                  <a:pt x="1740694" y="0"/>
                </a:lnTo>
                <a:lnTo>
                  <a:pt x="2175867" y="435173"/>
                </a:lnTo>
                <a:lnTo>
                  <a:pt x="1740694" y="870346"/>
                </a:lnTo>
                <a:lnTo>
                  <a:pt x="0" y="870346"/>
                </a:lnTo>
                <a:lnTo>
                  <a:pt x="435173" y="4351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55201" tIns="73343" rIns="508516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u="sng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2" name="Freeform 41"/>
          <p:cNvSpPr/>
          <p:nvPr/>
        </p:nvSpPr>
        <p:spPr>
          <a:xfrm>
            <a:off x="1745443" y="2343242"/>
            <a:ext cx="1295416" cy="876580"/>
          </a:xfrm>
          <a:custGeom>
            <a:avLst/>
            <a:gdLst>
              <a:gd name="connsiteX0" fmla="*/ 0 w 2175867"/>
              <a:gd name="connsiteY0" fmla="*/ 0 h 870346"/>
              <a:gd name="connsiteX1" fmla="*/ 1740694 w 2175867"/>
              <a:gd name="connsiteY1" fmla="*/ 0 h 870346"/>
              <a:gd name="connsiteX2" fmla="*/ 2175867 w 2175867"/>
              <a:gd name="connsiteY2" fmla="*/ 435173 h 870346"/>
              <a:gd name="connsiteX3" fmla="*/ 1740694 w 2175867"/>
              <a:gd name="connsiteY3" fmla="*/ 870346 h 870346"/>
              <a:gd name="connsiteX4" fmla="*/ 0 w 2175867"/>
              <a:gd name="connsiteY4" fmla="*/ 870346 h 870346"/>
              <a:gd name="connsiteX5" fmla="*/ 435173 w 2175867"/>
              <a:gd name="connsiteY5" fmla="*/ 435173 h 870346"/>
              <a:gd name="connsiteX6" fmla="*/ 0 w 2175867"/>
              <a:gd name="connsiteY6" fmla="*/ 0 h 87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5867" h="870346">
                <a:moveTo>
                  <a:pt x="0" y="0"/>
                </a:moveTo>
                <a:lnTo>
                  <a:pt x="1740694" y="0"/>
                </a:lnTo>
                <a:lnTo>
                  <a:pt x="2175867" y="435173"/>
                </a:lnTo>
                <a:lnTo>
                  <a:pt x="1740694" y="870346"/>
                </a:lnTo>
                <a:lnTo>
                  <a:pt x="0" y="870346"/>
                </a:lnTo>
                <a:lnTo>
                  <a:pt x="435173" y="4351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55201" tIns="73343" rIns="508516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u="sng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3" name="Freeform 42"/>
          <p:cNvSpPr/>
          <p:nvPr/>
        </p:nvSpPr>
        <p:spPr>
          <a:xfrm>
            <a:off x="2911318" y="2343242"/>
            <a:ext cx="1295416" cy="876580"/>
          </a:xfrm>
          <a:custGeom>
            <a:avLst/>
            <a:gdLst>
              <a:gd name="connsiteX0" fmla="*/ 0 w 2175867"/>
              <a:gd name="connsiteY0" fmla="*/ 0 h 870346"/>
              <a:gd name="connsiteX1" fmla="*/ 1740694 w 2175867"/>
              <a:gd name="connsiteY1" fmla="*/ 0 h 870346"/>
              <a:gd name="connsiteX2" fmla="*/ 2175867 w 2175867"/>
              <a:gd name="connsiteY2" fmla="*/ 435173 h 870346"/>
              <a:gd name="connsiteX3" fmla="*/ 1740694 w 2175867"/>
              <a:gd name="connsiteY3" fmla="*/ 870346 h 870346"/>
              <a:gd name="connsiteX4" fmla="*/ 0 w 2175867"/>
              <a:gd name="connsiteY4" fmla="*/ 870346 h 870346"/>
              <a:gd name="connsiteX5" fmla="*/ 435173 w 2175867"/>
              <a:gd name="connsiteY5" fmla="*/ 435173 h 870346"/>
              <a:gd name="connsiteX6" fmla="*/ 0 w 2175867"/>
              <a:gd name="connsiteY6" fmla="*/ 0 h 87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5867" h="870346">
                <a:moveTo>
                  <a:pt x="0" y="0"/>
                </a:moveTo>
                <a:lnTo>
                  <a:pt x="1740694" y="0"/>
                </a:lnTo>
                <a:lnTo>
                  <a:pt x="2175867" y="435173"/>
                </a:lnTo>
                <a:lnTo>
                  <a:pt x="1740694" y="870346"/>
                </a:lnTo>
                <a:lnTo>
                  <a:pt x="0" y="870346"/>
                </a:lnTo>
                <a:lnTo>
                  <a:pt x="435173" y="4351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55201" tIns="73343" rIns="508516" bIns="73343" numCol="1" spcCol="1270" anchor="ctr" anchorCtr="0">
            <a:noAutofit/>
          </a:bodyPr>
          <a:lstStyle/>
          <a:p>
            <a:pPr lvl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b="1" u="sng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64088" y="2283718"/>
            <a:ext cx="3024336" cy="1080120"/>
            <a:chOff x="1524000" y="540246"/>
            <a:chExt cx="6096000" cy="4063007"/>
          </a:xfrm>
        </p:grpSpPr>
        <p:sp>
          <p:nvSpPr>
            <p:cNvPr id="46" name="Freeform 45"/>
            <p:cNvSpPr/>
            <p:nvPr/>
          </p:nvSpPr>
          <p:spPr>
            <a:xfrm>
              <a:off x="3962400" y="540246"/>
              <a:ext cx="3657600" cy="1934765"/>
            </a:xfrm>
            <a:custGeom>
              <a:avLst/>
              <a:gdLst>
                <a:gd name="connsiteX0" fmla="*/ 0 w 3657600"/>
                <a:gd name="connsiteY0" fmla="*/ 241846 h 1934765"/>
                <a:gd name="connsiteX1" fmla="*/ 2690218 w 3657600"/>
                <a:gd name="connsiteY1" fmla="*/ 241846 h 1934765"/>
                <a:gd name="connsiteX2" fmla="*/ 2690218 w 3657600"/>
                <a:gd name="connsiteY2" fmla="*/ 0 h 1934765"/>
                <a:gd name="connsiteX3" fmla="*/ 3657600 w 3657600"/>
                <a:gd name="connsiteY3" fmla="*/ 967383 h 1934765"/>
                <a:gd name="connsiteX4" fmla="*/ 2690218 w 3657600"/>
                <a:gd name="connsiteY4" fmla="*/ 1934765 h 1934765"/>
                <a:gd name="connsiteX5" fmla="*/ 2690218 w 3657600"/>
                <a:gd name="connsiteY5" fmla="*/ 1692919 h 1934765"/>
                <a:gd name="connsiteX6" fmla="*/ 0 w 3657600"/>
                <a:gd name="connsiteY6" fmla="*/ 1692919 h 1934765"/>
                <a:gd name="connsiteX7" fmla="*/ 0 w 3657600"/>
                <a:gd name="connsiteY7" fmla="*/ 241846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0" h="1934765">
                  <a:moveTo>
                    <a:pt x="0" y="241846"/>
                  </a:moveTo>
                  <a:lnTo>
                    <a:pt x="2690218" y="241846"/>
                  </a:lnTo>
                  <a:lnTo>
                    <a:pt x="2690218" y="0"/>
                  </a:lnTo>
                  <a:lnTo>
                    <a:pt x="3657600" y="967383"/>
                  </a:lnTo>
                  <a:lnTo>
                    <a:pt x="2690218" y="1934765"/>
                  </a:lnTo>
                  <a:lnTo>
                    <a:pt x="2690218" y="1692919"/>
                  </a:lnTo>
                  <a:lnTo>
                    <a:pt x="0" y="1692919"/>
                  </a:lnTo>
                  <a:lnTo>
                    <a:pt x="0" y="241846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0480" tIns="272326" rIns="756017" bIns="272326" numCol="1" spcCol="1270" anchor="t" anchorCtr="0">
              <a:noAutofit/>
            </a:bodyPr>
            <a:lstStyle/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b="1" kern="12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b="1" kern="120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524000" y="540246"/>
              <a:ext cx="2438400" cy="1934765"/>
            </a:xfrm>
            <a:custGeom>
              <a:avLst/>
              <a:gdLst>
                <a:gd name="connsiteX0" fmla="*/ 0 w 2438400"/>
                <a:gd name="connsiteY0" fmla="*/ 322467 h 1934765"/>
                <a:gd name="connsiteX1" fmla="*/ 322467 w 2438400"/>
                <a:gd name="connsiteY1" fmla="*/ 0 h 1934765"/>
                <a:gd name="connsiteX2" fmla="*/ 2115933 w 2438400"/>
                <a:gd name="connsiteY2" fmla="*/ 0 h 1934765"/>
                <a:gd name="connsiteX3" fmla="*/ 2438400 w 2438400"/>
                <a:gd name="connsiteY3" fmla="*/ 322467 h 1934765"/>
                <a:gd name="connsiteX4" fmla="*/ 2438400 w 2438400"/>
                <a:gd name="connsiteY4" fmla="*/ 1612298 h 1934765"/>
                <a:gd name="connsiteX5" fmla="*/ 2115933 w 2438400"/>
                <a:gd name="connsiteY5" fmla="*/ 1934765 h 1934765"/>
                <a:gd name="connsiteX6" fmla="*/ 322467 w 2438400"/>
                <a:gd name="connsiteY6" fmla="*/ 1934765 h 1934765"/>
                <a:gd name="connsiteX7" fmla="*/ 0 w 2438400"/>
                <a:gd name="connsiteY7" fmla="*/ 1612298 h 1934765"/>
                <a:gd name="connsiteX8" fmla="*/ 0 w 2438400"/>
                <a:gd name="connsiteY8" fmla="*/ 322467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1934765">
                  <a:moveTo>
                    <a:pt x="0" y="322467"/>
                  </a:moveTo>
                  <a:cubicBezTo>
                    <a:pt x="0" y="144373"/>
                    <a:pt x="144373" y="0"/>
                    <a:pt x="322467" y="0"/>
                  </a:cubicBezTo>
                  <a:lnTo>
                    <a:pt x="2115933" y="0"/>
                  </a:lnTo>
                  <a:cubicBezTo>
                    <a:pt x="2294027" y="0"/>
                    <a:pt x="2438400" y="144373"/>
                    <a:pt x="2438400" y="322467"/>
                  </a:cubicBezTo>
                  <a:lnTo>
                    <a:pt x="2438400" y="1612298"/>
                  </a:lnTo>
                  <a:cubicBezTo>
                    <a:pt x="2438400" y="1790392"/>
                    <a:pt x="2294027" y="1934765"/>
                    <a:pt x="2115933" y="1934765"/>
                  </a:cubicBezTo>
                  <a:lnTo>
                    <a:pt x="322467" y="1934765"/>
                  </a:lnTo>
                  <a:cubicBezTo>
                    <a:pt x="144373" y="1934765"/>
                    <a:pt x="0" y="1790392"/>
                    <a:pt x="0" y="1612298"/>
                  </a:cubicBezTo>
                  <a:lnTo>
                    <a:pt x="0" y="322467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11617" tIns="203032" rIns="311617" bIns="203032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3962400" y="2668488"/>
              <a:ext cx="3657600" cy="1934765"/>
            </a:xfrm>
            <a:custGeom>
              <a:avLst/>
              <a:gdLst>
                <a:gd name="connsiteX0" fmla="*/ 0 w 3657600"/>
                <a:gd name="connsiteY0" fmla="*/ 241846 h 1934765"/>
                <a:gd name="connsiteX1" fmla="*/ 2690218 w 3657600"/>
                <a:gd name="connsiteY1" fmla="*/ 241846 h 1934765"/>
                <a:gd name="connsiteX2" fmla="*/ 2690218 w 3657600"/>
                <a:gd name="connsiteY2" fmla="*/ 0 h 1934765"/>
                <a:gd name="connsiteX3" fmla="*/ 3657600 w 3657600"/>
                <a:gd name="connsiteY3" fmla="*/ 967383 h 1934765"/>
                <a:gd name="connsiteX4" fmla="*/ 2690218 w 3657600"/>
                <a:gd name="connsiteY4" fmla="*/ 1934765 h 1934765"/>
                <a:gd name="connsiteX5" fmla="*/ 2690218 w 3657600"/>
                <a:gd name="connsiteY5" fmla="*/ 1692919 h 1934765"/>
                <a:gd name="connsiteX6" fmla="*/ 0 w 3657600"/>
                <a:gd name="connsiteY6" fmla="*/ 1692919 h 1934765"/>
                <a:gd name="connsiteX7" fmla="*/ 0 w 3657600"/>
                <a:gd name="connsiteY7" fmla="*/ 241846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0" h="1934765">
                  <a:moveTo>
                    <a:pt x="0" y="241846"/>
                  </a:moveTo>
                  <a:lnTo>
                    <a:pt x="2690218" y="241846"/>
                  </a:lnTo>
                  <a:lnTo>
                    <a:pt x="2690218" y="0"/>
                  </a:lnTo>
                  <a:lnTo>
                    <a:pt x="3657600" y="967383"/>
                  </a:lnTo>
                  <a:lnTo>
                    <a:pt x="2690218" y="1934765"/>
                  </a:lnTo>
                  <a:lnTo>
                    <a:pt x="2690218" y="1692919"/>
                  </a:lnTo>
                  <a:lnTo>
                    <a:pt x="0" y="1692919"/>
                  </a:lnTo>
                  <a:lnTo>
                    <a:pt x="0" y="241846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0480" tIns="272326" rIns="756017" bIns="272326" numCol="1" spcCol="1270" anchor="t" anchorCtr="0">
              <a:noAutofit/>
            </a:bodyPr>
            <a:lstStyle/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8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524000" y="2668488"/>
              <a:ext cx="2438400" cy="1934765"/>
            </a:xfrm>
            <a:custGeom>
              <a:avLst/>
              <a:gdLst>
                <a:gd name="connsiteX0" fmla="*/ 0 w 2438400"/>
                <a:gd name="connsiteY0" fmla="*/ 322467 h 1934765"/>
                <a:gd name="connsiteX1" fmla="*/ 322467 w 2438400"/>
                <a:gd name="connsiteY1" fmla="*/ 0 h 1934765"/>
                <a:gd name="connsiteX2" fmla="*/ 2115933 w 2438400"/>
                <a:gd name="connsiteY2" fmla="*/ 0 h 1934765"/>
                <a:gd name="connsiteX3" fmla="*/ 2438400 w 2438400"/>
                <a:gd name="connsiteY3" fmla="*/ 322467 h 1934765"/>
                <a:gd name="connsiteX4" fmla="*/ 2438400 w 2438400"/>
                <a:gd name="connsiteY4" fmla="*/ 1612298 h 1934765"/>
                <a:gd name="connsiteX5" fmla="*/ 2115933 w 2438400"/>
                <a:gd name="connsiteY5" fmla="*/ 1934765 h 1934765"/>
                <a:gd name="connsiteX6" fmla="*/ 322467 w 2438400"/>
                <a:gd name="connsiteY6" fmla="*/ 1934765 h 1934765"/>
                <a:gd name="connsiteX7" fmla="*/ 0 w 2438400"/>
                <a:gd name="connsiteY7" fmla="*/ 1612298 h 1934765"/>
                <a:gd name="connsiteX8" fmla="*/ 0 w 2438400"/>
                <a:gd name="connsiteY8" fmla="*/ 322467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00" h="1934765">
                  <a:moveTo>
                    <a:pt x="0" y="322467"/>
                  </a:moveTo>
                  <a:cubicBezTo>
                    <a:pt x="0" y="144373"/>
                    <a:pt x="144373" y="0"/>
                    <a:pt x="322467" y="0"/>
                  </a:cubicBezTo>
                  <a:lnTo>
                    <a:pt x="2115933" y="0"/>
                  </a:lnTo>
                  <a:cubicBezTo>
                    <a:pt x="2294027" y="0"/>
                    <a:pt x="2438400" y="144373"/>
                    <a:pt x="2438400" y="322467"/>
                  </a:cubicBezTo>
                  <a:lnTo>
                    <a:pt x="2438400" y="1612298"/>
                  </a:lnTo>
                  <a:cubicBezTo>
                    <a:pt x="2438400" y="1790392"/>
                    <a:pt x="2294027" y="1934765"/>
                    <a:pt x="2115933" y="1934765"/>
                  </a:cubicBezTo>
                  <a:lnTo>
                    <a:pt x="322467" y="1934765"/>
                  </a:lnTo>
                  <a:cubicBezTo>
                    <a:pt x="144373" y="1934765"/>
                    <a:pt x="0" y="1790392"/>
                    <a:pt x="0" y="1612298"/>
                  </a:cubicBezTo>
                  <a:lnTo>
                    <a:pt x="0" y="322467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11617" tIns="203032" rIns="311617" bIns="203032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2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28" grpId="0"/>
      <p:bldP spid="39" grpId="0"/>
      <p:bldP spid="41" grpId="0" animBg="1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68" y="483518"/>
            <a:ext cx="9144000" cy="576064"/>
          </a:xfrm>
        </p:spPr>
        <p:txBody>
          <a:bodyPr/>
          <a:lstStyle/>
          <a:p>
            <a:r>
              <a:rPr lang="en-US" altLang="ko-KR" sz="3000" b="1" dirty="0">
                <a:solidFill>
                  <a:schemeClr val="accent2"/>
                </a:solidFill>
              </a:rPr>
              <a:t>CÁC ĐẶC ĐIỂM</a:t>
            </a:r>
            <a:endParaRPr lang="ko-KR" altLang="en-US" sz="3000" b="1" dirty="0">
              <a:solidFill>
                <a:schemeClr val="accent2"/>
              </a:solidFill>
            </a:endParaRP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211960" y="1436948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xuất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1960" y="2327939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1960" y="3160097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tương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hay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lô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58613" y="1389332"/>
            <a:ext cx="642872" cy="576064"/>
            <a:chOff x="3458613" y="1389332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3492017" y="138933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58613" y="144653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58613" y="2248093"/>
            <a:ext cx="642872" cy="576064"/>
            <a:chOff x="3458613" y="2248093"/>
            <a:chExt cx="642872" cy="576064"/>
          </a:xfrm>
        </p:grpSpPr>
        <p:sp>
          <p:nvSpPr>
            <p:cNvPr id="51" name="Oval 50"/>
            <p:cNvSpPr/>
            <p:nvPr/>
          </p:nvSpPr>
          <p:spPr>
            <a:xfrm>
              <a:off x="3492017" y="2248093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8613" y="2305293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58613" y="3089712"/>
            <a:ext cx="642872" cy="576064"/>
            <a:chOff x="3458613" y="3089712"/>
            <a:chExt cx="642872" cy="576064"/>
          </a:xfrm>
        </p:grpSpPr>
        <p:sp>
          <p:nvSpPr>
            <p:cNvPr id="52" name="Oval 51"/>
            <p:cNvSpPr/>
            <p:nvPr/>
          </p:nvSpPr>
          <p:spPr>
            <a:xfrm>
              <a:off x="3492017" y="308971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58613" y="314691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211960" y="3997298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tiên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58613" y="3939902"/>
            <a:ext cx="642872" cy="576064"/>
            <a:chOff x="3458613" y="3939902"/>
            <a:chExt cx="642872" cy="576064"/>
          </a:xfrm>
        </p:grpSpPr>
        <p:sp>
          <p:nvSpPr>
            <p:cNvPr id="68" name="Oval 67"/>
            <p:cNvSpPr/>
            <p:nvPr/>
          </p:nvSpPr>
          <p:spPr>
            <a:xfrm>
              <a:off x="3492017" y="3939902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32AEB8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58613" y="3997102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PHẦN 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30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313" grpId="0" animBg="1"/>
      <p:bldP spid="55" grpId="0"/>
      <p:bldP spid="58" grpId="0"/>
      <p:bldP spid="61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5404292" y="1507381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5469050" y="2638977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5404292" y="2032043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08348" y="1491630"/>
            <a:ext cx="257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Hàm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Create Process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86926" y="123478"/>
            <a:ext cx="4257073" cy="104783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QUÁ TRÌNH </a:t>
            </a:r>
          </a:p>
          <a:p>
            <a:pPr algn="ctr"/>
            <a:r>
              <a:rPr lang="en-US" sz="3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TẠO TIẾN TRÌNH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8930" y="308902"/>
            <a:ext cx="4186328" cy="4639112"/>
            <a:chOff x="1524001" y="540928"/>
            <a:chExt cx="6095998" cy="7984491"/>
          </a:xfrm>
        </p:grpSpPr>
        <p:sp>
          <p:nvSpPr>
            <p:cNvPr id="10" name="Freeform 9"/>
            <p:cNvSpPr/>
            <p:nvPr/>
          </p:nvSpPr>
          <p:spPr>
            <a:xfrm>
              <a:off x="1524001" y="540928"/>
              <a:ext cx="1039019" cy="1484313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538560" rIns="19051" bIns="538559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/>
              </a:r>
              <a:br>
                <a:rPr lang="en-US" sz="2000" dirty="0"/>
              </a:br>
              <a:r>
                <a:rPr lang="en-US" sz="2000" kern="1200" dirty="0"/>
                <a:t>1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563018" y="540930"/>
              <a:ext cx="5056981" cy="964803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65513" rIns="65513" bIns="65513" numCol="1" spcCol="1270" anchor="ctr" anchorCtr="0">
              <a:noAutofit/>
            </a:bodyPr>
            <a:lstStyle/>
            <a:p>
              <a:pPr marL="0" lvl="1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 err="1"/>
                <a:t>Mở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tệp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thực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thi</a:t>
              </a:r>
              <a:endParaRPr lang="en-US" sz="20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524001" y="1829593"/>
              <a:ext cx="1039018" cy="1484312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538559" rIns="19050" bIns="538559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/>
              </a:r>
              <a:br>
                <a:rPr lang="en-US" sz="2000" kern="1200" dirty="0"/>
              </a:br>
              <a:r>
                <a:rPr lang="en-US" sz="2000" kern="1200" dirty="0"/>
                <a:t>2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563018" y="1829594"/>
              <a:ext cx="5056981" cy="964804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65513" rIns="65513" bIns="65514" numCol="1" spcCol="1270" anchor="ctr" anchorCtr="0">
              <a:noAutofit/>
            </a:bodyPr>
            <a:lstStyle/>
            <a:p>
              <a:pPr marL="0" lvl="1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 err="1"/>
                <a:t>Tạo</a:t>
              </a:r>
              <a:r>
                <a:rPr lang="en-US" sz="2000" dirty="0"/>
                <a:t> </a:t>
              </a:r>
              <a:r>
                <a:rPr lang="en-US" sz="2000" dirty="0" err="1"/>
                <a:t>đối</a:t>
              </a:r>
              <a:r>
                <a:rPr lang="en-US" sz="2000" dirty="0"/>
                <a:t> </a:t>
              </a:r>
              <a:r>
                <a:rPr lang="en-US" sz="2000" dirty="0" err="1"/>
                <a:t>tượng</a:t>
              </a:r>
              <a:endParaRPr lang="en-US" sz="20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524001" y="3118257"/>
              <a:ext cx="1039018" cy="1484312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538559" rIns="19050" bIns="538559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/>
              </a:r>
              <a:br>
                <a:rPr lang="en-US" sz="2000" kern="1200" dirty="0"/>
              </a:br>
              <a:r>
                <a:rPr lang="en-US" sz="2000" kern="1200" dirty="0"/>
                <a:t>3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563018" y="3118257"/>
              <a:ext cx="5056981" cy="964804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65513" rIns="65513" bIns="65514" numCol="1" spcCol="1270" anchor="ctr" anchorCtr="0">
              <a:noAutofit/>
            </a:bodyPr>
            <a:lstStyle/>
            <a:p>
              <a:pPr marL="0" lvl="1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 err="1"/>
                <a:t>Tạo</a:t>
              </a:r>
              <a:r>
                <a:rPr lang="en-US" sz="2000" dirty="0"/>
                <a:t> </a:t>
              </a:r>
              <a:r>
                <a:rPr lang="en-US" sz="2000" dirty="0" err="1"/>
                <a:t>luồng</a:t>
              </a:r>
              <a:endParaRPr lang="en-US" sz="2000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24001" y="4457159"/>
              <a:ext cx="1039018" cy="1484311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538559" rIns="19050" bIns="538559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/>
              </a:r>
              <a:br>
                <a:rPr lang="en-US" sz="2000" kern="1200" dirty="0"/>
              </a:br>
              <a:r>
                <a:rPr lang="en-US" sz="2000" kern="1200" dirty="0"/>
                <a:t>4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563018" y="4457159"/>
              <a:ext cx="5056981" cy="964804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65513" rIns="65513" bIns="65514" numCol="1" spcCol="1270" anchor="ctr" anchorCtr="0">
              <a:noAutofit/>
            </a:bodyPr>
            <a:lstStyle/>
            <a:p>
              <a:pPr marL="0" lvl="1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 err="1"/>
                <a:t>Thông</a:t>
              </a:r>
              <a:r>
                <a:rPr lang="en-US" sz="2000" dirty="0"/>
                <a:t> </a:t>
              </a:r>
              <a:r>
                <a:rPr lang="en-US" sz="2000" dirty="0" err="1"/>
                <a:t>báo</a:t>
              </a:r>
              <a:r>
                <a:rPr lang="en-US" sz="2000" dirty="0"/>
                <a:t> HT con windows</a:t>
              </a:r>
              <a:endParaRPr lang="en-US" sz="20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524001" y="5775057"/>
              <a:ext cx="1039018" cy="1484311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538559" rIns="19050" bIns="538559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/>
              </a:r>
              <a:br>
                <a:rPr lang="en-US" sz="2000" kern="1200" dirty="0"/>
              </a:br>
              <a:r>
                <a:rPr lang="en-US" sz="2000" kern="1200" dirty="0"/>
                <a:t>5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63018" y="5775057"/>
              <a:ext cx="5056981" cy="964804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65513" rIns="65513" bIns="65514" numCol="1" spcCol="1270" anchor="ctr" anchorCtr="0">
              <a:noAutofit/>
            </a:bodyPr>
            <a:lstStyle/>
            <a:p>
              <a:pPr marL="0" lvl="1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 err="1"/>
                <a:t>Thực</a:t>
              </a:r>
              <a:r>
                <a:rPr lang="en-US" sz="2000" dirty="0"/>
                <a:t> </a:t>
              </a:r>
              <a:r>
                <a:rPr lang="en-US" sz="2000" dirty="0" err="1"/>
                <a:t>thi</a:t>
              </a:r>
              <a:r>
                <a:rPr lang="en-US" sz="2000" dirty="0"/>
                <a:t> </a:t>
              </a:r>
              <a:r>
                <a:rPr lang="en-US" sz="2000" dirty="0" err="1"/>
                <a:t>luồng</a:t>
              </a:r>
              <a:r>
                <a:rPr lang="en-US" sz="2000" dirty="0"/>
                <a:t> </a:t>
              </a:r>
              <a:r>
                <a:rPr lang="en-US" sz="2000" dirty="0" err="1"/>
                <a:t>khởi</a:t>
              </a:r>
              <a:r>
                <a:rPr lang="en-US" sz="2000" dirty="0"/>
                <a:t> </a:t>
              </a:r>
              <a:r>
                <a:rPr lang="en-US" sz="2000" dirty="0" err="1"/>
                <a:t>tạo</a:t>
              </a:r>
              <a:endParaRPr lang="en-US" sz="20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24001" y="7041108"/>
              <a:ext cx="1039018" cy="1484311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" tIns="538559" rIns="19050" bIns="538559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/>
              </a:r>
              <a:br>
                <a:rPr lang="en-US" sz="2000" kern="1200" dirty="0"/>
              </a:br>
              <a:r>
                <a:rPr lang="en-US" sz="2000" kern="1200" dirty="0"/>
                <a:t>6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563018" y="7041108"/>
              <a:ext cx="5056981" cy="964804"/>
            </a:xfrm>
            <a:custGeom>
              <a:avLst/>
              <a:gdLst>
                <a:gd name="connsiteX0" fmla="*/ 160804 w 964803"/>
                <a:gd name="connsiteY0" fmla="*/ 0 h 5056981"/>
                <a:gd name="connsiteX1" fmla="*/ 803999 w 964803"/>
                <a:gd name="connsiteY1" fmla="*/ 0 h 5056981"/>
                <a:gd name="connsiteX2" fmla="*/ 964803 w 964803"/>
                <a:gd name="connsiteY2" fmla="*/ 160804 h 5056981"/>
                <a:gd name="connsiteX3" fmla="*/ 964803 w 964803"/>
                <a:gd name="connsiteY3" fmla="*/ 5056981 h 5056981"/>
                <a:gd name="connsiteX4" fmla="*/ 964803 w 964803"/>
                <a:gd name="connsiteY4" fmla="*/ 5056981 h 5056981"/>
                <a:gd name="connsiteX5" fmla="*/ 0 w 964803"/>
                <a:gd name="connsiteY5" fmla="*/ 5056981 h 5056981"/>
                <a:gd name="connsiteX6" fmla="*/ 0 w 964803"/>
                <a:gd name="connsiteY6" fmla="*/ 5056981 h 5056981"/>
                <a:gd name="connsiteX7" fmla="*/ 0 w 964803"/>
                <a:gd name="connsiteY7" fmla="*/ 160804 h 5056981"/>
                <a:gd name="connsiteX8" fmla="*/ 160804 w 964803"/>
                <a:gd name="connsiteY8" fmla="*/ 0 h 505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803" h="5056981">
                  <a:moveTo>
                    <a:pt x="964803" y="842850"/>
                  </a:moveTo>
                  <a:lnTo>
                    <a:pt x="964803" y="4214131"/>
                  </a:lnTo>
                  <a:cubicBezTo>
                    <a:pt x="964803" y="4679625"/>
                    <a:pt x="951068" y="5056978"/>
                    <a:pt x="934124" y="5056978"/>
                  </a:cubicBezTo>
                  <a:lnTo>
                    <a:pt x="0" y="5056978"/>
                  </a:lnTo>
                  <a:lnTo>
                    <a:pt x="0" y="505697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34124" y="3"/>
                  </a:lnTo>
                  <a:cubicBezTo>
                    <a:pt x="951068" y="3"/>
                    <a:pt x="964803" y="377356"/>
                    <a:pt x="964803" y="84285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65513" rIns="65513" bIns="65514" numCol="1" spcCol="1270" anchor="ctr" anchorCtr="0">
              <a:noAutofit/>
            </a:bodyPr>
            <a:lstStyle/>
            <a:p>
              <a:pPr marL="0" lvl="1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kern="1200" dirty="0" err="1"/>
                <a:t>Thực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thi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chương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trình</a:t>
              </a:r>
              <a:endParaRPr lang="en-US" sz="2000" kern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908348" y="2032043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client-server Kernel32.dll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08348" y="269351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windows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Rectangle 16"/>
          <p:cNvSpPr/>
          <p:nvPr/>
        </p:nvSpPr>
        <p:spPr>
          <a:xfrm rot="2700000">
            <a:off x="5483600" y="3239371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908348" y="3288639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windows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Left Arrow 28"/>
          <p:cNvSpPr/>
          <p:nvPr/>
        </p:nvSpPr>
        <p:spPr>
          <a:xfrm>
            <a:off x="5436097" y="3800094"/>
            <a:ext cx="3024335" cy="1003904"/>
          </a:xfrm>
          <a:prstGeom prst="lef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/>
              <a:t>Các</a:t>
            </a:r>
            <a:r>
              <a:rPr lang="en-US" sz="1500" b="1" dirty="0"/>
              <a:t> </a:t>
            </a:r>
            <a:r>
              <a:rPr lang="en-US" sz="1500" b="1" dirty="0" err="1"/>
              <a:t>bước</a:t>
            </a:r>
            <a:r>
              <a:rPr lang="en-US" sz="1500" b="1" dirty="0"/>
              <a:t> </a:t>
            </a:r>
            <a:r>
              <a:rPr lang="en-US" sz="1500" b="1" dirty="0" err="1"/>
              <a:t>cơ</a:t>
            </a:r>
            <a:r>
              <a:rPr lang="en-US" sz="1500" b="1" dirty="0"/>
              <a:t> </a:t>
            </a:r>
            <a:r>
              <a:rPr lang="en-US" sz="1500" b="1" dirty="0" err="1"/>
              <a:t>bản</a:t>
            </a:r>
            <a:r>
              <a:rPr lang="en-US" sz="1500" b="1" dirty="0"/>
              <a:t> </a:t>
            </a:r>
            <a:r>
              <a:rPr lang="en-US" sz="1500" b="1" dirty="0" err="1"/>
              <a:t>với</a:t>
            </a:r>
            <a:r>
              <a:rPr lang="en-US" sz="1500" b="1" dirty="0"/>
              <a:t> </a:t>
            </a:r>
            <a:r>
              <a:rPr lang="en-US" sz="1500" b="1" dirty="0" err="1"/>
              <a:t>hàm</a:t>
            </a:r>
            <a:r>
              <a:rPr lang="en-US" sz="1500" b="1" dirty="0"/>
              <a:t> </a:t>
            </a:r>
          </a:p>
          <a:p>
            <a:pPr algn="ctr"/>
            <a:r>
              <a:rPr lang="en-US" sz="1500" b="1" dirty="0"/>
              <a:t>API Create Process</a:t>
            </a:r>
          </a:p>
        </p:txBody>
      </p:sp>
    </p:spTree>
    <p:extLst>
      <p:ext uri="{BB962C8B-B14F-4D97-AF65-F5344CB8AC3E}">
        <p14:creationId xmlns:p14="http://schemas.microsoft.com/office/powerpoint/2010/main" val="42180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/>
      <p:bldP spid="2" grpId="0" animBg="1"/>
      <p:bldP spid="30" grpId="0"/>
      <p:bldP spid="31" grpId="0"/>
      <p:bldP spid="33" grpId="0" animBg="1"/>
      <p:bldP spid="34" grpId="0"/>
      <p:bldP spid="29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956</Words>
  <Application>Microsoft Office PowerPoint</Application>
  <PresentationFormat>On-screen Show (16:9)</PresentationFormat>
  <Paragraphs>248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LINH VAN</cp:lastModifiedBy>
  <cp:revision>257</cp:revision>
  <dcterms:created xsi:type="dcterms:W3CDTF">2016-12-05T23:26:54Z</dcterms:created>
  <dcterms:modified xsi:type="dcterms:W3CDTF">2020-10-17T14:32:05Z</dcterms:modified>
</cp:coreProperties>
</file>