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67" r:id="rId1"/>
    <p:sldMasterId id="2147484202" r:id="rId2"/>
  </p:sldMasterIdLst>
  <p:notesMasterIdLst>
    <p:notesMasterId r:id="rId67"/>
  </p:notesMasterIdLst>
  <p:sldIdLst>
    <p:sldId id="256" r:id="rId3"/>
    <p:sldId id="392" r:id="rId4"/>
    <p:sldId id="393" r:id="rId5"/>
    <p:sldId id="394"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01" r:id="rId33"/>
    <p:sldId id="500" r:id="rId34"/>
    <p:sldId id="466" r:id="rId35"/>
    <p:sldId id="467" r:id="rId36"/>
    <p:sldId id="468" r:id="rId37"/>
    <p:sldId id="502" r:id="rId38"/>
    <p:sldId id="469" r:id="rId39"/>
    <p:sldId id="503" r:id="rId40"/>
    <p:sldId id="470" r:id="rId41"/>
    <p:sldId id="504" r:id="rId42"/>
    <p:sldId id="505" r:id="rId43"/>
    <p:sldId id="506" r:id="rId44"/>
    <p:sldId id="507" r:id="rId45"/>
    <p:sldId id="508" r:id="rId46"/>
    <p:sldId id="471" r:id="rId47"/>
    <p:sldId id="509" r:id="rId48"/>
    <p:sldId id="510" r:id="rId49"/>
    <p:sldId id="511" r:id="rId50"/>
    <p:sldId id="512" r:id="rId51"/>
    <p:sldId id="472" r:id="rId52"/>
    <p:sldId id="473" r:id="rId53"/>
    <p:sldId id="513" r:id="rId54"/>
    <p:sldId id="514" r:id="rId55"/>
    <p:sldId id="515" r:id="rId56"/>
    <p:sldId id="525" r:id="rId57"/>
    <p:sldId id="516" r:id="rId58"/>
    <p:sldId id="517" r:id="rId59"/>
    <p:sldId id="519" r:id="rId60"/>
    <p:sldId id="520" r:id="rId61"/>
    <p:sldId id="521" r:id="rId62"/>
    <p:sldId id="522" r:id="rId63"/>
    <p:sldId id="523" r:id="rId64"/>
    <p:sldId id="524" r:id="rId65"/>
    <p:sldId id="345" r:id="rId66"/>
  </p:sldIdLst>
  <p:sldSz cx="9144000" cy="6858000" type="screen4x3"/>
  <p:notesSz cx="6858000" cy="9144000"/>
  <p:custDataLst>
    <p:tags r:id="rId68"/>
  </p:custDataLst>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0000"/>
    <a:srgbClr val="3333FF"/>
    <a:srgbClr val="D618C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9247" autoAdjust="0"/>
  </p:normalViewPr>
  <p:slideViewPr>
    <p:cSldViewPr>
      <p:cViewPr varScale="1">
        <p:scale>
          <a:sx n="70" d="100"/>
          <a:sy n="70" d="100"/>
        </p:scale>
        <p:origin x="1302" y="60"/>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3D539693-F139-41C2-B510-E019463669BA}" type="slidenum">
              <a:rPr lang="en-US"/>
              <a:pPr>
                <a:defRPr/>
              </a:pPr>
              <a:t>‹#›</a:t>
            </a:fld>
            <a:endParaRPr lang="en-US"/>
          </a:p>
        </p:txBody>
      </p:sp>
    </p:spTree>
    <p:extLst>
      <p:ext uri="{BB962C8B-B14F-4D97-AF65-F5344CB8AC3E}">
        <p14:creationId xmlns:p14="http://schemas.microsoft.com/office/powerpoint/2010/main" val="1558517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BFAC5A11-79B6-4106-A548-48DFA3BC1FB0}" type="slidenum">
              <a:rPr lang="en-US" smtClean="0"/>
              <a:pPr/>
              <a:t>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FA9DC-A641-48BF-8E03-F002B334ED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92FD99-096B-44F3-8308-BD9C67BEBDB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C:\Users\Administrator\Desktop\Logo mới ĐHV.jpg"/>
          <p:cNvPicPr>
            <a:picLocks noChangeAspect="1" noChangeArrowheads="1"/>
          </p:cNvPicPr>
          <p:nvPr userDrawn="1"/>
        </p:nvPicPr>
        <p:blipFill>
          <a:blip r:embed="rId2"/>
          <a:srcRect/>
          <a:stretch>
            <a:fillRect/>
          </a:stretch>
        </p:blipFill>
        <p:spPr bwMode="auto">
          <a:xfrm>
            <a:off x="179388" y="47625"/>
            <a:ext cx="1035050" cy="1035050"/>
          </a:xfrm>
          <a:prstGeom prst="rect">
            <a:avLst/>
          </a:prstGeom>
          <a:noFill/>
          <a:ln w="9525">
            <a:noFill/>
            <a:miter lim="800000"/>
            <a:headEnd/>
            <a:tailEnd/>
          </a:ln>
        </p:spPr>
      </p:pic>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6"/>
          <p:cNvSpPr>
            <a:spLocks noGrp="1"/>
          </p:cNvSpPr>
          <p:nvPr>
            <p:ph type="dt" sz="half" idx="10"/>
          </p:nvPr>
        </p:nvSpPr>
        <p:spPr/>
        <p:txBody>
          <a:bodyPr/>
          <a:lstStyle>
            <a:lvl1pPr>
              <a:defRPr/>
            </a:lvl1pPr>
            <a:extLst/>
          </a:lstStyle>
          <a:p>
            <a:pPr>
              <a:defRPr/>
            </a:pPr>
            <a:endParaRPr lang="en-US"/>
          </a:p>
        </p:txBody>
      </p:sp>
      <p:sp>
        <p:nvSpPr>
          <p:cNvPr id="6" name="Footer Placeholder 19"/>
          <p:cNvSpPr>
            <a:spLocks noGrp="1"/>
          </p:cNvSpPr>
          <p:nvPr>
            <p:ph type="ftr" sz="quarter" idx="11"/>
          </p:nvPr>
        </p:nvSpPr>
        <p:spPr/>
        <p:txBody>
          <a:bodyPr/>
          <a:lstStyle>
            <a:lvl1pPr>
              <a:defRPr/>
            </a:lvl1pPr>
            <a:extLst/>
          </a:lstStyle>
          <a:p>
            <a:pPr>
              <a:defRPr/>
            </a:pPr>
            <a:endParaRPr lang="en-US"/>
          </a:p>
        </p:txBody>
      </p:sp>
      <p:sp>
        <p:nvSpPr>
          <p:cNvPr id="7" name="Slide Number Placeholder 9"/>
          <p:cNvSpPr>
            <a:spLocks noGrp="1"/>
          </p:cNvSpPr>
          <p:nvPr>
            <p:ph type="sldNum" sz="quarter" idx="12"/>
          </p:nvPr>
        </p:nvSpPr>
        <p:spPr/>
        <p:txBody>
          <a:bodyPr/>
          <a:lstStyle>
            <a:lvl1pPr>
              <a:defRPr/>
            </a:lvl1pPr>
            <a:extLst/>
          </a:lstStyle>
          <a:p>
            <a:pPr>
              <a:defRPr/>
            </a:pPr>
            <a:fld id="{4AB8E191-32C2-4AB3-9E83-5BA5400DD7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Font typeface="Wingdings" pitchFamily="2" charset="2"/>
              <a:buChar char="§"/>
              <a:defRPr>
                <a:solidFill>
                  <a:srgbClr val="0070C0"/>
                </a:solidFill>
              </a:defRPr>
            </a:lvl1pPr>
            <a:lvl2pPr>
              <a:buFont typeface="Wingdings" pitchFamily="2" charset="2"/>
              <a:buChar cha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C7AF40BA-8706-4DF2-BF00-2BB7CF5E1E5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91"/>
          <p:cNvGrpSpPr>
            <a:grpSpLocks/>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8" name="Rectangle 165"/>
          <p:cNvSpPr>
            <a:spLocks noChangeArrowheads="1"/>
          </p:cNvSpPr>
          <p:nvPr/>
        </p:nvSpPr>
        <p:spPr bwMode="gray">
          <a:xfrm>
            <a:off x="5553075" y="5576888"/>
            <a:ext cx="712788" cy="644525"/>
          </a:xfrm>
          <a:prstGeom prst="rect">
            <a:avLst/>
          </a:prstGeom>
          <a:solidFill>
            <a:schemeClr val="accent2">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9" name="Rectangle 166"/>
          <p:cNvSpPr>
            <a:spLocks noChangeArrowheads="1"/>
          </p:cNvSpPr>
          <p:nvPr/>
        </p:nvSpPr>
        <p:spPr bwMode="gray">
          <a:xfrm>
            <a:off x="70072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 name="Rectangle 167"/>
          <p:cNvSpPr>
            <a:spLocks noChangeArrowheads="1"/>
          </p:cNvSpPr>
          <p:nvPr/>
        </p:nvSpPr>
        <p:spPr bwMode="gray">
          <a:xfrm>
            <a:off x="626903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1" name="Rectangle 168"/>
          <p:cNvSpPr>
            <a:spLocks noChangeArrowheads="1"/>
          </p:cNvSpPr>
          <p:nvPr/>
        </p:nvSpPr>
        <p:spPr bwMode="gray">
          <a:xfrm>
            <a:off x="8447088" y="5588000"/>
            <a:ext cx="696912"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2" name="Rectangle 170"/>
          <p:cNvSpPr>
            <a:spLocks noChangeArrowheads="1"/>
          </p:cNvSpPr>
          <p:nvPr/>
        </p:nvSpPr>
        <p:spPr bwMode="gray">
          <a:xfrm>
            <a:off x="26511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3" name="Rectangle 171"/>
          <p:cNvSpPr>
            <a:spLocks noChangeArrowheads="1"/>
          </p:cNvSpPr>
          <p:nvPr/>
        </p:nvSpPr>
        <p:spPr bwMode="gray">
          <a:xfrm>
            <a:off x="410527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4"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5" name="Rectangle 173"/>
          <p:cNvSpPr>
            <a:spLocks noChangeArrowheads="1"/>
          </p:cNvSpPr>
          <p:nvPr/>
        </p:nvSpPr>
        <p:spPr bwMode="gray">
          <a:xfrm>
            <a:off x="4818063"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6"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7" name="Rectangle 175"/>
          <p:cNvSpPr>
            <a:spLocks noChangeArrowheads="1"/>
          </p:cNvSpPr>
          <p:nvPr/>
        </p:nvSpPr>
        <p:spPr bwMode="gray">
          <a:xfrm>
            <a:off x="5541963" y="4310063"/>
            <a:ext cx="725487" cy="636587"/>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8" name="Rectangle 176"/>
          <p:cNvSpPr>
            <a:spLocks noChangeArrowheads="1"/>
          </p:cNvSpPr>
          <p:nvPr/>
        </p:nvSpPr>
        <p:spPr bwMode="gray">
          <a:xfrm>
            <a:off x="6996113" y="4300538"/>
            <a:ext cx="725487"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9" name="Rectangle 177"/>
          <p:cNvSpPr>
            <a:spLocks noChangeArrowheads="1"/>
          </p:cNvSpPr>
          <p:nvPr/>
        </p:nvSpPr>
        <p:spPr bwMode="gray">
          <a:xfrm>
            <a:off x="8435975" y="4300538"/>
            <a:ext cx="703263"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0" name="Rectangle 178"/>
          <p:cNvSpPr>
            <a:spLocks noChangeArrowheads="1"/>
          </p:cNvSpPr>
          <p:nvPr/>
        </p:nvSpPr>
        <p:spPr bwMode="gray">
          <a:xfrm>
            <a:off x="4105275" y="4310063"/>
            <a:ext cx="725488" cy="636587"/>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1" name="Rectangle 185"/>
          <p:cNvSpPr>
            <a:spLocks noChangeArrowheads="1"/>
          </p:cNvSpPr>
          <p:nvPr/>
        </p:nvSpPr>
        <p:spPr bwMode="gray">
          <a:xfrm>
            <a:off x="7720013" y="6221413"/>
            <a:ext cx="725487"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2"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3" name="Rectangle 187"/>
          <p:cNvSpPr>
            <a:spLocks noChangeArrowheads="1"/>
          </p:cNvSpPr>
          <p:nvPr/>
        </p:nvSpPr>
        <p:spPr bwMode="gray">
          <a:xfrm>
            <a:off x="4826000"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4"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35" name="Group 206"/>
          <p:cNvGrpSpPr>
            <a:grpSpLocks/>
          </p:cNvGrpSpPr>
          <p:nvPr/>
        </p:nvGrpSpPr>
        <p:grpSpPr bwMode="auto">
          <a:xfrm>
            <a:off x="0" y="533400"/>
            <a:ext cx="9144000" cy="5689600"/>
            <a:chOff x="0" y="336"/>
            <a:chExt cx="5760" cy="3584"/>
          </a:xfrm>
        </p:grpSpPr>
        <p:sp>
          <p:nvSpPr>
            <p:cNvPr id="36" name="Line 192"/>
            <p:cNvSpPr>
              <a:spLocks noChangeShapeType="1"/>
            </p:cNvSpPr>
            <p:nvPr userDrawn="1"/>
          </p:nvSpPr>
          <p:spPr bwMode="gray">
            <a:xfrm flipH="1">
              <a:off x="0" y="33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7" name="Line 193"/>
            <p:cNvSpPr>
              <a:spLocks noChangeShapeType="1"/>
            </p:cNvSpPr>
            <p:nvPr userDrawn="1"/>
          </p:nvSpPr>
          <p:spPr bwMode="gray">
            <a:xfrm flipH="1">
              <a:off x="0" y="73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8" name="Line 194"/>
            <p:cNvSpPr>
              <a:spLocks noChangeShapeType="1"/>
            </p:cNvSpPr>
            <p:nvPr userDrawn="1"/>
          </p:nvSpPr>
          <p:spPr bwMode="gray">
            <a:xfrm flipH="1">
              <a:off x="0" y="112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9" name="Line 195"/>
            <p:cNvSpPr>
              <a:spLocks noChangeShapeType="1"/>
            </p:cNvSpPr>
            <p:nvPr userDrawn="1"/>
          </p:nvSpPr>
          <p:spPr bwMode="gray">
            <a:xfrm flipH="1">
              <a:off x="0" y="2707"/>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0" name="Line 196"/>
            <p:cNvSpPr>
              <a:spLocks noChangeShapeType="1"/>
            </p:cNvSpPr>
            <p:nvPr userDrawn="1"/>
          </p:nvSpPr>
          <p:spPr bwMode="gray">
            <a:xfrm flipH="1">
              <a:off x="0" y="3111"/>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1" name="Line 197"/>
            <p:cNvSpPr>
              <a:spLocks noChangeShapeType="1"/>
            </p:cNvSpPr>
            <p:nvPr userDrawn="1"/>
          </p:nvSpPr>
          <p:spPr bwMode="gray">
            <a:xfrm flipH="1">
              <a:off x="0" y="351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2" name="Line 198"/>
            <p:cNvSpPr>
              <a:spLocks noChangeShapeType="1"/>
            </p:cNvSpPr>
            <p:nvPr userDrawn="1"/>
          </p:nvSpPr>
          <p:spPr bwMode="gray">
            <a:xfrm flipH="1">
              <a:off x="0" y="3920"/>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grpSp>
      <p:sp>
        <p:nvSpPr>
          <p:cNvPr id="43" name="Text Box 11"/>
          <p:cNvSpPr txBox="1">
            <a:spLocks noChangeArrowheads="1"/>
          </p:cNvSpPr>
          <p:nvPr/>
        </p:nvSpPr>
        <p:spPr bwMode="gray">
          <a:xfrm>
            <a:off x="0" y="461963"/>
            <a:ext cx="1098550" cy="427037"/>
          </a:xfrm>
          <a:prstGeom prst="rect">
            <a:avLst/>
          </a:prstGeom>
          <a:noFill/>
          <a:ln>
            <a:noFill/>
          </a:ln>
          <a:extLst/>
        </p:spPr>
        <p:txBody>
          <a:bodyP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defRPr/>
            </a:pPr>
            <a:r>
              <a:rPr lang="en-US" sz="2200" b="1" smtClean="0">
                <a:solidFill>
                  <a:srgbClr val="FFFFFF"/>
                </a:solidFill>
                <a:latin typeface="Arial" pitchFamily="34" charset="0"/>
              </a:rPr>
              <a:t>LOGO</a:t>
            </a:r>
          </a:p>
        </p:txBody>
      </p:sp>
      <p:sp>
        <p:nvSpPr>
          <p:cNvPr id="44" name="Rectangle 138"/>
          <p:cNvSpPr>
            <a:spLocks noChangeArrowheads="1"/>
          </p:cNvSpPr>
          <p:nvPr/>
        </p:nvSpPr>
        <p:spPr bwMode="gray">
          <a:xfrm>
            <a:off x="55245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5" name="Rectangle 141"/>
          <p:cNvSpPr>
            <a:spLocks noChangeArrowheads="1"/>
          </p:cNvSpPr>
          <p:nvPr/>
        </p:nvSpPr>
        <p:spPr bwMode="gray">
          <a:xfrm>
            <a:off x="697865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6" name="Rectangle 146"/>
          <p:cNvSpPr>
            <a:spLocks noChangeArrowheads="1"/>
          </p:cNvSpPr>
          <p:nvPr/>
        </p:nvSpPr>
        <p:spPr bwMode="gray">
          <a:xfrm>
            <a:off x="7691438" y="4763"/>
            <a:ext cx="725487" cy="522287"/>
          </a:xfrm>
          <a:prstGeom prst="rect">
            <a:avLst/>
          </a:prstGeom>
          <a:solidFill>
            <a:schemeClr val="folHlink">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7" name="Rectangle 153"/>
          <p:cNvSpPr>
            <a:spLocks noChangeArrowheads="1"/>
          </p:cNvSpPr>
          <p:nvPr/>
        </p:nvSpPr>
        <p:spPr bwMode="gray">
          <a:xfrm>
            <a:off x="40767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8" name="Rectangle 155"/>
          <p:cNvSpPr>
            <a:spLocks noChangeArrowheads="1"/>
          </p:cNvSpPr>
          <p:nvPr/>
        </p:nvSpPr>
        <p:spPr bwMode="gray">
          <a:xfrm>
            <a:off x="4789488" y="4763"/>
            <a:ext cx="725487"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9"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0" name="Rectangle 164"/>
          <p:cNvSpPr>
            <a:spLocks noChangeArrowheads="1"/>
          </p:cNvSpPr>
          <p:nvPr/>
        </p:nvSpPr>
        <p:spPr bwMode="gray">
          <a:xfrm>
            <a:off x="1889125" y="4763"/>
            <a:ext cx="725488" cy="5222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1" name="Rectangle 179"/>
          <p:cNvSpPr>
            <a:spLocks noChangeArrowheads="1"/>
          </p:cNvSpPr>
          <p:nvPr/>
        </p:nvSpPr>
        <p:spPr bwMode="gray">
          <a:xfrm>
            <a:off x="625157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2" name="Rectangle 180"/>
          <p:cNvSpPr>
            <a:spLocks noChangeArrowheads="1"/>
          </p:cNvSpPr>
          <p:nvPr/>
        </p:nvSpPr>
        <p:spPr bwMode="gray">
          <a:xfrm>
            <a:off x="7691438" y="1165225"/>
            <a:ext cx="725487"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3" name="Rectangle 181"/>
          <p:cNvSpPr>
            <a:spLocks noChangeArrowheads="1"/>
          </p:cNvSpPr>
          <p:nvPr/>
        </p:nvSpPr>
        <p:spPr bwMode="gray">
          <a:xfrm>
            <a:off x="334962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4" name="Rectangle 182"/>
          <p:cNvSpPr>
            <a:spLocks noChangeArrowheads="1"/>
          </p:cNvSpPr>
          <p:nvPr/>
        </p:nvSpPr>
        <p:spPr bwMode="gray">
          <a:xfrm>
            <a:off x="4800600"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5" name="Rectangle 183"/>
          <p:cNvSpPr>
            <a:spLocks noChangeArrowheads="1"/>
          </p:cNvSpPr>
          <p:nvPr/>
        </p:nvSpPr>
        <p:spPr bwMode="gray">
          <a:xfrm>
            <a:off x="1889125"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6" name="Rectangle 189"/>
          <p:cNvSpPr>
            <a:spLocks noChangeArrowheads="1"/>
          </p:cNvSpPr>
          <p:nvPr/>
        </p:nvSpPr>
        <p:spPr bwMode="gray">
          <a:xfrm>
            <a:off x="438150" y="4763"/>
            <a:ext cx="725488"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7"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8"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59" name="Group 234"/>
          <p:cNvGrpSpPr>
            <a:grpSpLocks/>
          </p:cNvGrpSpPr>
          <p:nvPr/>
        </p:nvGrpSpPr>
        <p:grpSpPr bwMode="auto">
          <a:xfrm>
            <a:off x="0" y="2257425"/>
            <a:ext cx="4738688" cy="4600575"/>
            <a:chOff x="-9" y="1395"/>
            <a:chExt cx="2985" cy="2898"/>
          </a:xfrm>
        </p:grpSpPr>
        <p:pic>
          <p:nvPicPr>
            <p:cNvPr id="60" name="Picture 213" descr="pan01"/>
            <p:cNvPicPr>
              <a:picLocks noChangeAspect="1" noChangeArrowheads="1"/>
            </p:cNvPicPr>
            <p:nvPr/>
          </p:nvPicPr>
          <p:blipFill>
            <a:blip r:embed="rId2"/>
            <a:srcRect l="46681" r="2339"/>
            <a:stretch>
              <a:fillRect/>
            </a:stretch>
          </p:blipFill>
          <p:spPr bwMode="gray">
            <a:xfrm>
              <a:off x="0" y="1395"/>
              <a:ext cx="2976" cy="2898"/>
            </a:xfrm>
            <a:prstGeom prst="rect">
              <a:avLst/>
            </a:prstGeom>
            <a:noFill/>
            <a:ln w="9525">
              <a:noFill/>
              <a:miter lim="800000"/>
              <a:headEnd/>
              <a:tailEnd/>
            </a:ln>
          </p:spPr>
        </p:pic>
        <p:sp>
          <p:nvSpPr>
            <p:cNvPr id="61" name="Freeform 209"/>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62" name="Group 233"/>
          <p:cNvGrpSpPr>
            <a:grpSpLocks/>
          </p:cNvGrpSpPr>
          <p:nvPr/>
        </p:nvGrpSpPr>
        <p:grpSpPr bwMode="auto">
          <a:xfrm>
            <a:off x="9525" y="1395413"/>
            <a:ext cx="4256088" cy="4598987"/>
            <a:chOff x="0" y="1039"/>
            <a:chExt cx="2681" cy="2897"/>
          </a:xfrm>
        </p:grpSpPr>
        <p:pic>
          <p:nvPicPr>
            <p:cNvPr id="63" name="Picture 220" descr="pan01"/>
            <p:cNvPicPr>
              <a:picLocks noChangeAspect="1" noChangeArrowheads="1"/>
            </p:cNvPicPr>
            <p:nvPr userDrawn="1"/>
          </p:nvPicPr>
          <p:blipFill>
            <a:blip r:embed="rId2"/>
            <a:srcRect l="51730" r="2339"/>
            <a:stretch>
              <a:fillRect/>
            </a:stretch>
          </p:blipFill>
          <p:spPr bwMode="gray">
            <a:xfrm>
              <a:off x="0" y="1039"/>
              <a:ext cx="2681" cy="2897"/>
            </a:xfrm>
            <a:prstGeom prst="rect">
              <a:avLst/>
            </a:prstGeom>
            <a:noFill/>
            <a:ln w="9525">
              <a:noFill/>
              <a:miter lim="800000"/>
              <a:headEnd/>
              <a:tailEnd/>
            </a:ln>
          </p:spPr>
        </p:pic>
        <p:sp>
          <p:nvSpPr>
            <p:cNvPr id="64"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w="9525">
              <a:noFill/>
              <a:round/>
              <a:headEnd/>
              <a:tailEnd/>
            </a:ln>
          </p:spPr>
          <p:txBody>
            <a:bodyPr/>
            <a:lstStyle/>
            <a:p>
              <a:pPr>
                <a:defRPr/>
              </a:pPr>
              <a:endParaRPr lang="en-US">
                <a:cs typeface="Arial" pitchFamily="34" charset="0"/>
              </a:endParaRPr>
            </a:p>
          </p:txBody>
        </p:sp>
      </p:grpSp>
      <p:grpSp>
        <p:nvGrpSpPr>
          <p:cNvPr id="65" name="Group 232"/>
          <p:cNvGrpSpPr>
            <a:grpSpLocks/>
          </p:cNvGrpSpPr>
          <p:nvPr/>
        </p:nvGrpSpPr>
        <p:grpSpPr bwMode="auto">
          <a:xfrm>
            <a:off x="-4763" y="304800"/>
            <a:ext cx="3821113" cy="5078413"/>
            <a:chOff x="-7" y="240"/>
            <a:chExt cx="2407" cy="3199"/>
          </a:xfrm>
        </p:grpSpPr>
        <p:pic>
          <p:nvPicPr>
            <p:cNvPr id="66" name="Picture 223" descr="pan01"/>
            <p:cNvPicPr>
              <a:picLocks noChangeAspect="1" noChangeArrowheads="1"/>
            </p:cNvPicPr>
            <p:nvPr userDrawn="1"/>
          </p:nvPicPr>
          <p:blipFill>
            <a:blip r:embed="rId2"/>
            <a:srcRect l="60431" r="2339"/>
            <a:stretch>
              <a:fillRect/>
            </a:stretch>
          </p:blipFill>
          <p:spPr bwMode="gray">
            <a:xfrm>
              <a:off x="0" y="240"/>
              <a:ext cx="2400" cy="3199"/>
            </a:xfrm>
            <a:prstGeom prst="rect">
              <a:avLst/>
            </a:prstGeom>
            <a:noFill/>
            <a:ln w="9525">
              <a:noFill/>
              <a:miter lim="800000"/>
              <a:headEnd/>
              <a:tailEnd/>
            </a:ln>
          </p:spPr>
        </p:pic>
        <p:sp>
          <p:nvSpPr>
            <p:cNvPr id="67"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w="9525">
              <a:noFill/>
              <a:round/>
              <a:headEnd/>
              <a:tailEnd/>
            </a:ln>
          </p:spPr>
          <p:txBody>
            <a:bodyPr/>
            <a:lstStyle/>
            <a:p>
              <a:pPr>
                <a:defRPr/>
              </a:pPr>
              <a:endParaRPr lang="en-US">
                <a:cs typeface="Arial" pitchFamily="34" charset="0"/>
              </a:endParaRPr>
            </a:p>
          </p:txBody>
        </p:sp>
      </p:grpSp>
      <p:sp>
        <p:nvSpPr>
          <p:cNvPr id="3075" name="Rectangle 3"/>
          <p:cNvSpPr>
            <a:spLocks noGrp="1" noChangeArrowheads="1"/>
          </p:cNvSpPr>
          <p:nvPr>
            <p:ph type="subTitle" idx="1"/>
          </p:nvPr>
        </p:nvSpPr>
        <p:spPr>
          <a:xfrm>
            <a:off x="4572000" y="4343400"/>
            <a:ext cx="4419600" cy="609600"/>
          </a:xfrm>
        </p:spPr>
        <p:txBody>
          <a:bodyPr/>
          <a:lstStyle>
            <a:lvl1pPr marL="0" indent="0" algn="r">
              <a:buFontTx/>
              <a:buNone/>
              <a:defRPr sz="2000"/>
            </a:lvl1pPr>
          </a:lstStyle>
          <a:p>
            <a:r>
              <a:rPr lang="en-US" smtClean="0"/>
              <a:t>Click to edit Master subtitle style</a:t>
            </a:r>
            <a:endParaRPr lang="en-US"/>
          </a:p>
        </p:txBody>
      </p:sp>
      <p:sp>
        <p:nvSpPr>
          <p:cNvPr id="3074" name="Rectangle 2"/>
          <p:cNvSpPr>
            <a:spLocks noGrp="1" noChangeArrowheads="1"/>
          </p:cNvSpPr>
          <p:nvPr>
            <p:ph type="ctrTitle"/>
          </p:nvPr>
        </p:nvSpPr>
        <p:spPr>
          <a:xfrm>
            <a:off x="4267200" y="1981200"/>
            <a:ext cx="4724400" cy="2057400"/>
          </a:xfrm>
        </p:spPr>
        <p:txBody>
          <a:bodyPr/>
          <a:lstStyle>
            <a:lvl1pPr algn="r">
              <a:defRPr sz="4400"/>
            </a:lvl1p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q"/>
              <a:defRPr sz="2800">
                <a:solidFill>
                  <a:srgbClr val="0707A9"/>
                </a:solidFill>
                <a:latin typeface="+mj-lt"/>
              </a:defRPr>
            </a:lvl1pPr>
            <a:lvl2pPr marL="742950" indent="-285750">
              <a:buFont typeface="Wingdings" panose="05000000000000000000" pitchFamily="2" charset="2"/>
              <a:buChar char="§"/>
              <a:defRPr sz="2600">
                <a:solidFill>
                  <a:srgbClr val="C00000"/>
                </a:solidFill>
                <a:latin typeface="+mj-lt"/>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cs typeface="Arial" charset="0"/>
              </a:defRPr>
            </a:lvl1pPr>
          </a:lstStyle>
          <a:p>
            <a:pPr>
              <a:defRPr/>
            </a:pPr>
            <a:fld id="{CACB6EAF-1984-4E3E-A6BC-F66B4F9954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3743B8C9-8938-4C2D-911A-8F48183FF95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7"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8" name="Slide Number Placeholder 6"/>
          <p:cNvSpPr>
            <a:spLocks noGrp="1"/>
          </p:cNvSpPr>
          <p:nvPr>
            <p:ph type="sldNum" sz="quarter" idx="12"/>
          </p:nvPr>
        </p:nvSpPr>
        <p:spPr/>
        <p:txBody>
          <a:bodyPr/>
          <a:lstStyle>
            <a:lvl1pPr>
              <a:defRPr>
                <a:cs typeface="Arial" charset="0"/>
              </a:defRPr>
            </a:lvl1pPr>
          </a:lstStyle>
          <a:p>
            <a:pPr>
              <a:defRPr/>
            </a:pPr>
            <a:fld id="{FE467863-B7DE-4376-BBE2-A1DA8519455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cs typeface="Arial" charset="0"/>
              </a:defRPr>
            </a:lvl1pPr>
          </a:lstStyle>
          <a:p>
            <a:pPr>
              <a:defRPr/>
            </a:pPr>
            <a:endParaRPr lang="en-US"/>
          </a:p>
        </p:txBody>
      </p:sp>
      <p:sp>
        <p:nvSpPr>
          <p:cNvPr id="9" name="Footer Placeholder 7"/>
          <p:cNvSpPr>
            <a:spLocks noGrp="1"/>
          </p:cNvSpPr>
          <p:nvPr>
            <p:ph type="ftr" sz="quarter" idx="11"/>
          </p:nvPr>
        </p:nvSpPr>
        <p:spPr/>
        <p:txBody>
          <a:bodyPr/>
          <a:lstStyle>
            <a:lvl1pPr>
              <a:defRPr>
                <a:cs typeface="Arial" charset="0"/>
              </a:defRPr>
            </a:lvl1pPr>
          </a:lstStyle>
          <a:p>
            <a:pPr>
              <a:defRPr/>
            </a:pPr>
            <a:endParaRPr lang="en-US"/>
          </a:p>
        </p:txBody>
      </p:sp>
      <p:sp>
        <p:nvSpPr>
          <p:cNvPr id="10" name="Slide Number Placeholder 8"/>
          <p:cNvSpPr>
            <a:spLocks noGrp="1"/>
          </p:cNvSpPr>
          <p:nvPr>
            <p:ph type="sldNum" sz="quarter" idx="12"/>
          </p:nvPr>
        </p:nvSpPr>
        <p:spPr/>
        <p:txBody>
          <a:bodyPr/>
          <a:lstStyle>
            <a:lvl1pPr>
              <a:defRPr>
                <a:cs typeface="Arial" charset="0"/>
              </a:defRPr>
            </a:lvl1pPr>
          </a:lstStyle>
          <a:p>
            <a:pPr>
              <a:defRPr/>
            </a:pPr>
            <a:fld id="{1518E30C-041D-4FA1-A10A-A675205B0B6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US"/>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fld id="{67984EC1-C329-4295-95B4-E6EC0D6E00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1DF237-01FC-4742-B1C1-67879A3ADAC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US"/>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fld id="{D592E5E2-C4AF-46E4-BAA0-85721310E64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F6B9613E-7EC8-4B84-A6FB-EB8CAA164EF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078D1AB0-F972-4EC2-98F5-88224FD98BC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563E8C8A-4318-4A89-BB29-F6C4CA0A355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2C922C0D-8A9B-4131-B8CE-01E378E536B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21C0AC21-C65A-4F85-B2C8-1849AC98568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pPr lvl="0"/>
            <a:r>
              <a:rPr lang="en-US" noProof="0" smtClean="0"/>
              <a:t>Click icon to add chart</a:t>
            </a:r>
            <a:endParaRPr lang="en-US" noProof="0"/>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B359FFEF-C560-4086-9AEB-35599B5CB58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A0949354-6BC5-4F81-A089-71B4C3068E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99FBC6-3764-4AB7-95F2-BAEC3822DF2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745747-00A8-4144-B2C8-8F9C09FA82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3EC10AB-52C4-459D-A442-35DCEE51F5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3137DAB-7216-495E-B160-B3C6F7F11D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4F5F613-7680-49E1-8C0A-54035C3F8B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55B838-D7AB-4BA4-AB85-220B8CA123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030388-8478-4722-8916-CE189BF623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21" Type="http://schemas.openxmlformats.org/officeDocument/2006/relationships/image" Target="../media/image7.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jpeg"/><Relationship Id="rId2" Type="http://schemas.openxmlformats.org/officeDocument/2006/relationships/slideLayout" Target="../slideLayouts/slideLayout15.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5.jpe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a:defRPr/>
            </a:pPr>
            <a:fld id="{4448215E-8BDA-48FB-98EE-7F5D30EBDA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03" r:id="rId1"/>
    <p:sldLayoutId id="2147486493" r:id="rId2"/>
    <p:sldLayoutId id="2147486494" r:id="rId3"/>
    <p:sldLayoutId id="2147486495" r:id="rId4"/>
    <p:sldLayoutId id="2147486496" r:id="rId5"/>
    <p:sldLayoutId id="2147486497" r:id="rId6"/>
    <p:sldLayoutId id="2147486498" r:id="rId7"/>
    <p:sldLayoutId id="2147486499" r:id="rId8"/>
    <p:sldLayoutId id="2147486500" r:id="rId9"/>
    <p:sldLayoutId id="2147486501" r:id="rId10"/>
    <p:sldLayoutId id="2147486502" r:id="rId11"/>
    <p:sldLayoutId id="2147486504" r:id="rId12"/>
    <p:sldLayoutId id="2147486505"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u="none">
                <a:solidFill>
                  <a:srgbClr val="000000"/>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00"/>
                </a:solidFill>
                <a:latin typeface="+mn-lt"/>
                <a:cs typeface="+mn-cs"/>
              </a:defRPr>
            </a:lvl1pPr>
          </a:lstStyle>
          <a:p>
            <a:pPr>
              <a:defRPr/>
            </a:pPr>
            <a:fld id="{73CB60FD-18CC-454E-BC00-979F425331FC}" type="slidenum">
              <a:rPr lang="en-US"/>
              <a:pPr>
                <a:defRPr/>
              </a:pPr>
              <a:t>‹#›</a:t>
            </a:fld>
            <a:endParaRPr lang="en-US"/>
          </a:p>
        </p:txBody>
      </p:sp>
      <p:sp>
        <p:nvSpPr>
          <p:cNvPr id="2054"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6" name="Rectangle 154"/>
          <p:cNvSpPr>
            <a:spLocks noChangeArrowheads="1"/>
          </p:cNvSpPr>
          <p:nvPr/>
        </p:nvSpPr>
        <p:spPr bwMode="gray">
          <a:xfrm>
            <a:off x="7113588"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0" name="Rectangle 158"/>
          <p:cNvSpPr>
            <a:spLocks noChangeArrowheads="1"/>
          </p:cNvSpPr>
          <p:nvPr/>
        </p:nvSpPr>
        <p:spPr bwMode="gray">
          <a:xfrm>
            <a:off x="5083175"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1" name="Rectangle 159"/>
          <p:cNvSpPr>
            <a:spLocks noChangeArrowheads="1"/>
          </p:cNvSpPr>
          <p:nvPr/>
        </p:nvSpPr>
        <p:spPr bwMode="gray">
          <a:xfrm>
            <a:off x="6097588" y="5440363"/>
            <a:ext cx="509587"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2" name="Rectangle 160"/>
          <p:cNvSpPr>
            <a:spLocks noChangeArrowheads="1"/>
          </p:cNvSpPr>
          <p:nvPr/>
        </p:nvSpPr>
        <p:spPr bwMode="gray">
          <a:xfrm>
            <a:off x="4068763" y="5440363"/>
            <a:ext cx="509587" cy="473075"/>
          </a:xfrm>
          <a:prstGeom prst="rect">
            <a:avLst/>
          </a:prstGeom>
          <a:solidFill>
            <a:schemeClr val="accent2">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3" name="Rectangle 161"/>
          <p:cNvSpPr>
            <a:spLocks noChangeArrowheads="1"/>
          </p:cNvSpPr>
          <p:nvPr/>
        </p:nvSpPr>
        <p:spPr bwMode="gray">
          <a:xfrm>
            <a:off x="6605588" y="4972050"/>
            <a:ext cx="506412"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4" name="Rectangle 162"/>
          <p:cNvSpPr>
            <a:spLocks noChangeArrowheads="1"/>
          </p:cNvSpPr>
          <p:nvPr/>
        </p:nvSpPr>
        <p:spPr bwMode="gray">
          <a:xfrm>
            <a:off x="7623175" y="4972050"/>
            <a:ext cx="506413" cy="473075"/>
          </a:xfrm>
          <a:prstGeom prst="rect">
            <a:avLst/>
          </a:prstGeom>
          <a:solidFill>
            <a:schemeClr val="accent2">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5" name="Rectangle 163"/>
          <p:cNvSpPr>
            <a:spLocks noChangeArrowheads="1"/>
          </p:cNvSpPr>
          <p:nvPr/>
        </p:nvSpPr>
        <p:spPr bwMode="gray">
          <a:xfrm>
            <a:off x="8628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6" name="Rectangle 164"/>
          <p:cNvSpPr>
            <a:spLocks noChangeArrowheads="1"/>
          </p:cNvSpPr>
          <p:nvPr/>
        </p:nvSpPr>
        <p:spPr bwMode="gray">
          <a:xfrm>
            <a:off x="56007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7"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8"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9"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0"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1" name="Rectangle 169"/>
          <p:cNvSpPr>
            <a:spLocks noChangeArrowheads="1"/>
          </p:cNvSpPr>
          <p:nvPr/>
        </p:nvSpPr>
        <p:spPr bwMode="gray">
          <a:xfrm>
            <a:off x="8113713" y="5440363"/>
            <a:ext cx="506412" cy="473075"/>
          </a:xfrm>
          <a:prstGeom prst="rect">
            <a:avLst/>
          </a:prstGeom>
          <a:solidFill>
            <a:schemeClr val="folHlink">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2" name="Rectangle 170"/>
          <p:cNvSpPr>
            <a:spLocks noChangeArrowheads="1"/>
          </p:cNvSpPr>
          <p:nvPr/>
        </p:nvSpPr>
        <p:spPr bwMode="gray">
          <a:xfrm>
            <a:off x="4575175" y="4965700"/>
            <a:ext cx="506413" cy="469900"/>
          </a:xfrm>
          <a:prstGeom prst="rect">
            <a:avLst/>
          </a:prstGeom>
          <a:solidFill>
            <a:srgbClr val="DDDDDD">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3"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4"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5" name="Rectangle 174"/>
          <p:cNvSpPr>
            <a:spLocks noChangeArrowheads="1"/>
          </p:cNvSpPr>
          <p:nvPr/>
        </p:nvSpPr>
        <p:spPr bwMode="gray">
          <a:xfrm>
            <a:off x="3038475" y="5440363"/>
            <a:ext cx="506413"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6" name="Rectangle 176"/>
          <p:cNvSpPr>
            <a:spLocks noChangeArrowheads="1"/>
          </p:cNvSpPr>
          <p:nvPr/>
        </p:nvSpPr>
        <p:spPr bwMode="gray">
          <a:xfrm>
            <a:off x="35560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7"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8"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9"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0" name="Rectangle 183"/>
          <p:cNvSpPr>
            <a:spLocks noChangeArrowheads="1"/>
          </p:cNvSpPr>
          <p:nvPr/>
        </p:nvSpPr>
        <p:spPr bwMode="gray">
          <a:xfrm>
            <a:off x="20240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1"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2" name="Rectangle 185"/>
          <p:cNvSpPr>
            <a:spLocks noChangeArrowheads="1"/>
          </p:cNvSpPr>
          <p:nvPr/>
        </p:nvSpPr>
        <p:spPr bwMode="gray">
          <a:xfrm>
            <a:off x="47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3" name="Rectangle 186"/>
          <p:cNvSpPr>
            <a:spLocks noChangeArrowheads="1"/>
          </p:cNvSpPr>
          <p:nvPr/>
        </p:nvSpPr>
        <p:spPr bwMode="gray">
          <a:xfrm>
            <a:off x="1008063"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4" name="Rectangle 187"/>
          <p:cNvSpPr>
            <a:spLocks noChangeArrowheads="1"/>
          </p:cNvSpPr>
          <p:nvPr/>
        </p:nvSpPr>
        <p:spPr bwMode="gray">
          <a:xfrm>
            <a:off x="1514475"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5" name="Rectangle 188"/>
          <p:cNvSpPr>
            <a:spLocks noChangeArrowheads="1"/>
          </p:cNvSpPr>
          <p:nvPr/>
        </p:nvSpPr>
        <p:spPr bwMode="gray">
          <a:xfrm>
            <a:off x="2532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6" name="Rectangle 189"/>
          <p:cNvSpPr>
            <a:spLocks noChangeArrowheads="1"/>
          </p:cNvSpPr>
          <p:nvPr/>
        </p:nvSpPr>
        <p:spPr bwMode="gray">
          <a:xfrm>
            <a:off x="511175"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7"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8"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9"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2091" name="Rectangle 3"/>
          <p:cNvSpPr>
            <a:spLocks noGrp="1" noChangeArrowheads="1"/>
          </p:cNvSpPr>
          <p:nvPr>
            <p:ph type="body" idx="1"/>
          </p:nvPr>
        </p:nvSpPr>
        <p:spPr bwMode="gray">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092" name="Group 195"/>
          <p:cNvGrpSpPr>
            <a:grpSpLocks/>
          </p:cNvGrpSpPr>
          <p:nvPr/>
        </p:nvGrpSpPr>
        <p:grpSpPr bwMode="auto">
          <a:xfrm>
            <a:off x="0" y="357188"/>
            <a:ext cx="1157288" cy="1123950"/>
            <a:chOff x="-9" y="1395"/>
            <a:chExt cx="2985" cy="2898"/>
          </a:xfrm>
        </p:grpSpPr>
        <p:pic>
          <p:nvPicPr>
            <p:cNvPr id="2101" name="Picture 196" descr="pan01"/>
            <p:cNvPicPr>
              <a:picLocks noChangeAspect="1" noChangeArrowheads="1"/>
            </p:cNvPicPr>
            <p:nvPr/>
          </p:nvPicPr>
          <p:blipFill>
            <a:blip r:embed="rId16"/>
            <a:srcRect l="46681" r="2339"/>
            <a:stretch>
              <a:fillRect/>
            </a:stretch>
          </p:blipFill>
          <p:spPr bwMode="gray">
            <a:xfrm>
              <a:off x="0" y="1395"/>
              <a:ext cx="2976" cy="2898"/>
            </a:xfrm>
            <a:prstGeom prst="rect">
              <a:avLst/>
            </a:prstGeom>
            <a:noFill/>
            <a:ln w="9525">
              <a:noFill/>
              <a:miter lim="800000"/>
              <a:headEnd/>
              <a:tailEnd/>
            </a:ln>
          </p:spPr>
        </p:pic>
        <p:sp>
          <p:nvSpPr>
            <p:cNvPr id="1221"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17" cstate="print"/>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2093" name="Group 198"/>
          <p:cNvGrpSpPr>
            <a:grpSpLocks/>
          </p:cNvGrpSpPr>
          <p:nvPr/>
        </p:nvGrpSpPr>
        <p:grpSpPr bwMode="auto">
          <a:xfrm>
            <a:off x="-6350" y="195263"/>
            <a:ext cx="1057275" cy="1143000"/>
            <a:chOff x="0" y="1039"/>
            <a:chExt cx="2681" cy="2897"/>
          </a:xfrm>
        </p:grpSpPr>
        <p:pic>
          <p:nvPicPr>
            <p:cNvPr id="2099" name="Picture 199" descr="pan01"/>
            <p:cNvPicPr>
              <a:picLocks noChangeAspect="1" noChangeArrowheads="1"/>
            </p:cNvPicPr>
            <p:nvPr userDrawn="1"/>
          </p:nvPicPr>
          <p:blipFill>
            <a:blip r:embed="rId18"/>
            <a:srcRect l="51730" r="2339"/>
            <a:stretch>
              <a:fillRect/>
            </a:stretch>
          </p:blipFill>
          <p:spPr bwMode="gray">
            <a:xfrm>
              <a:off x="0" y="1039"/>
              <a:ext cx="2681" cy="2897"/>
            </a:xfrm>
            <a:prstGeom prst="rect">
              <a:avLst/>
            </a:prstGeom>
            <a:noFill/>
            <a:ln w="9525">
              <a:noFill/>
              <a:miter lim="800000"/>
              <a:headEnd/>
              <a:tailEnd/>
            </a:ln>
          </p:spPr>
        </p:pic>
        <p:sp>
          <p:nvSpPr>
            <p:cNvPr id="2100" name="Freeform 200" descr="wiz_gold04"/>
            <p:cNvSpPr>
              <a:spLocks/>
            </p:cNvSpPr>
            <p:nvPr userDrawn="1"/>
          </p:nvSpPr>
          <p:spPr bwMode="gray">
            <a:xfrm>
              <a:off x="0" y="1136"/>
              <a:ext cx="2536" cy="2603"/>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19" cstate="print"/>
              <a:srcRect/>
              <a:stretch>
                <a:fillRect/>
              </a:stretch>
            </a:blipFill>
            <a:ln w="9525">
              <a:noFill/>
              <a:round/>
              <a:headEnd/>
              <a:tailEnd/>
            </a:ln>
          </p:spPr>
          <p:txBody>
            <a:bodyPr/>
            <a:lstStyle/>
            <a:p>
              <a:pPr>
                <a:defRPr/>
              </a:pPr>
              <a:endParaRPr lang="en-US">
                <a:cs typeface="Arial" pitchFamily="34" charset="0"/>
              </a:endParaRPr>
            </a:p>
          </p:txBody>
        </p:sp>
      </p:grpSp>
      <p:grpSp>
        <p:nvGrpSpPr>
          <p:cNvPr id="2094" name="Group 201"/>
          <p:cNvGrpSpPr>
            <a:grpSpLocks/>
          </p:cNvGrpSpPr>
          <p:nvPr/>
        </p:nvGrpSpPr>
        <p:grpSpPr bwMode="auto">
          <a:xfrm>
            <a:off x="0" y="0"/>
            <a:ext cx="933450" cy="1239838"/>
            <a:chOff x="-7" y="240"/>
            <a:chExt cx="2407" cy="3199"/>
          </a:xfrm>
        </p:grpSpPr>
        <p:pic>
          <p:nvPicPr>
            <p:cNvPr id="2097" name="Picture 202" descr="pan01"/>
            <p:cNvPicPr>
              <a:picLocks noChangeAspect="1" noChangeArrowheads="1"/>
            </p:cNvPicPr>
            <p:nvPr userDrawn="1"/>
          </p:nvPicPr>
          <p:blipFill>
            <a:blip r:embed="rId20"/>
            <a:srcRect l="60431" r="2339"/>
            <a:stretch>
              <a:fillRect/>
            </a:stretch>
          </p:blipFill>
          <p:spPr bwMode="gray">
            <a:xfrm>
              <a:off x="0" y="240"/>
              <a:ext cx="2400" cy="3199"/>
            </a:xfrm>
            <a:prstGeom prst="rect">
              <a:avLst/>
            </a:prstGeom>
            <a:noFill/>
            <a:ln w="9525">
              <a:noFill/>
              <a:miter lim="800000"/>
              <a:headEnd/>
              <a:tailEnd/>
            </a:ln>
          </p:spPr>
        </p:pic>
        <p:sp>
          <p:nvSpPr>
            <p:cNvPr id="2098" name="Freeform 203" descr="wiz_gold01"/>
            <p:cNvSpPr>
              <a:spLocks/>
            </p:cNvSpPr>
            <p:nvPr userDrawn="1"/>
          </p:nvSpPr>
          <p:spPr bwMode="gray">
            <a:xfrm>
              <a:off x="-7" y="346"/>
              <a:ext cx="2247" cy="2875"/>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21" cstate="print"/>
              <a:srcRect/>
              <a:stretch>
                <a:fillRect/>
              </a:stretch>
            </a:blipFill>
            <a:ln w="9525">
              <a:noFill/>
              <a:round/>
              <a:headEnd/>
              <a:tailEnd/>
            </a:ln>
          </p:spPr>
          <p:txBody>
            <a:bodyPr/>
            <a:lstStyle/>
            <a:p>
              <a:pPr>
                <a:defRPr/>
              </a:pPr>
              <a:endParaRPr lang="en-US">
                <a:cs typeface="Arial" pitchFamily="34" charset="0"/>
              </a:endParaRPr>
            </a:p>
          </p:txBody>
        </p:sp>
      </p:grpSp>
      <p:sp>
        <p:nvSpPr>
          <p:cNvPr id="2095" name="Rectangle 2"/>
          <p:cNvSpPr>
            <a:spLocks noGrp="1" noChangeArrowheads="1"/>
          </p:cNvSpPr>
          <p:nvPr>
            <p:ph type="title"/>
          </p:nvPr>
        </p:nvSpPr>
        <p:spPr bwMode="gray">
          <a:xfrm>
            <a:off x="1219200" y="228600"/>
            <a:ext cx="7391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96" name="Picture 2" descr="Image result for time management"/>
          <p:cNvPicPr>
            <a:picLocks noChangeAspect="1" noChangeArrowheads="1"/>
          </p:cNvPicPr>
          <p:nvPr userDrawn="1"/>
        </p:nvPicPr>
        <p:blipFill>
          <a:blip r:embed="rId22"/>
          <a:srcRect/>
          <a:stretch>
            <a:fillRect/>
          </a:stretch>
        </p:blipFill>
        <p:spPr bwMode="auto">
          <a:xfrm>
            <a:off x="8267700" y="252413"/>
            <a:ext cx="847725"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506" r:id="rId1"/>
    <p:sldLayoutId id="2147486507" r:id="rId2"/>
    <p:sldLayoutId id="2147486508" r:id="rId3"/>
    <p:sldLayoutId id="2147486509" r:id="rId4"/>
    <p:sldLayoutId id="2147486510" r:id="rId5"/>
    <p:sldLayoutId id="2147486511" r:id="rId6"/>
    <p:sldLayoutId id="2147486512" r:id="rId7"/>
    <p:sldLayoutId id="2147486513" r:id="rId8"/>
    <p:sldLayoutId id="2147486514" r:id="rId9"/>
    <p:sldLayoutId id="2147486515" r:id="rId10"/>
    <p:sldLayoutId id="2147486516" r:id="rId11"/>
    <p:sldLayoutId id="2147486517" r:id="rId12"/>
    <p:sldLayoutId id="2147486518" r:id="rId13"/>
    <p:sldLayoutId id="2147486519"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Arial" charset="0"/>
        </a:defRPr>
      </a:lvl2pPr>
      <a:lvl3pPr algn="l" rtl="0" eaLnBrk="0" fontAlgn="base" hangingPunct="0">
        <a:spcBef>
          <a:spcPct val="0"/>
        </a:spcBef>
        <a:spcAft>
          <a:spcPct val="0"/>
        </a:spcAft>
        <a:defRPr sz="3600" b="1">
          <a:solidFill>
            <a:srgbClr val="FFFFFF"/>
          </a:solidFill>
          <a:latin typeface="Arial" charset="0"/>
        </a:defRPr>
      </a:lvl3pPr>
      <a:lvl4pPr algn="l" rtl="0" eaLnBrk="0" fontAlgn="base" hangingPunct="0">
        <a:spcBef>
          <a:spcPct val="0"/>
        </a:spcBef>
        <a:spcAft>
          <a:spcPct val="0"/>
        </a:spcAft>
        <a:defRPr sz="3600" b="1">
          <a:solidFill>
            <a:srgbClr val="FFFFFF"/>
          </a:solidFill>
          <a:latin typeface="Arial" charset="0"/>
        </a:defRPr>
      </a:lvl4pPr>
      <a:lvl5pPr algn="l" rtl="0" eaLnBrk="0" fontAlgn="base" hangingPunct="0">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7"/>
          <p:cNvSpPr txBox="1">
            <a:spLocks noChangeArrowheads="1"/>
          </p:cNvSpPr>
          <p:nvPr/>
        </p:nvSpPr>
        <p:spPr bwMode="auto">
          <a:xfrm>
            <a:off x="1089025" y="4286250"/>
            <a:ext cx="8054975" cy="1200329"/>
          </a:xfrm>
          <a:prstGeom prst="rect">
            <a:avLst/>
          </a:prstGeom>
          <a:noFill/>
          <a:ln w="9525">
            <a:noFill/>
            <a:miter lim="800000"/>
            <a:headEnd/>
            <a:tailEnd/>
          </a:ln>
        </p:spPr>
        <p:txBody>
          <a:bodyPr>
            <a:spAutoFit/>
          </a:bodyPr>
          <a:lstStyle/>
          <a:p>
            <a:pPr algn="r">
              <a:lnSpc>
                <a:spcPct val="120000"/>
              </a:lnSpc>
              <a:spcBef>
                <a:spcPct val="20000"/>
              </a:spcBef>
              <a:buClr>
                <a:srgbClr val="000066"/>
              </a:buClr>
              <a:buSzPct val="50000"/>
              <a:buFont typeface="Wingdings" pitchFamily="2" charset="2"/>
              <a:buNone/>
            </a:pPr>
            <a:r>
              <a:rPr lang="en-US" b="1" dirty="0"/>
              <a:t>TS. Trần Thị Kim Oanh - Viện Sư phạm Tự nhiên</a:t>
            </a:r>
          </a:p>
          <a:p>
            <a:pPr algn="r">
              <a:lnSpc>
                <a:spcPct val="120000"/>
              </a:lnSpc>
              <a:spcBef>
                <a:spcPct val="20000"/>
              </a:spcBef>
              <a:buClr>
                <a:srgbClr val="000066"/>
              </a:buClr>
              <a:buSzPct val="50000"/>
              <a:buFont typeface="Wingdings" pitchFamily="2" charset="2"/>
              <a:buNone/>
            </a:pPr>
            <a:r>
              <a:rPr lang="en-US" b="1" dirty="0"/>
              <a:t>E-mail: </a:t>
            </a:r>
            <a:r>
              <a:rPr lang="en-US" b="1" dirty="0" smtClean="0"/>
              <a:t>oanhdhv@gmail.com</a:t>
            </a:r>
            <a:endParaRPr lang="en-US" b="1" dirty="0"/>
          </a:p>
          <a:p>
            <a:pPr algn="r">
              <a:lnSpc>
                <a:spcPct val="120000"/>
              </a:lnSpc>
              <a:spcBef>
                <a:spcPct val="20000"/>
              </a:spcBef>
              <a:buClr>
                <a:srgbClr val="000066"/>
              </a:buClr>
              <a:buSzPct val="50000"/>
              <a:buFont typeface="Wingdings" pitchFamily="2" charset="2"/>
              <a:buNone/>
            </a:pPr>
            <a:r>
              <a:rPr lang="en-US" b="1" dirty="0"/>
              <a:t>ĐT: </a:t>
            </a:r>
            <a:r>
              <a:rPr lang="en-US" b="1" dirty="0" smtClean="0"/>
              <a:t>0983 556 448 </a:t>
            </a:r>
            <a:r>
              <a:rPr lang="en-US" b="1" dirty="0"/>
              <a:t>; </a:t>
            </a:r>
            <a:r>
              <a:rPr lang="en-US" b="1" dirty="0" smtClean="0"/>
              <a:t>0912 488 055</a:t>
            </a:r>
            <a:endParaRPr lang="en-US" b="1" dirty="0"/>
          </a:p>
        </p:txBody>
      </p:sp>
      <p:sp>
        <p:nvSpPr>
          <p:cNvPr id="20485" name="Title 3"/>
          <p:cNvSpPr>
            <a:spLocks noGrp="1"/>
          </p:cNvSpPr>
          <p:nvPr>
            <p:ph type="ctrTitle"/>
          </p:nvPr>
        </p:nvSpPr>
        <p:spPr>
          <a:xfrm>
            <a:off x="0" y="1214422"/>
            <a:ext cx="8959850" cy="1930413"/>
          </a:xfrm>
        </p:spPr>
        <p:txBody>
          <a:bodyPr/>
          <a:lstStyle/>
          <a:p>
            <a:pPr>
              <a:defRPr/>
            </a:pPr>
            <a:r>
              <a:rPr lang="en-US" sz="4000" b="1" dirty="0" smtClean="0">
                <a:solidFill>
                  <a:srgbClr val="3333FF"/>
                </a:solidFill>
                <a:effectLst>
                  <a:outerShdw blurRad="38100" dist="38100" dir="2700000" algn="tl">
                    <a:srgbClr val="C0C0C0"/>
                  </a:outerShdw>
                </a:effectLst>
                <a:cs typeface="Arial" pitchFamily="34" charset="0"/>
              </a:rPr>
              <a:t>CHƯƠNG 5:</a:t>
            </a:r>
            <a:r>
              <a:rPr lang="en-US" sz="4000" b="1" dirty="0" smtClean="0">
                <a:solidFill>
                  <a:srgbClr val="CC0000"/>
                </a:solidFill>
                <a:effectLst>
                  <a:outerShdw blurRad="38100" dist="38100" dir="2700000" algn="tl">
                    <a:srgbClr val="C0C0C0"/>
                  </a:outerShdw>
                </a:effectLst>
                <a:cs typeface="Arial" pitchFamily="34" charset="0"/>
              </a:rPr>
              <a:t/>
            </a:r>
            <a:br>
              <a:rPr lang="en-US" sz="4000" b="1" dirty="0" smtClean="0">
                <a:solidFill>
                  <a:srgbClr val="CC0000"/>
                </a:solidFill>
                <a:effectLst>
                  <a:outerShdw blurRad="38100" dist="38100" dir="2700000" algn="tl">
                    <a:srgbClr val="C0C0C0"/>
                  </a:outerShdw>
                </a:effectLst>
                <a:cs typeface="Arial" pitchFamily="34" charset="0"/>
              </a:rPr>
            </a:br>
            <a:r>
              <a:rPr lang="en-US" sz="4000" b="1" dirty="0" smtClean="0">
                <a:solidFill>
                  <a:srgbClr val="CC0000"/>
                </a:solidFill>
                <a:effectLst>
                  <a:outerShdw blurRad="38100" dist="38100" dir="2700000" algn="tl">
                    <a:srgbClr val="C0C0C0"/>
                  </a:outerShdw>
                </a:effectLst>
                <a:cs typeface="Arial" pitchFamily="34" charset="0"/>
              </a:rPr>
              <a:t>KẾ THỪA</a:t>
            </a:r>
            <a:endParaRPr lang="en-US" sz="4000" b="1" dirty="0">
              <a:solidFill>
                <a:srgbClr val="CC0000"/>
              </a:solidFill>
              <a:effectLst>
                <a:outerShdw blurRad="38100" dist="38100" dir="2700000" algn="tl">
                  <a:srgbClr val="C0C0C0"/>
                </a:outerShdw>
              </a:effectLst>
              <a:cs typeface="Arial" pitchFamily="34" charset="0"/>
            </a:endParaRPr>
          </a:p>
        </p:txBody>
      </p:sp>
      <p:sp>
        <p:nvSpPr>
          <p:cNvPr id="20486" name="Rectangle 11"/>
          <p:cNvSpPr>
            <a:spLocks noChangeArrowheads="1"/>
          </p:cNvSpPr>
          <p:nvPr/>
        </p:nvSpPr>
        <p:spPr bwMode="auto">
          <a:xfrm>
            <a:off x="3357563" y="6357938"/>
            <a:ext cx="3214687" cy="379412"/>
          </a:xfrm>
          <a:prstGeom prst="rect">
            <a:avLst/>
          </a:prstGeom>
          <a:noFill/>
          <a:ln w="9525">
            <a:noFill/>
            <a:miter lim="800000"/>
            <a:headEnd/>
            <a:tailEnd/>
          </a:ln>
        </p:spPr>
        <p:txBody>
          <a:bodyPr/>
          <a:lstStyle/>
          <a:p>
            <a:pPr algn="ctr">
              <a:spcBef>
                <a:spcPct val="20000"/>
              </a:spcBef>
              <a:buClr>
                <a:srgbClr val="000066"/>
              </a:buClr>
              <a:buSzPct val="50000"/>
              <a:buFont typeface="Wingdings" pitchFamily="2" charset="2"/>
              <a:buNone/>
            </a:pPr>
            <a:r>
              <a:rPr lang="en-US" sz="2000" b="1" dirty="0" err="1"/>
              <a:t>Tháng</a:t>
            </a:r>
            <a:r>
              <a:rPr lang="en-US" sz="2000" b="1"/>
              <a:t> </a:t>
            </a:r>
            <a:r>
              <a:rPr lang="en-US" sz="2000" b="1" smtClean="0"/>
              <a:t>1/2021</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2" name="Rectangle 3" descr="Small grid"/>
          <p:cNvSpPr>
            <a:spLocks noGrp="1" noChangeArrowheads="1"/>
          </p:cNvSpPr>
          <p:nvPr>
            <p:ph idx="1"/>
          </p:nvPr>
        </p:nvSpPr>
        <p:spPr>
          <a:xfrm>
            <a:off x="142844" y="857232"/>
            <a:ext cx="8715436" cy="5286412"/>
          </a:xfrm>
        </p:spPr>
        <p:txBody>
          <a:bodyPr/>
          <a:lstStyle/>
          <a:p>
            <a:pPr eaLnBrk="1" hangingPunct="1">
              <a:lnSpc>
                <a:spcPct val="90000"/>
              </a:lnSpc>
              <a:buFont typeface="Wingdings" pitchFamily="2" charset="2"/>
              <a:buNone/>
            </a:pPr>
            <a:r>
              <a:rPr lang="en-US" sz="2400" dirty="0" smtClean="0"/>
              <a:t>#include &lt;iostream&gt;</a:t>
            </a:r>
          </a:p>
          <a:p>
            <a:pPr eaLnBrk="1" hangingPunct="1">
              <a:lnSpc>
                <a:spcPct val="90000"/>
              </a:lnSpc>
              <a:buFont typeface="Wingdings" pitchFamily="2" charset="2"/>
              <a:buNone/>
            </a:pPr>
            <a:r>
              <a:rPr lang="en-US" sz="2400" dirty="0" smtClean="0"/>
              <a:t>using namespace std;</a:t>
            </a:r>
          </a:p>
          <a:p>
            <a:pPr eaLnBrk="1" hangingPunct="1">
              <a:lnSpc>
                <a:spcPct val="90000"/>
              </a:lnSpc>
              <a:buFont typeface="Wingdings" pitchFamily="2" charset="2"/>
              <a:buNone/>
            </a:pPr>
            <a:r>
              <a:rPr lang="en-US" sz="2400" dirty="0" smtClean="0"/>
              <a:t>class</a:t>
            </a:r>
            <a:r>
              <a:rPr lang="en-US" sz="2400" b="1" dirty="0" smtClean="0"/>
              <a:t> point</a:t>
            </a:r>
            <a:r>
              <a:rPr lang="en-US" sz="2400" dirty="0" smtClean="0"/>
              <a:t>{</a:t>
            </a:r>
          </a:p>
          <a:p>
            <a:pPr lvl="1" eaLnBrk="1" hangingPunct="1">
              <a:lnSpc>
                <a:spcPct val="90000"/>
              </a:lnSpc>
              <a:buFont typeface="Wingdings" pitchFamily="2" charset="2"/>
              <a:buNone/>
            </a:pPr>
            <a:r>
              <a:rPr lang="en-US" sz="2400" dirty="0" smtClean="0"/>
              <a:t>private:</a:t>
            </a:r>
          </a:p>
          <a:p>
            <a:pPr lvl="2" eaLnBrk="1" hangingPunct="1">
              <a:lnSpc>
                <a:spcPct val="90000"/>
              </a:lnSpc>
              <a:buFont typeface="Wingdings" pitchFamily="2" charset="2"/>
              <a:buNone/>
            </a:pPr>
            <a:r>
              <a:rPr lang="en-US" dirty="0" smtClean="0"/>
              <a:t>float x, y;</a:t>
            </a:r>
          </a:p>
          <a:p>
            <a:pPr lvl="1" eaLnBrk="1" hangingPunct="1">
              <a:lnSpc>
                <a:spcPct val="90000"/>
              </a:lnSpc>
              <a:buFont typeface="Wingdings" pitchFamily="2" charset="2"/>
              <a:buNone/>
            </a:pPr>
            <a:r>
              <a:rPr lang="en-US" sz="2400" dirty="0" smtClean="0"/>
              <a:t>public:</a:t>
            </a:r>
          </a:p>
          <a:p>
            <a:pPr lvl="2" eaLnBrk="1" hangingPunct="1">
              <a:lnSpc>
                <a:spcPct val="90000"/>
              </a:lnSpc>
              <a:buFont typeface="Wingdings" pitchFamily="2" charset="2"/>
              <a:buNone/>
            </a:pPr>
            <a:r>
              <a:rPr lang="en-US" dirty="0" smtClean="0"/>
              <a:t> point(){</a:t>
            </a:r>
          </a:p>
          <a:p>
            <a:pPr lvl="3" eaLnBrk="1" hangingPunct="1">
              <a:lnSpc>
                <a:spcPct val="90000"/>
              </a:lnSpc>
              <a:buFont typeface="Wingdings" pitchFamily="2" charset="2"/>
              <a:buNone/>
            </a:pPr>
            <a:r>
              <a:rPr lang="en-US" sz="2400" dirty="0" smtClean="0"/>
              <a:t>x=0; y=0;</a:t>
            </a:r>
          </a:p>
          <a:p>
            <a:pPr lvl="2" eaLnBrk="1" hangingPunct="1">
              <a:lnSpc>
                <a:spcPct val="90000"/>
              </a:lnSpc>
              <a:buFont typeface="Wingdings" pitchFamily="2" charset="2"/>
              <a:buNone/>
            </a:pPr>
            <a:r>
              <a:rPr lang="en-US" dirty="0" smtClean="0"/>
              <a:t>}</a:t>
            </a:r>
          </a:p>
          <a:p>
            <a:pPr lvl="2" eaLnBrk="1" hangingPunct="1">
              <a:lnSpc>
                <a:spcPct val="90000"/>
              </a:lnSpc>
              <a:buFont typeface="Wingdings" pitchFamily="2" charset="2"/>
              <a:buNone/>
            </a:pPr>
            <a:r>
              <a:rPr lang="en-US" dirty="0" smtClean="0"/>
              <a:t>point(float ox, float oy){</a:t>
            </a:r>
          </a:p>
          <a:p>
            <a:pPr lvl="3" eaLnBrk="1" hangingPunct="1">
              <a:lnSpc>
                <a:spcPct val="90000"/>
              </a:lnSpc>
              <a:buFont typeface="Wingdings" pitchFamily="2" charset="2"/>
              <a:buNone/>
            </a:pPr>
            <a:r>
              <a:rPr lang="en-US" sz="2400" dirty="0" smtClean="0"/>
              <a:t>x=ox; y=oy;</a:t>
            </a:r>
          </a:p>
          <a:p>
            <a:pPr lvl="2" eaLnBrk="1" hangingPunct="1">
              <a:lnSpc>
                <a:spcPct val="90000"/>
              </a:lnSpc>
              <a:buFont typeface="Wingdings" pitchFamily="2" charset="2"/>
              <a:buNone/>
            </a:pP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descr="Small grid"/>
          <p:cNvSpPr>
            <a:spLocks noGrp="1" noChangeArrowheads="1"/>
          </p:cNvSpPr>
          <p:nvPr>
            <p:ph idx="1"/>
          </p:nvPr>
        </p:nvSpPr>
        <p:spPr>
          <a:xfrm>
            <a:off x="142844" y="928670"/>
            <a:ext cx="8229600" cy="4389437"/>
          </a:xfrm>
        </p:spPr>
        <p:txBody>
          <a:bodyPr/>
          <a:lstStyle/>
          <a:p>
            <a:pPr lvl="1" eaLnBrk="1" hangingPunct="1">
              <a:buClr>
                <a:schemeClr val="folHlink"/>
              </a:buClr>
              <a:buSzPct val="60000"/>
              <a:buFont typeface="Wingdings" pitchFamily="2" charset="2"/>
              <a:buNone/>
            </a:pPr>
            <a:r>
              <a:rPr lang="en-US" sz="2400" dirty="0" smtClean="0"/>
              <a:t>point(point &amp;p){</a:t>
            </a:r>
          </a:p>
          <a:p>
            <a:pPr lvl="2" eaLnBrk="1" hangingPunct="1">
              <a:buClr>
                <a:schemeClr val="hlink"/>
              </a:buClr>
              <a:buSzPct val="55000"/>
              <a:buFont typeface="Wingdings" pitchFamily="2" charset="2"/>
              <a:buNone/>
            </a:pPr>
            <a:r>
              <a:rPr lang="en-US" dirty="0" smtClean="0"/>
              <a:t>x=p.x; y=p.y;</a:t>
            </a:r>
          </a:p>
          <a:p>
            <a:pPr lvl="1" eaLnBrk="1" hangingPunct="1">
              <a:buClr>
                <a:schemeClr val="folHlink"/>
              </a:buClr>
              <a:buSzPct val="60000"/>
              <a:buFont typeface="Wingdings" pitchFamily="2" charset="2"/>
              <a:buNone/>
            </a:pPr>
            <a:r>
              <a:rPr lang="en-US" sz="2400" dirty="0" smtClean="0"/>
              <a:t>}</a:t>
            </a:r>
          </a:p>
          <a:p>
            <a:pPr lvl="1" eaLnBrk="1" hangingPunct="1">
              <a:buClr>
                <a:schemeClr val="folHlink"/>
              </a:buClr>
              <a:buSzPct val="60000"/>
              <a:buFont typeface="Wingdings" pitchFamily="2" charset="2"/>
              <a:buNone/>
            </a:pPr>
            <a:r>
              <a:rPr lang="en-US" sz="2400" dirty="0" smtClean="0"/>
              <a:t>void display(){</a:t>
            </a:r>
          </a:p>
          <a:p>
            <a:pPr lvl="1" eaLnBrk="1" hangingPunct="1">
              <a:buClr>
                <a:schemeClr val="folHlink"/>
              </a:buClr>
              <a:buSzPct val="60000"/>
              <a:buNone/>
            </a:pPr>
            <a:r>
              <a:rPr lang="en-US" sz="2400" dirty="0" smtClean="0"/>
              <a:t>	cout&lt;&lt;"\n x ="&lt;&lt;x&lt;&lt;" y="&lt;&lt;y;</a:t>
            </a:r>
          </a:p>
          <a:p>
            <a:pPr lvl="1" eaLnBrk="1" hangingPunct="1">
              <a:buClr>
                <a:schemeClr val="folHlink"/>
              </a:buClr>
              <a:buSzPct val="60000"/>
              <a:buFont typeface="Wingdings" pitchFamily="2" charset="2"/>
              <a:buNone/>
            </a:pPr>
            <a:r>
              <a:rPr lang="en-US" sz="2400" dirty="0" smtClean="0"/>
              <a:t>}</a:t>
            </a:r>
          </a:p>
          <a:p>
            <a:pPr lvl="1" eaLnBrk="1" hangingPunct="1">
              <a:buClr>
                <a:schemeClr val="folHlink"/>
              </a:buClr>
              <a:buSzPct val="60000"/>
              <a:buFont typeface="Wingdings" pitchFamily="2" charset="2"/>
              <a:buNone/>
            </a:pPr>
            <a:r>
              <a:rPr lang="en-US" sz="2400" dirty="0" smtClean="0"/>
              <a:t>void move(float dx</a:t>
            </a:r>
            <a:r>
              <a:rPr lang="en-US" sz="2400" smtClean="0"/>
              <a:t>, float dy</a:t>
            </a:r>
            <a:r>
              <a:rPr lang="en-US" sz="2400" dirty="0" smtClean="0"/>
              <a:t>){</a:t>
            </a:r>
          </a:p>
          <a:p>
            <a:pPr lvl="1" eaLnBrk="1" hangingPunct="1">
              <a:buClr>
                <a:schemeClr val="folHlink"/>
              </a:buClr>
              <a:buSzPct val="60000"/>
              <a:buFont typeface="Wingdings" pitchFamily="2" charset="2"/>
              <a:buNone/>
            </a:pPr>
            <a:r>
              <a:rPr lang="en-US" sz="2400" dirty="0" smtClean="0"/>
              <a:t>	x+=dx; y+=dy;</a:t>
            </a:r>
          </a:p>
          <a:p>
            <a:pPr lvl="1" eaLnBrk="1" hangingPunct="1">
              <a:buClr>
                <a:schemeClr val="folHlink"/>
              </a:buClr>
              <a:buSzPct val="60000"/>
              <a:buFont typeface="Wingdings" pitchFamily="2" charset="2"/>
              <a:buNone/>
            </a:pPr>
            <a:r>
              <a:rPr lang="en-US" sz="2400" dirty="0" smtClean="0"/>
              <a:t>}</a:t>
            </a:r>
          </a:p>
          <a:p>
            <a:pPr lvl="1" eaLnBrk="1" hangingPunct="1">
              <a:buClr>
                <a:schemeClr val="folHlink"/>
              </a:buClr>
              <a:buSzPct val="60000"/>
              <a:buFont typeface="Wingdings" pitchFamily="2" charset="2"/>
              <a:buNone/>
            </a:pPr>
            <a:r>
              <a:rPr lang="en-US" sz="2400" dirty="0" smtClean="0"/>
              <a:t>};// End class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descr="Small grid"/>
          <p:cNvSpPr>
            <a:spLocks noGrp="1" noChangeArrowheads="1"/>
          </p:cNvSpPr>
          <p:nvPr>
            <p:ph idx="1"/>
          </p:nvPr>
        </p:nvSpPr>
        <p:spPr>
          <a:xfrm>
            <a:off x="142844" y="857232"/>
            <a:ext cx="8229600" cy="4389437"/>
          </a:xfrm>
        </p:spPr>
        <p:txBody>
          <a:bodyPr/>
          <a:lstStyle/>
          <a:p>
            <a:pPr eaLnBrk="1" hangingPunct="1">
              <a:buFont typeface="Wingdings" pitchFamily="2" charset="2"/>
              <a:buNone/>
            </a:pPr>
            <a:r>
              <a:rPr lang="en-US" sz="2400" dirty="0" smtClean="0"/>
              <a:t>class </a:t>
            </a:r>
            <a:r>
              <a:rPr lang="en-US" sz="2400" b="1" dirty="0" smtClean="0"/>
              <a:t>coloredpoint</a:t>
            </a:r>
            <a:r>
              <a:rPr lang="en-US" sz="2400" dirty="0" smtClean="0"/>
              <a:t> : public point{</a:t>
            </a:r>
          </a:p>
          <a:p>
            <a:pPr lvl="1" eaLnBrk="1" hangingPunct="1">
              <a:buFont typeface="Wingdings" pitchFamily="2" charset="2"/>
              <a:buNone/>
            </a:pPr>
            <a:r>
              <a:rPr lang="en-US" sz="2400" dirty="0" smtClean="0"/>
              <a:t>private:</a:t>
            </a:r>
          </a:p>
          <a:p>
            <a:pPr lvl="2" eaLnBrk="1" hangingPunct="1">
              <a:buFont typeface="Wingdings" pitchFamily="2" charset="2"/>
              <a:buNone/>
            </a:pPr>
            <a:r>
              <a:rPr lang="en-US" dirty="0" smtClean="0"/>
              <a:t>int color;</a:t>
            </a:r>
          </a:p>
          <a:p>
            <a:pPr lvl="1" eaLnBrk="1" hangingPunct="1">
              <a:buFont typeface="Wingdings" pitchFamily="2" charset="2"/>
              <a:buNone/>
            </a:pPr>
            <a:r>
              <a:rPr lang="en-US" sz="2400" dirty="0" smtClean="0"/>
              <a:t>public:</a:t>
            </a:r>
          </a:p>
          <a:p>
            <a:pPr lvl="2" eaLnBrk="1" hangingPunct="1">
              <a:buFont typeface="Wingdings" pitchFamily="2" charset="2"/>
              <a:buNone/>
            </a:pPr>
            <a:r>
              <a:rPr lang="en-US" dirty="0" smtClean="0"/>
              <a:t> coloredpoint() : point(){</a:t>
            </a:r>
          </a:p>
          <a:p>
            <a:pPr lvl="3" eaLnBrk="1" hangingPunct="1">
              <a:buFont typeface="Wingdings" pitchFamily="2" charset="2"/>
              <a:buNone/>
            </a:pPr>
            <a:r>
              <a:rPr lang="en-US" sz="2400" dirty="0" smtClean="0"/>
              <a:t>color=0;</a:t>
            </a:r>
          </a:p>
          <a:p>
            <a:pPr lvl="2" eaLnBrk="1" hangingPunct="1">
              <a:buFont typeface="Wingdings" pitchFamily="2" charset="2"/>
              <a:buNone/>
            </a:pPr>
            <a:r>
              <a:rPr lang="en-US" dirty="0" smtClean="0"/>
              <a:t>}</a:t>
            </a:r>
          </a:p>
          <a:p>
            <a:pPr lvl="2" eaLnBrk="1" hangingPunct="1">
              <a:buFont typeface="Wingdings" pitchFamily="2" charset="2"/>
              <a:buNone/>
            </a:pPr>
            <a:r>
              <a:rPr lang="en-US" dirty="0" smtClean="0"/>
              <a:t>coloredpoint(float ox, float oy, int c) : point(ox,oy){</a:t>
            </a:r>
          </a:p>
          <a:p>
            <a:pPr lvl="3" eaLnBrk="1" hangingPunct="1">
              <a:buFont typeface="Wingdings" pitchFamily="2" charset="2"/>
              <a:buNone/>
            </a:pPr>
            <a:r>
              <a:rPr lang="en-US" sz="2400" dirty="0" smtClean="0"/>
              <a:t>color=c;</a:t>
            </a:r>
          </a:p>
          <a:p>
            <a:pPr lvl="2" eaLnBrk="1" hangingPunct="1">
              <a:buFont typeface="Wingdings" pitchFamily="2" charset="2"/>
              <a:buNone/>
            </a:pP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descr="Small grid"/>
          <p:cNvSpPr>
            <a:spLocks noGrp="1" noChangeArrowheads="1"/>
          </p:cNvSpPr>
          <p:nvPr>
            <p:ph idx="1"/>
          </p:nvPr>
        </p:nvSpPr>
        <p:spPr>
          <a:xfrm>
            <a:off x="214282" y="857232"/>
            <a:ext cx="8229600" cy="4389437"/>
          </a:xfrm>
        </p:spPr>
        <p:txBody>
          <a:bodyPr/>
          <a:lstStyle/>
          <a:p>
            <a:pPr lvl="1" eaLnBrk="1" hangingPunct="1">
              <a:buClr>
                <a:schemeClr val="folHlink"/>
              </a:buClr>
              <a:buSzPct val="60000"/>
              <a:buFont typeface="Wingdings" pitchFamily="2" charset="2"/>
              <a:buNone/>
            </a:pPr>
            <a:r>
              <a:rPr lang="en-US" sz="2400" dirty="0" smtClean="0"/>
              <a:t>coloredpoint(coloredpoint &amp;a) : point((point &amp;)a){</a:t>
            </a:r>
          </a:p>
          <a:p>
            <a:pPr lvl="2" eaLnBrk="1" hangingPunct="1">
              <a:buClr>
                <a:schemeClr val="hlink"/>
              </a:buClr>
              <a:buSzPct val="55000"/>
              <a:buFont typeface="Wingdings" pitchFamily="2" charset="2"/>
              <a:buNone/>
            </a:pPr>
            <a:r>
              <a:rPr lang="en-US" dirty="0" smtClean="0"/>
              <a:t>color=a.color;</a:t>
            </a:r>
          </a:p>
          <a:p>
            <a:pPr lvl="1" eaLnBrk="1" hangingPunct="1">
              <a:buClr>
                <a:schemeClr val="folHlink"/>
              </a:buClr>
              <a:buSzPct val="60000"/>
              <a:buFont typeface="Wingdings" pitchFamily="2" charset="2"/>
              <a:buNone/>
            </a:pPr>
            <a:r>
              <a:rPr lang="en-US" sz="2400" dirty="0" smtClean="0"/>
              <a:t>}</a:t>
            </a:r>
          </a:p>
          <a:p>
            <a:pPr lvl="1" eaLnBrk="1" hangingPunct="1">
              <a:buClr>
                <a:schemeClr val="folHlink"/>
              </a:buClr>
              <a:buSzPct val="60000"/>
              <a:buFont typeface="Wingdings" pitchFamily="2" charset="2"/>
              <a:buNone/>
            </a:pPr>
            <a:r>
              <a:rPr lang="en-US" sz="2400" dirty="0" smtClean="0"/>
              <a:t>void display(){</a:t>
            </a:r>
          </a:p>
          <a:p>
            <a:pPr lvl="1" eaLnBrk="1" hangingPunct="1">
              <a:buClr>
                <a:schemeClr val="folHlink"/>
              </a:buClr>
              <a:buSzPct val="60000"/>
              <a:buFont typeface="Wingdings" pitchFamily="2" charset="2"/>
              <a:buNone/>
            </a:pPr>
            <a:r>
              <a:rPr lang="en-US" sz="2400" dirty="0" smtClean="0"/>
              <a:t> 	  point::display();	       // Gọi hàm thành phần của lớp cơ sở.</a:t>
            </a:r>
          </a:p>
          <a:p>
            <a:pPr lvl="1" eaLnBrk="1" hangingPunct="1">
              <a:buClr>
                <a:schemeClr val="folHlink"/>
              </a:buClr>
              <a:buSzPct val="60000"/>
              <a:buNone/>
            </a:pPr>
            <a:r>
              <a:rPr lang="en-US" sz="2400" dirty="0" smtClean="0"/>
              <a:t>   	cout&lt;&lt;"color ="&lt;&lt;color;</a:t>
            </a:r>
          </a:p>
          <a:p>
            <a:pPr lvl="1" eaLnBrk="1" hangingPunct="1">
              <a:buClr>
                <a:schemeClr val="folHlink"/>
              </a:buClr>
              <a:buSzPct val="60000"/>
              <a:buFont typeface="Wingdings" pitchFamily="2" charset="2"/>
              <a:buNone/>
            </a:pPr>
            <a:r>
              <a:rPr lang="en-US" sz="2400" dirty="0" smtClean="0"/>
              <a:t>}</a:t>
            </a:r>
          </a:p>
          <a:p>
            <a:pPr lvl="1" eaLnBrk="1" hangingPunct="1">
              <a:buClr>
                <a:schemeClr val="folHlink"/>
              </a:buClr>
              <a:buSzPct val="60000"/>
              <a:buFont typeface="Wingdings" pitchFamily="2" charset="2"/>
              <a:buNone/>
            </a:pPr>
            <a:r>
              <a:rPr lang="en-US" sz="2400" dirty="0" smtClean="0"/>
              <a:t>};// End class</a:t>
            </a:r>
          </a:p>
          <a:p>
            <a:pPr lvl="1" eaLnBrk="1" hangingPunct="1">
              <a:buClr>
                <a:schemeClr val="folHlink"/>
              </a:buClr>
              <a:buSzPct val="60000"/>
              <a:buFont typeface="Wingdings" pitchFamily="2" charset="2"/>
              <a:buNone/>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descr="Small grid"/>
          <p:cNvSpPr>
            <a:spLocks noGrp="1" noChangeArrowheads="1"/>
          </p:cNvSpPr>
          <p:nvPr>
            <p:ph idx="1"/>
          </p:nvPr>
        </p:nvSpPr>
        <p:spPr>
          <a:xfrm>
            <a:off x="214282" y="928670"/>
            <a:ext cx="8501122" cy="4389437"/>
          </a:xfrm>
        </p:spPr>
        <p:txBody>
          <a:bodyPr/>
          <a:lstStyle/>
          <a:p>
            <a:pPr eaLnBrk="1" hangingPunct="1">
              <a:buNone/>
            </a:pPr>
            <a:r>
              <a:rPr lang="en-US" sz="2400" dirty="0" smtClean="0"/>
              <a:t>int  main() {</a:t>
            </a:r>
          </a:p>
          <a:p>
            <a:pPr eaLnBrk="1" hangingPunct="1">
              <a:buNone/>
            </a:pPr>
            <a:r>
              <a:rPr lang="en-US" sz="2400" dirty="0" smtClean="0"/>
              <a:t>	 coloredpoint m(1,2,3); 	// Khai báo đối tượng m.</a:t>
            </a:r>
          </a:p>
          <a:p>
            <a:pPr lvl="1" eaLnBrk="1" hangingPunct="1">
              <a:lnSpc>
                <a:spcPct val="90000"/>
              </a:lnSpc>
              <a:buClr>
                <a:schemeClr val="folHlink"/>
              </a:buClr>
              <a:buSzPct val="60000"/>
              <a:buNone/>
            </a:pPr>
            <a:r>
              <a:rPr lang="en-US" sz="2400" dirty="0" smtClean="0"/>
              <a:t>m.display();			// Gọi hàm của lớp dẫn xuất</a:t>
            </a:r>
          </a:p>
          <a:p>
            <a:pPr lvl="1" eaLnBrk="1" hangingPunct="1">
              <a:lnSpc>
                <a:spcPct val="90000"/>
              </a:lnSpc>
              <a:buClr>
                <a:schemeClr val="folHlink"/>
              </a:buClr>
              <a:buSzPct val="60000"/>
              <a:buNone/>
            </a:pPr>
            <a:r>
              <a:rPr lang="en-US" sz="2400" dirty="0" smtClean="0"/>
              <a:t>m.point::display();		// Gọi hàm của lớp cơ sở</a:t>
            </a:r>
          </a:p>
          <a:p>
            <a:pPr lvl="1" eaLnBrk="1" hangingPunct="1">
              <a:lnSpc>
                <a:spcPct val="90000"/>
              </a:lnSpc>
              <a:buClr>
                <a:schemeClr val="folHlink"/>
              </a:buClr>
              <a:buSzPct val="60000"/>
              <a:buNone/>
            </a:pPr>
            <a:r>
              <a:rPr lang="en-US" sz="2400" dirty="0" smtClean="0"/>
              <a:t>m.move(4,5);			// Gọi hàm của lớp cơ sở</a:t>
            </a:r>
          </a:p>
          <a:p>
            <a:pPr lvl="1" eaLnBrk="1" hangingPunct="1">
              <a:lnSpc>
                <a:spcPct val="90000"/>
              </a:lnSpc>
              <a:buClr>
                <a:schemeClr val="folHlink"/>
              </a:buClr>
              <a:buSzPct val="60000"/>
              <a:buNone/>
            </a:pPr>
            <a:r>
              <a:rPr lang="en-US" sz="2400" dirty="0" smtClean="0"/>
              <a:t>m.display();			// Gọi hàm của lớp dẫn xuất</a:t>
            </a:r>
          </a:p>
          <a:p>
            <a:pPr lvl="1" eaLnBrk="1" hangingPunct="1">
              <a:lnSpc>
                <a:spcPct val="90000"/>
              </a:lnSpc>
              <a:buClr>
                <a:schemeClr val="folHlink"/>
              </a:buClr>
              <a:buSzPct val="60000"/>
              <a:buNone/>
            </a:pPr>
            <a:r>
              <a:rPr lang="en-US" sz="2400" dirty="0" smtClean="0"/>
              <a:t>m.point::move(6,7);		// Gọi hàm của lớp cơ sở</a:t>
            </a:r>
          </a:p>
          <a:p>
            <a:pPr lvl="1" eaLnBrk="1" hangingPunct="1">
              <a:lnSpc>
                <a:spcPct val="90000"/>
              </a:lnSpc>
              <a:buClr>
                <a:schemeClr val="folHlink"/>
              </a:buClr>
              <a:buSzPct val="60000"/>
              <a:buNone/>
            </a:pPr>
            <a:r>
              <a:rPr lang="en-US" sz="2400" dirty="0" smtClean="0"/>
              <a:t>m.display();			</a:t>
            </a:r>
          </a:p>
          <a:p>
            <a:pPr lvl="1" eaLnBrk="1" hangingPunct="1">
              <a:lnSpc>
                <a:spcPct val="90000"/>
              </a:lnSpc>
              <a:buClr>
                <a:schemeClr val="folHlink"/>
              </a:buClr>
              <a:buSzPct val="60000"/>
              <a:buNone/>
            </a:pPr>
            <a:r>
              <a:rPr lang="en-US" sz="2400" dirty="0" smtClean="0"/>
              <a:t>}</a:t>
            </a:r>
          </a:p>
          <a:p>
            <a:pPr lvl="1" eaLnBrk="1" hangingPunct="1">
              <a:lnSpc>
                <a:spcPct val="90000"/>
              </a:lnSpc>
              <a:buClr>
                <a:schemeClr val="folHlink"/>
              </a:buClr>
              <a:buSzPct val="60000"/>
              <a:buNone/>
            </a:pPr>
            <a:endParaRPr lang="en-US" sz="2400" dirty="0" smtClean="0">
              <a:solidFill>
                <a:schemeClr val="tx2"/>
              </a:solidFill>
            </a:endParaRPr>
          </a:p>
          <a:p>
            <a:pPr lvl="1" eaLnBrk="1" hangingPunct="1">
              <a:lnSpc>
                <a:spcPct val="90000"/>
              </a:lnSpc>
              <a:buClr>
                <a:schemeClr val="folHlink"/>
              </a:buClr>
              <a:buSzPct val="60000"/>
              <a:buFont typeface="Wingdings" pitchFamily="2" charset="2"/>
              <a:buNone/>
            </a:pPr>
            <a:endParaRPr lang="en-US" sz="2000" dirty="0" smtClean="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928670"/>
            <a:ext cx="8643998" cy="5214974"/>
          </a:xfrm>
        </p:spPr>
        <p:txBody>
          <a:bodyPr/>
          <a:lstStyle/>
          <a:p>
            <a:pPr eaLnBrk="1" hangingPunct="1"/>
            <a:r>
              <a:rPr lang="en-US" dirty="0" smtClean="0">
                <a:solidFill>
                  <a:schemeClr val="tx1"/>
                </a:solidFill>
              </a:rPr>
              <a:t>Truy nhập các thành phần lớp cơ sở:</a:t>
            </a:r>
          </a:p>
          <a:p>
            <a:pPr lvl="1" eaLnBrk="1" hangingPunct="1">
              <a:buFont typeface="Arial" pitchFamily="34" charset="0"/>
              <a:buChar char="•"/>
            </a:pPr>
            <a:r>
              <a:rPr lang="en-US" dirty="0" smtClean="0">
                <a:solidFill>
                  <a:schemeClr val="tx1"/>
                </a:solidFill>
              </a:rPr>
              <a:t>Một lớp </a:t>
            </a:r>
            <a:r>
              <a:rPr lang="en-US" b="1" dirty="0" smtClean="0">
                <a:solidFill>
                  <a:schemeClr val="tx1"/>
                </a:solidFill>
              </a:rPr>
              <a:t>dẫn xuất không thể truy nhập </a:t>
            </a:r>
            <a:r>
              <a:rPr lang="en-US" dirty="0" smtClean="0">
                <a:solidFill>
                  <a:schemeClr val="tx1"/>
                </a:solidFill>
              </a:rPr>
              <a:t>các thành phần </a:t>
            </a:r>
            <a:r>
              <a:rPr lang="en-US" b="1" dirty="0" smtClean="0">
                <a:solidFill>
                  <a:schemeClr val="tx1"/>
                </a:solidFill>
              </a:rPr>
              <a:t>private</a:t>
            </a:r>
            <a:r>
              <a:rPr lang="en-US" dirty="0" smtClean="0">
                <a:solidFill>
                  <a:schemeClr val="tx1"/>
                </a:solidFill>
              </a:rPr>
              <a:t> của lớp cơ sở.</a:t>
            </a:r>
          </a:p>
          <a:p>
            <a:pPr lvl="1" eaLnBrk="1" hangingPunct="1">
              <a:buFont typeface="Arial" pitchFamily="34" charset="0"/>
              <a:buChar char="•"/>
            </a:pPr>
            <a:r>
              <a:rPr lang="en-US" dirty="0" smtClean="0">
                <a:solidFill>
                  <a:schemeClr val="tx1"/>
                </a:solidFill>
              </a:rPr>
              <a:t>Một lớp </a:t>
            </a:r>
            <a:r>
              <a:rPr lang="en-US" b="1" dirty="0" smtClean="0">
                <a:solidFill>
                  <a:schemeClr val="tx1"/>
                </a:solidFill>
              </a:rPr>
              <a:t>dẫn xuất truy nhập được </a:t>
            </a:r>
            <a:r>
              <a:rPr lang="en-US" dirty="0" smtClean="0">
                <a:solidFill>
                  <a:schemeClr val="tx1"/>
                </a:solidFill>
              </a:rPr>
              <a:t>các thành phần </a:t>
            </a:r>
            <a:r>
              <a:rPr lang="en-US" b="1" dirty="0" smtClean="0">
                <a:solidFill>
                  <a:schemeClr val="tx1"/>
                </a:solidFill>
              </a:rPr>
              <a:t>public</a:t>
            </a:r>
            <a:r>
              <a:rPr lang="en-US" dirty="0" smtClean="0">
                <a:solidFill>
                  <a:schemeClr val="tx1"/>
                </a:solidFill>
              </a:rPr>
              <a:t> của lớp cơ sở.</a:t>
            </a:r>
          </a:p>
          <a:p>
            <a:pPr eaLnBrk="1" hangingPunct="1"/>
            <a:r>
              <a:rPr lang="en-US" dirty="0" smtClean="0">
                <a:solidFill>
                  <a:schemeClr val="tx1"/>
                </a:solidFill>
              </a:rPr>
              <a:t>Việc truy nhập các thành phần của lớp cơ sở từ bên ngoài phạm vi lớp dẫn xuất được quy định bởi từ khoá xác định quyền truy nhập đặt truớc tên lớp cơ sở trong định nghĩa kế thừa lớp dẫn xuất.</a:t>
            </a:r>
            <a:endParaRPr lang="en-US" sz="2000" dirty="0" smtClean="0">
              <a:solidFill>
                <a:schemeClr val="tx1"/>
              </a:solidFill>
            </a:endParaRPr>
          </a:p>
        </p:txBody>
      </p:sp>
      <p:sp>
        <p:nvSpPr>
          <p:cNvPr id="10" name="Text Box 4" descr="Small grid"/>
          <p:cNvSpPr txBox="1">
            <a:spLocks noChangeArrowheads="1"/>
          </p:cNvSpPr>
          <p:nvPr/>
        </p:nvSpPr>
        <p:spPr bwMode="auto">
          <a:xfrm>
            <a:off x="1428728" y="6000768"/>
            <a:ext cx="6124580" cy="461665"/>
          </a:xfrm>
          <a:prstGeom prst="rect">
            <a:avLst/>
          </a:prstGeom>
          <a:noFill/>
          <a:ln w="9525">
            <a:noFill/>
            <a:miter lim="800000"/>
            <a:headEnd/>
            <a:tailEnd/>
          </a:ln>
        </p:spPr>
        <p:txBody>
          <a:bodyPr wrap="square">
            <a:spAutoFit/>
          </a:bodyPr>
          <a:lstStyle/>
          <a:p>
            <a:pPr lvl="1">
              <a:buClr>
                <a:schemeClr val="hlink"/>
              </a:buClr>
              <a:buSzPct val="55000"/>
            </a:pPr>
            <a:r>
              <a:rPr lang="en-US" sz="2400" b="1" dirty="0"/>
              <a:t>class coloredpoint : public point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0" y="896951"/>
            <a:ext cx="8858280" cy="4389437"/>
          </a:xfrm>
        </p:spPr>
        <p:txBody>
          <a:bodyPr/>
          <a:lstStyle/>
          <a:p>
            <a:pPr lvl="1" eaLnBrk="1" hangingPunct="1"/>
            <a:r>
              <a:rPr lang="en-US" dirty="0" smtClean="0">
                <a:solidFill>
                  <a:schemeClr val="tx1"/>
                </a:solidFill>
              </a:rPr>
              <a:t>Nếu một lớp </a:t>
            </a:r>
            <a:r>
              <a:rPr lang="en-US" dirty="0" smtClean="0">
                <a:solidFill>
                  <a:srgbClr val="FF0000"/>
                </a:solidFill>
              </a:rPr>
              <a:t>dẫn xuất kế thừa lớp cơ sở là public </a:t>
            </a:r>
            <a:r>
              <a:rPr lang="en-US" dirty="0" smtClean="0">
                <a:solidFill>
                  <a:schemeClr val="tx1"/>
                </a:solidFill>
              </a:rPr>
              <a:t>thì mọi thành phần public của lớp cơ sở sẽ trở thành thành phần public của lớp dẫn xuất.</a:t>
            </a:r>
          </a:p>
          <a:p>
            <a:pPr lvl="1" eaLnBrk="1" hangingPunct="1"/>
            <a:r>
              <a:rPr lang="en-US" dirty="0" smtClean="0">
                <a:solidFill>
                  <a:schemeClr val="tx1"/>
                </a:solidFill>
              </a:rPr>
              <a:t>Nếu một lớp </a:t>
            </a:r>
            <a:r>
              <a:rPr lang="en-US" dirty="0" smtClean="0">
                <a:solidFill>
                  <a:srgbClr val="FF0000"/>
                </a:solidFill>
              </a:rPr>
              <a:t>dẫn xuất kế thừa lớp cơ sở là private </a:t>
            </a:r>
            <a:r>
              <a:rPr lang="en-US" dirty="0" smtClean="0">
                <a:solidFill>
                  <a:schemeClr val="tx1"/>
                </a:solidFill>
              </a:rPr>
              <a:t>thì mọi thành phần public của lớp cơ sở sẽ trở thành thành phần private của lớp dẫn xuất.</a:t>
            </a:r>
          </a:p>
          <a:p>
            <a:pPr lvl="1" eaLnBrk="1" hangingPunct="1"/>
            <a:r>
              <a:rPr lang="en-US" dirty="0" smtClean="0">
                <a:solidFill>
                  <a:schemeClr val="tx1"/>
                </a:solidFill>
              </a:rPr>
              <a:t>Nếu không có từ khoá chỉ định kế thừa từ lớp cơ sở thì lớp dẫn xuất ngầm định là kế thừa private.</a:t>
            </a:r>
          </a:p>
          <a:p>
            <a:pPr lvl="1" eaLnBrk="1" hangingPunct="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descr="Small grid"/>
          <p:cNvSpPr>
            <a:spLocks noGrp="1" noChangeArrowheads="1"/>
          </p:cNvSpPr>
          <p:nvPr>
            <p:ph idx="1"/>
          </p:nvPr>
        </p:nvSpPr>
        <p:spPr>
          <a:xfrm>
            <a:off x="3738538" y="928670"/>
            <a:ext cx="1941513" cy="2286000"/>
          </a:xfrm>
          <a:ln cap="rnd">
            <a:solidFill>
              <a:srgbClr val="000000"/>
            </a:solidFill>
            <a:prstDash val="sysDot"/>
          </a:ln>
        </p:spPr>
        <p:txBody>
          <a:bodyPr/>
          <a:lstStyle/>
          <a:p>
            <a:pPr eaLnBrk="1" hangingPunct="1">
              <a:buFont typeface="Wingdings" pitchFamily="2" charset="2"/>
              <a:buNone/>
            </a:pPr>
            <a:r>
              <a:rPr lang="en-US" sz="2000" dirty="0" smtClean="0">
                <a:solidFill>
                  <a:schemeClr val="tx2"/>
                </a:solidFill>
              </a:rPr>
              <a:t>class A{</a:t>
            </a:r>
          </a:p>
          <a:p>
            <a:pPr lvl="1" eaLnBrk="1" hangingPunct="1">
              <a:buFont typeface="Wingdings" pitchFamily="2" charset="2"/>
              <a:buNone/>
            </a:pPr>
            <a:r>
              <a:rPr lang="en-US" sz="2000" dirty="0" smtClean="0">
                <a:solidFill>
                  <a:schemeClr val="tx2"/>
                </a:solidFill>
              </a:rPr>
              <a:t>private:</a:t>
            </a:r>
          </a:p>
          <a:p>
            <a:pPr lvl="2" eaLnBrk="1" hangingPunct="1">
              <a:buFont typeface="Wingdings" pitchFamily="2" charset="2"/>
              <a:buNone/>
            </a:pPr>
            <a:r>
              <a:rPr lang="en-US" dirty="0" smtClean="0">
                <a:solidFill>
                  <a:schemeClr val="tx2"/>
                </a:solidFill>
              </a:rPr>
              <a:t>....</a:t>
            </a:r>
          </a:p>
          <a:p>
            <a:pPr lvl="1" eaLnBrk="1" hangingPunct="1">
              <a:buFont typeface="Wingdings" pitchFamily="2" charset="2"/>
              <a:buNone/>
            </a:pPr>
            <a:r>
              <a:rPr lang="en-US" sz="2000" dirty="0" smtClean="0">
                <a:solidFill>
                  <a:schemeClr val="tx2"/>
                </a:solidFill>
              </a:rPr>
              <a:t>public:</a:t>
            </a:r>
          </a:p>
          <a:p>
            <a:pPr lvl="2" eaLnBrk="1" hangingPunct="1">
              <a:buFont typeface="Wingdings" pitchFamily="2" charset="2"/>
              <a:buNone/>
            </a:pPr>
            <a:r>
              <a:rPr lang="en-US" dirty="0" smtClean="0">
                <a:solidFill>
                  <a:schemeClr val="tx2"/>
                </a:solidFill>
              </a:rPr>
              <a:t>......</a:t>
            </a:r>
          </a:p>
          <a:p>
            <a:pPr eaLnBrk="1" hangingPunct="1">
              <a:buFont typeface="Wingdings" pitchFamily="2" charset="2"/>
              <a:buNone/>
            </a:pPr>
            <a:r>
              <a:rPr lang="en-US" sz="2000" dirty="0" smtClean="0">
                <a:solidFill>
                  <a:schemeClr val="tx2"/>
                </a:solidFill>
              </a:rPr>
              <a:t>};</a:t>
            </a:r>
          </a:p>
        </p:txBody>
      </p:sp>
      <p:sp>
        <p:nvSpPr>
          <p:cNvPr id="10" name="Line 6"/>
          <p:cNvSpPr>
            <a:spLocks noChangeShapeType="1"/>
          </p:cNvSpPr>
          <p:nvPr/>
        </p:nvSpPr>
        <p:spPr bwMode="auto">
          <a:xfrm>
            <a:off x="5643538" y="1385870"/>
            <a:ext cx="1295400" cy="2362200"/>
          </a:xfrm>
          <a:prstGeom prst="line">
            <a:avLst/>
          </a:prstGeom>
          <a:noFill/>
          <a:ln w="38100">
            <a:solidFill>
              <a:schemeClr val="tx1"/>
            </a:solidFill>
            <a:miter lim="800000"/>
            <a:headEnd type="triangle" w="med" len="med"/>
            <a:tailEnd/>
          </a:ln>
        </p:spPr>
        <p:txBody>
          <a:bodyPr wrap="none"/>
          <a:lstStyle/>
          <a:p>
            <a:endParaRPr lang="en-US"/>
          </a:p>
        </p:txBody>
      </p:sp>
      <p:grpSp>
        <p:nvGrpSpPr>
          <p:cNvPr id="11" name="Group 18"/>
          <p:cNvGrpSpPr>
            <a:grpSpLocks/>
          </p:cNvGrpSpPr>
          <p:nvPr/>
        </p:nvGrpSpPr>
        <p:grpSpPr bwMode="auto">
          <a:xfrm>
            <a:off x="1071538" y="1462070"/>
            <a:ext cx="7239000" cy="4572000"/>
            <a:chOff x="912" y="1296"/>
            <a:chExt cx="4560" cy="2880"/>
          </a:xfrm>
        </p:grpSpPr>
        <p:sp>
          <p:nvSpPr>
            <p:cNvPr id="12" name="Rectangle 4" descr="Small grid"/>
            <p:cNvSpPr>
              <a:spLocks noChangeArrowheads="1"/>
            </p:cNvSpPr>
            <p:nvPr/>
          </p:nvSpPr>
          <p:spPr bwMode="auto">
            <a:xfrm>
              <a:off x="912" y="2688"/>
              <a:ext cx="1680" cy="1440"/>
            </a:xfrm>
            <a:prstGeom prst="rect">
              <a:avLst/>
            </a:prstGeom>
            <a:noFill/>
            <a:ln w="9525" cap="rnd">
              <a:solidFill>
                <a:srgbClr val="000000"/>
              </a:solidFill>
              <a:prstDash val="sysDot"/>
              <a:miter lim="800000"/>
              <a:headEnd/>
              <a:tailEnd/>
            </a:ln>
          </p:spPr>
          <p:txBody>
            <a:bodyPr/>
            <a:lstStyle/>
            <a:p>
              <a:pPr marL="342900" indent="-342900">
                <a:buClr>
                  <a:schemeClr val="folHlink"/>
                </a:buClr>
                <a:buSzPct val="60000"/>
              </a:pPr>
              <a:r>
                <a:rPr lang="en-US">
                  <a:solidFill>
                    <a:schemeClr val="tx2"/>
                  </a:solidFill>
                </a:rPr>
                <a:t>class B: </a:t>
              </a:r>
              <a:r>
                <a:rPr lang="en-US">
                  <a:solidFill>
                    <a:schemeClr val="hlink"/>
                  </a:solidFill>
                </a:rPr>
                <a:t>public</a:t>
              </a:r>
              <a:r>
                <a:rPr lang="en-US">
                  <a:solidFill>
                    <a:schemeClr val="tx2"/>
                  </a:solidFill>
                </a:rPr>
                <a:t> A{</a:t>
              </a:r>
            </a:p>
            <a:p>
              <a:pPr marL="742950" lvl="1" indent="-285750">
                <a:buClr>
                  <a:schemeClr val="hlink"/>
                </a:buClr>
                <a:buSzPct val="55000"/>
              </a:pPr>
              <a:r>
                <a:rPr lang="en-US">
                  <a:solidFill>
                    <a:schemeClr val="tx2"/>
                  </a:solidFill>
                </a:rPr>
                <a:t>private:</a:t>
              </a:r>
            </a:p>
            <a:p>
              <a:pPr marL="1143000" lvl="2" indent="-228600">
                <a:buClr>
                  <a:schemeClr val="folHlink"/>
                </a:buClr>
                <a:buSzPct val="50000"/>
              </a:pPr>
              <a:r>
                <a:rPr lang="en-US">
                  <a:solidFill>
                    <a:schemeClr val="tx2"/>
                  </a:solidFill>
                </a:rPr>
                <a:t>....</a:t>
              </a:r>
            </a:p>
            <a:p>
              <a:pPr marL="742950" lvl="1" indent="-285750">
                <a:buClr>
                  <a:schemeClr val="hlink"/>
                </a:buClr>
                <a:buSzPct val="55000"/>
              </a:pPr>
              <a:r>
                <a:rPr lang="en-US">
                  <a:solidFill>
                    <a:schemeClr val="hlink"/>
                  </a:solidFill>
                </a:rPr>
                <a:t>public:</a:t>
              </a:r>
            </a:p>
            <a:p>
              <a:pPr marL="1143000" lvl="2" indent="-228600">
                <a:buClr>
                  <a:schemeClr val="folHlink"/>
                </a:buClr>
                <a:buSzPct val="50000"/>
              </a:pPr>
              <a:r>
                <a:rPr lang="en-US">
                  <a:solidFill>
                    <a:schemeClr val="tx2"/>
                  </a:solidFill>
                </a:rPr>
                <a:t>......</a:t>
              </a:r>
            </a:p>
            <a:p>
              <a:pPr marL="342900" indent="-342900">
                <a:buClr>
                  <a:schemeClr val="folHlink"/>
                </a:buClr>
                <a:buSzPct val="60000"/>
              </a:pPr>
              <a:r>
                <a:rPr lang="en-US">
                  <a:solidFill>
                    <a:schemeClr val="tx2"/>
                  </a:solidFill>
                </a:rPr>
                <a:t>};</a:t>
              </a:r>
            </a:p>
          </p:txBody>
        </p:sp>
        <p:sp>
          <p:nvSpPr>
            <p:cNvPr id="13" name="Rectangle 5" descr="Small grid"/>
            <p:cNvSpPr>
              <a:spLocks noChangeArrowheads="1"/>
            </p:cNvSpPr>
            <p:nvPr/>
          </p:nvSpPr>
          <p:spPr bwMode="auto">
            <a:xfrm>
              <a:off x="3696" y="2736"/>
              <a:ext cx="1776" cy="1440"/>
            </a:xfrm>
            <a:prstGeom prst="rect">
              <a:avLst/>
            </a:prstGeom>
            <a:noFill/>
            <a:ln w="9525">
              <a:solidFill>
                <a:srgbClr val="000000"/>
              </a:solidFill>
              <a:prstDash val="sysDot"/>
              <a:miter lim="800000"/>
              <a:headEnd/>
              <a:tailEnd/>
            </a:ln>
          </p:spPr>
          <p:txBody>
            <a:bodyPr/>
            <a:lstStyle/>
            <a:p>
              <a:pPr marL="342900" indent="-342900">
                <a:buClr>
                  <a:schemeClr val="folHlink"/>
                </a:buClr>
                <a:buSzPct val="60000"/>
              </a:pPr>
              <a:r>
                <a:rPr lang="en-US" dirty="0">
                  <a:solidFill>
                    <a:schemeClr val="tx2"/>
                  </a:solidFill>
                </a:rPr>
                <a:t>class C: </a:t>
              </a:r>
              <a:r>
                <a:rPr lang="en-US" dirty="0">
                  <a:solidFill>
                    <a:schemeClr val="hlink"/>
                  </a:solidFill>
                </a:rPr>
                <a:t>private</a:t>
              </a:r>
              <a:r>
                <a:rPr lang="en-US" dirty="0">
                  <a:solidFill>
                    <a:schemeClr val="tx2"/>
                  </a:solidFill>
                </a:rPr>
                <a:t> A{</a:t>
              </a:r>
            </a:p>
            <a:p>
              <a:pPr marL="742950" lvl="1" indent="-285750">
                <a:buClr>
                  <a:schemeClr val="hlink"/>
                </a:buClr>
                <a:buSzPct val="55000"/>
              </a:pPr>
              <a:r>
                <a:rPr lang="en-US" dirty="0">
                  <a:solidFill>
                    <a:schemeClr val="hlink"/>
                  </a:solidFill>
                </a:rPr>
                <a:t>private:</a:t>
              </a:r>
            </a:p>
            <a:p>
              <a:pPr marL="1143000" lvl="2" indent="-228600">
                <a:buClr>
                  <a:schemeClr val="folHlink"/>
                </a:buClr>
                <a:buSzPct val="50000"/>
              </a:pPr>
              <a:r>
                <a:rPr lang="en-US" dirty="0">
                  <a:solidFill>
                    <a:schemeClr val="tx2"/>
                  </a:solidFill>
                </a:rPr>
                <a:t>....</a:t>
              </a:r>
            </a:p>
            <a:p>
              <a:pPr marL="742950" lvl="1" indent="-285750">
                <a:buClr>
                  <a:schemeClr val="hlink"/>
                </a:buClr>
                <a:buSzPct val="55000"/>
              </a:pPr>
              <a:endParaRPr lang="en-US" dirty="0" smtClean="0">
                <a:solidFill>
                  <a:schemeClr val="tx2"/>
                </a:solidFill>
              </a:endParaRPr>
            </a:p>
            <a:p>
              <a:pPr marL="742950" lvl="1" indent="-285750">
                <a:buClr>
                  <a:schemeClr val="hlink"/>
                </a:buClr>
                <a:buSzPct val="55000"/>
              </a:pPr>
              <a:endParaRPr lang="en-US" dirty="0" smtClean="0">
                <a:solidFill>
                  <a:schemeClr val="tx2"/>
                </a:solidFill>
              </a:endParaRPr>
            </a:p>
            <a:p>
              <a:pPr marL="742950" lvl="1" indent="-285750">
                <a:buClr>
                  <a:schemeClr val="hlink"/>
                </a:buClr>
                <a:buSzPct val="55000"/>
              </a:pPr>
              <a:r>
                <a:rPr lang="en-US" dirty="0" smtClean="0">
                  <a:solidFill>
                    <a:schemeClr val="tx2"/>
                  </a:solidFill>
                </a:rPr>
                <a:t>public</a:t>
              </a:r>
              <a:r>
                <a:rPr lang="en-US" dirty="0">
                  <a:solidFill>
                    <a:schemeClr val="tx2"/>
                  </a:solidFill>
                </a:rPr>
                <a:t>:</a:t>
              </a:r>
            </a:p>
            <a:p>
              <a:pPr marL="1143000" lvl="2" indent="-228600">
                <a:buClr>
                  <a:schemeClr val="folHlink"/>
                </a:buClr>
                <a:buSzPct val="50000"/>
              </a:pPr>
              <a:r>
                <a:rPr lang="en-US" dirty="0">
                  <a:solidFill>
                    <a:schemeClr val="tx2"/>
                  </a:solidFill>
                </a:rPr>
                <a:t>......</a:t>
              </a:r>
            </a:p>
            <a:p>
              <a:pPr marL="342900" indent="-342900">
                <a:buClr>
                  <a:schemeClr val="folHlink"/>
                </a:buClr>
                <a:buSzPct val="60000"/>
              </a:pPr>
              <a:r>
                <a:rPr lang="en-US" dirty="0">
                  <a:solidFill>
                    <a:schemeClr val="tx2"/>
                  </a:solidFill>
                </a:rPr>
                <a:t>};</a:t>
              </a:r>
            </a:p>
          </p:txBody>
        </p:sp>
        <p:sp>
          <p:nvSpPr>
            <p:cNvPr id="14" name="Line 7"/>
            <p:cNvSpPr>
              <a:spLocks noChangeShapeType="1"/>
            </p:cNvSpPr>
            <p:nvPr/>
          </p:nvSpPr>
          <p:spPr bwMode="auto">
            <a:xfrm flipV="1">
              <a:off x="1776" y="1344"/>
              <a:ext cx="816" cy="1344"/>
            </a:xfrm>
            <a:prstGeom prst="line">
              <a:avLst/>
            </a:prstGeom>
            <a:noFill/>
            <a:ln w="38100">
              <a:solidFill>
                <a:schemeClr val="tx1"/>
              </a:solidFill>
              <a:miter lim="800000"/>
              <a:headEnd/>
              <a:tailEnd type="triangle" w="med" len="med"/>
            </a:ln>
          </p:spPr>
          <p:txBody>
            <a:bodyPr wrap="none"/>
            <a:lstStyle/>
            <a:p>
              <a:endParaRPr lang="en-US"/>
            </a:p>
          </p:txBody>
        </p:sp>
        <p:sp>
          <p:nvSpPr>
            <p:cNvPr id="15" name="AutoShape 10"/>
            <p:cNvSpPr>
              <a:spLocks/>
            </p:cNvSpPr>
            <p:nvPr/>
          </p:nvSpPr>
          <p:spPr bwMode="auto">
            <a:xfrm>
              <a:off x="2928" y="1905"/>
              <a:ext cx="192" cy="480"/>
            </a:xfrm>
            <a:prstGeom prst="leftBrace">
              <a:avLst>
                <a:gd name="adj1" fmla="val 20833"/>
                <a:gd name="adj2" fmla="val 50000"/>
              </a:avLst>
            </a:prstGeom>
            <a:noFill/>
            <a:ln w="38100">
              <a:solidFill>
                <a:schemeClr val="hlink"/>
              </a:solidFill>
              <a:miter lim="800000"/>
              <a:headEnd/>
              <a:tailEnd/>
            </a:ln>
          </p:spPr>
          <p:txBody>
            <a:bodyPr wrap="none" anchor="ctr"/>
            <a:lstStyle/>
            <a:p>
              <a:endParaRPr lang="en-US"/>
            </a:p>
          </p:txBody>
        </p:sp>
        <p:sp>
          <p:nvSpPr>
            <p:cNvPr id="16" name="AutoShape 11"/>
            <p:cNvSpPr>
              <a:spLocks/>
            </p:cNvSpPr>
            <p:nvPr/>
          </p:nvSpPr>
          <p:spPr bwMode="auto">
            <a:xfrm>
              <a:off x="3792" y="3120"/>
              <a:ext cx="192" cy="336"/>
            </a:xfrm>
            <a:prstGeom prst="leftBrace">
              <a:avLst>
                <a:gd name="adj1" fmla="val 14583"/>
                <a:gd name="adj2" fmla="val 50000"/>
              </a:avLst>
            </a:prstGeom>
            <a:noFill/>
            <a:ln w="38100">
              <a:solidFill>
                <a:schemeClr val="hlink"/>
              </a:solidFill>
              <a:miter lim="800000"/>
              <a:headEnd/>
              <a:tailEnd/>
            </a:ln>
          </p:spPr>
          <p:txBody>
            <a:bodyPr wrap="none" anchor="ctr"/>
            <a:lstStyle/>
            <a:p>
              <a:endParaRPr lang="en-US"/>
            </a:p>
          </p:txBody>
        </p:sp>
        <p:sp>
          <p:nvSpPr>
            <p:cNvPr id="17" name="AutoShape 12"/>
            <p:cNvSpPr>
              <a:spLocks/>
            </p:cNvSpPr>
            <p:nvPr/>
          </p:nvSpPr>
          <p:spPr bwMode="auto">
            <a:xfrm>
              <a:off x="1824" y="3552"/>
              <a:ext cx="144" cy="384"/>
            </a:xfrm>
            <a:prstGeom prst="rightBrace">
              <a:avLst>
                <a:gd name="adj1" fmla="val 22222"/>
                <a:gd name="adj2" fmla="val 50000"/>
              </a:avLst>
            </a:prstGeom>
            <a:noFill/>
            <a:ln w="38100">
              <a:solidFill>
                <a:schemeClr val="hlink"/>
              </a:solidFill>
              <a:miter lim="800000"/>
              <a:headEnd/>
              <a:tailEnd/>
            </a:ln>
          </p:spPr>
          <p:txBody>
            <a:bodyPr wrap="none" anchor="ctr"/>
            <a:lstStyle/>
            <a:p>
              <a:endParaRPr lang="en-US"/>
            </a:p>
          </p:txBody>
        </p:sp>
        <p:sp>
          <p:nvSpPr>
            <p:cNvPr id="18" name="Line 13"/>
            <p:cNvSpPr>
              <a:spLocks noChangeShapeType="1"/>
            </p:cNvSpPr>
            <p:nvPr/>
          </p:nvSpPr>
          <p:spPr bwMode="auto">
            <a:xfrm flipV="1">
              <a:off x="1968" y="2400"/>
              <a:ext cx="1059" cy="1296"/>
            </a:xfrm>
            <a:prstGeom prst="line">
              <a:avLst/>
            </a:prstGeom>
            <a:noFill/>
            <a:ln w="38100">
              <a:solidFill>
                <a:schemeClr val="tx2"/>
              </a:solidFill>
              <a:prstDash val="sysDot"/>
              <a:miter lim="800000"/>
              <a:headEnd type="triangle" w="med" len="med"/>
              <a:tailEnd/>
            </a:ln>
          </p:spPr>
          <p:txBody>
            <a:bodyPr wrap="none"/>
            <a:lstStyle/>
            <a:p>
              <a:endParaRPr lang="en-US"/>
            </a:p>
          </p:txBody>
        </p:sp>
        <p:sp>
          <p:nvSpPr>
            <p:cNvPr id="19" name="Line 14"/>
            <p:cNvSpPr>
              <a:spLocks noChangeShapeType="1"/>
            </p:cNvSpPr>
            <p:nvPr/>
          </p:nvSpPr>
          <p:spPr bwMode="auto">
            <a:xfrm>
              <a:off x="3027" y="2445"/>
              <a:ext cx="765" cy="819"/>
            </a:xfrm>
            <a:prstGeom prst="line">
              <a:avLst/>
            </a:prstGeom>
            <a:noFill/>
            <a:ln w="38100">
              <a:solidFill>
                <a:schemeClr val="tx2"/>
              </a:solidFill>
              <a:prstDash val="sysDot"/>
              <a:miter lim="800000"/>
              <a:headEnd/>
              <a:tailEnd type="triangle" w="med" len="med"/>
            </a:ln>
          </p:spPr>
          <p:txBody>
            <a:bodyPr wrap="none"/>
            <a:lstStyle/>
            <a:p>
              <a:endParaRPr lang="en-US"/>
            </a:p>
          </p:txBody>
        </p:sp>
        <p:sp>
          <p:nvSpPr>
            <p:cNvPr id="20" name="Text Box 15"/>
            <p:cNvSpPr txBox="1">
              <a:spLocks noChangeArrowheads="1"/>
            </p:cNvSpPr>
            <p:nvPr/>
          </p:nvSpPr>
          <p:spPr bwMode="auto">
            <a:xfrm rot="3627356">
              <a:off x="3747" y="1773"/>
              <a:ext cx="1203"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 private</a:t>
              </a:r>
            </a:p>
          </p:txBody>
        </p:sp>
        <p:sp>
          <p:nvSpPr>
            <p:cNvPr id="21" name="Text Box 16"/>
            <p:cNvSpPr txBox="1">
              <a:spLocks noChangeArrowheads="1"/>
            </p:cNvSpPr>
            <p:nvPr/>
          </p:nvSpPr>
          <p:spPr bwMode="auto">
            <a:xfrm rot="-3590430">
              <a:off x="1431" y="1785"/>
              <a:ext cx="1131"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 public</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3" name="Rectangle 3"/>
          <p:cNvSpPr>
            <a:spLocks noGrp="1" noChangeArrowheads="1"/>
          </p:cNvSpPr>
          <p:nvPr>
            <p:ph idx="1"/>
          </p:nvPr>
        </p:nvSpPr>
        <p:spPr>
          <a:xfrm>
            <a:off x="285720" y="857232"/>
            <a:ext cx="8229600" cy="5000660"/>
          </a:xfrm>
        </p:spPr>
        <p:txBody>
          <a:bodyPr/>
          <a:lstStyle/>
          <a:p>
            <a:pPr eaLnBrk="1" hangingPunct="1">
              <a:lnSpc>
                <a:spcPct val="90000"/>
              </a:lnSpc>
            </a:pPr>
            <a:r>
              <a:rPr lang="en-US" sz="2800" b="1" dirty="0" smtClean="0">
                <a:solidFill>
                  <a:schemeClr val="tx1"/>
                </a:solidFill>
              </a:rPr>
              <a:t>Ví dụ 5.2.</a:t>
            </a:r>
            <a:r>
              <a:rPr lang="en-US" sz="2800" dirty="0" smtClean="0">
                <a:solidFill>
                  <a:schemeClr val="tx1"/>
                </a:solidFill>
              </a:rPr>
              <a:t> Truy nhập thành phần lớp cơ sở.</a:t>
            </a:r>
          </a:p>
          <a:p>
            <a:pPr lvl="1" eaLnBrk="1" hangingPunct="1">
              <a:lnSpc>
                <a:spcPct val="90000"/>
              </a:lnSpc>
              <a:buFont typeface="Wingdings" pitchFamily="2" charset="2"/>
              <a:buNone/>
            </a:pPr>
            <a:r>
              <a:rPr lang="en-US" sz="2400" dirty="0" smtClean="0"/>
              <a:t>class Base{</a:t>
            </a:r>
          </a:p>
          <a:p>
            <a:pPr lvl="2" eaLnBrk="1" hangingPunct="1">
              <a:lnSpc>
                <a:spcPct val="90000"/>
              </a:lnSpc>
              <a:buFont typeface="Wingdings" pitchFamily="2" charset="2"/>
              <a:buNone/>
            </a:pPr>
            <a:r>
              <a:rPr lang="en-US" dirty="0" smtClean="0"/>
              <a:t>private:</a:t>
            </a:r>
          </a:p>
          <a:p>
            <a:pPr lvl="2" eaLnBrk="1" hangingPunct="1">
              <a:lnSpc>
                <a:spcPct val="90000"/>
              </a:lnSpc>
              <a:buFont typeface="Wingdings" pitchFamily="2" charset="2"/>
              <a:buNone/>
            </a:pPr>
            <a:r>
              <a:rPr lang="en-US" dirty="0" smtClean="0"/>
              <a:t>	int x;</a:t>
            </a:r>
          </a:p>
          <a:p>
            <a:pPr lvl="2" eaLnBrk="1" hangingPunct="1">
              <a:lnSpc>
                <a:spcPct val="90000"/>
              </a:lnSpc>
              <a:buFont typeface="Wingdings" pitchFamily="2" charset="2"/>
              <a:buNone/>
            </a:pPr>
            <a:r>
              <a:rPr lang="en-US" dirty="0" smtClean="0"/>
              <a:t>public:</a:t>
            </a:r>
          </a:p>
          <a:p>
            <a:pPr lvl="3" eaLnBrk="1" hangingPunct="1">
              <a:lnSpc>
                <a:spcPct val="90000"/>
              </a:lnSpc>
              <a:buFont typeface="Wingdings" pitchFamily="2" charset="2"/>
              <a:buNone/>
            </a:pPr>
            <a:r>
              <a:rPr lang="en-US" sz="2400" dirty="0" smtClean="0"/>
              <a:t>void set(int i) {</a:t>
            </a:r>
          </a:p>
          <a:p>
            <a:pPr lvl="4" eaLnBrk="1" hangingPunct="1">
              <a:lnSpc>
                <a:spcPct val="90000"/>
              </a:lnSpc>
              <a:buFont typeface="Wingdings" pitchFamily="2" charset="2"/>
              <a:buNone/>
            </a:pPr>
            <a:r>
              <a:rPr lang="en-US" sz="2400" dirty="0" smtClean="0"/>
              <a:t>x = i;</a:t>
            </a:r>
          </a:p>
          <a:p>
            <a:pPr lvl="3" eaLnBrk="1" hangingPunct="1">
              <a:lnSpc>
                <a:spcPct val="90000"/>
              </a:lnSpc>
              <a:buFont typeface="Wingdings" pitchFamily="2" charset="2"/>
              <a:buNone/>
            </a:pPr>
            <a:r>
              <a:rPr lang="en-US" sz="2400" dirty="0" smtClean="0"/>
              <a:t>}</a:t>
            </a:r>
          </a:p>
          <a:p>
            <a:pPr lvl="3" eaLnBrk="1" hangingPunct="1">
              <a:lnSpc>
                <a:spcPct val="90000"/>
              </a:lnSpc>
              <a:buFont typeface="Wingdings" pitchFamily="2" charset="2"/>
              <a:buNone/>
            </a:pPr>
            <a:r>
              <a:rPr lang="en-US" sz="2400" dirty="0" smtClean="0"/>
              <a:t>void display() {</a:t>
            </a:r>
          </a:p>
          <a:p>
            <a:pPr lvl="4" eaLnBrk="1" hangingPunct="1">
              <a:lnSpc>
                <a:spcPct val="90000"/>
              </a:lnSpc>
              <a:buFont typeface="Wingdings" pitchFamily="2" charset="2"/>
              <a:buNone/>
            </a:pPr>
            <a:r>
              <a:rPr lang="en-US" sz="2400" dirty="0" smtClean="0"/>
              <a:t>cout&lt;&lt;"\n x ="&lt;&lt;x;</a:t>
            </a:r>
          </a:p>
          <a:p>
            <a:pPr lvl="3" eaLnBrk="1" hangingPunct="1">
              <a:lnSpc>
                <a:spcPct val="90000"/>
              </a:lnSpc>
              <a:buFont typeface="Wingdings" pitchFamily="2" charset="2"/>
              <a:buNone/>
            </a:pPr>
            <a:r>
              <a:rPr lang="en-US" sz="2400" dirty="0" smtClean="0"/>
              <a:t>}</a:t>
            </a:r>
          </a:p>
          <a:p>
            <a:pPr lvl="1" eaLnBrk="1" hangingPunct="1">
              <a:lnSpc>
                <a:spcPct val="90000"/>
              </a:lnSpc>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786874" cy="4714908"/>
          </a:xfrm>
        </p:spPr>
        <p:txBody>
          <a:bodyPr/>
          <a:lstStyle/>
          <a:p>
            <a:pPr lvl="1" eaLnBrk="1" hangingPunct="1">
              <a:lnSpc>
                <a:spcPct val="90000"/>
              </a:lnSpc>
              <a:buFont typeface="Wingdings" pitchFamily="2" charset="2"/>
              <a:buNone/>
            </a:pPr>
            <a:r>
              <a:rPr lang="en-US" sz="2400" dirty="0" smtClean="0"/>
              <a:t>class Derived1 : public Base{</a:t>
            </a:r>
          </a:p>
          <a:p>
            <a:pPr lvl="2" eaLnBrk="1" hangingPunct="1">
              <a:lnSpc>
                <a:spcPct val="90000"/>
              </a:lnSpc>
              <a:buFont typeface="Wingdings" pitchFamily="2" charset="2"/>
              <a:buNone/>
            </a:pPr>
            <a:r>
              <a:rPr lang="en-US" dirty="0" smtClean="0"/>
              <a:t>public:</a:t>
            </a:r>
          </a:p>
          <a:p>
            <a:pPr lvl="3" eaLnBrk="1" hangingPunct="1">
              <a:lnSpc>
                <a:spcPct val="90000"/>
              </a:lnSpc>
              <a:buFont typeface="Wingdings" pitchFamily="2" charset="2"/>
              <a:buNone/>
            </a:pPr>
            <a:r>
              <a:rPr lang="en-US" sz="2400" dirty="0" smtClean="0"/>
              <a:t>void display() {</a:t>
            </a:r>
          </a:p>
          <a:p>
            <a:pPr lvl="4" eaLnBrk="1" hangingPunct="1">
              <a:lnSpc>
                <a:spcPct val="90000"/>
              </a:lnSpc>
              <a:buFont typeface="Wingdings" pitchFamily="2" charset="2"/>
              <a:buNone/>
            </a:pPr>
            <a:r>
              <a:rPr lang="en-US" sz="2400" dirty="0" smtClean="0"/>
              <a:t>cout&lt;&lt;"\ Dung ham display cua Derived 1, x ="&lt;&lt;x;}</a:t>
            </a:r>
          </a:p>
          <a:p>
            <a:pPr lvl="1" eaLnBrk="1" hangingPunct="1">
              <a:lnSpc>
                <a:spcPct val="90000"/>
              </a:lnSpc>
              <a:buFont typeface="Wingdings" pitchFamily="2" charset="2"/>
              <a:buNone/>
            </a:pPr>
            <a:r>
              <a:rPr lang="en-US" sz="2400" dirty="0" smtClean="0"/>
              <a:t>};</a:t>
            </a:r>
          </a:p>
          <a:p>
            <a:pPr lvl="1" eaLnBrk="1" hangingPunct="1">
              <a:lnSpc>
                <a:spcPct val="90000"/>
              </a:lnSpc>
              <a:buFont typeface="Wingdings" pitchFamily="2" charset="2"/>
              <a:buNone/>
            </a:pPr>
            <a:r>
              <a:rPr lang="en-US" sz="2400" dirty="0" smtClean="0"/>
              <a:t>class Derived2 : private Base{</a:t>
            </a:r>
          </a:p>
          <a:p>
            <a:pPr lvl="2" eaLnBrk="1" hangingPunct="1">
              <a:lnSpc>
                <a:spcPct val="90000"/>
              </a:lnSpc>
              <a:buFont typeface="Wingdings" pitchFamily="2" charset="2"/>
              <a:buNone/>
            </a:pPr>
            <a:r>
              <a:rPr lang="en-US" dirty="0" smtClean="0"/>
              <a:t>public:</a:t>
            </a:r>
          </a:p>
          <a:p>
            <a:pPr lvl="3" eaLnBrk="1" hangingPunct="1">
              <a:lnSpc>
                <a:spcPct val="90000"/>
              </a:lnSpc>
              <a:buFont typeface="Wingdings" pitchFamily="2" charset="2"/>
              <a:buNone/>
            </a:pPr>
            <a:r>
              <a:rPr lang="en-US" sz="2400" dirty="0" smtClean="0"/>
              <a:t>void display() {</a:t>
            </a:r>
          </a:p>
          <a:p>
            <a:pPr lvl="4" eaLnBrk="1" hangingPunct="1">
              <a:lnSpc>
                <a:spcPct val="90000"/>
              </a:lnSpc>
              <a:buFont typeface="Wingdings" pitchFamily="2" charset="2"/>
              <a:buNone/>
            </a:pPr>
            <a:r>
              <a:rPr lang="en-US" sz="2400" dirty="0" smtClean="0"/>
              <a:t>Base::display();</a:t>
            </a:r>
          </a:p>
          <a:p>
            <a:pPr lvl="3" eaLnBrk="1" hangingPunct="1">
              <a:lnSpc>
                <a:spcPct val="90000"/>
              </a:lnSpc>
              <a:buFont typeface="Wingdings" pitchFamily="2" charset="2"/>
              <a:buNone/>
            </a:pPr>
            <a:r>
              <a:rPr lang="en-US" sz="2400" dirty="0" smtClean="0"/>
              <a:t>}</a:t>
            </a:r>
          </a:p>
          <a:p>
            <a:pPr lvl="1" eaLnBrk="1" hangingPunct="1">
              <a:lnSpc>
                <a:spcPct val="90000"/>
              </a:lnSpc>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285750" y="1000145"/>
            <a:ext cx="8715375" cy="5357813"/>
          </a:xfrm>
        </p:spPr>
        <p:txBody>
          <a:bodyPr/>
          <a:lstStyle/>
          <a:p>
            <a:pPr lvl="1" algn="just">
              <a:spcBef>
                <a:spcPts val="300"/>
              </a:spcBef>
              <a:spcAft>
                <a:spcPts val="300"/>
              </a:spcAft>
            </a:pPr>
            <a:r>
              <a:rPr lang="en-US" b="1" dirty="0" smtClean="0">
                <a:solidFill>
                  <a:schemeClr val="tx1"/>
                </a:solidFill>
              </a:rPr>
              <a:t>Hiểu </a:t>
            </a:r>
            <a:r>
              <a:rPr lang="en-US" dirty="0" smtClean="0">
                <a:solidFill>
                  <a:schemeClr val="tx1"/>
                </a:solidFill>
              </a:rPr>
              <a:t>được khái niệm kế thừa trong lập trình hướng đối tượng.</a:t>
            </a:r>
          </a:p>
          <a:p>
            <a:pPr lvl="1" algn="just">
              <a:spcBef>
                <a:spcPts val="300"/>
              </a:spcBef>
              <a:spcAft>
                <a:spcPts val="300"/>
              </a:spcAft>
            </a:pPr>
            <a:r>
              <a:rPr lang="en-US" b="1" dirty="0" smtClean="0">
                <a:solidFill>
                  <a:schemeClr val="tx1"/>
                </a:solidFill>
              </a:rPr>
              <a:t>Hiểu</a:t>
            </a:r>
            <a:r>
              <a:rPr lang="en-US" dirty="0" smtClean="0">
                <a:solidFill>
                  <a:schemeClr val="tx1"/>
                </a:solidFill>
              </a:rPr>
              <a:t> được ý nghĩa của việc kế thừa.</a:t>
            </a:r>
          </a:p>
          <a:p>
            <a:pPr lvl="1" algn="just">
              <a:spcBef>
                <a:spcPts val="300"/>
              </a:spcBef>
              <a:spcAft>
                <a:spcPts val="300"/>
              </a:spcAft>
            </a:pPr>
            <a:r>
              <a:rPr lang="en-US" b="1" dirty="0" smtClean="0">
                <a:solidFill>
                  <a:schemeClr val="tx1"/>
                </a:solidFill>
              </a:rPr>
              <a:t>Xác định </a:t>
            </a:r>
            <a:r>
              <a:rPr lang="en-US" dirty="0" smtClean="0">
                <a:solidFill>
                  <a:schemeClr val="tx1"/>
                </a:solidFill>
              </a:rPr>
              <a:t>được sơ đồ kế thừa cho từng bài toán cụ thể.</a:t>
            </a:r>
          </a:p>
          <a:p>
            <a:pPr lvl="1" algn="just">
              <a:spcBef>
                <a:spcPts val="300"/>
              </a:spcBef>
              <a:spcAft>
                <a:spcPts val="300"/>
              </a:spcAft>
            </a:pPr>
            <a:r>
              <a:rPr lang="en-US" b="1" dirty="0" smtClean="0">
                <a:solidFill>
                  <a:schemeClr val="tx1"/>
                </a:solidFill>
              </a:rPr>
              <a:t>Áp dụng</a:t>
            </a:r>
            <a:r>
              <a:rPr lang="en-US" dirty="0" smtClean="0">
                <a:solidFill>
                  <a:schemeClr val="tx1"/>
                </a:solidFill>
              </a:rPr>
              <a:t> được tính kế thừa trong giải quyết các bài toán theo hướng đối tượng. </a:t>
            </a:r>
          </a:p>
          <a:p>
            <a:pPr algn="just">
              <a:spcBef>
                <a:spcPts val="600"/>
              </a:spcBef>
              <a:spcAft>
                <a:spcPts val="600"/>
              </a:spcAft>
              <a:buFont typeface="Wingdings" pitchFamily="2" charset="2"/>
              <a:buNone/>
            </a:pPr>
            <a:endParaRPr lang="pt-BR" dirty="0" smtClean="0">
              <a:latin typeface="Times New Roman" pitchFamily="18" charset="0"/>
              <a:cs typeface="Times New Roman" pitchFamily="18" charset="0"/>
            </a:endParaRPr>
          </a:p>
        </p:txBody>
      </p:sp>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2FE36043-0E2F-4047-9F07-578CB66A09A2}" type="slidenum">
              <a:rPr lang="en-US" smtClean="0"/>
              <a:pPr>
                <a:defRPr/>
              </a:pPr>
              <a:t>1</a:t>
            </a:fld>
            <a:endParaRPr lang="en-US" smtClean="0"/>
          </a:p>
        </p:txBody>
      </p:sp>
      <p:sp>
        <p:nvSpPr>
          <p:cNvPr id="6" name="Rectangle 2"/>
          <p:cNvSpPr txBox="1">
            <a:spLocks noChangeArrowheads="1"/>
          </p:cNvSpPr>
          <p:nvPr/>
        </p:nvSpPr>
        <p:spPr>
          <a:xfrm>
            <a:off x="0" y="71438"/>
            <a:ext cx="9144000" cy="642918"/>
          </a:xfrm>
          <a:prstGeom prst="rect">
            <a:avLst/>
          </a:prstGeom>
        </p:spPr>
        <p:txBody>
          <a:bodyPr>
            <a:normAutofit/>
          </a:bodyPr>
          <a:lstStyle/>
          <a:p>
            <a:pPr algn="ctr">
              <a:spcBef>
                <a:spcPts val="600"/>
              </a:spcBef>
              <a:spcAft>
                <a:spcPts val="600"/>
              </a:spcAft>
            </a:pPr>
            <a:r>
              <a:rPr lang="pt-BR" sz="3000" b="1" dirty="0" smtClean="0">
                <a:solidFill>
                  <a:srgbClr val="FF0000"/>
                </a:solidFill>
              </a:rPr>
              <a:t>Chuẩn đầu ra</a:t>
            </a:r>
          </a:p>
        </p:txBody>
      </p:sp>
      <p:sp>
        <p:nvSpPr>
          <p:cNvPr id="48133" name="Line 9"/>
          <p:cNvSpPr>
            <a:spLocks noChangeShapeType="1"/>
          </p:cNvSpPr>
          <p:nvPr/>
        </p:nvSpPr>
        <p:spPr bwMode="auto">
          <a:xfrm>
            <a:off x="0" y="785794"/>
            <a:ext cx="9144000" cy="0"/>
          </a:xfrm>
          <a:prstGeom prst="line">
            <a:avLst/>
          </a:prstGeom>
          <a:noFill/>
          <a:ln w="76200">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357158" y="928670"/>
            <a:ext cx="8229600" cy="5072098"/>
          </a:xfrm>
        </p:spPr>
        <p:txBody>
          <a:bodyPr/>
          <a:lstStyle/>
          <a:p>
            <a:pPr eaLnBrk="1" hangingPunct="1"/>
            <a:r>
              <a:rPr lang="en-US" dirty="0" smtClean="0">
                <a:solidFill>
                  <a:schemeClr val="tx1"/>
                </a:solidFill>
              </a:rPr>
              <a:t>Khai báo chương trình chính:</a:t>
            </a:r>
          </a:p>
          <a:p>
            <a:pPr lvl="1" eaLnBrk="1" hangingPunct="1">
              <a:buNone/>
            </a:pPr>
            <a:r>
              <a:rPr lang="en-US" dirty="0" smtClean="0"/>
              <a:t>Derived1 p;  //ok</a:t>
            </a:r>
          </a:p>
          <a:p>
            <a:pPr lvl="1" eaLnBrk="1" hangingPunct="1">
              <a:buNone/>
            </a:pPr>
            <a:r>
              <a:rPr lang="en-US" dirty="0" smtClean="0"/>
              <a:t>Derived2 q; //ok</a:t>
            </a:r>
          </a:p>
          <a:p>
            <a:pPr lvl="1" eaLnBrk="1" hangingPunct="1">
              <a:buNone/>
            </a:pPr>
            <a:r>
              <a:rPr lang="en-US" dirty="0" smtClean="0"/>
              <a:t>p.set(1);  //ok</a:t>
            </a:r>
          </a:p>
          <a:p>
            <a:pPr lvl="1" eaLnBrk="1" hangingPunct="1">
              <a:buNone/>
            </a:pPr>
            <a:r>
              <a:rPr lang="en-US" dirty="0" smtClean="0"/>
              <a:t>p.display(); //</a:t>
            </a:r>
            <a:r>
              <a:rPr lang="en-US" dirty="0" smtClean="0">
                <a:solidFill>
                  <a:srgbClr val="FF0000"/>
                </a:solidFill>
              </a:rPr>
              <a:t>!ok</a:t>
            </a:r>
          </a:p>
          <a:p>
            <a:pPr lvl="1" eaLnBrk="1" hangingPunct="1">
              <a:buNone/>
            </a:pPr>
            <a:r>
              <a:rPr lang="en-US" dirty="0" smtClean="0"/>
              <a:t>q.set(2); //</a:t>
            </a:r>
            <a:r>
              <a:rPr lang="en-US" dirty="0" smtClean="0">
                <a:solidFill>
                  <a:srgbClr val="FF0000"/>
                </a:solidFill>
              </a:rPr>
              <a:t>!ok</a:t>
            </a:r>
          </a:p>
          <a:p>
            <a:pPr lvl="1" eaLnBrk="1" hangingPunct="1">
              <a:buNone/>
            </a:pPr>
            <a:r>
              <a:rPr lang="en-US" dirty="0" smtClean="0"/>
              <a:t>q.display(); //ok</a:t>
            </a:r>
          </a:p>
          <a:p>
            <a:pPr eaLnBrk="1" hangingPunct="1"/>
            <a:r>
              <a:rPr lang="en-US" dirty="0" smtClean="0">
                <a:solidFill>
                  <a:schemeClr val="tx1"/>
                </a:solidFill>
              </a:rPr>
              <a:t>Tìm ra các lệnh sai của các đoạn chương trình trên ? Giải thích vì sao?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1000108"/>
            <a:ext cx="8572560" cy="4389437"/>
          </a:xfrm>
        </p:spPr>
        <p:txBody>
          <a:bodyPr/>
          <a:lstStyle/>
          <a:p>
            <a:pPr eaLnBrk="1" hangingPunct="1"/>
            <a:r>
              <a:rPr lang="en-US" dirty="0" smtClean="0">
                <a:solidFill>
                  <a:schemeClr val="tx1"/>
                </a:solidFill>
              </a:rPr>
              <a:t>Từ khoá xác định quyền truy nhập </a:t>
            </a:r>
            <a:r>
              <a:rPr lang="en-US" b="1" dirty="0" smtClean="0">
                <a:solidFill>
                  <a:schemeClr val="tx1"/>
                </a:solidFill>
              </a:rPr>
              <a:t>protected</a:t>
            </a:r>
          </a:p>
          <a:p>
            <a:pPr lvl="1" eaLnBrk="1" hangingPunct="1">
              <a:buFont typeface="Arial" pitchFamily="34" charset="0"/>
              <a:buChar char="•"/>
            </a:pPr>
            <a:r>
              <a:rPr lang="en-US" dirty="0" smtClean="0">
                <a:solidFill>
                  <a:schemeClr val="tx1"/>
                </a:solidFill>
              </a:rPr>
              <a:t>Khi cần 1 lớp dẫn xuất truy nhập các thành phần private của lớp cơ sở nhưng không muốn các thành phần của lớp cơ sở là public thì sử dụng từ khoá protected.</a:t>
            </a:r>
          </a:p>
          <a:p>
            <a:pPr lvl="1" eaLnBrk="1" hangingPunct="1">
              <a:buFont typeface="Arial" pitchFamily="34" charset="0"/>
              <a:buChar char="•"/>
            </a:pPr>
            <a:r>
              <a:rPr lang="en-US" dirty="0" smtClean="0">
                <a:solidFill>
                  <a:schemeClr val="tx1"/>
                </a:solidFill>
              </a:rPr>
              <a:t>Thành phần protected của lớp cơ sở truy nhập được trong lớp dẫn xuất nhưng không thể truy nhập được ở các hàm khác, lớp khác.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descr="Small grid"/>
          <p:cNvSpPr>
            <a:spLocks noGrp="1" noChangeArrowheads="1"/>
          </p:cNvSpPr>
          <p:nvPr>
            <p:ph idx="1"/>
          </p:nvPr>
        </p:nvSpPr>
        <p:spPr>
          <a:xfrm>
            <a:off x="1905000" y="1000108"/>
            <a:ext cx="2590800" cy="3048000"/>
          </a:xfrm>
        </p:spPr>
        <p:txBody>
          <a:bodyPr/>
          <a:lstStyle/>
          <a:p>
            <a:pPr eaLnBrk="1" hangingPunct="1">
              <a:buFont typeface="Wingdings" pitchFamily="2" charset="2"/>
              <a:buNone/>
            </a:pPr>
            <a:r>
              <a:rPr lang="en-US" sz="2000" dirty="0" smtClean="0">
                <a:solidFill>
                  <a:schemeClr val="tx2"/>
                </a:solidFill>
              </a:rPr>
              <a:t>class A{</a:t>
            </a:r>
          </a:p>
          <a:p>
            <a:pPr lvl="1" eaLnBrk="1" hangingPunct="1">
              <a:buFont typeface="Wingdings" pitchFamily="2" charset="2"/>
              <a:buNone/>
            </a:pPr>
            <a:r>
              <a:rPr lang="en-US" sz="2000" dirty="0" smtClean="0">
                <a:solidFill>
                  <a:schemeClr val="tx2"/>
                </a:solidFill>
              </a:rPr>
              <a:t>private:</a:t>
            </a:r>
          </a:p>
          <a:p>
            <a:pPr lvl="2" eaLnBrk="1" hangingPunct="1">
              <a:buFont typeface="Wingdings" pitchFamily="2" charset="2"/>
              <a:buNone/>
            </a:pPr>
            <a:r>
              <a:rPr lang="en-US" dirty="0" smtClean="0">
                <a:solidFill>
                  <a:schemeClr val="tx2"/>
                </a:solidFill>
              </a:rPr>
              <a:t>....</a:t>
            </a:r>
          </a:p>
          <a:p>
            <a:pPr lvl="1" eaLnBrk="1" hangingPunct="1">
              <a:buFont typeface="Wingdings" pitchFamily="2" charset="2"/>
              <a:buNone/>
            </a:pPr>
            <a:r>
              <a:rPr lang="en-US" sz="2000" dirty="0" smtClean="0">
                <a:solidFill>
                  <a:schemeClr val="tx2"/>
                </a:solidFill>
              </a:rPr>
              <a:t>protected:</a:t>
            </a:r>
          </a:p>
          <a:p>
            <a:pPr lvl="1" eaLnBrk="1" hangingPunct="1">
              <a:buFont typeface="Wingdings" pitchFamily="2" charset="2"/>
              <a:buNone/>
            </a:pPr>
            <a:r>
              <a:rPr lang="en-US" sz="2000" dirty="0" smtClean="0">
                <a:solidFill>
                  <a:schemeClr val="tx2"/>
                </a:solidFill>
              </a:rPr>
              <a:t>		....</a:t>
            </a:r>
          </a:p>
          <a:p>
            <a:pPr lvl="1" eaLnBrk="1" hangingPunct="1">
              <a:buFont typeface="Wingdings" pitchFamily="2" charset="2"/>
              <a:buNone/>
            </a:pPr>
            <a:r>
              <a:rPr lang="en-US" sz="2000" dirty="0" smtClean="0">
                <a:solidFill>
                  <a:schemeClr val="tx2"/>
                </a:solidFill>
              </a:rPr>
              <a:t>public:</a:t>
            </a:r>
          </a:p>
          <a:p>
            <a:pPr lvl="2" eaLnBrk="1" hangingPunct="1">
              <a:buFont typeface="Wingdings" pitchFamily="2" charset="2"/>
              <a:buNone/>
            </a:pPr>
            <a:r>
              <a:rPr lang="en-US" dirty="0" smtClean="0">
                <a:solidFill>
                  <a:schemeClr val="tx2"/>
                </a:solidFill>
              </a:rPr>
              <a:t>......</a:t>
            </a:r>
          </a:p>
          <a:p>
            <a:pPr eaLnBrk="1" hangingPunct="1">
              <a:buFont typeface="Wingdings" pitchFamily="2" charset="2"/>
              <a:buNone/>
            </a:pPr>
            <a:r>
              <a:rPr lang="en-US" sz="2000" dirty="0" smtClean="0">
                <a:solidFill>
                  <a:schemeClr val="tx2"/>
                </a:solidFill>
              </a:rPr>
              <a:t>};</a:t>
            </a:r>
          </a:p>
        </p:txBody>
      </p:sp>
      <p:sp>
        <p:nvSpPr>
          <p:cNvPr id="10" name="Rectangle 6" descr="Small grid"/>
          <p:cNvSpPr>
            <a:spLocks noChangeArrowheads="1"/>
          </p:cNvSpPr>
          <p:nvPr/>
        </p:nvSpPr>
        <p:spPr bwMode="auto">
          <a:xfrm>
            <a:off x="1905000" y="4352908"/>
            <a:ext cx="2590800" cy="1433546"/>
          </a:xfrm>
          <a:prstGeom prst="rect">
            <a:avLst/>
          </a:prstGeom>
          <a:noFill/>
          <a:ln w="9525">
            <a:noFill/>
            <a:miter lim="800000"/>
            <a:headEnd/>
            <a:tailEnd/>
          </a:ln>
        </p:spPr>
        <p:txBody>
          <a:bodyPr/>
          <a:lstStyle/>
          <a:p>
            <a:pPr marL="342900" indent="-342900">
              <a:buClr>
                <a:schemeClr val="folHlink"/>
              </a:buClr>
              <a:buSzPct val="60000"/>
            </a:pPr>
            <a:r>
              <a:rPr lang="en-US" dirty="0">
                <a:solidFill>
                  <a:schemeClr val="tx2"/>
                </a:solidFill>
              </a:rPr>
              <a:t>class B: private A{</a:t>
            </a:r>
          </a:p>
          <a:p>
            <a:pPr marL="1143000" lvl="2" indent="-228600">
              <a:buClr>
                <a:schemeClr val="folHlink"/>
              </a:buClr>
              <a:buSzPct val="50000"/>
            </a:pPr>
            <a:r>
              <a:rPr lang="en-US" dirty="0">
                <a:solidFill>
                  <a:schemeClr val="tx2"/>
                </a:solidFill>
              </a:rPr>
              <a:t>......</a:t>
            </a:r>
          </a:p>
          <a:p>
            <a:pPr marL="342900" indent="-342900">
              <a:buClr>
                <a:schemeClr val="folHlink"/>
              </a:buClr>
              <a:buSzPct val="60000"/>
            </a:pPr>
            <a:endParaRPr lang="en-US" dirty="0" smtClean="0">
              <a:solidFill>
                <a:schemeClr val="tx2"/>
              </a:solidFill>
            </a:endParaRPr>
          </a:p>
          <a:p>
            <a:pPr marL="342900" indent="-342900">
              <a:buClr>
                <a:schemeClr val="folHlink"/>
              </a:buClr>
              <a:buSzPct val="60000"/>
            </a:pPr>
            <a:endParaRPr lang="en-US" dirty="0" smtClean="0">
              <a:solidFill>
                <a:schemeClr val="tx2"/>
              </a:solidFill>
            </a:endParaRPr>
          </a:p>
          <a:p>
            <a:pPr marL="342900" indent="-342900">
              <a:buClr>
                <a:schemeClr val="folHlink"/>
              </a:buClr>
              <a:buSzPct val="60000"/>
            </a:pPr>
            <a:r>
              <a:rPr lang="en-US" dirty="0" smtClean="0">
                <a:solidFill>
                  <a:schemeClr val="tx2"/>
                </a:solidFill>
              </a:rPr>
              <a:t>};</a:t>
            </a:r>
            <a:endParaRPr lang="en-US" dirty="0">
              <a:solidFill>
                <a:schemeClr val="tx2"/>
              </a:solidFill>
            </a:endParaRPr>
          </a:p>
        </p:txBody>
      </p:sp>
      <p:sp>
        <p:nvSpPr>
          <p:cNvPr id="11" name="AutoShape 11"/>
          <p:cNvSpPr>
            <a:spLocks/>
          </p:cNvSpPr>
          <p:nvPr/>
        </p:nvSpPr>
        <p:spPr bwMode="auto">
          <a:xfrm>
            <a:off x="3581400" y="1609708"/>
            <a:ext cx="228600" cy="533400"/>
          </a:xfrm>
          <a:prstGeom prst="rightBrace">
            <a:avLst>
              <a:gd name="adj1" fmla="val 19444"/>
              <a:gd name="adj2" fmla="val 50000"/>
            </a:avLst>
          </a:prstGeom>
          <a:noFill/>
          <a:ln w="38100">
            <a:solidFill>
              <a:schemeClr val="hlink"/>
            </a:solidFill>
            <a:miter lim="800000"/>
            <a:headEnd/>
            <a:tailEnd/>
          </a:ln>
        </p:spPr>
        <p:txBody>
          <a:bodyPr wrap="none" anchor="ctr"/>
          <a:lstStyle/>
          <a:p>
            <a:endParaRPr lang="en-US"/>
          </a:p>
        </p:txBody>
      </p:sp>
      <p:sp>
        <p:nvSpPr>
          <p:cNvPr id="12" name="AutoShape 17"/>
          <p:cNvSpPr>
            <a:spLocks/>
          </p:cNvSpPr>
          <p:nvPr/>
        </p:nvSpPr>
        <p:spPr bwMode="auto">
          <a:xfrm>
            <a:off x="3581400" y="2524108"/>
            <a:ext cx="228600" cy="457200"/>
          </a:xfrm>
          <a:prstGeom prst="rightBrace">
            <a:avLst>
              <a:gd name="adj1" fmla="val 16667"/>
              <a:gd name="adj2" fmla="val 50000"/>
            </a:avLst>
          </a:prstGeom>
          <a:noFill/>
          <a:ln w="38100">
            <a:solidFill>
              <a:schemeClr val="hlink"/>
            </a:solidFill>
            <a:miter lim="800000"/>
            <a:headEnd/>
            <a:tailEnd/>
          </a:ln>
        </p:spPr>
        <p:txBody>
          <a:bodyPr wrap="none" anchor="ctr"/>
          <a:lstStyle/>
          <a:p>
            <a:endParaRPr lang="en-US"/>
          </a:p>
        </p:txBody>
      </p:sp>
      <p:sp>
        <p:nvSpPr>
          <p:cNvPr id="13" name="AutoShape 18"/>
          <p:cNvSpPr>
            <a:spLocks/>
          </p:cNvSpPr>
          <p:nvPr/>
        </p:nvSpPr>
        <p:spPr bwMode="auto">
          <a:xfrm>
            <a:off x="3581400" y="3133708"/>
            <a:ext cx="228600" cy="457200"/>
          </a:xfrm>
          <a:prstGeom prst="rightBrace">
            <a:avLst>
              <a:gd name="adj1" fmla="val 16667"/>
              <a:gd name="adj2" fmla="val 50000"/>
            </a:avLst>
          </a:prstGeom>
          <a:noFill/>
          <a:ln w="38100">
            <a:solidFill>
              <a:schemeClr val="hlink"/>
            </a:solidFill>
            <a:miter lim="800000"/>
            <a:headEnd/>
            <a:tailEnd/>
          </a:ln>
        </p:spPr>
        <p:txBody>
          <a:bodyPr wrap="none" anchor="ctr"/>
          <a:lstStyle/>
          <a:p>
            <a:endParaRPr lang="en-US"/>
          </a:p>
        </p:txBody>
      </p:sp>
      <p:sp>
        <p:nvSpPr>
          <p:cNvPr id="14" name="Line 19"/>
          <p:cNvSpPr>
            <a:spLocks noChangeShapeType="1"/>
          </p:cNvSpPr>
          <p:nvPr/>
        </p:nvSpPr>
        <p:spPr bwMode="auto">
          <a:xfrm>
            <a:off x="3048000" y="3971908"/>
            <a:ext cx="0" cy="381000"/>
          </a:xfrm>
          <a:prstGeom prst="line">
            <a:avLst/>
          </a:prstGeom>
          <a:noFill/>
          <a:ln w="57150">
            <a:solidFill>
              <a:schemeClr val="tx2"/>
            </a:solidFill>
            <a:miter lim="800000"/>
            <a:headEnd type="triangle" w="med" len="med"/>
            <a:tailEnd/>
          </a:ln>
        </p:spPr>
        <p:txBody>
          <a:bodyPr wrap="none"/>
          <a:lstStyle/>
          <a:p>
            <a:endParaRPr lang="en-US"/>
          </a:p>
        </p:txBody>
      </p:sp>
      <p:sp>
        <p:nvSpPr>
          <p:cNvPr id="15" name="AutoShape 20"/>
          <p:cNvSpPr>
            <a:spLocks/>
          </p:cNvSpPr>
          <p:nvPr/>
        </p:nvSpPr>
        <p:spPr bwMode="auto">
          <a:xfrm>
            <a:off x="3962400" y="2238358"/>
            <a:ext cx="304800" cy="1447800"/>
          </a:xfrm>
          <a:prstGeom prst="rightBrace">
            <a:avLst>
              <a:gd name="adj1" fmla="val 39583"/>
              <a:gd name="adj2" fmla="val 50000"/>
            </a:avLst>
          </a:prstGeom>
          <a:noFill/>
          <a:ln w="38100">
            <a:solidFill>
              <a:schemeClr val="hlink"/>
            </a:solidFill>
            <a:miter lim="800000"/>
            <a:headEnd/>
            <a:tailEnd/>
          </a:ln>
        </p:spPr>
        <p:txBody>
          <a:bodyPr wrap="none" anchor="ctr"/>
          <a:lstStyle/>
          <a:p>
            <a:endParaRPr lang="en-US"/>
          </a:p>
        </p:txBody>
      </p:sp>
      <p:sp>
        <p:nvSpPr>
          <p:cNvPr id="16" name="Line 22"/>
          <p:cNvSpPr>
            <a:spLocks noChangeShapeType="1"/>
          </p:cNvSpPr>
          <p:nvPr/>
        </p:nvSpPr>
        <p:spPr bwMode="auto">
          <a:xfrm>
            <a:off x="7543800" y="2981308"/>
            <a:ext cx="0" cy="1905000"/>
          </a:xfrm>
          <a:prstGeom prst="line">
            <a:avLst/>
          </a:prstGeom>
          <a:noFill/>
          <a:ln w="38100">
            <a:solidFill>
              <a:schemeClr val="tx2"/>
            </a:solidFill>
            <a:miter lim="800000"/>
            <a:headEnd/>
            <a:tailEnd/>
          </a:ln>
        </p:spPr>
        <p:txBody>
          <a:bodyPr wrap="none"/>
          <a:lstStyle/>
          <a:p>
            <a:endParaRPr lang="en-US"/>
          </a:p>
        </p:txBody>
      </p:sp>
      <p:sp>
        <p:nvSpPr>
          <p:cNvPr id="17" name="Line 23"/>
          <p:cNvSpPr>
            <a:spLocks noChangeShapeType="1"/>
          </p:cNvSpPr>
          <p:nvPr/>
        </p:nvSpPr>
        <p:spPr bwMode="auto">
          <a:xfrm>
            <a:off x="4191000" y="4886308"/>
            <a:ext cx="3352800" cy="0"/>
          </a:xfrm>
          <a:prstGeom prst="line">
            <a:avLst/>
          </a:prstGeom>
          <a:noFill/>
          <a:ln w="38100">
            <a:solidFill>
              <a:schemeClr val="tx2"/>
            </a:solidFill>
            <a:miter lim="800000"/>
            <a:headEnd/>
            <a:tailEnd/>
          </a:ln>
        </p:spPr>
        <p:txBody>
          <a:bodyPr wrap="none"/>
          <a:lstStyle/>
          <a:p>
            <a:endParaRPr lang="en-US"/>
          </a:p>
        </p:txBody>
      </p:sp>
      <p:sp>
        <p:nvSpPr>
          <p:cNvPr id="18" name="Text Box 24"/>
          <p:cNvSpPr txBox="1">
            <a:spLocks noChangeArrowheads="1"/>
          </p:cNvSpPr>
          <p:nvPr/>
        </p:nvSpPr>
        <p:spPr bwMode="auto">
          <a:xfrm>
            <a:off x="5181600" y="4505308"/>
            <a:ext cx="1966913" cy="396875"/>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Truy nhập được</a:t>
            </a:r>
          </a:p>
        </p:txBody>
      </p:sp>
      <p:sp>
        <p:nvSpPr>
          <p:cNvPr id="19" name="Line 25"/>
          <p:cNvSpPr>
            <a:spLocks noChangeShapeType="1"/>
          </p:cNvSpPr>
          <p:nvPr/>
        </p:nvSpPr>
        <p:spPr bwMode="auto">
          <a:xfrm>
            <a:off x="4191000" y="2981308"/>
            <a:ext cx="3352800" cy="0"/>
          </a:xfrm>
          <a:prstGeom prst="line">
            <a:avLst/>
          </a:prstGeom>
          <a:noFill/>
          <a:ln w="38100">
            <a:solidFill>
              <a:schemeClr val="tx2"/>
            </a:solidFill>
            <a:miter lim="800000"/>
            <a:headEnd type="triangle" w="med" len="med"/>
            <a:tailEnd/>
          </a:ln>
        </p:spPr>
        <p:txBody>
          <a:bodyPr wrap="none"/>
          <a:lstStyle/>
          <a:p>
            <a:endParaRPr lang="en-US"/>
          </a:p>
        </p:txBody>
      </p:sp>
      <p:sp>
        <p:nvSpPr>
          <p:cNvPr id="20" name="Line 26"/>
          <p:cNvSpPr>
            <a:spLocks noChangeShapeType="1"/>
          </p:cNvSpPr>
          <p:nvPr/>
        </p:nvSpPr>
        <p:spPr bwMode="auto">
          <a:xfrm>
            <a:off x="4191000" y="5267308"/>
            <a:ext cx="4114800" cy="0"/>
          </a:xfrm>
          <a:prstGeom prst="line">
            <a:avLst/>
          </a:prstGeom>
          <a:noFill/>
          <a:ln w="38100">
            <a:solidFill>
              <a:schemeClr val="tx2"/>
            </a:solidFill>
            <a:miter lim="800000"/>
            <a:headEnd/>
            <a:tailEnd/>
          </a:ln>
        </p:spPr>
        <p:txBody>
          <a:bodyPr wrap="none"/>
          <a:lstStyle/>
          <a:p>
            <a:endParaRPr lang="en-US"/>
          </a:p>
        </p:txBody>
      </p:sp>
      <p:sp>
        <p:nvSpPr>
          <p:cNvPr id="21" name="Text Box 27"/>
          <p:cNvSpPr txBox="1">
            <a:spLocks noChangeArrowheads="1"/>
          </p:cNvSpPr>
          <p:nvPr/>
        </p:nvSpPr>
        <p:spPr bwMode="auto">
          <a:xfrm>
            <a:off x="4876800" y="5267308"/>
            <a:ext cx="2693988" cy="396875"/>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Không truy nhập được</a:t>
            </a:r>
          </a:p>
        </p:txBody>
      </p:sp>
      <p:sp>
        <p:nvSpPr>
          <p:cNvPr id="22" name="Line 28"/>
          <p:cNvSpPr>
            <a:spLocks noChangeShapeType="1"/>
          </p:cNvSpPr>
          <p:nvPr/>
        </p:nvSpPr>
        <p:spPr bwMode="auto">
          <a:xfrm>
            <a:off x="8305800" y="1914508"/>
            <a:ext cx="0" cy="3352800"/>
          </a:xfrm>
          <a:prstGeom prst="line">
            <a:avLst/>
          </a:prstGeom>
          <a:noFill/>
          <a:ln w="38100">
            <a:solidFill>
              <a:schemeClr val="tx2"/>
            </a:solidFill>
            <a:miter lim="800000"/>
            <a:headEnd/>
            <a:tailEnd/>
          </a:ln>
        </p:spPr>
        <p:txBody>
          <a:bodyPr wrap="none"/>
          <a:lstStyle/>
          <a:p>
            <a:endParaRPr lang="en-US"/>
          </a:p>
        </p:txBody>
      </p:sp>
      <p:sp>
        <p:nvSpPr>
          <p:cNvPr id="23" name="Line 29"/>
          <p:cNvSpPr>
            <a:spLocks noChangeShapeType="1"/>
          </p:cNvSpPr>
          <p:nvPr/>
        </p:nvSpPr>
        <p:spPr bwMode="auto">
          <a:xfrm>
            <a:off x="4038600" y="1914508"/>
            <a:ext cx="4267200" cy="0"/>
          </a:xfrm>
          <a:prstGeom prst="line">
            <a:avLst/>
          </a:prstGeom>
          <a:noFill/>
          <a:ln w="38100">
            <a:solidFill>
              <a:schemeClr val="tx2"/>
            </a:solidFill>
            <a:miter lim="800000"/>
            <a:headEnd type="triangle" w="med" len="med"/>
            <a:tailEnd/>
          </a:ln>
        </p:spPr>
        <p:txBody>
          <a:bodyPr wrap="none"/>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5" name="Rectangle 3" descr="Small grid"/>
          <p:cNvSpPr>
            <a:spLocks noGrp="1" noChangeArrowheads="1"/>
          </p:cNvSpPr>
          <p:nvPr>
            <p:ph idx="1"/>
          </p:nvPr>
        </p:nvSpPr>
        <p:spPr>
          <a:xfrm>
            <a:off x="3571900" y="1071546"/>
            <a:ext cx="1941513" cy="2286000"/>
          </a:xfrm>
        </p:spPr>
        <p:txBody>
          <a:bodyPr/>
          <a:lstStyle/>
          <a:p>
            <a:pPr eaLnBrk="1" hangingPunct="1">
              <a:buFont typeface="Wingdings" pitchFamily="2" charset="2"/>
              <a:buNone/>
            </a:pPr>
            <a:r>
              <a:rPr lang="en-US" sz="2000" dirty="0" smtClean="0">
                <a:solidFill>
                  <a:schemeClr val="tx2"/>
                </a:solidFill>
              </a:rPr>
              <a:t>class A{</a:t>
            </a:r>
          </a:p>
          <a:p>
            <a:pPr lvl="1" eaLnBrk="1" hangingPunct="1">
              <a:buFont typeface="Wingdings" pitchFamily="2" charset="2"/>
              <a:buNone/>
            </a:pPr>
            <a:r>
              <a:rPr lang="en-US" sz="2000" dirty="0" smtClean="0">
                <a:solidFill>
                  <a:schemeClr val="tx2"/>
                </a:solidFill>
              </a:rPr>
              <a:t>public:</a:t>
            </a:r>
          </a:p>
          <a:p>
            <a:pPr lvl="2" eaLnBrk="1" hangingPunct="1">
              <a:buFont typeface="Wingdings" pitchFamily="2" charset="2"/>
              <a:buNone/>
            </a:pPr>
            <a:r>
              <a:rPr lang="en-US" dirty="0" smtClean="0">
                <a:solidFill>
                  <a:schemeClr val="tx2"/>
                </a:solidFill>
              </a:rPr>
              <a:t>....</a:t>
            </a:r>
          </a:p>
          <a:p>
            <a:pPr lvl="1" eaLnBrk="1" hangingPunct="1">
              <a:buFont typeface="Wingdings" pitchFamily="2" charset="2"/>
              <a:buNone/>
            </a:pPr>
            <a:r>
              <a:rPr lang="en-US" sz="2000" dirty="0" smtClean="0">
                <a:solidFill>
                  <a:schemeClr val="hlink"/>
                </a:solidFill>
              </a:rPr>
              <a:t>protected:</a:t>
            </a:r>
          </a:p>
          <a:p>
            <a:pPr lvl="2" eaLnBrk="1" hangingPunct="1">
              <a:buFont typeface="Wingdings" pitchFamily="2" charset="2"/>
              <a:buNone/>
            </a:pPr>
            <a:r>
              <a:rPr lang="en-US" dirty="0" smtClean="0">
                <a:solidFill>
                  <a:schemeClr val="tx2"/>
                </a:solidFill>
              </a:rPr>
              <a:t>......</a:t>
            </a:r>
          </a:p>
          <a:p>
            <a:pPr eaLnBrk="1" hangingPunct="1">
              <a:buFont typeface="Wingdings" pitchFamily="2" charset="2"/>
              <a:buNone/>
            </a:pPr>
            <a:r>
              <a:rPr lang="en-US" sz="2000" dirty="0" smtClean="0">
                <a:solidFill>
                  <a:schemeClr val="tx2"/>
                </a:solidFill>
              </a:rPr>
              <a:t>};</a:t>
            </a:r>
          </a:p>
        </p:txBody>
      </p:sp>
      <p:grpSp>
        <p:nvGrpSpPr>
          <p:cNvPr id="26" name="Group 17"/>
          <p:cNvGrpSpPr>
            <a:grpSpLocks/>
          </p:cNvGrpSpPr>
          <p:nvPr/>
        </p:nvGrpSpPr>
        <p:grpSpPr bwMode="auto">
          <a:xfrm>
            <a:off x="904900" y="1300146"/>
            <a:ext cx="7239000" cy="4572000"/>
            <a:chOff x="912" y="1296"/>
            <a:chExt cx="4560" cy="2880"/>
          </a:xfrm>
        </p:grpSpPr>
        <p:sp>
          <p:nvSpPr>
            <p:cNvPr id="27" name="Line 4"/>
            <p:cNvSpPr>
              <a:spLocks noChangeShapeType="1"/>
            </p:cNvSpPr>
            <p:nvPr/>
          </p:nvSpPr>
          <p:spPr bwMode="auto">
            <a:xfrm>
              <a:off x="3672" y="1377"/>
              <a:ext cx="936" cy="1359"/>
            </a:xfrm>
            <a:prstGeom prst="line">
              <a:avLst/>
            </a:prstGeom>
            <a:noFill/>
            <a:ln w="38100">
              <a:solidFill>
                <a:schemeClr val="tx1"/>
              </a:solidFill>
              <a:miter lim="800000"/>
              <a:headEnd type="triangle" w="med" len="med"/>
              <a:tailEnd/>
            </a:ln>
          </p:spPr>
          <p:txBody>
            <a:bodyPr wrap="none"/>
            <a:lstStyle/>
            <a:p>
              <a:endParaRPr lang="en-US"/>
            </a:p>
          </p:txBody>
        </p:sp>
        <p:sp>
          <p:nvSpPr>
            <p:cNvPr id="28" name="Rectangle 6" descr="Small grid"/>
            <p:cNvSpPr>
              <a:spLocks noChangeArrowheads="1"/>
            </p:cNvSpPr>
            <p:nvPr/>
          </p:nvSpPr>
          <p:spPr bwMode="auto">
            <a:xfrm>
              <a:off x="912" y="2688"/>
              <a:ext cx="1680" cy="1440"/>
            </a:xfrm>
            <a:prstGeom prst="rect">
              <a:avLst/>
            </a:prstGeom>
            <a:noFill/>
            <a:ln w="9525">
              <a:noFill/>
              <a:miter lim="800000"/>
              <a:headEnd/>
              <a:tailEnd/>
            </a:ln>
          </p:spPr>
          <p:txBody>
            <a:bodyPr/>
            <a:lstStyle/>
            <a:p>
              <a:pPr marL="342900" indent="-342900">
                <a:buClr>
                  <a:schemeClr val="folHlink"/>
                </a:buClr>
                <a:buSzPct val="60000"/>
              </a:pPr>
              <a:r>
                <a:rPr lang="en-US" dirty="0">
                  <a:solidFill>
                    <a:schemeClr val="tx2"/>
                  </a:solidFill>
                </a:rPr>
                <a:t>class B:</a:t>
              </a:r>
              <a:r>
                <a:rPr lang="en-US" dirty="0">
                  <a:solidFill>
                    <a:schemeClr val="hlink"/>
                  </a:solidFill>
                </a:rPr>
                <a:t> public</a:t>
              </a:r>
              <a:r>
                <a:rPr lang="en-US" dirty="0">
                  <a:solidFill>
                    <a:schemeClr val="tx2"/>
                  </a:solidFill>
                </a:rPr>
                <a:t> A{</a:t>
              </a:r>
            </a:p>
            <a:p>
              <a:pPr marL="742950" lvl="1" indent="-285750">
                <a:buClr>
                  <a:schemeClr val="hlink"/>
                </a:buClr>
                <a:buSzPct val="55000"/>
              </a:pPr>
              <a:r>
                <a:rPr lang="en-US" dirty="0">
                  <a:solidFill>
                    <a:schemeClr val="hlink"/>
                  </a:solidFill>
                </a:rPr>
                <a:t>protected</a:t>
              </a:r>
              <a:r>
                <a:rPr lang="en-US" dirty="0">
                  <a:solidFill>
                    <a:schemeClr val="tx2"/>
                  </a:solidFill>
                </a:rPr>
                <a:t>:</a:t>
              </a:r>
            </a:p>
            <a:p>
              <a:pPr marL="1143000" lvl="2" indent="-228600">
                <a:buClr>
                  <a:schemeClr val="folHlink"/>
                </a:buClr>
                <a:buSzPct val="50000"/>
              </a:pPr>
              <a:r>
                <a:rPr lang="en-US" dirty="0">
                  <a:solidFill>
                    <a:schemeClr val="tx2"/>
                  </a:solidFill>
                </a:rPr>
                <a:t>....</a:t>
              </a:r>
            </a:p>
            <a:p>
              <a:pPr marL="742950" lvl="1" indent="-285750">
                <a:buClr>
                  <a:schemeClr val="hlink"/>
                </a:buClr>
                <a:buSzPct val="55000"/>
              </a:pPr>
              <a:endParaRPr lang="en-US" dirty="0" smtClean="0">
                <a:solidFill>
                  <a:schemeClr val="tx2"/>
                </a:solidFill>
              </a:endParaRPr>
            </a:p>
            <a:p>
              <a:pPr marL="742950" lvl="1" indent="-285750">
                <a:buClr>
                  <a:schemeClr val="hlink"/>
                </a:buClr>
                <a:buSzPct val="55000"/>
              </a:pPr>
              <a:endParaRPr lang="en-US" dirty="0" smtClean="0">
                <a:solidFill>
                  <a:schemeClr val="tx2"/>
                </a:solidFill>
              </a:endParaRPr>
            </a:p>
            <a:p>
              <a:pPr marL="742950" lvl="1" indent="-285750">
                <a:buClr>
                  <a:schemeClr val="hlink"/>
                </a:buClr>
                <a:buSzPct val="55000"/>
              </a:pPr>
              <a:r>
                <a:rPr lang="en-US" dirty="0" smtClean="0">
                  <a:solidFill>
                    <a:schemeClr val="tx2"/>
                  </a:solidFill>
                </a:rPr>
                <a:t>public</a:t>
              </a:r>
              <a:r>
                <a:rPr lang="en-US" dirty="0">
                  <a:solidFill>
                    <a:schemeClr val="tx2"/>
                  </a:solidFill>
                </a:rPr>
                <a:t>:</a:t>
              </a:r>
            </a:p>
            <a:p>
              <a:pPr marL="1143000" lvl="2" indent="-228600">
                <a:buClr>
                  <a:schemeClr val="folHlink"/>
                </a:buClr>
                <a:buSzPct val="50000"/>
              </a:pPr>
              <a:r>
                <a:rPr lang="en-US" dirty="0">
                  <a:solidFill>
                    <a:schemeClr val="tx2"/>
                  </a:solidFill>
                </a:rPr>
                <a:t>......</a:t>
              </a:r>
            </a:p>
            <a:p>
              <a:pPr marL="342900" indent="-342900">
                <a:buClr>
                  <a:schemeClr val="folHlink"/>
                </a:buClr>
                <a:buSzPct val="60000"/>
              </a:pPr>
              <a:r>
                <a:rPr lang="en-US" dirty="0">
                  <a:solidFill>
                    <a:schemeClr val="tx2"/>
                  </a:solidFill>
                </a:rPr>
                <a:t>};</a:t>
              </a:r>
            </a:p>
          </p:txBody>
        </p:sp>
        <p:sp>
          <p:nvSpPr>
            <p:cNvPr id="29" name="Rectangle 7" descr="Small grid"/>
            <p:cNvSpPr>
              <a:spLocks noChangeArrowheads="1"/>
            </p:cNvSpPr>
            <p:nvPr/>
          </p:nvSpPr>
          <p:spPr bwMode="auto">
            <a:xfrm>
              <a:off x="3696" y="2736"/>
              <a:ext cx="1776" cy="1440"/>
            </a:xfrm>
            <a:prstGeom prst="rect">
              <a:avLst/>
            </a:prstGeom>
            <a:noFill/>
            <a:ln w="9525">
              <a:noFill/>
              <a:miter lim="800000"/>
              <a:headEnd/>
              <a:tailEnd/>
            </a:ln>
          </p:spPr>
          <p:txBody>
            <a:bodyPr/>
            <a:lstStyle/>
            <a:p>
              <a:pPr marL="342900" indent="-342900">
                <a:buClr>
                  <a:schemeClr val="folHlink"/>
                </a:buClr>
                <a:buSzPct val="60000"/>
              </a:pPr>
              <a:r>
                <a:rPr lang="en-US" dirty="0">
                  <a:solidFill>
                    <a:schemeClr val="tx2"/>
                  </a:solidFill>
                </a:rPr>
                <a:t>class C: </a:t>
              </a:r>
              <a:r>
                <a:rPr lang="en-US" dirty="0">
                  <a:solidFill>
                    <a:schemeClr val="hlink"/>
                  </a:solidFill>
                </a:rPr>
                <a:t>private</a:t>
              </a:r>
              <a:r>
                <a:rPr lang="en-US" dirty="0">
                  <a:solidFill>
                    <a:schemeClr val="tx2"/>
                  </a:solidFill>
                </a:rPr>
                <a:t> A{</a:t>
              </a:r>
            </a:p>
            <a:p>
              <a:pPr marL="742950" lvl="1" indent="-285750">
                <a:buClr>
                  <a:schemeClr val="hlink"/>
                </a:buClr>
                <a:buSzPct val="55000"/>
              </a:pPr>
              <a:r>
                <a:rPr lang="en-US" dirty="0">
                  <a:solidFill>
                    <a:schemeClr val="hlink"/>
                  </a:solidFill>
                </a:rPr>
                <a:t>private:</a:t>
              </a:r>
            </a:p>
            <a:p>
              <a:pPr marL="1143000" lvl="2" indent="-228600">
                <a:buClr>
                  <a:schemeClr val="folHlink"/>
                </a:buClr>
                <a:buSzPct val="50000"/>
              </a:pPr>
              <a:r>
                <a:rPr lang="en-US" dirty="0">
                  <a:solidFill>
                    <a:schemeClr val="tx2"/>
                  </a:solidFill>
                </a:rPr>
                <a:t>....</a:t>
              </a:r>
            </a:p>
            <a:p>
              <a:pPr marL="742950" lvl="1" indent="-285750">
                <a:buClr>
                  <a:schemeClr val="hlink"/>
                </a:buClr>
                <a:buSzPct val="55000"/>
              </a:pPr>
              <a:endParaRPr lang="en-US" dirty="0" smtClean="0">
                <a:solidFill>
                  <a:schemeClr val="tx2"/>
                </a:solidFill>
              </a:endParaRPr>
            </a:p>
            <a:p>
              <a:pPr marL="742950" lvl="1" indent="-285750">
                <a:buClr>
                  <a:schemeClr val="hlink"/>
                </a:buClr>
                <a:buSzPct val="55000"/>
              </a:pPr>
              <a:endParaRPr lang="en-US" dirty="0" smtClean="0">
                <a:solidFill>
                  <a:schemeClr val="tx2"/>
                </a:solidFill>
              </a:endParaRPr>
            </a:p>
            <a:p>
              <a:pPr marL="742950" lvl="1" indent="-285750">
                <a:buClr>
                  <a:schemeClr val="hlink"/>
                </a:buClr>
                <a:buSzPct val="55000"/>
              </a:pPr>
              <a:r>
                <a:rPr lang="en-US" dirty="0" smtClean="0">
                  <a:solidFill>
                    <a:schemeClr val="tx2"/>
                  </a:solidFill>
                </a:rPr>
                <a:t>public</a:t>
              </a:r>
              <a:r>
                <a:rPr lang="en-US" dirty="0">
                  <a:solidFill>
                    <a:schemeClr val="tx2"/>
                  </a:solidFill>
                </a:rPr>
                <a:t>:</a:t>
              </a:r>
            </a:p>
            <a:p>
              <a:pPr marL="1143000" lvl="2" indent="-228600">
                <a:buClr>
                  <a:schemeClr val="folHlink"/>
                </a:buClr>
                <a:buSzPct val="50000"/>
              </a:pPr>
              <a:r>
                <a:rPr lang="en-US" dirty="0">
                  <a:solidFill>
                    <a:schemeClr val="tx2"/>
                  </a:solidFill>
                </a:rPr>
                <a:t>......</a:t>
              </a:r>
            </a:p>
            <a:p>
              <a:pPr marL="342900" indent="-342900">
                <a:buClr>
                  <a:schemeClr val="folHlink"/>
                </a:buClr>
                <a:buSzPct val="60000"/>
              </a:pPr>
              <a:r>
                <a:rPr lang="en-US" dirty="0">
                  <a:solidFill>
                    <a:schemeClr val="tx2"/>
                  </a:solidFill>
                </a:rPr>
                <a:t>};</a:t>
              </a:r>
            </a:p>
          </p:txBody>
        </p:sp>
        <p:sp>
          <p:nvSpPr>
            <p:cNvPr id="30" name="Line 8"/>
            <p:cNvSpPr>
              <a:spLocks noChangeShapeType="1"/>
            </p:cNvSpPr>
            <p:nvPr/>
          </p:nvSpPr>
          <p:spPr bwMode="auto">
            <a:xfrm flipV="1">
              <a:off x="1776" y="1344"/>
              <a:ext cx="816" cy="1344"/>
            </a:xfrm>
            <a:prstGeom prst="line">
              <a:avLst/>
            </a:prstGeom>
            <a:noFill/>
            <a:ln w="38100">
              <a:solidFill>
                <a:schemeClr val="tx1"/>
              </a:solidFill>
              <a:miter lim="800000"/>
              <a:headEnd/>
              <a:tailEnd type="triangle" w="med" len="med"/>
            </a:ln>
          </p:spPr>
          <p:txBody>
            <a:bodyPr wrap="none"/>
            <a:lstStyle/>
            <a:p>
              <a:endParaRPr lang="en-US"/>
            </a:p>
          </p:txBody>
        </p:sp>
        <p:sp>
          <p:nvSpPr>
            <p:cNvPr id="31" name="AutoShape 9"/>
            <p:cNvSpPr>
              <a:spLocks/>
            </p:cNvSpPr>
            <p:nvPr/>
          </p:nvSpPr>
          <p:spPr bwMode="auto">
            <a:xfrm>
              <a:off x="2928" y="2064"/>
              <a:ext cx="192" cy="480"/>
            </a:xfrm>
            <a:prstGeom prst="leftBrace">
              <a:avLst>
                <a:gd name="adj1" fmla="val 20833"/>
                <a:gd name="adj2" fmla="val 50000"/>
              </a:avLst>
            </a:prstGeom>
            <a:noFill/>
            <a:ln w="38100">
              <a:solidFill>
                <a:schemeClr val="hlink"/>
              </a:solidFill>
              <a:miter lim="800000"/>
              <a:headEnd/>
              <a:tailEnd/>
            </a:ln>
          </p:spPr>
          <p:txBody>
            <a:bodyPr wrap="none" anchor="ctr"/>
            <a:lstStyle/>
            <a:p>
              <a:endParaRPr lang="en-US"/>
            </a:p>
          </p:txBody>
        </p:sp>
        <p:sp>
          <p:nvSpPr>
            <p:cNvPr id="32" name="AutoShape 10"/>
            <p:cNvSpPr>
              <a:spLocks/>
            </p:cNvSpPr>
            <p:nvPr/>
          </p:nvSpPr>
          <p:spPr bwMode="auto">
            <a:xfrm>
              <a:off x="3792" y="3120"/>
              <a:ext cx="195" cy="417"/>
            </a:xfrm>
            <a:prstGeom prst="leftBrace">
              <a:avLst>
                <a:gd name="adj1" fmla="val 14583"/>
                <a:gd name="adj2" fmla="val 50000"/>
              </a:avLst>
            </a:prstGeom>
            <a:noFill/>
            <a:ln w="38100">
              <a:solidFill>
                <a:schemeClr val="hlink"/>
              </a:solidFill>
              <a:miter lim="800000"/>
              <a:headEnd/>
              <a:tailEnd/>
            </a:ln>
          </p:spPr>
          <p:txBody>
            <a:bodyPr wrap="none" anchor="ctr"/>
            <a:lstStyle/>
            <a:p>
              <a:endParaRPr lang="en-US"/>
            </a:p>
          </p:txBody>
        </p:sp>
        <p:sp>
          <p:nvSpPr>
            <p:cNvPr id="33" name="AutoShape 11"/>
            <p:cNvSpPr>
              <a:spLocks/>
            </p:cNvSpPr>
            <p:nvPr/>
          </p:nvSpPr>
          <p:spPr bwMode="auto">
            <a:xfrm>
              <a:off x="1968" y="3120"/>
              <a:ext cx="144" cy="384"/>
            </a:xfrm>
            <a:prstGeom prst="rightBrace">
              <a:avLst>
                <a:gd name="adj1" fmla="val 22222"/>
                <a:gd name="adj2" fmla="val 50000"/>
              </a:avLst>
            </a:prstGeom>
            <a:noFill/>
            <a:ln w="38100">
              <a:solidFill>
                <a:schemeClr val="hlink"/>
              </a:solidFill>
              <a:miter lim="800000"/>
              <a:headEnd/>
              <a:tailEnd/>
            </a:ln>
          </p:spPr>
          <p:txBody>
            <a:bodyPr wrap="none" anchor="ctr"/>
            <a:lstStyle/>
            <a:p>
              <a:endParaRPr lang="en-US"/>
            </a:p>
          </p:txBody>
        </p:sp>
        <p:sp>
          <p:nvSpPr>
            <p:cNvPr id="34" name="Line 12"/>
            <p:cNvSpPr>
              <a:spLocks noChangeShapeType="1"/>
            </p:cNvSpPr>
            <p:nvPr/>
          </p:nvSpPr>
          <p:spPr bwMode="auto">
            <a:xfrm flipV="1">
              <a:off x="2160" y="2544"/>
              <a:ext cx="912" cy="720"/>
            </a:xfrm>
            <a:prstGeom prst="line">
              <a:avLst/>
            </a:prstGeom>
            <a:noFill/>
            <a:ln w="38100">
              <a:solidFill>
                <a:schemeClr val="tx2"/>
              </a:solidFill>
              <a:prstDash val="sysDot"/>
              <a:miter lim="800000"/>
              <a:headEnd type="triangle" w="med" len="med"/>
              <a:tailEnd/>
            </a:ln>
          </p:spPr>
          <p:txBody>
            <a:bodyPr wrap="none"/>
            <a:lstStyle/>
            <a:p>
              <a:endParaRPr lang="en-US"/>
            </a:p>
          </p:txBody>
        </p:sp>
        <p:sp>
          <p:nvSpPr>
            <p:cNvPr id="35" name="Line 13"/>
            <p:cNvSpPr>
              <a:spLocks noChangeShapeType="1"/>
            </p:cNvSpPr>
            <p:nvPr/>
          </p:nvSpPr>
          <p:spPr bwMode="auto">
            <a:xfrm>
              <a:off x="3072" y="2544"/>
              <a:ext cx="720" cy="720"/>
            </a:xfrm>
            <a:prstGeom prst="line">
              <a:avLst/>
            </a:prstGeom>
            <a:noFill/>
            <a:ln w="38100">
              <a:solidFill>
                <a:schemeClr val="tx2"/>
              </a:solidFill>
              <a:prstDash val="sysDot"/>
              <a:miter lim="800000"/>
              <a:headEnd/>
              <a:tailEnd type="triangle" w="med" len="med"/>
            </a:ln>
          </p:spPr>
          <p:txBody>
            <a:bodyPr wrap="none"/>
            <a:lstStyle/>
            <a:p>
              <a:endParaRPr lang="en-US"/>
            </a:p>
          </p:txBody>
        </p:sp>
        <p:sp>
          <p:nvSpPr>
            <p:cNvPr id="36" name="Text Box 14"/>
            <p:cNvSpPr txBox="1">
              <a:spLocks noChangeArrowheads="1"/>
            </p:cNvSpPr>
            <p:nvPr/>
          </p:nvSpPr>
          <p:spPr bwMode="auto">
            <a:xfrm rot="3370959">
              <a:off x="3747" y="1773"/>
              <a:ext cx="1203" cy="250"/>
            </a:xfrm>
            <a:prstGeom prst="rect">
              <a:avLst/>
            </a:prstGeom>
            <a:noFill/>
            <a:ln w="9525">
              <a:noFill/>
              <a:miter lim="800000"/>
              <a:headEnd/>
              <a:tailEnd/>
            </a:ln>
          </p:spPr>
          <p:txBody>
            <a:bodyPr wrap="none">
              <a:spAutoFit/>
            </a:bodyPr>
            <a:lstStyle/>
            <a:p>
              <a:pPr>
                <a:spcBef>
                  <a:spcPct val="0"/>
                </a:spcBef>
                <a:buClrTx/>
                <a:buSzTx/>
                <a:buFontTx/>
                <a:buNone/>
              </a:pPr>
              <a:r>
                <a:rPr lang="en-US" dirty="0">
                  <a:solidFill>
                    <a:schemeClr val="tx2"/>
                  </a:solidFill>
                </a:rPr>
                <a:t>Kế thừa private</a:t>
              </a:r>
            </a:p>
          </p:txBody>
        </p:sp>
        <p:sp>
          <p:nvSpPr>
            <p:cNvPr id="37" name="Text Box 15"/>
            <p:cNvSpPr txBox="1">
              <a:spLocks noChangeArrowheads="1"/>
            </p:cNvSpPr>
            <p:nvPr/>
          </p:nvSpPr>
          <p:spPr bwMode="auto">
            <a:xfrm rot="-3590430">
              <a:off x="1469" y="1785"/>
              <a:ext cx="1131"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 public</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9" name="Rectangle 3"/>
          <p:cNvSpPr>
            <a:spLocks noGrp="1" noChangeArrowheads="1"/>
          </p:cNvSpPr>
          <p:nvPr>
            <p:ph idx="1"/>
          </p:nvPr>
        </p:nvSpPr>
        <p:spPr>
          <a:xfrm>
            <a:off x="214282" y="1000108"/>
            <a:ext cx="8715436" cy="4389437"/>
          </a:xfrm>
        </p:spPr>
        <p:txBody>
          <a:bodyPr/>
          <a:lstStyle/>
          <a:p>
            <a:pPr eaLnBrk="1" hangingPunct="1"/>
            <a:r>
              <a:rPr lang="en-US" sz="2800" dirty="0" smtClean="0">
                <a:solidFill>
                  <a:schemeClr val="tx1"/>
                </a:solidFill>
              </a:rPr>
              <a:t>Định nghĩa lại hàm thành phần trong lớp dẫn xuất: </a:t>
            </a:r>
          </a:p>
          <a:p>
            <a:pPr lvl="1" eaLnBrk="1" hangingPunct="1">
              <a:buFont typeface="Arial" pitchFamily="34" charset="0"/>
              <a:buChar char="•"/>
            </a:pPr>
            <a:r>
              <a:rPr lang="en-US" sz="2400" dirty="0" smtClean="0">
                <a:solidFill>
                  <a:schemeClr val="tx1"/>
                </a:solidFill>
              </a:rPr>
              <a:t>Sự định nghĩa lại </a:t>
            </a:r>
            <a:r>
              <a:rPr lang="en-US" sz="2400" smtClean="0">
                <a:solidFill>
                  <a:schemeClr val="tx1"/>
                </a:solidFill>
              </a:rPr>
              <a:t>1 hàm </a:t>
            </a:r>
            <a:r>
              <a:rPr lang="en-US" sz="2400" dirty="0" smtClean="0">
                <a:solidFill>
                  <a:schemeClr val="tx1"/>
                </a:solidFill>
              </a:rPr>
              <a:t>thành phần khác với định nghĩa chồng hàm thành phần:</a:t>
            </a:r>
          </a:p>
          <a:p>
            <a:pPr lvl="2" eaLnBrk="1" hangingPunct="1">
              <a:buFont typeface="Wingdings 2" pitchFamily="18" charset="2"/>
              <a:buChar char="­"/>
            </a:pPr>
            <a:r>
              <a:rPr lang="en-US" dirty="0" smtClean="0">
                <a:solidFill>
                  <a:schemeClr val="tx1"/>
                </a:solidFill>
              </a:rPr>
              <a:t>Hàm định nghĩa lại và hàm bị định nghĩa lại giống nhau về tên, tham số trả về, chỉ khác nhau là 1 hàm ở lớp cơ sở và một hàm ở lớp dẫn xuất.</a:t>
            </a:r>
          </a:p>
          <a:p>
            <a:pPr lvl="2" eaLnBrk="1" hangingPunct="1">
              <a:buFont typeface="Wingdings 2" pitchFamily="18" charset="2"/>
              <a:buChar char="­"/>
            </a:pPr>
            <a:r>
              <a:rPr lang="en-US" dirty="0" smtClean="0">
                <a:solidFill>
                  <a:schemeClr val="tx1"/>
                </a:solidFill>
              </a:rPr>
              <a:t>Hàm chồng chỉ trùng tên, khác nhau về danh sách tham số và chúng đều thuộc cùng 1 lớp.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1071546"/>
            <a:ext cx="8643998" cy="4389437"/>
          </a:xfrm>
        </p:spPr>
        <p:txBody>
          <a:bodyPr/>
          <a:lstStyle/>
          <a:p>
            <a:pPr lvl="1" eaLnBrk="1" hangingPunct="1">
              <a:buFont typeface="Arial" pitchFamily="34" charset="0"/>
              <a:buChar char="•"/>
            </a:pPr>
            <a:r>
              <a:rPr lang="en-US" dirty="0" smtClean="0">
                <a:solidFill>
                  <a:schemeClr val="tx1"/>
                </a:solidFill>
              </a:rPr>
              <a:t>Có thể khai báo các thành phần dữ liệu trong lớp dẫn xuất trùng tên với các thành phần dữ liệu đã có trong lớp cơ sở. Để truy nhập thành phần trùng tên của lớp cơ sở trong lớp dẫn xuất phải sử dụng:</a:t>
            </a:r>
          </a:p>
          <a:p>
            <a:pPr lvl="2" eaLnBrk="1" hangingPunct="1">
              <a:buFont typeface="Wingdings" pitchFamily="2" charset="2"/>
              <a:buNone/>
            </a:pPr>
            <a:r>
              <a:rPr lang="en-US" sz="2400" b="1" dirty="0" smtClean="0">
                <a:solidFill>
                  <a:schemeClr val="tx1"/>
                </a:solidFill>
              </a:rPr>
              <a:t>&lt;Tên lớp cơ sở&gt;::&lt;Tên thành phần&gt;</a:t>
            </a:r>
          </a:p>
          <a:p>
            <a:pPr eaLnBrk="1" hangingPunct="1"/>
            <a:r>
              <a:rPr lang="en-US" sz="2800" dirty="0" smtClean="0">
                <a:solidFill>
                  <a:schemeClr val="tx1"/>
                </a:solidFill>
              </a:rPr>
              <a:t>Hãy đưa ra ví dụ về thành phần trùng tên.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85720" y="928670"/>
            <a:ext cx="8643998" cy="4389437"/>
          </a:xfrm>
        </p:spPr>
        <p:txBody>
          <a:bodyPr/>
          <a:lstStyle/>
          <a:p>
            <a:pPr eaLnBrk="1" hangingPunct="1"/>
            <a:r>
              <a:rPr lang="en-US" sz="2800" dirty="0" smtClean="0">
                <a:solidFill>
                  <a:schemeClr val="tx1"/>
                </a:solidFill>
              </a:rPr>
              <a:t>Tính kế thừa trong lớp dẫn xuất</a:t>
            </a:r>
          </a:p>
          <a:p>
            <a:pPr lvl="1" eaLnBrk="1" hangingPunct="1">
              <a:buFont typeface="Arial" pitchFamily="34" charset="0"/>
              <a:buChar char="•"/>
            </a:pPr>
            <a:r>
              <a:rPr lang="en-US" dirty="0" smtClean="0">
                <a:solidFill>
                  <a:schemeClr val="tx1"/>
                </a:solidFill>
              </a:rPr>
              <a:t>Một đối tượng của lớp dẫn xuất có thể thay thế một đối tượng của lớp cơ sở. Nghĩa là tất cả các thành phần của lớp cơ sở đều tìm thấy trong lớp dẫn xuất.</a:t>
            </a:r>
          </a:p>
          <a:p>
            <a:pPr lvl="1" eaLnBrk="1" hangingPunct="1">
              <a:buFont typeface="Arial" pitchFamily="34" charset="0"/>
              <a:buChar char="•"/>
            </a:pPr>
            <a:r>
              <a:rPr lang="en-US" dirty="0" smtClean="0">
                <a:solidFill>
                  <a:schemeClr val="tx1"/>
                </a:solidFill>
              </a:rPr>
              <a:t>Một đối tượng lớp cơ sở không thể thay thế 1 đối tượng lớp dẫn xuất.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1000108"/>
            <a:ext cx="8643998" cy="4389437"/>
          </a:xfrm>
        </p:spPr>
        <p:txBody>
          <a:bodyPr/>
          <a:lstStyle/>
          <a:p>
            <a:pPr lvl="1" eaLnBrk="1" hangingPunct="1">
              <a:buFont typeface="Arial" pitchFamily="34" charset="0"/>
              <a:buChar char="•"/>
            </a:pPr>
            <a:r>
              <a:rPr lang="en-US" dirty="0" smtClean="0">
                <a:solidFill>
                  <a:schemeClr val="tx1"/>
                </a:solidFill>
              </a:rPr>
              <a:t>Một con trỏ đối tượng lớp cơ sở có thể trỏ đến một đối tượng lớp dẫn xuất.</a:t>
            </a:r>
          </a:p>
          <a:p>
            <a:pPr lvl="1" eaLnBrk="1" hangingPunct="1">
              <a:buFont typeface="Arial" pitchFamily="34" charset="0"/>
              <a:buChar char="•"/>
            </a:pPr>
            <a:r>
              <a:rPr lang="en-US" dirty="0" smtClean="0">
                <a:solidFill>
                  <a:schemeClr val="tx1"/>
                </a:solidFill>
              </a:rPr>
              <a:t>Một con trỏ lớp dẫn xuất không thể trỏ đến đối tượng lớp cơ sở trừ trường hợp ép kiểu.</a:t>
            </a:r>
          </a:p>
          <a:p>
            <a:pPr lvl="1" eaLnBrk="1" hangingPunct="1">
              <a:buFont typeface="Arial" pitchFamily="34" charset="0"/>
              <a:buChar char="•"/>
            </a:pPr>
            <a:r>
              <a:rPr lang="en-US" dirty="0" smtClean="0">
                <a:solidFill>
                  <a:schemeClr val="tx1"/>
                </a:solidFill>
              </a:rPr>
              <a:t>Một tham chiếu đối tượng lớp cơ sở có thể tham chiếu đến một đối tượng lớp dẫn xuất.</a:t>
            </a:r>
          </a:p>
          <a:p>
            <a:pPr lvl="1" eaLnBrk="1" hangingPunct="1">
              <a:buFont typeface="Arial" pitchFamily="34" charset="0"/>
              <a:buChar char="•"/>
            </a:pPr>
            <a:r>
              <a:rPr lang="en-US" dirty="0" smtClean="0">
                <a:solidFill>
                  <a:schemeClr val="tx1"/>
                </a:solidFill>
              </a:rPr>
              <a:t>Một tham chiếu lớp dẫn xuất không thể tham chiếu đến đối tượng lớp cơ sở trừ trường hợp ép kiểu.</a:t>
            </a:r>
          </a:p>
          <a:p>
            <a:pPr lvl="1"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7" name="Rectangle 3"/>
          <p:cNvSpPr txBox="1">
            <a:spLocks noChangeArrowheads="1"/>
          </p:cNvSpPr>
          <p:nvPr/>
        </p:nvSpPr>
        <p:spPr bwMode="auto">
          <a:xfrm>
            <a:off x="214282" y="928670"/>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3200" b="1" i="0" u="none" strike="noStrike" kern="1200" cap="none" spc="0" normalizeH="0" baseline="0" noProof="0" dirty="0" smtClean="0">
                <a:ln>
                  <a:noFill/>
                </a:ln>
                <a:effectLst/>
                <a:uLnTx/>
                <a:uFillTx/>
                <a:latin typeface="+mn-lt"/>
                <a:ea typeface="+mn-ea"/>
                <a:cs typeface="+mn-cs"/>
              </a:rPr>
              <a:t>Ví dụ 5.3.</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sz="2800" b="0" i="0" u="none" strike="noStrike" kern="1200" cap="none" spc="0" normalizeH="0" baseline="0" noProof="0" dirty="0" smtClean="0">
                <a:ln>
                  <a:noFill/>
                </a:ln>
                <a:solidFill>
                  <a:srgbClr val="0070C0"/>
                </a:solidFill>
                <a:effectLst/>
                <a:uLnTx/>
                <a:uFillTx/>
                <a:latin typeface="+mn-lt"/>
                <a:ea typeface="+mn-ea"/>
                <a:cs typeface="+mn-cs"/>
              </a:rPr>
              <a:t>coloredpoint m(1,2,3);</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sz="2800" b="0" i="0" u="none" strike="noStrike" kern="1200" cap="none" spc="0" normalizeH="0" baseline="0" noProof="0" dirty="0" smtClean="0">
                <a:ln>
                  <a:noFill/>
                </a:ln>
                <a:solidFill>
                  <a:srgbClr val="0070C0"/>
                </a:solidFill>
                <a:effectLst/>
                <a:uLnTx/>
                <a:uFillTx/>
                <a:latin typeface="+mn-lt"/>
                <a:ea typeface="+mn-ea"/>
                <a:cs typeface="+mn-cs"/>
              </a:rPr>
              <a:t>point *p = &amp;m; // Con trỏ lớp cơ sở </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sz="2800" b="0" i="0" u="none" strike="noStrike" kern="1200" cap="none" spc="0" normalizeH="0" baseline="0" noProof="0" dirty="0" smtClean="0">
                <a:ln>
                  <a:noFill/>
                </a:ln>
                <a:solidFill>
                  <a:srgbClr val="0070C0"/>
                </a:solidFill>
                <a:effectLst/>
                <a:uLnTx/>
                <a:uFillTx/>
                <a:latin typeface="+mn-lt"/>
                <a:ea typeface="+mn-ea"/>
                <a:cs typeface="+mn-cs"/>
              </a:rPr>
              <a:t>p-&gt;display();</a:t>
            </a: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sz="2800" b="0" i="0" u="none" strike="noStrike" kern="1200" cap="none" spc="0" normalizeH="0" baseline="0" noProof="0" dirty="0" smtClean="0">
              <a:ln>
                <a:noFill/>
              </a:ln>
              <a:solidFill>
                <a:srgbClr val="0070C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sz="2800" b="0" i="0" u="none" strike="noStrike" kern="1200" cap="none" spc="0" normalizeH="0" baseline="0" noProof="0" dirty="0" smtClean="0">
                <a:ln>
                  <a:noFill/>
                </a:ln>
                <a:solidFill>
                  <a:srgbClr val="0070C0"/>
                </a:solidFill>
                <a:effectLst/>
                <a:uLnTx/>
                <a:uFillTx/>
                <a:latin typeface="+mn-lt"/>
                <a:ea typeface="+mn-ea"/>
                <a:cs typeface="+mn-cs"/>
              </a:rPr>
              <a:t>point &amp;r = m; //  Tham chiếu lớp cơ sở</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sz="2800" b="0" i="0" u="none" strike="noStrike" kern="1200" cap="none" spc="0" normalizeH="0" baseline="0" noProof="0" dirty="0" smtClean="0">
                <a:ln>
                  <a:noFill/>
                </a:ln>
                <a:solidFill>
                  <a:srgbClr val="0070C0"/>
                </a:solidFill>
                <a:effectLst/>
                <a:uLnTx/>
                <a:uFillTx/>
                <a:latin typeface="+mn-lt"/>
                <a:ea typeface="+mn-ea"/>
                <a:cs typeface="+mn-cs"/>
              </a:rPr>
              <a:t>r.move(2,3);</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928670"/>
            <a:ext cx="8858312" cy="5072098"/>
          </a:xfrm>
        </p:spPr>
        <p:txBody>
          <a:bodyPr/>
          <a:lstStyle/>
          <a:p>
            <a:pPr eaLnBrk="1" hangingPunct="1"/>
            <a:r>
              <a:rPr lang="en-US" sz="2800" dirty="0" smtClean="0">
                <a:solidFill>
                  <a:schemeClr val="tx1"/>
                </a:solidFill>
              </a:rPr>
              <a:t>Hàm thiết lập trong lớp dẫn xuất</a:t>
            </a:r>
          </a:p>
          <a:p>
            <a:pPr lvl="1" eaLnBrk="1" hangingPunct="1">
              <a:buFont typeface="Arial" pitchFamily="34" charset="0"/>
              <a:buChar char="•"/>
            </a:pPr>
            <a:r>
              <a:rPr lang="en-US" dirty="0" smtClean="0">
                <a:solidFill>
                  <a:schemeClr val="tx1"/>
                </a:solidFill>
              </a:rPr>
              <a:t>Lớp dẫn xuất = Lớp cơ sở + thành phần bổ sung.</a:t>
            </a:r>
          </a:p>
          <a:p>
            <a:pPr lvl="1" eaLnBrk="1" hangingPunct="1">
              <a:buFont typeface="Arial" pitchFamily="34" charset="0"/>
              <a:buChar char="•"/>
            </a:pPr>
            <a:r>
              <a:rPr lang="en-US" dirty="0" smtClean="0">
                <a:solidFill>
                  <a:schemeClr val="tx1"/>
                </a:solidFill>
              </a:rPr>
              <a:t>Gọi hàm thiết lập lớp dẫn xuất gồm:</a:t>
            </a:r>
          </a:p>
          <a:p>
            <a:pPr lvl="2" eaLnBrk="1" hangingPunct="1">
              <a:buFont typeface="Wingdings 2" pitchFamily="18" charset="2"/>
              <a:buChar char="­"/>
            </a:pPr>
            <a:r>
              <a:rPr lang="en-US" dirty="0" smtClean="0">
                <a:solidFill>
                  <a:schemeClr val="tx1"/>
                </a:solidFill>
              </a:rPr>
              <a:t>Gọi 1 hàm thiết lập lớp cơ sở tạo dữ liệu phần cơ sở.</a:t>
            </a:r>
          </a:p>
          <a:p>
            <a:pPr lvl="2" eaLnBrk="1" hangingPunct="1">
              <a:buFont typeface="Wingdings 2" pitchFamily="18" charset="2"/>
              <a:buChar char="­"/>
            </a:pPr>
            <a:r>
              <a:rPr lang="en-US" dirty="0" smtClean="0">
                <a:solidFill>
                  <a:schemeClr val="tx1"/>
                </a:solidFill>
              </a:rPr>
              <a:t>Gọi 1 hàm thiết lập lớp dẫn xuất tạo dữ liệu bổ sung.</a:t>
            </a:r>
          </a:p>
          <a:p>
            <a:pPr lvl="1" eaLnBrk="1" hangingPunct="1">
              <a:buFont typeface="Arial" pitchFamily="34" charset="0"/>
              <a:buChar char="•"/>
            </a:pPr>
            <a:r>
              <a:rPr lang="en-US" dirty="0" smtClean="0">
                <a:solidFill>
                  <a:schemeClr val="tx1"/>
                </a:solidFill>
              </a:rPr>
              <a:t>Lớp dẫn xuất không kế thừa hàm thiết lập lớp cơ sở. Hàm thiết lập lớp dẫn xuất phải chứa thông tin làm tham số cho hàm thiết lập lớp cơ sở. Trong định nghĩa hàm thiết lập lớp dẫn xuất phải gọi luôn 1 hàm thiết lập lớp cơ sở.</a:t>
            </a:r>
          </a:p>
          <a:p>
            <a:pPr eaLnBrk="1" hangingPunct="1">
              <a:buNone/>
            </a:pP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Nội dung</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500034" y="857232"/>
            <a:ext cx="8153400" cy="3714776"/>
          </a:xfrm>
        </p:spPr>
        <p:txBody>
          <a:bodyPr/>
          <a:lstStyle/>
          <a:p>
            <a:pPr eaLnBrk="1" hangingPunct="1"/>
            <a:r>
              <a:rPr lang="en-US" dirty="0" smtClean="0">
                <a:solidFill>
                  <a:schemeClr val="tx1"/>
                </a:solidFill>
              </a:rPr>
              <a:t>Khái niệm kế thừa</a:t>
            </a:r>
          </a:p>
          <a:p>
            <a:pPr eaLnBrk="1" hangingPunct="1"/>
            <a:r>
              <a:rPr lang="en-US" dirty="0" smtClean="0">
                <a:solidFill>
                  <a:schemeClr val="tx1"/>
                </a:solidFill>
              </a:rPr>
              <a:t>Đơn kế thừa (Kế thừa đơn giản)</a:t>
            </a:r>
          </a:p>
          <a:p>
            <a:pPr eaLnBrk="1" hangingPunct="1"/>
            <a:r>
              <a:rPr lang="en-US" dirty="0" smtClean="0">
                <a:solidFill>
                  <a:schemeClr val="tx1"/>
                </a:solidFill>
              </a:rPr>
              <a:t>Đa kế thừa (Kế thừa nhiều lớp)</a:t>
            </a:r>
          </a:p>
          <a:p>
            <a:pPr eaLnBrk="1" hangingPunct="1"/>
            <a:r>
              <a:rPr lang="en-US" dirty="0" smtClean="0">
                <a:solidFill>
                  <a:schemeClr val="tx1"/>
                </a:solidFill>
              </a:rPr>
              <a:t>Lớp cơ sở ảo</a:t>
            </a:r>
          </a:p>
          <a:p>
            <a:pPr eaLnBrk="1" hangingPunct="1"/>
            <a:r>
              <a:rPr lang="en-US" dirty="0" smtClean="0">
                <a:solidFill>
                  <a:schemeClr val="tx1"/>
                </a:solidFill>
              </a:rPr>
              <a:t>Tương ứng bội</a:t>
            </a:r>
          </a:p>
          <a:p>
            <a:pPr eaLnBrk="1" hangingPunct="1"/>
            <a:r>
              <a:rPr lang="en-US" dirty="0" smtClean="0">
                <a:solidFill>
                  <a:schemeClr val="tx1"/>
                </a:solidFill>
              </a:rPr>
              <a:t>Lớp cơ sở trừu tượng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85720" y="928670"/>
            <a:ext cx="8229600" cy="4389437"/>
          </a:xfrm>
        </p:spPr>
        <p:txBody>
          <a:bodyPr/>
          <a:lstStyle/>
          <a:p>
            <a:pPr lvl="1" eaLnBrk="1" hangingPunct="1">
              <a:lnSpc>
                <a:spcPct val="90000"/>
              </a:lnSpc>
              <a:buClr>
                <a:schemeClr val="folHlink"/>
              </a:buClr>
              <a:buSzPct val="50000"/>
              <a:buFont typeface="Wingdings" pitchFamily="2" charset="2"/>
              <a:buNone/>
            </a:pPr>
            <a:r>
              <a:rPr lang="en-US" sz="2000" dirty="0" smtClean="0">
                <a:solidFill>
                  <a:schemeClr val="tx2"/>
                </a:solidFill>
              </a:rPr>
              <a:t>		</a:t>
            </a:r>
            <a:r>
              <a:rPr lang="en-US" sz="2400" dirty="0" smtClean="0"/>
              <a:t>coloredpoint():point() {</a:t>
            </a:r>
          </a:p>
          <a:p>
            <a:pPr lvl="3" eaLnBrk="1" hangingPunct="1">
              <a:lnSpc>
                <a:spcPct val="90000"/>
              </a:lnSpc>
              <a:buFont typeface="Wingdings" pitchFamily="2" charset="2"/>
              <a:buNone/>
            </a:pPr>
            <a:r>
              <a:rPr lang="en-US" sz="2400" dirty="0" smtClean="0"/>
              <a:t>color=0;</a:t>
            </a:r>
          </a:p>
          <a:p>
            <a:pPr lvl="2" eaLnBrk="1" hangingPunct="1">
              <a:lnSpc>
                <a:spcPct val="90000"/>
              </a:lnSpc>
              <a:buFont typeface="Wingdings" pitchFamily="2" charset="2"/>
              <a:buNone/>
            </a:pPr>
            <a:r>
              <a:rPr lang="en-US" dirty="0" smtClean="0"/>
              <a:t>}</a:t>
            </a:r>
          </a:p>
          <a:p>
            <a:pPr lvl="2" eaLnBrk="1" hangingPunct="1">
              <a:lnSpc>
                <a:spcPct val="90000"/>
              </a:lnSpc>
              <a:buFont typeface="Wingdings" pitchFamily="2" charset="2"/>
              <a:buNone/>
            </a:pPr>
            <a:r>
              <a:rPr lang="en-US" dirty="0" smtClean="0"/>
              <a:t>coloredpoint(float ox, float oy, int c):point(ox, oy) {</a:t>
            </a:r>
          </a:p>
          <a:p>
            <a:pPr lvl="3" eaLnBrk="1" hangingPunct="1">
              <a:lnSpc>
                <a:spcPct val="90000"/>
              </a:lnSpc>
              <a:buFont typeface="Wingdings" pitchFamily="2" charset="2"/>
              <a:buNone/>
            </a:pPr>
            <a:r>
              <a:rPr lang="en-US" sz="2400" dirty="0" smtClean="0"/>
              <a:t>color=c;</a:t>
            </a:r>
          </a:p>
          <a:p>
            <a:pPr lvl="2" eaLnBrk="1" hangingPunct="1">
              <a:lnSpc>
                <a:spcPct val="90000"/>
              </a:lnSpc>
              <a:buFont typeface="Wingdings" pitchFamily="2" charset="2"/>
              <a:buNone/>
            </a:pPr>
            <a:r>
              <a:rPr lang="en-US" dirty="0" smtClean="0"/>
              <a:t>}</a:t>
            </a:r>
          </a:p>
          <a:p>
            <a:pPr lvl="2" eaLnBrk="1" hangingPunct="1">
              <a:lnSpc>
                <a:spcPct val="90000"/>
              </a:lnSpc>
              <a:buFont typeface="Wingdings" pitchFamily="2" charset="2"/>
              <a:buNone/>
            </a:pPr>
            <a:r>
              <a:rPr lang="en-US" dirty="0" smtClean="0"/>
              <a:t>coloredpoint(coloredpoint &amp;b):point( (point&amp;)b) {</a:t>
            </a:r>
          </a:p>
          <a:p>
            <a:pPr lvl="3" eaLnBrk="1" hangingPunct="1">
              <a:lnSpc>
                <a:spcPct val="90000"/>
              </a:lnSpc>
              <a:buFont typeface="Wingdings" pitchFamily="2" charset="2"/>
              <a:buNone/>
            </a:pPr>
            <a:r>
              <a:rPr lang="en-US" sz="2400" dirty="0" smtClean="0"/>
              <a:t>color=b.color;</a:t>
            </a:r>
          </a:p>
          <a:p>
            <a:pPr lvl="2" eaLnBrk="1" hangingPunct="1">
              <a:lnSpc>
                <a:spcPct val="90000"/>
              </a:lnSpc>
              <a:buFont typeface="Wingdings" pitchFamily="2" charset="2"/>
              <a:buNone/>
            </a:pPr>
            <a:r>
              <a:rPr lang="en-US" dirty="0" smtClean="0"/>
              <a:t>}</a:t>
            </a:r>
          </a:p>
          <a:p>
            <a:pPr eaLnBrk="1" hangingPunct="1">
              <a:lnSpc>
                <a:spcPct val="90000"/>
              </a:lnSpc>
            </a:pPr>
            <a:r>
              <a:rPr lang="en-US" sz="2800" dirty="0" smtClean="0">
                <a:solidFill>
                  <a:schemeClr val="tx1"/>
                </a:solidFill>
              </a:rPr>
              <a:t>Hàm huỷ bỏ tương tự hàm thiết lập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txBox="1">
            <a:spLocks noChangeArrowheads="1"/>
          </p:cNvSpPr>
          <p:nvPr/>
        </p:nvSpPr>
        <p:spPr bwMode="auto">
          <a:xfrm>
            <a:off x="71406" y="642918"/>
            <a:ext cx="9072594" cy="6143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
            </a:pPr>
            <a:r>
              <a:rPr kumimoji="0" lang="en-US" sz="2800" b="1" i="0" u="none" strike="noStrike" kern="1200" cap="none" spc="0" normalizeH="0" baseline="0" noProof="0" dirty="0" smtClean="0">
                <a:ln>
                  <a:noFill/>
                </a:ln>
                <a:effectLst/>
                <a:uLnTx/>
                <a:uFillTx/>
                <a:latin typeface="+mn-lt"/>
                <a:ea typeface="+mn-ea"/>
                <a:cs typeface="+mn-cs"/>
              </a:rPr>
              <a:t> Bài</a:t>
            </a:r>
            <a:r>
              <a:rPr kumimoji="0" lang="en-US" sz="2800" b="1" i="0" u="none" strike="noStrike" kern="1200" cap="none" spc="0" normalizeH="0" noProof="0" dirty="0" smtClean="0">
                <a:ln>
                  <a:noFill/>
                </a:ln>
                <a:effectLst/>
                <a:uLnTx/>
                <a:uFillTx/>
                <a:latin typeface="+mn-lt"/>
                <a:ea typeface="+mn-ea"/>
                <a:cs typeface="+mn-cs"/>
              </a:rPr>
              <a:t> tập</a:t>
            </a:r>
            <a:r>
              <a:rPr kumimoji="0" lang="en-US" sz="2800" b="1" i="0" u="none" strike="noStrike" kern="1200" cap="none" spc="0" normalizeH="0" baseline="0" noProof="0" dirty="0" smtClean="0">
                <a:ln>
                  <a:noFill/>
                </a:ln>
                <a:effectLst/>
                <a:uLnTx/>
                <a:uFillTx/>
                <a:latin typeface="+mn-lt"/>
                <a:ea typeface="+mn-ea"/>
                <a:cs typeface="+mn-cs"/>
              </a:rPr>
              <a:t> 5.1. </a:t>
            </a:r>
            <a:r>
              <a:rPr kumimoji="0" lang="en-US" sz="2800" i="0" u="none" strike="noStrike" kern="1200" cap="none" spc="0" normalizeH="0" baseline="0" noProof="0" dirty="0" smtClean="0">
                <a:ln>
                  <a:noFill/>
                </a:ln>
                <a:effectLst/>
                <a:uLnTx/>
                <a:uFillTx/>
                <a:latin typeface="+mn-lt"/>
                <a:ea typeface="+mn-ea"/>
                <a:cs typeface="+mn-cs"/>
              </a:rPr>
              <a:t>Đơn</a:t>
            </a:r>
            <a:r>
              <a:rPr kumimoji="0" lang="en-US" sz="2800" i="0" u="none" strike="noStrike" kern="1200" cap="none" spc="0" normalizeH="0" noProof="0" dirty="0" smtClean="0">
                <a:ln>
                  <a:noFill/>
                </a:ln>
                <a:effectLst/>
                <a:uLnTx/>
                <a:uFillTx/>
                <a:latin typeface="+mn-lt"/>
                <a:ea typeface="+mn-ea"/>
                <a:cs typeface="+mn-cs"/>
              </a:rPr>
              <a:t> kế thừa</a:t>
            </a:r>
            <a:endParaRPr kumimoji="0" lang="en-US" sz="2800" i="0" u="none" strike="noStrike" kern="1200" cap="none" spc="0" normalizeH="0" baseline="0" noProof="0" dirty="0" smtClean="0">
              <a:ln>
                <a:noFill/>
              </a:ln>
              <a:effectLst/>
              <a:uLnTx/>
              <a:uFillTx/>
              <a:latin typeface="+mn-lt"/>
              <a:ea typeface="+mn-ea"/>
              <a:cs typeface="+mn-cs"/>
            </a:endParaRPr>
          </a:p>
          <a:p>
            <a:pPr>
              <a:buFont typeface="Arial" pitchFamily="34" charset="0"/>
              <a:buChar char="•"/>
            </a:pPr>
            <a:r>
              <a:rPr lang="en-US" sz="2800" b="1" dirty="0" smtClean="0">
                <a:latin typeface="+mn-lt"/>
                <a:cs typeface="+mn-cs"/>
              </a:rPr>
              <a:t> </a:t>
            </a:r>
            <a:r>
              <a:rPr lang="en-US" sz="2600" dirty="0" smtClean="0">
                <a:latin typeface="+mj-lt"/>
              </a:rPr>
              <a:t>Xây dựng lớp </a:t>
            </a:r>
            <a:r>
              <a:rPr lang="en-US" sz="2600" b="1" dirty="0" smtClean="0">
                <a:latin typeface="+mj-lt"/>
              </a:rPr>
              <a:t>SV</a:t>
            </a:r>
            <a:r>
              <a:rPr lang="en-US" sz="2600" dirty="0" smtClean="0">
                <a:latin typeface="+mj-lt"/>
              </a:rPr>
              <a:t> để mô tả các sinh viên trong một Khoa của một Trường Đại học, lớp SV gồm các thành phần sau:</a:t>
            </a:r>
          </a:p>
          <a:p>
            <a:pPr lvl="1"/>
            <a:r>
              <a:rPr lang="en-US" sz="2200" dirty="0" smtClean="0">
                <a:latin typeface="+mj-lt"/>
              </a:rPr>
              <a:t>- Lop: Mô tả lớp học của sinh viên.</a:t>
            </a:r>
          </a:p>
          <a:p>
            <a:pPr lvl="1"/>
            <a:r>
              <a:rPr lang="en-US" sz="2200" dirty="0" smtClean="0">
                <a:latin typeface="+mj-lt"/>
              </a:rPr>
              <a:t>- Hoten: Mô tả họ tên của sinh viên.</a:t>
            </a:r>
          </a:p>
          <a:p>
            <a:pPr lvl="1"/>
            <a:r>
              <a:rPr lang="en-US" sz="2200" dirty="0" smtClean="0">
                <a:latin typeface="+mj-lt"/>
              </a:rPr>
              <a:t>- Hàm thiết lập.</a:t>
            </a:r>
          </a:p>
          <a:p>
            <a:pPr lvl="1"/>
            <a:r>
              <a:rPr lang="en-US" sz="2200" dirty="0" smtClean="0">
                <a:latin typeface="+mj-lt"/>
              </a:rPr>
              <a:t>- Hàm huỷ </a:t>
            </a:r>
            <a:r>
              <a:rPr lang="en-US" sz="2200" smtClean="0">
                <a:latin typeface="+mj-lt"/>
              </a:rPr>
              <a:t>bỏ.</a:t>
            </a:r>
          </a:p>
          <a:p>
            <a:pPr lvl="1"/>
            <a:r>
              <a:rPr lang="en-US" sz="2200" smtClean="0">
                <a:latin typeface="+mj-lt"/>
              </a:rPr>
              <a:t>- Hàm nhập thông tin SV</a:t>
            </a:r>
            <a:endParaRPr lang="en-US" sz="2200" dirty="0" smtClean="0">
              <a:latin typeface="+mj-lt"/>
            </a:endParaRPr>
          </a:p>
          <a:p>
            <a:pPr lvl="1">
              <a:buFontTx/>
              <a:buChar char="-"/>
            </a:pPr>
            <a:r>
              <a:rPr lang="en-US" sz="2200" smtClean="0">
                <a:latin typeface="+mj-lt"/>
              </a:rPr>
              <a:t> Hàm </a:t>
            </a:r>
            <a:r>
              <a:rPr lang="en-US" sz="2200" dirty="0" smtClean="0">
                <a:latin typeface="+mj-lt"/>
              </a:rPr>
              <a:t>hiển thị thông tin về một SV.</a:t>
            </a:r>
          </a:p>
          <a:p>
            <a:pPr>
              <a:buFont typeface="Arial" pitchFamily="34" charset="0"/>
              <a:buChar char="•"/>
            </a:pPr>
            <a:r>
              <a:rPr lang="en-US" sz="2800" dirty="0" smtClean="0"/>
              <a:t> </a:t>
            </a:r>
            <a:r>
              <a:rPr lang="en-US" sz="2600" dirty="0" smtClean="0">
                <a:latin typeface="+mj-lt"/>
              </a:rPr>
              <a:t>Xây dựng lớp </a:t>
            </a:r>
            <a:r>
              <a:rPr lang="en-US" sz="2600" b="1" dirty="0" smtClean="0">
                <a:latin typeface="+mj-lt"/>
              </a:rPr>
              <a:t>SVSP</a:t>
            </a:r>
            <a:r>
              <a:rPr lang="en-US" sz="2600" dirty="0" smtClean="0">
                <a:latin typeface="+mj-lt"/>
              </a:rPr>
              <a:t> để mô tả các sinh viên thuộc hệ sư phạm. Lớp được kế thừa từ lớp SV và bổ sung thêm các thành phần sau:</a:t>
            </a:r>
          </a:p>
          <a:p>
            <a:pPr lvl="1"/>
            <a:r>
              <a:rPr lang="en-US" sz="2200" dirty="0" smtClean="0">
                <a:latin typeface="+mj-lt"/>
              </a:rPr>
              <a:t>- Dtb: Mô tả điểm trung bình của sinh viên.</a:t>
            </a:r>
          </a:p>
          <a:p>
            <a:pPr lvl="1"/>
            <a:r>
              <a:rPr lang="en-US" sz="2200" dirty="0" smtClean="0">
                <a:latin typeface="+mj-lt"/>
              </a:rPr>
              <a:t>- Hocbong: Mô tả học bổng của sinh viên.</a:t>
            </a:r>
          </a:p>
          <a:p>
            <a:pPr lvl="1"/>
            <a:r>
              <a:rPr lang="en-US" sz="2200" dirty="0" smtClean="0">
                <a:latin typeface="+mj-lt"/>
              </a:rPr>
              <a:t>- Hàm thiết </a:t>
            </a:r>
            <a:r>
              <a:rPr lang="en-US" sz="2200" smtClean="0">
                <a:latin typeface="+mj-lt"/>
              </a:rPr>
              <a:t>lập.</a:t>
            </a:r>
          </a:p>
          <a:p>
            <a:pPr lvl="1"/>
            <a:r>
              <a:rPr lang="en-US" sz="2200" smtClean="0">
                <a:latin typeface="+mj-lt"/>
              </a:rPr>
              <a:t>- Hàm nhập SVSP</a:t>
            </a:r>
            <a:endParaRPr lang="en-US" sz="2200" dirty="0" smtClean="0">
              <a:latin typeface="+mj-lt"/>
            </a:endParaRPr>
          </a:p>
          <a:p>
            <a:pPr lvl="1">
              <a:buFontTx/>
              <a:buChar char="-"/>
            </a:pPr>
            <a:r>
              <a:rPr lang="en-US" sz="2200" dirty="0" smtClean="0">
                <a:latin typeface="+mj-lt"/>
              </a:rPr>
              <a:t> Hàm hiển thị thông tin về một SVSP.</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txBox="1">
            <a:spLocks noChangeArrowheads="1"/>
          </p:cNvSpPr>
          <p:nvPr/>
        </p:nvSpPr>
        <p:spPr bwMode="auto">
          <a:xfrm>
            <a:off x="71406" y="714356"/>
            <a:ext cx="8786874" cy="581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Char char="•"/>
            </a:pPr>
            <a:r>
              <a:rPr lang="en-US" sz="2800" dirty="0" smtClean="0">
                <a:latin typeface="+mj-lt"/>
              </a:rPr>
              <a:t> </a:t>
            </a:r>
            <a:r>
              <a:rPr lang="en-US" sz="2600" dirty="0" smtClean="0">
                <a:latin typeface="+mj-lt"/>
              </a:rPr>
              <a:t>Xây dựng lớp </a:t>
            </a:r>
            <a:r>
              <a:rPr lang="en-US" sz="2600" b="1" dirty="0" smtClean="0">
                <a:latin typeface="+mj-lt"/>
              </a:rPr>
              <a:t>SVCN</a:t>
            </a:r>
            <a:r>
              <a:rPr lang="en-US" sz="2600" dirty="0" smtClean="0">
                <a:latin typeface="+mj-lt"/>
              </a:rPr>
              <a:t> để mô tả các sinh viên thuộc hệ cử nhân. Lớp được kế thừa từ lớp SVSP và bổ sung thêm các thành phần sau:</a:t>
            </a:r>
          </a:p>
          <a:p>
            <a:pPr lvl="1"/>
            <a:r>
              <a:rPr lang="en-US" sz="2400" dirty="0" smtClean="0">
                <a:latin typeface="+mj-lt"/>
              </a:rPr>
              <a:t>- </a:t>
            </a:r>
            <a:r>
              <a:rPr lang="en-US" sz="2200" dirty="0" smtClean="0">
                <a:latin typeface="+mj-lt"/>
              </a:rPr>
              <a:t>Hocphi: Mô tả học phí của sinh viên cử nhân.</a:t>
            </a:r>
          </a:p>
          <a:p>
            <a:pPr lvl="1"/>
            <a:r>
              <a:rPr lang="en-US" sz="2200" dirty="0" smtClean="0">
                <a:latin typeface="+mj-lt"/>
              </a:rPr>
              <a:t>- Hàm thiết lập.</a:t>
            </a:r>
          </a:p>
          <a:p>
            <a:pPr lvl="1"/>
            <a:r>
              <a:rPr lang="en-US" sz="2200" dirty="0" smtClean="0">
                <a:latin typeface="+mj-lt"/>
              </a:rPr>
              <a:t>- Hàm hiển thị thông tin về một SVCN.</a:t>
            </a:r>
          </a:p>
          <a:p>
            <a:pPr lvl="1">
              <a:buFontTx/>
              <a:buChar char="-"/>
            </a:pPr>
            <a:r>
              <a:rPr lang="en-US" sz="2200" dirty="0" smtClean="0">
                <a:latin typeface="+mj-lt"/>
              </a:rPr>
              <a:t>Toán tử &gt; so sánh hai sinh viên cử nhân theo học phí.</a:t>
            </a:r>
          </a:p>
          <a:p>
            <a:pPr>
              <a:buFont typeface="Arial" pitchFamily="34" charset="0"/>
              <a:buChar char="•"/>
            </a:pPr>
            <a:r>
              <a:rPr lang="en-US" sz="2800" dirty="0" smtClean="0">
                <a:latin typeface="+mj-lt"/>
              </a:rPr>
              <a:t> </a:t>
            </a:r>
            <a:r>
              <a:rPr lang="en-US" sz="2600" dirty="0" smtClean="0">
                <a:latin typeface="+mj-lt"/>
              </a:rPr>
              <a:t>Viết chương trình khai báo một mảng ba đối tượng kiểu SVCN, nhập dữ liệu vào để tạo ba đối tượng SVCN. Gọi hàm hiển thị của lớp SVCN để in thông tin về các SVCN ra màn hình. Sắp xếp các đối tượng SVCN theo học phí tăng dần. Cho xem thông tin các đối tượng sau khi sắp xếp.</a:t>
            </a:r>
            <a:endParaRPr lang="en-US" sz="26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Đa kế thừa (Kế thừa nhiều lớp)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71406" y="714356"/>
            <a:ext cx="8786874" cy="4389437"/>
          </a:xfrm>
        </p:spPr>
        <p:txBody>
          <a:bodyPr/>
          <a:lstStyle/>
          <a:p>
            <a:pPr eaLnBrk="1" hangingPunct="1"/>
            <a:r>
              <a:rPr lang="en-US" sz="2800" dirty="0" smtClean="0">
                <a:solidFill>
                  <a:schemeClr val="tx1"/>
                </a:solidFill>
              </a:rPr>
              <a:t>Một lớp có nhiều lớp cơ sở gọi là kế thừa nhiều lớp.</a:t>
            </a:r>
          </a:p>
          <a:p>
            <a:pPr eaLnBrk="1" hangingPunct="1"/>
            <a:endParaRPr lang="en-US" dirty="0" smtClean="0"/>
          </a:p>
        </p:txBody>
      </p:sp>
      <p:grpSp>
        <p:nvGrpSpPr>
          <p:cNvPr id="11" name="Group 14"/>
          <p:cNvGrpSpPr>
            <a:grpSpLocks/>
          </p:cNvGrpSpPr>
          <p:nvPr/>
        </p:nvGrpSpPr>
        <p:grpSpPr bwMode="auto">
          <a:xfrm>
            <a:off x="1824006" y="1903393"/>
            <a:ext cx="5476913" cy="3149600"/>
            <a:chOff x="1392" y="1968"/>
            <a:chExt cx="3456" cy="1984"/>
          </a:xfrm>
        </p:grpSpPr>
        <p:sp>
          <p:nvSpPr>
            <p:cNvPr id="12" name="Text Box 4" descr="Small grid"/>
            <p:cNvSpPr txBox="1">
              <a:spLocks noChangeArrowheads="1"/>
            </p:cNvSpPr>
            <p:nvPr/>
          </p:nvSpPr>
          <p:spPr bwMode="auto">
            <a:xfrm>
              <a:off x="1392" y="1968"/>
              <a:ext cx="1056" cy="832"/>
            </a:xfrm>
            <a:prstGeom prst="rect">
              <a:avLst/>
            </a:prstGeom>
            <a:noFill/>
            <a:ln w="9525">
              <a:solidFill>
                <a:srgbClr val="FF0000"/>
              </a:solidFill>
              <a:miter lim="800000"/>
              <a:headEnd/>
              <a:tailEnd/>
            </a:ln>
          </p:spPr>
          <p:txBody>
            <a:bodyPr>
              <a:spAutoFit/>
            </a:bodyPr>
            <a:lstStyle/>
            <a:p>
              <a:pPr>
                <a:spcBef>
                  <a:spcPct val="50000"/>
                </a:spcBef>
                <a:buClrTx/>
                <a:buSzTx/>
                <a:buFontTx/>
                <a:buNone/>
              </a:pPr>
              <a:r>
                <a:rPr lang="en-US" dirty="0">
                  <a:solidFill>
                    <a:schemeClr val="tx2"/>
                  </a:solidFill>
                </a:rPr>
                <a:t>class Base1{</a:t>
              </a:r>
            </a:p>
            <a:p>
              <a:pPr>
                <a:spcBef>
                  <a:spcPct val="50000"/>
                </a:spcBef>
                <a:buClrTx/>
                <a:buSzTx/>
                <a:buFontTx/>
                <a:buNone/>
              </a:pPr>
              <a:r>
                <a:rPr lang="en-US" dirty="0">
                  <a:solidFill>
                    <a:schemeClr val="tx2"/>
                  </a:solidFill>
                </a:rPr>
                <a:t>   ...</a:t>
              </a:r>
            </a:p>
            <a:p>
              <a:pPr>
                <a:spcBef>
                  <a:spcPct val="50000"/>
                </a:spcBef>
                <a:buClrTx/>
                <a:buSzTx/>
                <a:buFontTx/>
                <a:buNone/>
              </a:pPr>
              <a:r>
                <a:rPr lang="en-US" dirty="0">
                  <a:solidFill>
                    <a:schemeClr val="tx2"/>
                  </a:solidFill>
                </a:rPr>
                <a:t>};</a:t>
              </a:r>
            </a:p>
          </p:txBody>
        </p:sp>
        <p:sp>
          <p:nvSpPr>
            <p:cNvPr id="13" name="Text Box 5" descr="Small grid"/>
            <p:cNvSpPr txBox="1">
              <a:spLocks noChangeArrowheads="1"/>
            </p:cNvSpPr>
            <p:nvPr/>
          </p:nvSpPr>
          <p:spPr bwMode="auto">
            <a:xfrm>
              <a:off x="3744" y="1968"/>
              <a:ext cx="1056" cy="832"/>
            </a:xfrm>
            <a:prstGeom prst="rect">
              <a:avLst/>
            </a:prstGeom>
            <a:noFill/>
            <a:ln w="9525">
              <a:solidFill>
                <a:srgbClr val="FF0000"/>
              </a:solidFill>
              <a:miter lim="800000"/>
              <a:headEnd/>
              <a:tailEnd/>
            </a:ln>
          </p:spPr>
          <p:txBody>
            <a:bodyPr>
              <a:spAutoFit/>
            </a:bodyPr>
            <a:lstStyle/>
            <a:p>
              <a:pPr>
                <a:spcBef>
                  <a:spcPct val="50000"/>
                </a:spcBef>
                <a:buClrTx/>
                <a:buSzTx/>
                <a:buFontTx/>
                <a:buNone/>
              </a:pPr>
              <a:r>
                <a:rPr lang="en-US">
                  <a:solidFill>
                    <a:schemeClr val="tx2"/>
                  </a:solidFill>
                </a:rPr>
                <a:t>class Base2{</a:t>
              </a:r>
            </a:p>
            <a:p>
              <a:pPr>
                <a:spcBef>
                  <a:spcPct val="50000"/>
                </a:spcBef>
                <a:buClrTx/>
                <a:buSzTx/>
                <a:buFontTx/>
                <a:buNone/>
              </a:pPr>
              <a:r>
                <a:rPr lang="en-US">
                  <a:solidFill>
                    <a:schemeClr val="tx2"/>
                  </a:solidFill>
                </a:rPr>
                <a:t>   ...</a:t>
              </a:r>
            </a:p>
            <a:p>
              <a:pPr>
                <a:spcBef>
                  <a:spcPct val="50000"/>
                </a:spcBef>
                <a:buClrTx/>
                <a:buSzTx/>
                <a:buFontTx/>
                <a:buNone/>
              </a:pPr>
              <a:r>
                <a:rPr lang="en-US">
                  <a:solidFill>
                    <a:schemeClr val="tx2"/>
                  </a:solidFill>
                </a:rPr>
                <a:t>};</a:t>
              </a:r>
            </a:p>
          </p:txBody>
        </p:sp>
        <p:sp>
          <p:nvSpPr>
            <p:cNvPr id="14" name="Text Box 6" descr="Small grid"/>
            <p:cNvSpPr txBox="1">
              <a:spLocks noChangeArrowheads="1"/>
            </p:cNvSpPr>
            <p:nvPr/>
          </p:nvSpPr>
          <p:spPr bwMode="auto">
            <a:xfrm>
              <a:off x="1392" y="3120"/>
              <a:ext cx="3456" cy="832"/>
            </a:xfrm>
            <a:prstGeom prst="rect">
              <a:avLst/>
            </a:prstGeom>
            <a:noFill/>
            <a:ln w="9525">
              <a:solidFill>
                <a:srgbClr val="FF0000"/>
              </a:solidFill>
              <a:miter lim="800000"/>
              <a:headEnd/>
              <a:tailEnd/>
            </a:ln>
          </p:spPr>
          <p:txBody>
            <a:bodyPr>
              <a:spAutoFit/>
            </a:bodyPr>
            <a:lstStyle/>
            <a:p>
              <a:pPr>
                <a:spcBef>
                  <a:spcPct val="50000"/>
                </a:spcBef>
                <a:buClrTx/>
                <a:buSzTx/>
                <a:buFontTx/>
                <a:buNone/>
              </a:pPr>
              <a:r>
                <a:rPr lang="en-US">
                  <a:solidFill>
                    <a:schemeClr val="tx2"/>
                  </a:solidFill>
                </a:rPr>
                <a:t>class Derived : public Base1, private Base2{</a:t>
              </a:r>
            </a:p>
            <a:p>
              <a:pPr>
                <a:spcBef>
                  <a:spcPct val="50000"/>
                </a:spcBef>
                <a:buClrTx/>
                <a:buSzTx/>
                <a:buFontTx/>
                <a:buNone/>
              </a:pPr>
              <a:r>
                <a:rPr lang="en-US">
                  <a:solidFill>
                    <a:schemeClr val="tx2"/>
                  </a:solidFill>
                </a:rPr>
                <a:t>   ...</a:t>
              </a:r>
            </a:p>
            <a:p>
              <a:pPr>
                <a:spcBef>
                  <a:spcPct val="50000"/>
                </a:spcBef>
                <a:buClrTx/>
                <a:buSzTx/>
                <a:buFontTx/>
                <a:buNone/>
              </a:pPr>
              <a:r>
                <a:rPr lang="en-US">
                  <a:solidFill>
                    <a:schemeClr val="tx2"/>
                  </a:solidFill>
                </a:rPr>
                <a:t>}; // Kế thừa nhiều lớp</a:t>
              </a:r>
            </a:p>
          </p:txBody>
        </p:sp>
        <p:sp>
          <p:nvSpPr>
            <p:cNvPr id="15" name="Line 7"/>
            <p:cNvSpPr>
              <a:spLocks noChangeShapeType="1"/>
            </p:cNvSpPr>
            <p:nvPr/>
          </p:nvSpPr>
          <p:spPr bwMode="auto">
            <a:xfrm flipH="1" flipV="1">
              <a:off x="2448" y="2784"/>
              <a:ext cx="624" cy="336"/>
            </a:xfrm>
            <a:prstGeom prst="line">
              <a:avLst/>
            </a:prstGeom>
            <a:noFill/>
            <a:ln w="38100">
              <a:solidFill>
                <a:schemeClr val="tx2"/>
              </a:solidFill>
              <a:miter lim="800000"/>
              <a:headEnd/>
              <a:tailEnd type="triangle" w="med" len="med"/>
            </a:ln>
          </p:spPr>
          <p:txBody>
            <a:bodyPr wrap="none"/>
            <a:lstStyle/>
            <a:p>
              <a:endParaRPr lang="en-US"/>
            </a:p>
          </p:txBody>
        </p:sp>
        <p:sp>
          <p:nvSpPr>
            <p:cNvPr id="16" name="Line 8"/>
            <p:cNvSpPr>
              <a:spLocks noChangeShapeType="1"/>
            </p:cNvSpPr>
            <p:nvPr/>
          </p:nvSpPr>
          <p:spPr bwMode="auto">
            <a:xfrm flipV="1">
              <a:off x="3216" y="2784"/>
              <a:ext cx="528" cy="336"/>
            </a:xfrm>
            <a:prstGeom prst="line">
              <a:avLst/>
            </a:prstGeom>
            <a:noFill/>
            <a:ln w="38100">
              <a:solidFill>
                <a:schemeClr val="tx2"/>
              </a:solidFill>
              <a:miter lim="800000"/>
              <a:headEnd/>
              <a:tailEnd type="triangle" w="med" len="med"/>
            </a:ln>
          </p:spPr>
          <p:txBody>
            <a:bodyPr wrap="none"/>
            <a:lstStyle/>
            <a:p>
              <a:endParaRPr lang="en-US"/>
            </a:p>
          </p:txBody>
        </p:sp>
        <p:sp>
          <p:nvSpPr>
            <p:cNvPr id="17" name="Text Box 11"/>
            <p:cNvSpPr txBox="1">
              <a:spLocks noChangeArrowheads="1"/>
            </p:cNvSpPr>
            <p:nvPr/>
          </p:nvSpPr>
          <p:spPr bwMode="auto">
            <a:xfrm>
              <a:off x="3504" y="2880"/>
              <a:ext cx="912" cy="250"/>
            </a:xfrm>
            <a:prstGeom prst="rect">
              <a:avLst/>
            </a:prstGeom>
            <a:noFill/>
            <a:ln w="9525">
              <a:noFill/>
              <a:miter lim="800000"/>
              <a:headEnd/>
              <a:tailEnd/>
            </a:ln>
          </p:spPr>
          <p:txBody>
            <a:bodyPr>
              <a:spAutoFit/>
            </a:bodyPr>
            <a:lstStyle/>
            <a:p>
              <a:pPr>
                <a:spcBef>
                  <a:spcPct val="50000"/>
                </a:spcBef>
              </a:pPr>
              <a:r>
                <a:rPr lang="en-US">
                  <a:solidFill>
                    <a:srgbClr val="CC0000"/>
                  </a:solidFill>
                </a:rPr>
                <a:t>Kế thừa</a:t>
              </a:r>
            </a:p>
          </p:txBody>
        </p:sp>
        <p:sp>
          <p:nvSpPr>
            <p:cNvPr id="18" name="Text Box 12"/>
            <p:cNvSpPr txBox="1">
              <a:spLocks noChangeArrowheads="1"/>
            </p:cNvSpPr>
            <p:nvPr/>
          </p:nvSpPr>
          <p:spPr bwMode="auto">
            <a:xfrm>
              <a:off x="2160" y="2880"/>
              <a:ext cx="912" cy="250"/>
            </a:xfrm>
            <a:prstGeom prst="rect">
              <a:avLst/>
            </a:prstGeom>
            <a:noFill/>
            <a:ln w="9525">
              <a:noFill/>
              <a:miter lim="800000"/>
              <a:headEnd/>
              <a:tailEnd/>
            </a:ln>
          </p:spPr>
          <p:txBody>
            <a:bodyPr>
              <a:spAutoFit/>
            </a:bodyPr>
            <a:lstStyle/>
            <a:p>
              <a:pPr>
                <a:spcBef>
                  <a:spcPct val="50000"/>
                </a:spcBef>
              </a:pPr>
              <a:r>
                <a:rPr lang="en-US">
                  <a:solidFill>
                    <a:srgbClr val="CC0000"/>
                  </a:solidFill>
                </a:rPr>
                <a:t>Kế thừa</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Đa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857232"/>
            <a:ext cx="8643998" cy="4857784"/>
          </a:xfrm>
        </p:spPr>
        <p:txBody>
          <a:bodyPr/>
          <a:lstStyle/>
          <a:p>
            <a:pPr eaLnBrk="1" hangingPunct="1"/>
            <a:r>
              <a:rPr lang="en-US" sz="2800" dirty="0" smtClean="0">
                <a:solidFill>
                  <a:schemeClr val="tx1"/>
                </a:solidFill>
              </a:rPr>
              <a:t>Khi kế thừa nhiều lớp, có thể có các thành phần của lớp cơ sở giống nhau, để chỉ định truy nhập đến thành phần của lớp nào, phải sử dụng: &lt;Tên lớp&gt;::&lt;Tên thành phần&gt;;</a:t>
            </a:r>
          </a:p>
          <a:p>
            <a:pPr eaLnBrk="1" hangingPunct="1"/>
            <a:r>
              <a:rPr lang="en-US" sz="2800" dirty="0" smtClean="0">
                <a:solidFill>
                  <a:schemeClr val="tx1"/>
                </a:solidFill>
              </a:rPr>
              <a:t>Chẳng hạn:</a:t>
            </a:r>
          </a:p>
          <a:p>
            <a:pPr lvl="1" eaLnBrk="1" hangingPunct="1">
              <a:buFont typeface="Arial" pitchFamily="34" charset="0"/>
              <a:buChar char="•"/>
            </a:pPr>
            <a:r>
              <a:rPr lang="en-US" sz="2400" dirty="0" smtClean="0">
                <a:solidFill>
                  <a:schemeClr val="tx1"/>
                </a:solidFill>
              </a:rPr>
              <a:t>Trong lớp Base1 có hàm thành phần Set()</a:t>
            </a:r>
          </a:p>
          <a:p>
            <a:pPr lvl="1" eaLnBrk="1" hangingPunct="1">
              <a:buFont typeface="Arial" pitchFamily="34" charset="0"/>
              <a:buChar char="•"/>
            </a:pPr>
            <a:r>
              <a:rPr lang="en-US" sz="2400" dirty="0" smtClean="0">
                <a:solidFill>
                  <a:schemeClr val="tx1"/>
                </a:solidFill>
              </a:rPr>
              <a:t>Trong lớp Base2 có hàm thành phần Set()</a:t>
            </a:r>
          </a:p>
          <a:p>
            <a:pPr lvl="1" eaLnBrk="1" hangingPunct="1">
              <a:buFont typeface="Arial" pitchFamily="34" charset="0"/>
              <a:buChar char="•"/>
            </a:pPr>
            <a:r>
              <a:rPr lang="en-US" sz="2400" dirty="0" smtClean="0">
                <a:solidFill>
                  <a:schemeClr val="tx1"/>
                </a:solidFill>
              </a:rPr>
              <a:t>Khi đó trong lớp Derived có 2 hàm Set(). Để truy nhập hàm Set của lớp Base1, viết Base1::Set().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Đa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2" name="Rectangle 3"/>
          <p:cNvSpPr>
            <a:spLocks noGrp="1" noChangeArrowheads="1"/>
          </p:cNvSpPr>
          <p:nvPr>
            <p:ph idx="1"/>
          </p:nvPr>
        </p:nvSpPr>
        <p:spPr>
          <a:xfrm>
            <a:off x="214282" y="857232"/>
            <a:ext cx="8715436" cy="4389437"/>
          </a:xfrm>
        </p:spPr>
        <p:txBody>
          <a:bodyPr/>
          <a:lstStyle/>
          <a:p>
            <a:pPr eaLnBrk="1" hangingPunct="1"/>
            <a:r>
              <a:rPr lang="en-US" sz="2800" dirty="0" smtClean="0">
                <a:solidFill>
                  <a:schemeClr val="tx1"/>
                </a:solidFill>
              </a:rPr>
              <a:t>Nếu một lớp có nhiều lớp cơ sở, các tham số của hàm thiết lập cho tất cả các lớp cơ sở này có thể nêu ra trong hàm thiết lập lớp dẫn xuất.</a:t>
            </a:r>
          </a:p>
          <a:p>
            <a:pPr eaLnBrk="1" hangingPunct="1"/>
            <a:r>
              <a:rPr lang="en-US" sz="2800" dirty="0" smtClean="0">
                <a:solidFill>
                  <a:schemeClr val="tx1"/>
                </a:solidFill>
              </a:rPr>
              <a:t>Nếu một lớp cơ sở định nghĩa một hàm thiết lập không tham số hoặc định nghĩa 1 hàm thiết lập mà mọi tham số có giá trị ngầm định thì hàm thiết lập lớp dẫn xuất không nhất thiết gọi đến hàm thiết lập của lớp cơ sở.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Đa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descr="Small grid"/>
          <p:cNvSpPr>
            <a:spLocks noGrp="1" noChangeArrowheads="1"/>
          </p:cNvSpPr>
          <p:nvPr>
            <p:ph idx="1"/>
          </p:nvPr>
        </p:nvSpPr>
        <p:spPr>
          <a:xfrm>
            <a:off x="687416" y="1071546"/>
            <a:ext cx="3922712" cy="3087688"/>
          </a:xfrm>
          <a:pattFill prst="smGrid">
            <a:fgClr>
              <a:srgbClr val="66FFFF"/>
            </a:fgClr>
            <a:bgClr>
              <a:schemeClr val="bg1"/>
            </a:bgClr>
          </a:pattFill>
        </p:spPr>
        <p:txBody>
          <a:bodyPr>
            <a:normAutofit fontScale="92500" lnSpcReduction="10000"/>
          </a:bodyPr>
          <a:lstStyle/>
          <a:p>
            <a:pPr marL="274320" indent="-274320" eaLnBrk="1" fontAlgn="auto" hangingPunct="1">
              <a:lnSpc>
                <a:spcPct val="90000"/>
              </a:lnSpc>
              <a:spcAft>
                <a:spcPts val="0"/>
              </a:spcAft>
              <a:buClr>
                <a:schemeClr val="accent3"/>
              </a:buClr>
              <a:buFont typeface="Wingdings" pitchFamily="2" charset="2"/>
              <a:buNone/>
              <a:defRPr/>
            </a:pPr>
            <a:r>
              <a:rPr lang="en-US" sz="2000" smtClean="0">
                <a:solidFill>
                  <a:schemeClr val="tx2"/>
                </a:solidFill>
              </a:rPr>
              <a:t>class Base1{</a:t>
            </a:r>
          </a:p>
          <a:p>
            <a:pPr marL="640080" lvl="1" indent="-246888" eaLnBrk="1" fontAlgn="auto" hangingPunct="1">
              <a:lnSpc>
                <a:spcPct val="90000"/>
              </a:lnSpc>
              <a:spcAft>
                <a:spcPts val="0"/>
              </a:spcAft>
              <a:buFont typeface="Wingdings" pitchFamily="2" charset="2"/>
              <a:buNone/>
              <a:defRPr/>
            </a:pPr>
            <a:r>
              <a:rPr lang="en-US" sz="2000" smtClean="0">
                <a:solidFill>
                  <a:schemeClr val="tx2"/>
                </a:solidFill>
              </a:rPr>
              <a:t>private:</a:t>
            </a:r>
          </a:p>
          <a:p>
            <a:pPr lvl="2" indent="-246888" eaLnBrk="1" fontAlgn="auto" hangingPunct="1">
              <a:lnSpc>
                <a:spcPct val="90000"/>
              </a:lnSpc>
              <a:spcAft>
                <a:spcPts val="0"/>
              </a:spcAft>
              <a:buFont typeface="Wingdings" pitchFamily="2" charset="2"/>
              <a:buNone/>
              <a:defRPr/>
            </a:pPr>
            <a:r>
              <a:rPr lang="en-US" smtClean="0">
                <a:solidFill>
                  <a:schemeClr val="tx2"/>
                </a:solidFill>
              </a:rPr>
              <a:t>float x,y;</a:t>
            </a:r>
          </a:p>
          <a:p>
            <a:pPr marL="640080" lvl="1" indent="-246888" eaLnBrk="1" fontAlgn="auto" hangingPunct="1">
              <a:lnSpc>
                <a:spcPct val="90000"/>
              </a:lnSpc>
              <a:spcAft>
                <a:spcPts val="0"/>
              </a:spcAft>
              <a:buFont typeface="Wingdings" pitchFamily="2" charset="2"/>
              <a:buNone/>
              <a:defRPr/>
            </a:pPr>
            <a:r>
              <a:rPr lang="en-US" sz="2000" smtClean="0">
                <a:solidFill>
                  <a:schemeClr val="tx2"/>
                </a:solidFill>
              </a:rPr>
              <a:t>public:</a:t>
            </a:r>
          </a:p>
          <a:p>
            <a:pPr lvl="2" indent="-246888" eaLnBrk="1" fontAlgn="auto" hangingPunct="1">
              <a:lnSpc>
                <a:spcPct val="90000"/>
              </a:lnSpc>
              <a:spcAft>
                <a:spcPts val="0"/>
              </a:spcAft>
              <a:buFont typeface="Wingdings" pitchFamily="2" charset="2"/>
              <a:buNone/>
              <a:defRPr/>
            </a:pPr>
            <a:r>
              <a:rPr lang="en-US" smtClean="0">
                <a:solidFill>
                  <a:schemeClr val="tx2"/>
                </a:solidFill>
              </a:rPr>
              <a:t>Base1(float ox, float ox){</a:t>
            </a:r>
          </a:p>
          <a:p>
            <a:pPr marL="1188720" lvl="3" indent="-210312" eaLnBrk="1" fontAlgn="auto" hangingPunct="1">
              <a:lnSpc>
                <a:spcPct val="90000"/>
              </a:lnSpc>
              <a:spcAft>
                <a:spcPts val="0"/>
              </a:spcAft>
              <a:buClr>
                <a:schemeClr val="accent3"/>
              </a:buClr>
              <a:buFont typeface="Wingdings" pitchFamily="2" charset="2"/>
              <a:buNone/>
              <a:defRPr/>
            </a:pPr>
            <a:r>
              <a:rPr lang="en-US" smtClean="0">
                <a:solidFill>
                  <a:schemeClr val="tx2"/>
                </a:solidFill>
              </a:rPr>
              <a:t>x=ox; y=oy;</a:t>
            </a:r>
          </a:p>
          <a:p>
            <a:pPr lvl="2" indent="-246888" eaLnBrk="1" fontAlgn="auto" hangingPunct="1">
              <a:lnSpc>
                <a:spcPct val="90000"/>
              </a:lnSpc>
              <a:spcAft>
                <a:spcPts val="0"/>
              </a:spcAft>
              <a:buFont typeface="Wingdings" pitchFamily="2" charset="2"/>
              <a:buNone/>
              <a:defRPr/>
            </a:pPr>
            <a:r>
              <a:rPr lang="en-US" smtClean="0">
                <a:solidFill>
                  <a:schemeClr val="tx2"/>
                </a:solidFill>
              </a:rPr>
              <a:t>}</a:t>
            </a:r>
          </a:p>
          <a:p>
            <a:pPr lvl="2" indent="-246888" eaLnBrk="1" fontAlgn="auto" hangingPunct="1">
              <a:lnSpc>
                <a:spcPct val="90000"/>
              </a:lnSpc>
              <a:spcAft>
                <a:spcPts val="0"/>
              </a:spcAft>
              <a:buFont typeface="Wingdings" pitchFamily="2" charset="2"/>
              <a:buNone/>
              <a:defRPr/>
            </a:pPr>
            <a:r>
              <a:rPr lang="en-US" smtClean="0">
                <a:solidFill>
                  <a:schemeClr val="tx2"/>
                </a:solidFill>
              </a:rPr>
              <a:t>...</a:t>
            </a:r>
          </a:p>
          <a:p>
            <a:pPr marL="274320" indent="-274320" eaLnBrk="1" fontAlgn="auto" hangingPunct="1">
              <a:lnSpc>
                <a:spcPct val="90000"/>
              </a:lnSpc>
              <a:spcAft>
                <a:spcPts val="0"/>
              </a:spcAft>
              <a:buClr>
                <a:schemeClr val="accent3"/>
              </a:buClr>
              <a:buFont typeface="Wingdings" pitchFamily="2" charset="2"/>
              <a:buNone/>
              <a:defRPr/>
            </a:pPr>
            <a:r>
              <a:rPr lang="en-US" sz="2000" smtClean="0">
                <a:solidFill>
                  <a:schemeClr val="tx2"/>
                </a:solidFill>
              </a:rPr>
              <a:t>};</a:t>
            </a:r>
          </a:p>
          <a:p>
            <a:pPr marL="1188720" lvl="3" indent="-210312" eaLnBrk="1" fontAlgn="auto" hangingPunct="1">
              <a:lnSpc>
                <a:spcPct val="90000"/>
              </a:lnSpc>
              <a:spcAft>
                <a:spcPts val="0"/>
              </a:spcAft>
              <a:buClr>
                <a:schemeClr val="accent3"/>
              </a:buClr>
              <a:buFont typeface="Wingdings 2"/>
              <a:buChar char=""/>
              <a:defRPr/>
            </a:pPr>
            <a:endParaRPr lang="en-US" smtClean="0">
              <a:solidFill>
                <a:schemeClr val="tx2"/>
              </a:solidFill>
            </a:endParaRPr>
          </a:p>
        </p:txBody>
      </p:sp>
      <p:sp>
        <p:nvSpPr>
          <p:cNvPr id="9" name="Rectangle 4" descr="Small grid"/>
          <p:cNvSpPr>
            <a:spLocks noChangeArrowheads="1"/>
          </p:cNvSpPr>
          <p:nvPr/>
        </p:nvSpPr>
        <p:spPr bwMode="auto">
          <a:xfrm>
            <a:off x="4914928" y="1071546"/>
            <a:ext cx="3389313" cy="3087688"/>
          </a:xfrm>
          <a:prstGeom prst="rect">
            <a:avLst/>
          </a:prstGeom>
          <a:pattFill prst="smGrid">
            <a:fgClr>
              <a:srgbClr val="66FFFF"/>
            </a:fgClr>
            <a:bgClr>
              <a:srgbClr val="FFFFFF"/>
            </a:bgClr>
          </a:pattFill>
          <a:ln w="9525">
            <a:noFill/>
            <a:miter lim="800000"/>
            <a:headEnd/>
            <a:tailEnd/>
          </a:ln>
        </p:spPr>
        <p:txBody>
          <a:bodyPr/>
          <a:lstStyle/>
          <a:p>
            <a:pPr marL="342900" indent="-342900">
              <a:lnSpc>
                <a:spcPct val="90000"/>
              </a:lnSpc>
              <a:buClr>
                <a:schemeClr val="folHlink"/>
              </a:buClr>
              <a:buSzPct val="60000"/>
            </a:pPr>
            <a:r>
              <a:rPr lang="en-US">
                <a:solidFill>
                  <a:schemeClr val="tx2"/>
                </a:solidFill>
              </a:rPr>
              <a:t>class Base2{</a:t>
            </a:r>
          </a:p>
          <a:p>
            <a:pPr marL="742950" lvl="1" indent="-285750">
              <a:lnSpc>
                <a:spcPct val="90000"/>
              </a:lnSpc>
              <a:buClr>
                <a:schemeClr val="hlink"/>
              </a:buClr>
              <a:buSzPct val="55000"/>
            </a:pPr>
            <a:r>
              <a:rPr lang="en-US">
                <a:solidFill>
                  <a:schemeClr val="tx2"/>
                </a:solidFill>
              </a:rPr>
              <a:t>private:</a:t>
            </a:r>
          </a:p>
          <a:p>
            <a:pPr marL="1143000" lvl="2" indent="-228600">
              <a:lnSpc>
                <a:spcPct val="90000"/>
              </a:lnSpc>
              <a:buClr>
                <a:schemeClr val="folHlink"/>
              </a:buClr>
              <a:buSzPct val="50000"/>
            </a:pPr>
            <a:r>
              <a:rPr lang="en-US">
                <a:solidFill>
                  <a:schemeClr val="tx2"/>
                </a:solidFill>
              </a:rPr>
              <a:t>float x;</a:t>
            </a:r>
          </a:p>
          <a:p>
            <a:pPr marL="742950" lvl="1" indent="-285750">
              <a:lnSpc>
                <a:spcPct val="90000"/>
              </a:lnSpc>
              <a:buClr>
                <a:schemeClr val="hlink"/>
              </a:buClr>
              <a:buSzPct val="55000"/>
            </a:pPr>
            <a:r>
              <a:rPr lang="en-US">
                <a:solidFill>
                  <a:schemeClr val="tx2"/>
                </a:solidFill>
              </a:rPr>
              <a:t>public:</a:t>
            </a:r>
          </a:p>
          <a:p>
            <a:pPr marL="1143000" lvl="2" indent="-228600">
              <a:lnSpc>
                <a:spcPct val="90000"/>
              </a:lnSpc>
              <a:buClr>
                <a:schemeClr val="folHlink"/>
              </a:buClr>
              <a:buSzPct val="50000"/>
            </a:pPr>
            <a:r>
              <a:rPr lang="en-US">
                <a:solidFill>
                  <a:schemeClr val="tx2"/>
                </a:solidFill>
              </a:rPr>
              <a:t>Base2(float s=0){</a:t>
            </a:r>
          </a:p>
          <a:p>
            <a:pPr marL="1600200" lvl="3" indent="-228600">
              <a:lnSpc>
                <a:spcPct val="90000"/>
              </a:lnSpc>
              <a:buClr>
                <a:schemeClr val="accent2"/>
              </a:buClr>
              <a:buSzPct val="55000"/>
            </a:pPr>
            <a:r>
              <a:rPr lang="en-US">
                <a:solidFill>
                  <a:schemeClr val="tx2"/>
                </a:solidFill>
              </a:rPr>
              <a:t>x=s;</a:t>
            </a:r>
          </a:p>
          <a:p>
            <a:pPr marL="1143000" lvl="2" indent="-228600">
              <a:lnSpc>
                <a:spcPct val="90000"/>
              </a:lnSpc>
              <a:buClr>
                <a:schemeClr val="folHlink"/>
              </a:buClr>
              <a:buSzPct val="50000"/>
            </a:pPr>
            <a:r>
              <a:rPr lang="en-US">
                <a:solidFill>
                  <a:schemeClr val="tx2"/>
                </a:solidFill>
              </a:rPr>
              <a:t>}</a:t>
            </a:r>
          </a:p>
          <a:p>
            <a:pPr marL="1143000" lvl="2" indent="-228600">
              <a:lnSpc>
                <a:spcPct val="90000"/>
              </a:lnSpc>
              <a:buClr>
                <a:schemeClr val="folHlink"/>
              </a:buClr>
              <a:buSzPct val="50000"/>
            </a:pPr>
            <a:r>
              <a:rPr lang="en-US">
                <a:solidFill>
                  <a:schemeClr val="tx2"/>
                </a:solidFill>
              </a:rPr>
              <a:t>...</a:t>
            </a:r>
          </a:p>
          <a:p>
            <a:pPr marL="342900" indent="-342900">
              <a:lnSpc>
                <a:spcPct val="90000"/>
              </a:lnSpc>
              <a:buClr>
                <a:schemeClr val="folHlink"/>
              </a:buClr>
              <a:buSzPct val="50000"/>
            </a:pPr>
            <a:r>
              <a:rPr lang="en-US">
                <a:solidFill>
                  <a:schemeClr val="tx2"/>
                </a:solidFill>
              </a:rPr>
              <a:t>};</a:t>
            </a:r>
          </a:p>
          <a:p>
            <a:pPr marL="1600200" lvl="3" indent="-228600">
              <a:lnSpc>
                <a:spcPct val="90000"/>
              </a:lnSpc>
              <a:buClr>
                <a:schemeClr val="accent2"/>
              </a:buClr>
              <a:buSzPct val="55000"/>
              <a:buFont typeface="Wingdings" pitchFamily="2" charset="2"/>
              <a:buChar char="n"/>
            </a:pPr>
            <a:endParaRPr lang="en-US">
              <a:solidFill>
                <a:schemeClr val="tx2"/>
              </a:solidFill>
            </a:endParaRPr>
          </a:p>
        </p:txBody>
      </p:sp>
      <p:sp>
        <p:nvSpPr>
          <p:cNvPr id="10" name="Rectangle 5"/>
          <p:cNvSpPr>
            <a:spLocks noChangeArrowheads="1"/>
          </p:cNvSpPr>
          <p:nvPr/>
        </p:nvSpPr>
        <p:spPr bwMode="auto">
          <a:xfrm>
            <a:off x="571528" y="4248168"/>
            <a:ext cx="8215314" cy="1752600"/>
          </a:xfrm>
          <a:prstGeom prst="rect">
            <a:avLst/>
          </a:prstGeom>
          <a:noFill/>
          <a:ln w="9525">
            <a:noFill/>
            <a:miter lim="800000"/>
            <a:headEnd/>
            <a:tailEnd/>
          </a:ln>
        </p:spPr>
        <p:txBody>
          <a:bodyPr/>
          <a:lstStyle/>
          <a:p>
            <a:pPr marL="342900" indent="-342900">
              <a:buClr>
                <a:schemeClr val="folHlink"/>
              </a:buClr>
              <a:buSzPct val="60000"/>
            </a:pPr>
            <a:r>
              <a:rPr lang="en-US" sz="2400" dirty="0" smtClean="0"/>
              <a:t>	</a:t>
            </a:r>
            <a:r>
              <a:rPr lang="en-US" sz="2800" dirty="0" smtClean="0">
                <a:latin typeface="+mj-lt"/>
              </a:rPr>
              <a:t>Hàm </a:t>
            </a:r>
            <a:r>
              <a:rPr lang="en-US" sz="2800" dirty="0">
                <a:latin typeface="+mj-lt"/>
              </a:rPr>
              <a:t>thiết lập của lớp dẫn xuất từ lớp Base1 và Base2 bắt buộc gọi hàm thiết lập lớp Base1 nhưng không cần gọi hàm thiết lập lớp Base2</a:t>
            </a:r>
            <a:r>
              <a:rPr lang="en-US" sz="2400" dirty="0"/>
              <a:t>.  </a:t>
            </a:r>
            <a:endParaRPr lang="en-US" sz="24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Đa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txBox="1">
            <a:spLocks noChangeArrowheads="1"/>
          </p:cNvSpPr>
          <p:nvPr/>
        </p:nvSpPr>
        <p:spPr bwMode="auto">
          <a:xfrm>
            <a:off x="71406" y="642918"/>
            <a:ext cx="9072594" cy="6143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
            </a:pPr>
            <a:r>
              <a:rPr kumimoji="0" lang="en-US" sz="2800" b="1" i="0" u="none" strike="noStrike" kern="1200" cap="none" spc="0" normalizeH="0" baseline="0" noProof="0" dirty="0" smtClean="0">
                <a:ln>
                  <a:noFill/>
                </a:ln>
                <a:effectLst/>
                <a:uLnTx/>
                <a:uFillTx/>
                <a:latin typeface="+mn-lt"/>
                <a:ea typeface="+mn-ea"/>
                <a:cs typeface="+mn-cs"/>
              </a:rPr>
              <a:t> Bài</a:t>
            </a:r>
            <a:r>
              <a:rPr kumimoji="0" lang="en-US" sz="2800" b="1" i="0" u="none" strike="noStrike" kern="1200" cap="none" spc="0" normalizeH="0" noProof="0" dirty="0" smtClean="0">
                <a:ln>
                  <a:noFill/>
                </a:ln>
                <a:effectLst/>
                <a:uLnTx/>
                <a:uFillTx/>
                <a:latin typeface="+mn-lt"/>
                <a:ea typeface="+mn-ea"/>
                <a:cs typeface="+mn-cs"/>
              </a:rPr>
              <a:t> tập</a:t>
            </a:r>
            <a:r>
              <a:rPr kumimoji="0" lang="en-US" sz="2800" b="1" i="0" u="none" strike="noStrike" kern="1200" cap="none" spc="0" normalizeH="0" baseline="0" noProof="0" dirty="0" smtClean="0">
                <a:ln>
                  <a:noFill/>
                </a:ln>
                <a:effectLst/>
                <a:uLnTx/>
                <a:uFillTx/>
                <a:latin typeface="+mn-lt"/>
                <a:ea typeface="+mn-ea"/>
                <a:cs typeface="+mn-cs"/>
              </a:rPr>
              <a:t> 5.2. </a:t>
            </a:r>
            <a:r>
              <a:rPr kumimoji="0" lang="en-US" sz="2800" i="0" u="none" strike="noStrike" kern="1200" cap="none" spc="0" normalizeH="0" baseline="0" noProof="0" dirty="0" smtClean="0">
                <a:ln>
                  <a:noFill/>
                </a:ln>
                <a:effectLst/>
                <a:uLnTx/>
                <a:uFillTx/>
                <a:latin typeface="+mn-lt"/>
                <a:ea typeface="+mn-ea"/>
                <a:cs typeface="+mn-cs"/>
              </a:rPr>
              <a:t>Đa</a:t>
            </a:r>
            <a:r>
              <a:rPr kumimoji="0" lang="en-US" sz="2800" i="0" u="none" strike="noStrike" kern="1200" cap="none" spc="0" normalizeH="0" noProof="0" dirty="0" smtClean="0">
                <a:ln>
                  <a:noFill/>
                </a:ln>
                <a:effectLst/>
                <a:uLnTx/>
                <a:uFillTx/>
                <a:latin typeface="+mn-lt"/>
                <a:ea typeface="+mn-ea"/>
                <a:cs typeface="+mn-cs"/>
              </a:rPr>
              <a:t> kế thừa</a:t>
            </a:r>
            <a:endParaRPr kumimoji="0" lang="en-US" sz="2800" i="0" u="none" strike="noStrike" kern="1200" cap="none" spc="0" normalizeH="0" baseline="0" noProof="0" dirty="0" smtClean="0">
              <a:ln>
                <a:noFill/>
              </a:ln>
              <a:effectLst/>
              <a:uLnTx/>
              <a:uFillTx/>
              <a:latin typeface="+mn-lt"/>
              <a:ea typeface="+mn-ea"/>
              <a:cs typeface="+mn-cs"/>
            </a:endParaRPr>
          </a:p>
          <a:p>
            <a:pPr>
              <a:buFont typeface="Arial" pitchFamily="34" charset="0"/>
              <a:buChar char="•"/>
            </a:pPr>
            <a:r>
              <a:rPr lang="en-US" sz="2800" dirty="0" smtClean="0"/>
              <a:t> </a:t>
            </a:r>
            <a:r>
              <a:rPr lang="en-US" sz="2800" dirty="0" smtClean="0">
                <a:latin typeface="+mj-lt"/>
              </a:rPr>
              <a:t>Xây dựng lớp </a:t>
            </a:r>
            <a:r>
              <a:rPr lang="en-US" sz="2800" b="1" dirty="0" smtClean="0">
                <a:latin typeface="+mj-lt"/>
              </a:rPr>
              <a:t>Mytime</a:t>
            </a:r>
            <a:r>
              <a:rPr lang="en-US" sz="2800" dirty="0" smtClean="0">
                <a:latin typeface="+mj-lt"/>
              </a:rPr>
              <a:t> mô tả thông tin về giờ, phút, giây. Lớp gồm các thành phần:</a:t>
            </a:r>
          </a:p>
          <a:p>
            <a:pPr lvl="1"/>
            <a:r>
              <a:rPr lang="en-US" sz="2800" dirty="0" smtClean="0">
                <a:latin typeface="+mj-lt"/>
              </a:rPr>
              <a:t>- </a:t>
            </a:r>
            <a:r>
              <a:rPr lang="en-US" sz="2400" dirty="0" smtClean="0">
                <a:latin typeface="+mj-lt"/>
              </a:rPr>
              <a:t>Các thuộc tính mô tả giờ, phút, giây.</a:t>
            </a:r>
          </a:p>
          <a:p>
            <a:pPr lvl="1"/>
            <a:r>
              <a:rPr lang="en-US" sz="2400" dirty="0" smtClean="0">
                <a:latin typeface="+mj-lt"/>
              </a:rPr>
              <a:t>- Hàm nhập giờ, phút, giây (không cần biện luận dữ liệu nhập).</a:t>
            </a:r>
          </a:p>
          <a:p>
            <a:pPr lvl="1">
              <a:buFontTx/>
              <a:buChar char="-"/>
            </a:pPr>
            <a:r>
              <a:rPr lang="en-US" sz="2400" dirty="0" smtClean="0">
                <a:latin typeface="+mj-lt"/>
              </a:rPr>
              <a:t> Hàm hiển thị thông tin về giờ, phút, giây theo dạng: Giờ : phút : giây. </a:t>
            </a:r>
          </a:p>
          <a:p>
            <a:pPr>
              <a:buFont typeface="Arial" pitchFamily="34" charset="0"/>
              <a:buChar char="•"/>
            </a:pPr>
            <a:r>
              <a:rPr lang="en-US" sz="2800" dirty="0" smtClean="0"/>
              <a:t> </a:t>
            </a:r>
            <a:r>
              <a:rPr lang="en-US" sz="2800" dirty="0" smtClean="0">
                <a:latin typeface="+mj-lt"/>
              </a:rPr>
              <a:t>Xây dựng lớp </a:t>
            </a:r>
            <a:r>
              <a:rPr lang="en-US" sz="2800" b="1" dirty="0" smtClean="0">
                <a:latin typeface="+mj-lt"/>
              </a:rPr>
              <a:t>Mydate</a:t>
            </a:r>
            <a:r>
              <a:rPr lang="en-US" sz="2800" dirty="0" smtClean="0">
                <a:latin typeface="+mj-lt"/>
              </a:rPr>
              <a:t> mô tả thông tin ngày, tháng, năm. Lớp gồm các thành phần:</a:t>
            </a:r>
          </a:p>
          <a:p>
            <a:pPr lvl="1"/>
            <a:r>
              <a:rPr lang="en-US" sz="2800" dirty="0" smtClean="0">
                <a:latin typeface="+mj-lt"/>
              </a:rPr>
              <a:t>- </a:t>
            </a:r>
            <a:r>
              <a:rPr lang="en-US" sz="2400" dirty="0" smtClean="0">
                <a:latin typeface="+mj-lt"/>
              </a:rPr>
              <a:t>Các thuộc tính mô tả ngày, tháng, năm.</a:t>
            </a:r>
          </a:p>
          <a:p>
            <a:pPr lvl="1"/>
            <a:r>
              <a:rPr lang="en-US" sz="2400" dirty="0" smtClean="0">
                <a:latin typeface="+mj-lt"/>
              </a:rPr>
              <a:t>- Hàm nhập ngày, tháng, năm (không cần biện luận dữ liệu nhập).</a:t>
            </a:r>
          </a:p>
          <a:p>
            <a:pPr lvl="1"/>
            <a:r>
              <a:rPr lang="en-US" sz="2400" dirty="0" smtClean="0">
                <a:latin typeface="+mj-lt"/>
              </a:rPr>
              <a:t>- Hàm hiển thị thông tin về ngày, tháng, năm theo dạng: Ngày-tháng-năm.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Đa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txBox="1">
            <a:spLocks noChangeArrowheads="1"/>
          </p:cNvSpPr>
          <p:nvPr/>
        </p:nvSpPr>
        <p:spPr bwMode="auto">
          <a:xfrm>
            <a:off x="71406" y="642918"/>
            <a:ext cx="9072594" cy="6143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Char char="•"/>
            </a:pPr>
            <a:r>
              <a:rPr lang="en-US" sz="2800" dirty="0" smtClean="0"/>
              <a:t> </a:t>
            </a:r>
            <a:r>
              <a:rPr lang="en-US" sz="2800" dirty="0" smtClean="0">
                <a:latin typeface="+mj-lt"/>
              </a:rPr>
              <a:t>Xây dựng lớp </a:t>
            </a:r>
            <a:r>
              <a:rPr lang="en-US" sz="2800" b="1" dirty="0" smtClean="0">
                <a:latin typeface="+mj-lt"/>
              </a:rPr>
              <a:t>Myfile</a:t>
            </a:r>
            <a:r>
              <a:rPr lang="en-US" sz="2800" dirty="0" smtClean="0">
                <a:latin typeface="+mj-lt"/>
              </a:rPr>
              <a:t> kế thừa từ hai lớp </a:t>
            </a:r>
            <a:r>
              <a:rPr lang="en-US" sz="2800" b="1" dirty="0" smtClean="0">
                <a:latin typeface="+mj-lt"/>
              </a:rPr>
              <a:t>Mydate</a:t>
            </a:r>
            <a:r>
              <a:rPr lang="en-US" sz="2800" dirty="0" smtClean="0">
                <a:latin typeface="+mj-lt"/>
              </a:rPr>
              <a:t> và </a:t>
            </a:r>
            <a:r>
              <a:rPr lang="en-US" sz="2800" b="1" dirty="0" smtClean="0">
                <a:latin typeface="+mj-lt"/>
              </a:rPr>
              <a:t>Mytime</a:t>
            </a:r>
            <a:r>
              <a:rPr lang="en-US" sz="2800" dirty="0" smtClean="0">
                <a:latin typeface="+mj-lt"/>
              </a:rPr>
              <a:t> đồng thời bổ sung thêm các thành phần:</a:t>
            </a:r>
          </a:p>
          <a:p>
            <a:pPr lvl="1"/>
            <a:r>
              <a:rPr lang="en-US" sz="2400" dirty="0" smtClean="0">
                <a:latin typeface="+mj-lt"/>
              </a:rPr>
              <a:t>- filename: Mô tả tên tệp, là một xâu không quá 255 ký tự.</a:t>
            </a:r>
          </a:p>
          <a:p>
            <a:pPr lvl="1"/>
            <a:r>
              <a:rPr lang="en-US" sz="2400" dirty="0" smtClean="0">
                <a:latin typeface="+mj-lt"/>
              </a:rPr>
              <a:t>- filesize: Mô tả kích thước tệp, là một số nguyên.</a:t>
            </a:r>
          </a:p>
          <a:p>
            <a:pPr lvl="1"/>
            <a:r>
              <a:rPr lang="en-US" sz="2400" dirty="0" smtClean="0">
                <a:latin typeface="+mj-lt"/>
              </a:rPr>
              <a:t>- Hàm nhập dữ liệu.</a:t>
            </a:r>
          </a:p>
          <a:p>
            <a:pPr lvl="1"/>
            <a:r>
              <a:rPr lang="en-US" sz="2400" dirty="0" smtClean="0">
                <a:latin typeface="+mj-lt"/>
              </a:rPr>
              <a:t>- Hàm hiển thị tên tệp, kích thước, ngày tháng năm và giờ phút giây.</a:t>
            </a:r>
          </a:p>
          <a:p>
            <a:pPr lvl="1"/>
            <a:r>
              <a:rPr lang="en-US" sz="2400" dirty="0" smtClean="0">
                <a:latin typeface="+mj-lt"/>
              </a:rPr>
              <a:t>- Toán tử &gt; để so sánh hai đối tượng </a:t>
            </a:r>
            <a:r>
              <a:rPr lang="en-US" sz="2400" b="1" dirty="0" smtClean="0">
                <a:latin typeface="+mj-lt"/>
              </a:rPr>
              <a:t>Myfile</a:t>
            </a:r>
            <a:r>
              <a:rPr lang="en-US" sz="2400" dirty="0" smtClean="0">
                <a:latin typeface="+mj-lt"/>
              </a:rPr>
              <a:t> dựa trên filesize.</a:t>
            </a:r>
          </a:p>
          <a:p>
            <a:pPr>
              <a:buFont typeface="Arial" pitchFamily="34" charset="0"/>
              <a:buChar char="•"/>
            </a:pPr>
            <a:r>
              <a:rPr lang="en-US" sz="2800" b="1" dirty="0" smtClean="0">
                <a:latin typeface="+mj-lt"/>
              </a:rPr>
              <a:t> </a:t>
            </a:r>
            <a:r>
              <a:rPr lang="en-US" sz="2800" dirty="0" smtClean="0">
                <a:latin typeface="+mj-lt"/>
              </a:rPr>
              <a:t>Viết chương trình khai báo một mảng ba đối tượng kiểu </a:t>
            </a:r>
            <a:r>
              <a:rPr lang="en-US" sz="2800" b="1" dirty="0" smtClean="0">
                <a:latin typeface="+mj-lt"/>
              </a:rPr>
              <a:t>Myfile</a:t>
            </a:r>
            <a:r>
              <a:rPr lang="en-US" sz="2800" dirty="0" smtClean="0">
                <a:latin typeface="+mj-lt"/>
              </a:rPr>
              <a:t>, nhập dữ liệu vào để tạo các đối tượng </a:t>
            </a:r>
            <a:r>
              <a:rPr lang="en-US" sz="2800" b="1" dirty="0" smtClean="0">
                <a:latin typeface="+mj-lt"/>
              </a:rPr>
              <a:t>Myfile</a:t>
            </a:r>
            <a:r>
              <a:rPr lang="en-US" sz="2800" dirty="0" smtClean="0">
                <a:latin typeface="+mj-lt"/>
              </a:rPr>
              <a:t>. Sắp xếp các đối tượng theo kích thước tệp giảm dần và in ra các đối tượng đã sắp.</a:t>
            </a:r>
          </a:p>
          <a:p>
            <a:r>
              <a:rPr lang="en-US" sz="2800" dirty="0" smtClean="0">
                <a:latin typeface="+mj-lt"/>
              </a:rPr>
              <a:t> </a:t>
            </a:r>
          </a:p>
          <a:p>
            <a:pPr lvl="1">
              <a:buFontTx/>
              <a:buChar char="-"/>
            </a:pPr>
            <a:endParaRPr lang="en-US" sz="2400" dirty="0" smtClean="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ảo (Virtual Class)</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928670"/>
            <a:ext cx="8572560" cy="5120114"/>
          </a:xfrm>
        </p:spPr>
        <p:txBody>
          <a:bodyPr/>
          <a:lstStyle/>
          <a:p>
            <a:pPr eaLnBrk="1" hangingPunct="1"/>
            <a:r>
              <a:rPr lang="en-US" sz="2800" dirty="0" smtClean="0">
                <a:solidFill>
                  <a:schemeClr val="tx1"/>
                </a:solidFill>
              </a:rPr>
              <a:t>Không thể khai báo hai lần cùng 1 lớp trong danh </a:t>
            </a:r>
            <a:r>
              <a:rPr lang="en-US" sz="2800" smtClean="0">
                <a:solidFill>
                  <a:schemeClr val="tx1"/>
                </a:solidFill>
              </a:rPr>
              <a:t>sách các </a:t>
            </a:r>
            <a:r>
              <a:rPr lang="en-US" sz="2800" dirty="0" smtClean="0">
                <a:solidFill>
                  <a:schemeClr val="tx1"/>
                </a:solidFill>
              </a:rPr>
              <a:t>lớp cơ sở cho 1 lớp dẫn xuất. Điều này sẽ sinh ra lỗi vì không phân biệt được lớp cơ sở gốc.</a:t>
            </a:r>
          </a:p>
        </p:txBody>
      </p:sp>
      <p:grpSp>
        <p:nvGrpSpPr>
          <p:cNvPr id="10" name="Group 17"/>
          <p:cNvGrpSpPr>
            <a:grpSpLocks/>
          </p:cNvGrpSpPr>
          <p:nvPr/>
        </p:nvGrpSpPr>
        <p:grpSpPr bwMode="auto">
          <a:xfrm>
            <a:off x="1500166" y="3000373"/>
            <a:ext cx="5715040" cy="3071834"/>
            <a:chOff x="1536" y="2544"/>
            <a:chExt cx="3456" cy="1526"/>
          </a:xfrm>
        </p:grpSpPr>
        <p:sp>
          <p:nvSpPr>
            <p:cNvPr id="11" name="Text Box 4" descr="Small grid"/>
            <p:cNvSpPr txBox="1">
              <a:spLocks noChangeArrowheads="1"/>
            </p:cNvSpPr>
            <p:nvPr/>
          </p:nvSpPr>
          <p:spPr bwMode="auto">
            <a:xfrm>
              <a:off x="2928" y="2544"/>
              <a:ext cx="720" cy="367"/>
            </a:xfrm>
            <a:prstGeom prst="rect">
              <a:avLst/>
            </a:prstGeom>
            <a:pattFill prst="smGrid">
              <a:fgClr>
                <a:schemeClr val="accent1"/>
              </a:fgClr>
              <a:bgClr>
                <a:srgbClr val="FFFFFF"/>
              </a:bgClr>
            </a:pattFill>
            <a:ln w="9525">
              <a:noFill/>
              <a:miter lim="800000"/>
              <a:headEnd/>
              <a:tailEnd/>
            </a:ln>
          </p:spPr>
          <p:txBody>
            <a:bodyPr>
              <a:spAutoFit/>
            </a:bodyPr>
            <a:lstStyle/>
            <a:p>
              <a:pPr>
                <a:lnSpc>
                  <a:spcPct val="60000"/>
                </a:lnSpc>
                <a:spcBef>
                  <a:spcPts val="2400"/>
                </a:spcBef>
                <a:buClrTx/>
                <a:buSzTx/>
                <a:buFontTx/>
                <a:buNone/>
              </a:pPr>
              <a:r>
                <a:rPr lang="en-US" dirty="0" smtClean="0">
                  <a:solidFill>
                    <a:schemeClr val="tx2"/>
                  </a:solidFill>
                </a:rPr>
                <a:t>class </a:t>
              </a:r>
              <a:r>
                <a:rPr lang="en-US" dirty="0">
                  <a:solidFill>
                    <a:schemeClr val="tx2"/>
                  </a:solidFill>
                </a:rPr>
                <a:t>A</a:t>
              </a:r>
            </a:p>
            <a:p>
              <a:pPr>
                <a:lnSpc>
                  <a:spcPct val="60000"/>
                </a:lnSpc>
                <a:spcBef>
                  <a:spcPts val="2400"/>
                </a:spcBef>
                <a:buClrTx/>
                <a:buSzTx/>
                <a:buFontTx/>
                <a:buNone/>
              </a:pPr>
              <a:r>
                <a:rPr lang="en-US" dirty="0">
                  <a:solidFill>
                    <a:schemeClr val="tx2"/>
                  </a:solidFill>
                </a:rPr>
                <a:t>  -v1</a:t>
              </a:r>
            </a:p>
          </p:txBody>
        </p:sp>
        <p:sp>
          <p:nvSpPr>
            <p:cNvPr id="12" name="Text Box 5" descr="Small grid"/>
            <p:cNvSpPr txBox="1">
              <a:spLocks noChangeArrowheads="1"/>
            </p:cNvSpPr>
            <p:nvPr/>
          </p:nvSpPr>
          <p:spPr bwMode="auto">
            <a:xfrm>
              <a:off x="1536" y="3120"/>
              <a:ext cx="720" cy="384"/>
            </a:xfrm>
            <a:prstGeom prst="rect">
              <a:avLst/>
            </a:prstGeom>
            <a:pattFill prst="smGrid">
              <a:fgClr>
                <a:schemeClr val="accent1"/>
              </a:fgClr>
              <a:bgClr>
                <a:srgbClr val="FFFFFF"/>
              </a:bgClr>
            </a:pattFill>
            <a:ln w="9525">
              <a:noFill/>
              <a:miter lim="800000"/>
              <a:headEnd/>
              <a:tailEnd/>
            </a:ln>
          </p:spPr>
          <p:txBody>
            <a:bodyPr>
              <a:spAutoFit/>
            </a:bodyPr>
            <a:lstStyle/>
            <a:p>
              <a:pPr>
                <a:lnSpc>
                  <a:spcPct val="60000"/>
                </a:lnSpc>
                <a:spcBef>
                  <a:spcPct val="50000"/>
                </a:spcBef>
                <a:buClrTx/>
                <a:buSzTx/>
                <a:buFontTx/>
                <a:buNone/>
              </a:pPr>
              <a:r>
                <a:rPr lang="en-US" dirty="0" smtClean="0">
                  <a:solidFill>
                    <a:schemeClr val="tx2"/>
                  </a:solidFill>
                </a:rPr>
                <a:t>class </a:t>
              </a:r>
              <a:r>
                <a:rPr lang="en-US" dirty="0">
                  <a:solidFill>
                    <a:schemeClr val="tx2"/>
                  </a:solidFill>
                </a:rPr>
                <a:t>B</a:t>
              </a:r>
            </a:p>
            <a:p>
              <a:pPr>
                <a:lnSpc>
                  <a:spcPct val="60000"/>
                </a:lnSpc>
                <a:spcBef>
                  <a:spcPct val="50000"/>
                </a:spcBef>
                <a:buClrTx/>
                <a:buSzTx/>
                <a:buFontTx/>
                <a:buNone/>
              </a:pPr>
              <a:r>
                <a:rPr lang="en-US" dirty="0">
                  <a:solidFill>
                    <a:schemeClr val="tx2"/>
                  </a:solidFill>
                </a:rPr>
                <a:t>  - v2</a:t>
              </a:r>
            </a:p>
          </p:txBody>
        </p:sp>
        <p:sp>
          <p:nvSpPr>
            <p:cNvPr id="13" name="Text Box 6" descr="Small grid"/>
            <p:cNvSpPr txBox="1">
              <a:spLocks noChangeArrowheads="1"/>
            </p:cNvSpPr>
            <p:nvPr/>
          </p:nvSpPr>
          <p:spPr bwMode="auto">
            <a:xfrm>
              <a:off x="4272" y="3110"/>
              <a:ext cx="720" cy="384"/>
            </a:xfrm>
            <a:prstGeom prst="rect">
              <a:avLst/>
            </a:prstGeom>
            <a:pattFill prst="smGrid">
              <a:fgClr>
                <a:schemeClr val="accent1"/>
              </a:fgClr>
              <a:bgClr>
                <a:srgbClr val="FFFFFF"/>
              </a:bgClr>
            </a:pattFill>
            <a:ln w="9525">
              <a:noFill/>
              <a:miter lim="800000"/>
              <a:headEnd/>
              <a:tailEnd/>
            </a:ln>
          </p:spPr>
          <p:txBody>
            <a:bodyPr>
              <a:spAutoFit/>
            </a:bodyPr>
            <a:lstStyle/>
            <a:p>
              <a:pPr>
                <a:lnSpc>
                  <a:spcPct val="60000"/>
                </a:lnSpc>
                <a:spcBef>
                  <a:spcPct val="50000"/>
                </a:spcBef>
                <a:buClrTx/>
                <a:buSzTx/>
                <a:buFontTx/>
                <a:buNone/>
              </a:pPr>
              <a:r>
                <a:rPr lang="en-US">
                  <a:solidFill>
                    <a:schemeClr val="tx2"/>
                  </a:solidFill>
                </a:rPr>
                <a:t>class C</a:t>
              </a:r>
            </a:p>
            <a:p>
              <a:pPr>
                <a:lnSpc>
                  <a:spcPct val="60000"/>
                </a:lnSpc>
                <a:spcBef>
                  <a:spcPct val="50000"/>
                </a:spcBef>
                <a:buClrTx/>
                <a:buSzTx/>
                <a:buFontTx/>
                <a:buNone/>
              </a:pPr>
              <a:r>
                <a:rPr lang="en-US">
                  <a:solidFill>
                    <a:schemeClr val="tx2"/>
                  </a:solidFill>
                </a:rPr>
                <a:t>  - v3</a:t>
              </a:r>
            </a:p>
          </p:txBody>
        </p:sp>
        <p:sp>
          <p:nvSpPr>
            <p:cNvPr id="14" name="Text Box 7" descr="Small grid"/>
            <p:cNvSpPr txBox="1">
              <a:spLocks noChangeArrowheads="1"/>
            </p:cNvSpPr>
            <p:nvPr/>
          </p:nvSpPr>
          <p:spPr bwMode="auto">
            <a:xfrm>
              <a:off x="2928" y="3686"/>
              <a:ext cx="720" cy="384"/>
            </a:xfrm>
            <a:prstGeom prst="rect">
              <a:avLst/>
            </a:prstGeom>
            <a:pattFill prst="smGrid">
              <a:fgClr>
                <a:schemeClr val="accent1"/>
              </a:fgClr>
              <a:bgClr>
                <a:srgbClr val="FFFFFF"/>
              </a:bgClr>
            </a:pattFill>
            <a:ln w="9525">
              <a:noFill/>
              <a:miter lim="800000"/>
              <a:headEnd/>
              <a:tailEnd/>
            </a:ln>
          </p:spPr>
          <p:txBody>
            <a:bodyPr>
              <a:spAutoFit/>
            </a:bodyPr>
            <a:lstStyle/>
            <a:p>
              <a:pPr>
                <a:lnSpc>
                  <a:spcPct val="60000"/>
                </a:lnSpc>
                <a:spcBef>
                  <a:spcPct val="50000"/>
                </a:spcBef>
                <a:buClrTx/>
                <a:buSzTx/>
                <a:buFontTx/>
                <a:buNone/>
              </a:pPr>
              <a:r>
                <a:rPr lang="en-US" dirty="0" smtClean="0">
                  <a:solidFill>
                    <a:schemeClr val="tx2"/>
                  </a:solidFill>
                </a:rPr>
                <a:t>class </a:t>
              </a:r>
              <a:r>
                <a:rPr lang="en-US" dirty="0">
                  <a:solidFill>
                    <a:schemeClr val="tx2"/>
                  </a:solidFill>
                </a:rPr>
                <a:t>D</a:t>
              </a:r>
            </a:p>
            <a:p>
              <a:pPr>
                <a:lnSpc>
                  <a:spcPct val="60000"/>
                </a:lnSpc>
                <a:spcBef>
                  <a:spcPct val="50000"/>
                </a:spcBef>
                <a:buClrTx/>
                <a:buSzTx/>
                <a:buFontTx/>
                <a:buNone/>
              </a:pPr>
              <a:r>
                <a:rPr lang="en-US" dirty="0">
                  <a:solidFill>
                    <a:schemeClr val="tx2"/>
                  </a:solidFill>
                </a:rPr>
                <a:t>  - v4</a:t>
              </a:r>
            </a:p>
          </p:txBody>
        </p:sp>
        <p:sp>
          <p:nvSpPr>
            <p:cNvPr id="15" name="Line 8"/>
            <p:cNvSpPr>
              <a:spLocks noChangeShapeType="1"/>
            </p:cNvSpPr>
            <p:nvPr/>
          </p:nvSpPr>
          <p:spPr bwMode="auto">
            <a:xfrm flipV="1">
              <a:off x="1920" y="2688"/>
              <a:ext cx="960" cy="432"/>
            </a:xfrm>
            <a:prstGeom prst="line">
              <a:avLst/>
            </a:prstGeom>
            <a:noFill/>
            <a:ln w="38100">
              <a:solidFill>
                <a:schemeClr val="tx2"/>
              </a:solidFill>
              <a:miter lim="800000"/>
              <a:headEnd/>
              <a:tailEnd type="triangle" w="med" len="med"/>
            </a:ln>
          </p:spPr>
          <p:txBody>
            <a:bodyPr wrap="none"/>
            <a:lstStyle/>
            <a:p>
              <a:endParaRPr lang="en-US"/>
            </a:p>
          </p:txBody>
        </p:sp>
        <p:sp>
          <p:nvSpPr>
            <p:cNvPr id="16" name="Line 9"/>
            <p:cNvSpPr>
              <a:spLocks noChangeShapeType="1"/>
            </p:cNvSpPr>
            <p:nvPr/>
          </p:nvSpPr>
          <p:spPr bwMode="auto">
            <a:xfrm flipH="1" flipV="1">
              <a:off x="3648" y="2688"/>
              <a:ext cx="1008" cy="432"/>
            </a:xfrm>
            <a:prstGeom prst="line">
              <a:avLst/>
            </a:prstGeom>
            <a:noFill/>
            <a:ln w="38100">
              <a:solidFill>
                <a:schemeClr val="tx2"/>
              </a:solidFill>
              <a:miter lim="800000"/>
              <a:headEnd/>
              <a:tailEnd type="triangle" w="med" len="med"/>
            </a:ln>
          </p:spPr>
          <p:txBody>
            <a:bodyPr wrap="none"/>
            <a:lstStyle/>
            <a:p>
              <a:endParaRPr lang="en-US"/>
            </a:p>
          </p:txBody>
        </p:sp>
        <p:sp>
          <p:nvSpPr>
            <p:cNvPr id="17" name="Line 10"/>
            <p:cNvSpPr>
              <a:spLocks noChangeShapeType="1"/>
            </p:cNvSpPr>
            <p:nvPr/>
          </p:nvSpPr>
          <p:spPr bwMode="auto">
            <a:xfrm flipV="1">
              <a:off x="3648" y="3456"/>
              <a:ext cx="864" cy="336"/>
            </a:xfrm>
            <a:prstGeom prst="line">
              <a:avLst/>
            </a:prstGeom>
            <a:noFill/>
            <a:ln w="38100">
              <a:solidFill>
                <a:schemeClr val="tx2"/>
              </a:solidFill>
              <a:miter lim="800000"/>
              <a:headEnd/>
              <a:tailEnd type="triangle" w="med" len="med"/>
            </a:ln>
          </p:spPr>
          <p:txBody>
            <a:bodyPr wrap="none"/>
            <a:lstStyle/>
            <a:p>
              <a:endParaRPr lang="en-US"/>
            </a:p>
          </p:txBody>
        </p:sp>
        <p:sp>
          <p:nvSpPr>
            <p:cNvPr id="18" name="Line 11"/>
            <p:cNvSpPr>
              <a:spLocks noChangeShapeType="1"/>
            </p:cNvSpPr>
            <p:nvPr/>
          </p:nvSpPr>
          <p:spPr bwMode="auto">
            <a:xfrm flipH="1" flipV="1">
              <a:off x="2064" y="3504"/>
              <a:ext cx="864" cy="288"/>
            </a:xfrm>
            <a:prstGeom prst="line">
              <a:avLst/>
            </a:prstGeom>
            <a:noFill/>
            <a:ln w="38100">
              <a:solidFill>
                <a:schemeClr val="tx2"/>
              </a:solidFill>
              <a:miter lim="800000"/>
              <a:headEnd/>
              <a:tailEnd type="triangle" w="med" len="med"/>
            </a:ln>
          </p:spPr>
          <p:txBody>
            <a:bodyPr wrap="none"/>
            <a:lstStyle/>
            <a:p>
              <a:endParaRPr lang="en-US"/>
            </a:p>
          </p:txBody>
        </p:sp>
        <p:sp>
          <p:nvSpPr>
            <p:cNvPr id="19" name="Text Box 12"/>
            <p:cNvSpPr txBox="1">
              <a:spLocks noChangeArrowheads="1"/>
            </p:cNvSpPr>
            <p:nvPr/>
          </p:nvSpPr>
          <p:spPr bwMode="auto">
            <a:xfrm rot="-1353524">
              <a:off x="1968" y="2640"/>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a:t>
              </a:r>
            </a:p>
          </p:txBody>
        </p:sp>
        <p:sp>
          <p:nvSpPr>
            <p:cNvPr id="20" name="Text Box 13"/>
            <p:cNvSpPr txBox="1">
              <a:spLocks noChangeArrowheads="1"/>
            </p:cNvSpPr>
            <p:nvPr/>
          </p:nvSpPr>
          <p:spPr bwMode="auto">
            <a:xfrm rot="-1353524">
              <a:off x="3888" y="3648"/>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a:t>
              </a:r>
            </a:p>
          </p:txBody>
        </p:sp>
        <p:sp>
          <p:nvSpPr>
            <p:cNvPr id="21" name="Text Box 14"/>
            <p:cNvSpPr txBox="1">
              <a:spLocks noChangeArrowheads="1"/>
            </p:cNvSpPr>
            <p:nvPr/>
          </p:nvSpPr>
          <p:spPr bwMode="auto">
            <a:xfrm rot="1430720">
              <a:off x="3940" y="2678"/>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a:t>
              </a:r>
            </a:p>
          </p:txBody>
        </p:sp>
        <p:sp>
          <p:nvSpPr>
            <p:cNvPr id="22" name="Text Box 15"/>
            <p:cNvSpPr txBox="1">
              <a:spLocks noChangeArrowheads="1"/>
            </p:cNvSpPr>
            <p:nvPr/>
          </p:nvSpPr>
          <p:spPr bwMode="auto">
            <a:xfrm rot="752744">
              <a:off x="2164" y="3686"/>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chemeClr val="tx2"/>
                  </a:solidFill>
                </a:rPr>
                <a:t>Kế thừa</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Khái niệm kế thừa</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85720" y="928670"/>
            <a:ext cx="8643998" cy="4389437"/>
          </a:xfrm>
        </p:spPr>
        <p:txBody>
          <a:bodyPr/>
          <a:lstStyle/>
          <a:p>
            <a:pPr eaLnBrk="1" hangingPunct="1">
              <a:lnSpc>
                <a:spcPct val="90000"/>
              </a:lnSpc>
            </a:pPr>
            <a:r>
              <a:rPr lang="en-US" dirty="0" smtClean="0">
                <a:solidFill>
                  <a:schemeClr val="tx1"/>
                </a:solidFill>
              </a:rPr>
              <a:t>Tính kế thừa cho phép định nghĩa một lớp mới dựa trên các lớp đã có.</a:t>
            </a:r>
          </a:p>
          <a:p>
            <a:pPr eaLnBrk="1" hangingPunct="1">
              <a:lnSpc>
                <a:spcPct val="90000"/>
              </a:lnSpc>
            </a:pPr>
            <a:r>
              <a:rPr lang="en-US" dirty="0" smtClean="0">
                <a:solidFill>
                  <a:schemeClr val="tx1"/>
                </a:solidFill>
              </a:rPr>
              <a:t>Một lớp kế thừa từ 1 lớp khác được gọi là lớp dẫn xuất (derived class).</a:t>
            </a:r>
          </a:p>
          <a:p>
            <a:pPr eaLnBrk="1" hangingPunct="1">
              <a:lnSpc>
                <a:spcPct val="90000"/>
              </a:lnSpc>
            </a:pPr>
            <a:r>
              <a:rPr lang="en-US" dirty="0" smtClean="0">
                <a:solidFill>
                  <a:schemeClr val="tx1"/>
                </a:solidFill>
              </a:rPr>
              <a:t>Một lớp được lớp khác kế thừa gọi là lớp cơ sở (base class).</a:t>
            </a:r>
          </a:p>
          <a:p>
            <a:pPr eaLnBrk="1" hangingPunct="1">
              <a:lnSpc>
                <a:spcPct val="90000"/>
              </a:lnSpc>
            </a:pPr>
            <a:r>
              <a:rPr lang="en-US" dirty="0" smtClean="0">
                <a:solidFill>
                  <a:schemeClr val="tx1"/>
                </a:solidFill>
              </a:rPr>
              <a:t>Lớp dẫn xuất sẽ kế thừa các thành phần dữ liệu và hàm thành phần của lớp cơ sở đồng thời bổ sung thêm các thành phần mới.</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ảo</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4" name="Content Placeholder 2"/>
          <p:cNvSpPr>
            <a:spLocks noGrp="1"/>
          </p:cNvSpPr>
          <p:nvPr>
            <p:ph idx="1"/>
          </p:nvPr>
        </p:nvSpPr>
        <p:spPr>
          <a:xfrm>
            <a:off x="285720" y="928670"/>
            <a:ext cx="8501122" cy="6429420"/>
          </a:xfrm>
        </p:spPr>
        <p:txBody>
          <a:bodyPr/>
          <a:lstStyle/>
          <a:p>
            <a:r>
              <a:rPr lang="en-US" sz="2800" dirty="0" smtClean="0">
                <a:solidFill>
                  <a:schemeClr val="tx1"/>
                </a:solidFill>
              </a:rPr>
              <a:t>Ta có thể nói D kế thừa A hai lần.Trong tình huống này, các thành phần của A (hàm hoặc dữ liệu) sẽ xuất hiện trong D hai lần. Đối với hàm thành phần thì </a:t>
            </a:r>
            <a:r>
              <a:rPr lang="vi-VN" sz="2800" dirty="0" smtClean="0">
                <a:solidFill>
                  <a:schemeClr val="tx1"/>
                </a:solidFill>
                <a:latin typeface="Calibri" pitchFamily="34" charset="0"/>
                <a:cs typeface="Calibri" pitchFamily="34" charset="0"/>
              </a:rPr>
              <a:t>đ</a:t>
            </a:r>
            <a:r>
              <a:rPr lang="en-US" sz="2800" dirty="0" smtClean="0">
                <a:solidFill>
                  <a:schemeClr val="tx1"/>
                </a:solidFill>
                <a:latin typeface="Calibri" pitchFamily="34" charset="0"/>
                <a:cs typeface="Calibri" pitchFamily="34" charset="0"/>
              </a:rPr>
              <a:t>iều này không quan trọng vì chỉ có duy nhất một hàm cho một lớp c</a:t>
            </a:r>
            <a:r>
              <a:rPr lang="vi-VN" sz="2800" dirty="0" smtClean="0">
                <a:solidFill>
                  <a:schemeClr val="tx1"/>
                </a:solidFill>
                <a:latin typeface="Calibri" pitchFamily="34" charset="0"/>
                <a:cs typeface="Calibri" pitchFamily="34" charset="0"/>
              </a:rPr>
              <a:t>ơ</a:t>
            </a:r>
            <a:r>
              <a:rPr lang="en-US" sz="2800" dirty="0" smtClean="0">
                <a:solidFill>
                  <a:schemeClr val="tx1"/>
                </a:solidFill>
                <a:latin typeface="Calibri" pitchFamily="34" charset="0"/>
                <a:cs typeface="Calibri" pitchFamily="34" charset="0"/>
              </a:rPr>
              <a:t> sở. Tuy nhiên các thành phần dữ liệu lại </a:t>
            </a:r>
            <a:r>
              <a:rPr lang="vi-VN" sz="2800" dirty="0" smtClean="0">
                <a:solidFill>
                  <a:schemeClr val="tx1"/>
                </a:solidFill>
                <a:latin typeface="Calibri" pitchFamily="34" charset="0"/>
                <a:cs typeface="Calibri" pitchFamily="34" charset="0"/>
              </a:rPr>
              <a:t>được</a:t>
            </a:r>
            <a:r>
              <a:rPr lang="en-US" sz="2800" dirty="0" smtClean="0">
                <a:solidFill>
                  <a:schemeClr val="tx1"/>
                </a:solidFill>
                <a:latin typeface="Calibri" pitchFamily="34" charset="0"/>
                <a:cs typeface="Calibri" pitchFamily="34" charset="0"/>
              </a:rPr>
              <a:t> lặp lại trong các </a:t>
            </a:r>
            <a:r>
              <a:rPr lang="vi-VN" sz="2800" dirty="0" smtClean="0">
                <a:solidFill>
                  <a:schemeClr val="tx1"/>
                </a:solidFill>
                <a:latin typeface="Calibri" pitchFamily="34" charset="0"/>
                <a:cs typeface="Calibri" pitchFamily="34" charset="0"/>
              </a:rPr>
              <a:t>đối</a:t>
            </a:r>
            <a:r>
              <a:rPr lang="en-US" sz="2800" dirty="0" smtClean="0">
                <a:solidFill>
                  <a:schemeClr val="tx1"/>
                </a:solidFill>
                <a:latin typeface="Calibri" pitchFamily="34" charset="0"/>
                <a:cs typeface="Calibri" pitchFamily="34" charset="0"/>
              </a:rPr>
              <a:t> t</a:t>
            </a:r>
            <a:r>
              <a:rPr lang="vi-VN" sz="2800" dirty="0" smtClean="0">
                <a:solidFill>
                  <a:schemeClr val="tx1"/>
                </a:solidFill>
                <a:latin typeface="Calibri" pitchFamily="34" charset="0"/>
                <a:cs typeface="Calibri" pitchFamily="34" charset="0"/>
              </a:rPr>
              <a:t>ượng</a:t>
            </a:r>
            <a:r>
              <a:rPr lang="en-US" sz="2800" dirty="0" smtClean="0">
                <a:solidFill>
                  <a:schemeClr val="tx1"/>
                </a:solidFill>
                <a:latin typeface="Calibri" pitchFamily="34" charset="0"/>
                <a:cs typeface="Calibri" pitchFamily="34" charset="0"/>
              </a:rPr>
              <a:t> khác nhau (thành phần dữ liệu của mỗi </a:t>
            </a:r>
            <a:r>
              <a:rPr lang="vi-VN" sz="2800" dirty="0" smtClean="0">
                <a:solidFill>
                  <a:schemeClr val="tx1"/>
                </a:solidFill>
                <a:latin typeface="Calibri" pitchFamily="34" charset="0"/>
                <a:cs typeface="Calibri" pitchFamily="34" charset="0"/>
              </a:rPr>
              <a:t>đối</a:t>
            </a:r>
            <a:r>
              <a:rPr lang="en-US" sz="2800" dirty="0" smtClean="0">
                <a:solidFill>
                  <a:schemeClr val="tx1"/>
                </a:solidFill>
                <a:latin typeface="Calibri" pitchFamily="34" charset="0"/>
                <a:cs typeface="Calibri" pitchFamily="34" charset="0"/>
              </a:rPr>
              <a:t> t</a:t>
            </a:r>
            <a:r>
              <a:rPr lang="vi-VN" sz="2800" dirty="0" smtClean="0">
                <a:solidFill>
                  <a:schemeClr val="tx1"/>
                </a:solidFill>
                <a:latin typeface="Calibri" pitchFamily="34" charset="0"/>
                <a:cs typeface="Calibri" pitchFamily="34" charset="0"/>
              </a:rPr>
              <a:t>ượng</a:t>
            </a:r>
            <a:r>
              <a:rPr lang="en-US" sz="2800" dirty="0" smtClean="0">
                <a:solidFill>
                  <a:schemeClr val="tx1"/>
                </a:solidFill>
                <a:latin typeface="Calibri" pitchFamily="34" charset="0"/>
                <a:cs typeface="Calibri" pitchFamily="34" charset="0"/>
              </a:rPr>
              <a:t> là </a:t>
            </a:r>
            <a:r>
              <a:rPr lang="vi-VN" sz="2800" dirty="0" smtClean="0">
                <a:solidFill>
                  <a:schemeClr val="tx1"/>
                </a:solidFill>
                <a:latin typeface="Calibri" pitchFamily="34" charset="0"/>
                <a:cs typeface="Calibri" pitchFamily="34" charset="0"/>
              </a:rPr>
              <a:t>độc</a:t>
            </a:r>
            <a:r>
              <a:rPr lang="en-US" sz="2800" dirty="0" smtClean="0">
                <a:solidFill>
                  <a:schemeClr val="tx1"/>
                </a:solidFill>
                <a:latin typeface="Calibri" pitchFamily="34" charset="0"/>
                <a:cs typeface="Calibri" pitchFamily="34" charset="0"/>
              </a:rPr>
              <a:t> lập)</a:t>
            </a:r>
          </a:p>
          <a:p>
            <a:r>
              <a:rPr lang="en-US" sz="2800" dirty="0" smtClean="0">
                <a:solidFill>
                  <a:schemeClr val="tx1"/>
                </a:solidFill>
                <a:latin typeface="Calibri" pitchFamily="34" charset="0"/>
                <a:cs typeface="Calibri" pitchFamily="34" charset="0"/>
              </a:rPr>
              <a:t>Nh</a:t>
            </a:r>
            <a:r>
              <a:rPr lang="vi-VN" sz="2800" dirty="0" smtClean="0">
                <a:solidFill>
                  <a:schemeClr val="tx1"/>
                </a:solidFill>
                <a:latin typeface="Calibri" pitchFamily="34" charset="0"/>
                <a:cs typeface="Calibri" pitchFamily="34" charset="0"/>
              </a:rPr>
              <a:t>ư</a:t>
            </a:r>
            <a:r>
              <a:rPr lang="en-US" sz="2800" dirty="0" smtClean="0">
                <a:solidFill>
                  <a:schemeClr val="tx1"/>
                </a:solidFill>
                <a:latin typeface="Calibri" pitchFamily="34" charset="0"/>
                <a:cs typeface="Calibri" pitchFamily="34" charset="0"/>
              </a:rPr>
              <a:t> vậy phải ch</a:t>
            </a:r>
            <a:r>
              <a:rPr lang="vi-VN" sz="2800" dirty="0" smtClean="0">
                <a:solidFill>
                  <a:schemeClr val="tx1"/>
                </a:solidFill>
                <a:latin typeface="Calibri" pitchFamily="34" charset="0"/>
                <a:cs typeface="Calibri" pitchFamily="34" charset="0"/>
              </a:rPr>
              <a:t>ă</a:t>
            </a:r>
            <a:r>
              <a:rPr lang="en-US" sz="2800" dirty="0" smtClean="0">
                <a:solidFill>
                  <a:schemeClr val="tx1"/>
                </a:solidFill>
                <a:latin typeface="Calibri" pitchFamily="34" charset="0"/>
                <a:cs typeface="Calibri" pitchFamily="34" charset="0"/>
              </a:rPr>
              <a:t>ng có sự d</a:t>
            </a:r>
            <a:r>
              <a:rPr lang="vi-VN" sz="2800" dirty="0" smtClean="0">
                <a:solidFill>
                  <a:schemeClr val="tx1"/>
                </a:solidFill>
                <a:latin typeface="Calibri" pitchFamily="34" charset="0"/>
                <a:cs typeface="Calibri" pitchFamily="34" charset="0"/>
              </a:rPr>
              <a:t>ư</a:t>
            </a:r>
            <a:r>
              <a:rPr lang="en-US" sz="2800" dirty="0" smtClean="0">
                <a:solidFill>
                  <a:schemeClr val="tx1"/>
                </a:solidFill>
                <a:latin typeface="Calibri" pitchFamily="34" charset="0"/>
                <a:cs typeface="Calibri" pitchFamily="34" charset="0"/>
              </a:rPr>
              <a:t> thừa dữ liệu? Câu trả lời phụ thuộc vào từng tình huống cụ thể. Nếu chúng ta muốn D có 2 bản sao dữ liệu của A ta phải phân biệt chúng nhờ:       A::B::v1;  A::C::v1;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ảo</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Content Placeholder 2"/>
          <p:cNvSpPr>
            <a:spLocks noGrp="1"/>
          </p:cNvSpPr>
          <p:nvPr>
            <p:ph idx="1"/>
          </p:nvPr>
        </p:nvSpPr>
        <p:spPr>
          <a:xfrm>
            <a:off x="214282" y="857232"/>
            <a:ext cx="8229600" cy="4389437"/>
          </a:xfrm>
        </p:spPr>
        <p:txBody>
          <a:bodyPr/>
          <a:lstStyle/>
          <a:p>
            <a:r>
              <a:rPr lang="en-US" sz="2800" dirty="0" smtClean="0">
                <a:solidFill>
                  <a:schemeClr val="tx1"/>
                </a:solidFill>
              </a:rPr>
              <a:t>Thông th</a:t>
            </a:r>
            <a:r>
              <a:rPr lang="vi-VN" sz="2800" dirty="0" smtClean="0">
                <a:solidFill>
                  <a:schemeClr val="tx1"/>
                </a:solidFill>
                <a:latin typeface="Calibri" pitchFamily="34" charset="0"/>
                <a:cs typeface="Calibri" pitchFamily="34" charset="0"/>
              </a:rPr>
              <a:t>ường</a:t>
            </a:r>
            <a:r>
              <a:rPr lang="en-US" sz="2800" dirty="0" smtClean="0">
                <a:solidFill>
                  <a:schemeClr val="tx1"/>
                </a:solidFill>
              </a:rPr>
              <a:t> chúng ta không muốn dl bị lặp lại và phải giải quyết bằng cách chọn một trang hai bản sao dl </a:t>
            </a:r>
            <a:r>
              <a:rPr lang="vi-VN" sz="2800" dirty="0" smtClean="0">
                <a:solidFill>
                  <a:schemeClr val="tx1"/>
                </a:solidFill>
                <a:latin typeface="Calibri" pitchFamily="34" charset="0"/>
                <a:cs typeface="Calibri" pitchFamily="34" charset="0"/>
              </a:rPr>
              <a:t>để</a:t>
            </a:r>
            <a:r>
              <a:rPr lang="en-US" sz="2800" dirty="0" smtClean="0">
                <a:solidFill>
                  <a:schemeClr val="tx1"/>
                </a:solidFill>
              </a:rPr>
              <a:t> thao tác. Điều này thật chán và không an toàn. </a:t>
            </a:r>
          </a:p>
          <a:p>
            <a:r>
              <a:rPr lang="en-US" sz="2800" dirty="0" smtClean="0">
                <a:solidFill>
                  <a:schemeClr val="tx1"/>
                </a:solidFill>
              </a:rPr>
              <a:t>Ngôn ngữ C++ cho phép chỉ tổ hợp một lần duy nhất các thành phần của lớp A trong lớp D nhờ khai báo trong các lớp B và C (chứ không phải trong D) rằng lớp A là ảo (từ khoá virtual)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ảo</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0" name="Rectangle 3" descr="Small grid"/>
          <p:cNvSpPr>
            <a:spLocks noGrp="1" noChangeArrowheads="1"/>
          </p:cNvSpPr>
          <p:nvPr>
            <p:ph idx="1"/>
          </p:nvPr>
        </p:nvSpPr>
        <p:spPr>
          <a:xfrm>
            <a:off x="285720" y="1428736"/>
            <a:ext cx="3694113" cy="4500594"/>
          </a:xfrm>
        </p:spPr>
        <p:txBody>
          <a:bodyPr/>
          <a:lstStyle/>
          <a:p>
            <a:pPr eaLnBrk="1" hangingPunct="1">
              <a:buFont typeface="Wingdings" pitchFamily="2" charset="2"/>
              <a:buNone/>
            </a:pPr>
            <a:r>
              <a:rPr lang="en-US" sz="2400" dirty="0" smtClean="0">
                <a:solidFill>
                  <a:srgbClr val="00B0F0"/>
                </a:solidFill>
              </a:rPr>
              <a:t>#include&lt;iostream.h&gt;</a:t>
            </a:r>
          </a:p>
          <a:p>
            <a:pPr eaLnBrk="1" hangingPunct="1">
              <a:buFont typeface="Wingdings" pitchFamily="2" charset="2"/>
              <a:buNone/>
            </a:pPr>
            <a:r>
              <a:rPr lang="en-US" sz="2400" dirty="0" smtClean="0">
                <a:solidFill>
                  <a:srgbClr val="00B0F0"/>
                </a:solidFill>
              </a:rPr>
              <a:t>#include&lt;conio.h&gt;</a:t>
            </a:r>
          </a:p>
          <a:p>
            <a:pPr eaLnBrk="1" hangingPunct="1">
              <a:buFont typeface="Wingdings" pitchFamily="2" charset="2"/>
              <a:buNone/>
            </a:pPr>
            <a:r>
              <a:rPr lang="en-US" sz="2400" dirty="0" smtClean="0">
                <a:solidFill>
                  <a:srgbClr val="00B0F0"/>
                </a:solidFill>
              </a:rPr>
              <a:t>class A{</a:t>
            </a:r>
          </a:p>
          <a:p>
            <a:pPr lvl="1" eaLnBrk="1" hangingPunct="1">
              <a:buFont typeface="Wingdings" pitchFamily="2" charset="2"/>
              <a:buNone/>
            </a:pPr>
            <a:r>
              <a:rPr lang="en-US" sz="2400" dirty="0" smtClean="0">
                <a:solidFill>
                  <a:srgbClr val="00B0F0"/>
                </a:solidFill>
              </a:rPr>
              <a:t>public:</a:t>
            </a:r>
          </a:p>
          <a:p>
            <a:pPr lvl="2" eaLnBrk="1" hangingPunct="1">
              <a:buFont typeface="Wingdings" pitchFamily="2" charset="2"/>
              <a:buNone/>
            </a:pPr>
            <a:r>
              <a:rPr lang="en-US" dirty="0" smtClean="0">
                <a:solidFill>
                  <a:srgbClr val="00B0F0"/>
                </a:solidFill>
              </a:rPr>
              <a:t> float v1;</a:t>
            </a:r>
          </a:p>
          <a:p>
            <a:pPr eaLnBrk="1" hangingPunct="1">
              <a:buFont typeface="Wingdings" pitchFamily="2" charset="2"/>
              <a:buNone/>
            </a:pPr>
            <a:r>
              <a:rPr lang="en-US" sz="2400" dirty="0" smtClean="0">
                <a:solidFill>
                  <a:srgbClr val="00B0F0"/>
                </a:solidFill>
              </a:rPr>
              <a:t>};</a:t>
            </a:r>
          </a:p>
          <a:p>
            <a:pPr eaLnBrk="1" hangingPunct="1">
              <a:buFont typeface="Wingdings" pitchFamily="2" charset="2"/>
              <a:buNone/>
            </a:pPr>
            <a:r>
              <a:rPr lang="en-US" sz="2400" dirty="0" smtClean="0">
                <a:solidFill>
                  <a:srgbClr val="00B0F0"/>
                </a:solidFill>
              </a:rPr>
              <a:t>class B : public A{</a:t>
            </a:r>
          </a:p>
          <a:p>
            <a:pPr lvl="1" eaLnBrk="1" hangingPunct="1">
              <a:buFont typeface="Wingdings" pitchFamily="2" charset="2"/>
              <a:buNone/>
            </a:pPr>
            <a:r>
              <a:rPr lang="en-US" sz="2400" dirty="0" smtClean="0">
                <a:solidFill>
                  <a:srgbClr val="00B0F0"/>
                </a:solidFill>
              </a:rPr>
              <a:t>public:</a:t>
            </a:r>
          </a:p>
          <a:p>
            <a:pPr lvl="2" eaLnBrk="1" hangingPunct="1">
              <a:buFont typeface="Wingdings" pitchFamily="2" charset="2"/>
              <a:buNone/>
            </a:pPr>
            <a:r>
              <a:rPr lang="en-US" dirty="0" smtClean="0">
                <a:solidFill>
                  <a:srgbClr val="00B0F0"/>
                </a:solidFill>
              </a:rPr>
              <a:t>float v2;</a:t>
            </a:r>
          </a:p>
          <a:p>
            <a:pPr eaLnBrk="1" hangingPunct="1">
              <a:buFont typeface="Wingdings" pitchFamily="2" charset="2"/>
              <a:buNone/>
            </a:pPr>
            <a:r>
              <a:rPr lang="en-US" sz="2400" dirty="0" smtClean="0">
                <a:solidFill>
                  <a:srgbClr val="00B0F0"/>
                </a:solidFill>
              </a:rPr>
              <a:t>};</a:t>
            </a:r>
          </a:p>
        </p:txBody>
      </p:sp>
      <p:sp>
        <p:nvSpPr>
          <p:cNvPr id="11" name="TextBox 10"/>
          <p:cNvSpPr txBox="1"/>
          <p:nvPr/>
        </p:nvSpPr>
        <p:spPr>
          <a:xfrm>
            <a:off x="142844" y="857232"/>
            <a:ext cx="4214842" cy="584775"/>
          </a:xfrm>
          <a:prstGeom prst="rect">
            <a:avLst/>
          </a:prstGeom>
          <a:noFill/>
        </p:spPr>
        <p:txBody>
          <a:bodyPr wrap="square" rtlCol="0">
            <a:spAutoFit/>
          </a:bodyPr>
          <a:lstStyle/>
          <a:p>
            <a:pPr>
              <a:buFont typeface="Wingdings" pitchFamily="2" charset="2"/>
              <a:buChar char="§"/>
            </a:pPr>
            <a:r>
              <a:rPr lang="en-US" sz="3200" b="1" dirty="0" smtClean="0">
                <a:latin typeface="+mj-lt"/>
              </a:rPr>
              <a:t> Ví dụ 5.4. </a:t>
            </a:r>
            <a:r>
              <a:rPr lang="en-US" sz="2800" dirty="0" smtClean="0">
                <a:latin typeface="+mj-lt"/>
              </a:rPr>
              <a:t>Lớp cơ sở ảo</a:t>
            </a:r>
            <a:endParaRPr lang="en-US" sz="2800" dirty="0">
              <a:latin typeface="+mj-lt"/>
            </a:endParaRPr>
          </a:p>
        </p:txBody>
      </p:sp>
      <p:sp>
        <p:nvSpPr>
          <p:cNvPr id="12" name="Rectangle 4" descr="Small grid"/>
          <p:cNvSpPr>
            <a:spLocks noChangeArrowheads="1"/>
          </p:cNvSpPr>
          <p:nvPr/>
        </p:nvSpPr>
        <p:spPr bwMode="auto">
          <a:xfrm>
            <a:off x="5000628" y="1714488"/>
            <a:ext cx="3694113" cy="4357718"/>
          </a:xfrm>
          <a:prstGeom prst="rect">
            <a:avLst/>
          </a:prstGeom>
          <a:noFill/>
          <a:ln w="9525">
            <a:noFill/>
            <a:miter lim="800000"/>
            <a:headEnd/>
            <a:tailEnd/>
          </a:ln>
        </p:spPr>
        <p:txBody>
          <a:bodyPr/>
          <a:lstStyle/>
          <a:p>
            <a:pPr marL="342900" indent="-342900">
              <a:lnSpc>
                <a:spcPct val="90000"/>
              </a:lnSpc>
              <a:buClr>
                <a:schemeClr val="folHlink"/>
              </a:buClr>
              <a:buSzPct val="60000"/>
            </a:pPr>
            <a:r>
              <a:rPr lang="en-US" sz="2400" dirty="0">
                <a:solidFill>
                  <a:srgbClr val="00B0F0"/>
                </a:solidFill>
                <a:latin typeface="+mj-lt"/>
              </a:rPr>
              <a:t>class C : public A{</a:t>
            </a:r>
          </a:p>
          <a:p>
            <a:pPr marL="742950" lvl="1" indent="-285750">
              <a:lnSpc>
                <a:spcPct val="90000"/>
              </a:lnSpc>
              <a:buClr>
                <a:schemeClr val="hlink"/>
              </a:buClr>
              <a:buSzPct val="55000"/>
            </a:pPr>
            <a:r>
              <a:rPr lang="en-US" sz="2400" dirty="0">
                <a:solidFill>
                  <a:srgbClr val="00B0F0"/>
                </a:solidFill>
                <a:latin typeface="+mj-lt"/>
              </a:rPr>
              <a:t>public:</a:t>
            </a:r>
          </a:p>
          <a:p>
            <a:pPr marL="1143000" lvl="2" indent="-228600">
              <a:lnSpc>
                <a:spcPct val="90000"/>
              </a:lnSpc>
              <a:buClr>
                <a:schemeClr val="folHlink"/>
              </a:buClr>
              <a:buSzPct val="50000"/>
            </a:pPr>
            <a:r>
              <a:rPr lang="en-US" sz="2400" dirty="0">
                <a:solidFill>
                  <a:srgbClr val="00B0F0"/>
                </a:solidFill>
                <a:latin typeface="+mj-lt"/>
              </a:rPr>
              <a:t> float v3;</a:t>
            </a:r>
          </a:p>
          <a:p>
            <a:pPr marL="342900" indent="-342900">
              <a:lnSpc>
                <a:spcPct val="90000"/>
              </a:lnSpc>
              <a:buClr>
                <a:schemeClr val="folHlink"/>
              </a:buClr>
              <a:buSzPct val="60000"/>
            </a:pPr>
            <a:r>
              <a:rPr lang="en-US" sz="2400" dirty="0">
                <a:solidFill>
                  <a:srgbClr val="00B0F0"/>
                </a:solidFill>
                <a:latin typeface="+mj-lt"/>
              </a:rPr>
              <a:t>};</a:t>
            </a:r>
          </a:p>
          <a:p>
            <a:pPr marL="342900" indent="-342900">
              <a:lnSpc>
                <a:spcPct val="90000"/>
              </a:lnSpc>
              <a:buClr>
                <a:schemeClr val="folHlink"/>
              </a:buClr>
              <a:buSzPct val="60000"/>
            </a:pPr>
            <a:r>
              <a:rPr lang="en-US" sz="2400" dirty="0">
                <a:solidFill>
                  <a:srgbClr val="00B0F0"/>
                </a:solidFill>
                <a:latin typeface="+mj-lt"/>
              </a:rPr>
              <a:t>class D : public B, public C{</a:t>
            </a:r>
          </a:p>
          <a:p>
            <a:pPr marL="742950" lvl="1" indent="-285750">
              <a:lnSpc>
                <a:spcPct val="90000"/>
              </a:lnSpc>
              <a:buClr>
                <a:schemeClr val="hlink"/>
              </a:buClr>
              <a:buSzPct val="55000"/>
            </a:pPr>
            <a:r>
              <a:rPr lang="en-US" sz="2400" dirty="0">
                <a:solidFill>
                  <a:srgbClr val="00B0F0"/>
                </a:solidFill>
                <a:latin typeface="+mj-lt"/>
              </a:rPr>
              <a:t>public:</a:t>
            </a:r>
          </a:p>
          <a:p>
            <a:pPr marL="1143000" lvl="2" indent="-228600">
              <a:lnSpc>
                <a:spcPct val="90000"/>
              </a:lnSpc>
              <a:buClr>
                <a:schemeClr val="folHlink"/>
              </a:buClr>
              <a:buSzPct val="50000"/>
            </a:pPr>
            <a:r>
              <a:rPr lang="en-US" sz="2400" dirty="0">
                <a:solidFill>
                  <a:srgbClr val="00B0F0"/>
                </a:solidFill>
                <a:latin typeface="+mj-lt"/>
              </a:rPr>
              <a:t>float v4;</a:t>
            </a:r>
          </a:p>
          <a:p>
            <a:pPr marL="342900" indent="-342900">
              <a:lnSpc>
                <a:spcPct val="90000"/>
              </a:lnSpc>
              <a:buClr>
                <a:schemeClr val="folHlink"/>
              </a:buClr>
              <a:buSzPct val="60000"/>
            </a:pPr>
            <a:r>
              <a:rPr lang="en-US" sz="2400" dirty="0">
                <a:solidFill>
                  <a:srgbClr val="00B0F0"/>
                </a:solidFill>
                <a:latin typeface="+mj-lt"/>
              </a:rPr>
              <a:t>};</a:t>
            </a:r>
          </a:p>
          <a:p>
            <a:pPr marL="342900" indent="-342900">
              <a:lnSpc>
                <a:spcPct val="90000"/>
              </a:lnSpc>
              <a:buClr>
                <a:schemeClr val="folHlink"/>
              </a:buClr>
              <a:buSzPct val="60000"/>
            </a:pPr>
            <a:r>
              <a:rPr lang="en-US" sz="2400" dirty="0">
                <a:solidFill>
                  <a:srgbClr val="00B0F0"/>
                </a:solidFill>
                <a:latin typeface="+mj-lt"/>
              </a:rPr>
              <a:t>void main(){</a:t>
            </a:r>
          </a:p>
          <a:p>
            <a:pPr marL="342900" indent="-342900">
              <a:lnSpc>
                <a:spcPct val="90000"/>
              </a:lnSpc>
              <a:buClr>
                <a:schemeClr val="folHlink"/>
              </a:buClr>
              <a:buSzPct val="60000"/>
            </a:pPr>
            <a:r>
              <a:rPr lang="en-US" sz="2400" dirty="0">
                <a:solidFill>
                  <a:srgbClr val="00B0F0"/>
                </a:solidFill>
                <a:latin typeface="+mj-lt"/>
              </a:rPr>
              <a:t>	D x;</a:t>
            </a:r>
          </a:p>
          <a:p>
            <a:pPr marL="342900" indent="-342900">
              <a:lnSpc>
                <a:spcPct val="90000"/>
              </a:lnSpc>
              <a:buClr>
                <a:schemeClr val="folHlink"/>
              </a:buClr>
              <a:buSzPct val="60000"/>
            </a:pPr>
            <a:r>
              <a:rPr lang="en-US" sz="2400" dirty="0">
                <a:solidFill>
                  <a:srgbClr val="00B0F0"/>
                </a:solidFill>
                <a:latin typeface="+mj-lt"/>
              </a:rPr>
              <a:t>	x.v1=2;	// </a:t>
            </a:r>
            <a:r>
              <a:rPr lang="en-US" sz="2400" dirty="0" smtClean="0">
                <a:solidFill>
                  <a:srgbClr val="00B0F0"/>
                </a:solidFill>
                <a:latin typeface="+mj-lt"/>
              </a:rPr>
              <a:t>!OK</a:t>
            </a:r>
            <a:endParaRPr lang="en-US" sz="2400" dirty="0">
              <a:solidFill>
                <a:srgbClr val="00B0F0"/>
              </a:solidFill>
              <a:latin typeface="+mj-lt"/>
            </a:endParaRPr>
          </a:p>
          <a:p>
            <a:pPr marL="342900" indent="-342900">
              <a:lnSpc>
                <a:spcPct val="90000"/>
              </a:lnSpc>
              <a:buClr>
                <a:schemeClr val="folHlink"/>
              </a:buClr>
              <a:buSzPct val="60000"/>
            </a:pPr>
            <a:r>
              <a:rPr lang="en-US" sz="2400" dirty="0">
                <a:solidFill>
                  <a:srgbClr val="00B0F0"/>
                </a:solidFill>
                <a:latin typeface="+mj-lt"/>
              </a:rPr>
              <a:t>    </a:t>
            </a:r>
            <a:r>
              <a:rPr lang="en-US" sz="2400" dirty="0" smtClean="0">
                <a:solidFill>
                  <a:srgbClr val="00B0F0"/>
                </a:solidFill>
                <a:latin typeface="+mj-lt"/>
              </a:rPr>
              <a:t> x.v4=5</a:t>
            </a:r>
            <a:r>
              <a:rPr lang="en-US" sz="2400" dirty="0">
                <a:solidFill>
                  <a:srgbClr val="00B0F0"/>
                </a:solidFill>
                <a:latin typeface="+mj-lt"/>
              </a:rPr>
              <a:t>; </a:t>
            </a:r>
            <a:r>
              <a:rPr lang="en-US" sz="2400" dirty="0" smtClean="0">
                <a:solidFill>
                  <a:srgbClr val="00B0F0"/>
                </a:solidFill>
                <a:latin typeface="+mj-lt"/>
              </a:rPr>
              <a:t>        //OK</a:t>
            </a:r>
            <a:endParaRPr lang="en-US" sz="2400" dirty="0">
              <a:solidFill>
                <a:srgbClr val="00B0F0"/>
              </a:solidFill>
              <a:latin typeface="+mj-lt"/>
            </a:endParaRPr>
          </a:p>
          <a:p>
            <a:pPr marL="342900" indent="-342900">
              <a:lnSpc>
                <a:spcPct val="90000"/>
              </a:lnSpc>
              <a:buClr>
                <a:schemeClr val="folHlink"/>
              </a:buClr>
              <a:buSzPct val="60000"/>
            </a:pPr>
            <a:r>
              <a:rPr lang="en-US" sz="2400" dirty="0">
                <a:solidFill>
                  <a:srgbClr val="00B0F0"/>
                </a:solidFill>
                <a:latin typeface="+mj-lt"/>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ảo</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928670"/>
            <a:ext cx="8229600" cy="4389437"/>
          </a:xfrm>
        </p:spPr>
        <p:txBody>
          <a:bodyPr/>
          <a:lstStyle/>
          <a:p>
            <a:pPr eaLnBrk="1" hangingPunct="1"/>
            <a:r>
              <a:rPr lang="en-US" sz="2800" dirty="0" smtClean="0">
                <a:solidFill>
                  <a:schemeClr val="tx1"/>
                </a:solidFill>
              </a:rPr>
              <a:t>Giải pháp cho vấn đề này là khai báo A là 1 lớp cơ sở kiểu virtual cho cả lớp B và lớp C. Định nghĩa của lớp B và C như sau:</a:t>
            </a:r>
          </a:p>
        </p:txBody>
      </p:sp>
      <p:sp>
        <p:nvSpPr>
          <p:cNvPr id="13" name="Rectangle 5" descr="Small grid"/>
          <p:cNvSpPr>
            <a:spLocks noChangeArrowheads="1"/>
          </p:cNvSpPr>
          <p:nvPr/>
        </p:nvSpPr>
        <p:spPr bwMode="auto">
          <a:xfrm>
            <a:off x="1738282" y="2498707"/>
            <a:ext cx="6248400" cy="2895600"/>
          </a:xfrm>
          <a:prstGeom prst="rect">
            <a:avLst/>
          </a:prstGeom>
          <a:noFill/>
          <a:ln w="9525">
            <a:noFill/>
            <a:miter lim="800000"/>
            <a:headEnd/>
            <a:tailEnd/>
          </a:ln>
        </p:spPr>
        <p:txBody>
          <a:bodyPr/>
          <a:lstStyle/>
          <a:p>
            <a:pPr marL="1143000" lvl="2" indent="-228600">
              <a:buClr>
                <a:schemeClr val="folHlink"/>
              </a:buClr>
              <a:buSzPct val="60000"/>
            </a:pPr>
            <a:r>
              <a:rPr lang="en-US" sz="2400" dirty="0">
                <a:solidFill>
                  <a:srgbClr val="00B0F0"/>
                </a:solidFill>
                <a:latin typeface="+mj-lt"/>
              </a:rPr>
              <a:t>class B : virtual public A{</a:t>
            </a:r>
          </a:p>
          <a:p>
            <a:pPr marL="1600200" lvl="3" indent="-228600">
              <a:buClr>
                <a:schemeClr val="folHlink"/>
              </a:buClr>
              <a:buSzPct val="60000"/>
            </a:pPr>
            <a:r>
              <a:rPr lang="en-US" sz="2400" dirty="0">
                <a:solidFill>
                  <a:srgbClr val="00B0F0"/>
                </a:solidFill>
                <a:latin typeface="+mj-lt"/>
              </a:rPr>
              <a:t>public:</a:t>
            </a:r>
          </a:p>
          <a:p>
            <a:pPr marL="2057400" lvl="4" indent="-228600">
              <a:buClr>
                <a:schemeClr val="folHlink"/>
              </a:buClr>
              <a:buSzPct val="60000"/>
            </a:pPr>
            <a:r>
              <a:rPr lang="en-US" sz="2400" dirty="0">
                <a:solidFill>
                  <a:srgbClr val="00B0F0"/>
                </a:solidFill>
                <a:latin typeface="+mj-lt"/>
              </a:rPr>
              <a:t>float v2;</a:t>
            </a:r>
          </a:p>
          <a:p>
            <a:pPr marL="1143000" lvl="2" indent="-228600">
              <a:buClr>
                <a:schemeClr val="folHlink"/>
              </a:buClr>
              <a:buSzPct val="60000"/>
            </a:pPr>
            <a:r>
              <a:rPr lang="en-US" sz="2400" dirty="0">
                <a:solidFill>
                  <a:srgbClr val="00B0F0"/>
                </a:solidFill>
                <a:latin typeface="+mj-lt"/>
              </a:rPr>
              <a:t>};</a:t>
            </a:r>
          </a:p>
          <a:p>
            <a:pPr marL="1143000" lvl="2" indent="-228600">
              <a:buClr>
                <a:schemeClr val="folHlink"/>
              </a:buClr>
              <a:buSzPct val="60000"/>
            </a:pPr>
            <a:r>
              <a:rPr lang="en-US" sz="2400" dirty="0">
                <a:solidFill>
                  <a:srgbClr val="00B0F0"/>
                </a:solidFill>
                <a:latin typeface="+mj-lt"/>
              </a:rPr>
              <a:t>class C : virtual public A{</a:t>
            </a:r>
          </a:p>
          <a:p>
            <a:pPr marL="1600200" lvl="3" indent="-228600">
              <a:buClr>
                <a:schemeClr val="folHlink"/>
              </a:buClr>
              <a:buSzPct val="60000"/>
            </a:pPr>
            <a:r>
              <a:rPr lang="en-US" sz="2400" dirty="0">
                <a:solidFill>
                  <a:srgbClr val="00B0F0"/>
                </a:solidFill>
                <a:latin typeface="+mj-lt"/>
              </a:rPr>
              <a:t>public:</a:t>
            </a:r>
          </a:p>
          <a:p>
            <a:pPr marL="2057400" lvl="4" indent="-228600">
              <a:buClr>
                <a:schemeClr val="folHlink"/>
              </a:buClr>
              <a:buSzPct val="60000"/>
            </a:pPr>
            <a:r>
              <a:rPr lang="en-US" sz="2400" dirty="0">
                <a:solidFill>
                  <a:srgbClr val="00B0F0"/>
                </a:solidFill>
                <a:latin typeface="+mj-lt"/>
              </a:rPr>
              <a:t>float v3;</a:t>
            </a:r>
          </a:p>
          <a:p>
            <a:pPr marL="1143000" lvl="2" indent="-228600">
              <a:buClr>
                <a:schemeClr val="folHlink"/>
              </a:buClr>
              <a:buSzPct val="60000"/>
            </a:pPr>
            <a:r>
              <a:rPr lang="en-US" sz="2400" dirty="0">
                <a:solidFill>
                  <a:srgbClr val="00B0F0"/>
                </a:solidFill>
                <a:latin typeface="+mj-lt"/>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ảo</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1000108"/>
            <a:ext cx="8643998" cy="4389437"/>
          </a:xfrm>
        </p:spPr>
        <p:txBody>
          <a:bodyPr/>
          <a:lstStyle/>
          <a:p>
            <a:pPr eaLnBrk="1" hangingPunct="1"/>
            <a:r>
              <a:rPr lang="en-US" dirty="0" smtClean="0">
                <a:solidFill>
                  <a:schemeClr val="tx1"/>
                </a:solidFill>
              </a:rPr>
              <a:t>Cho sơ đồ kế thừa sau, xác định lớp/các lớp cơ sở ảo: </a:t>
            </a:r>
          </a:p>
        </p:txBody>
      </p:sp>
      <p:grpSp>
        <p:nvGrpSpPr>
          <p:cNvPr id="10" name="Group 16"/>
          <p:cNvGrpSpPr>
            <a:grpSpLocks/>
          </p:cNvGrpSpPr>
          <p:nvPr/>
        </p:nvGrpSpPr>
        <p:grpSpPr bwMode="auto">
          <a:xfrm>
            <a:off x="2190720" y="1884345"/>
            <a:ext cx="4038600" cy="3687795"/>
            <a:chOff x="1488" y="1776"/>
            <a:chExt cx="2544" cy="2026"/>
          </a:xfrm>
        </p:grpSpPr>
        <p:sp>
          <p:nvSpPr>
            <p:cNvPr id="11" name="Text Box 4" descr="Small grid"/>
            <p:cNvSpPr txBox="1">
              <a:spLocks noChangeArrowheads="1"/>
            </p:cNvSpPr>
            <p:nvPr/>
          </p:nvSpPr>
          <p:spPr bwMode="auto">
            <a:xfrm>
              <a:off x="2448" y="1776"/>
              <a:ext cx="624" cy="250"/>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a:spAutoFit/>
            </a:bodyPr>
            <a:lstStyle/>
            <a:p>
              <a:pPr algn="ctr">
                <a:spcBef>
                  <a:spcPct val="50000"/>
                </a:spcBef>
              </a:pPr>
              <a:r>
                <a:rPr lang="en-US" b="1"/>
                <a:t>A</a:t>
              </a:r>
            </a:p>
          </p:txBody>
        </p:sp>
        <p:sp>
          <p:nvSpPr>
            <p:cNvPr id="12" name="Text Box 5" descr="Small grid"/>
            <p:cNvSpPr txBox="1">
              <a:spLocks noChangeArrowheads="1"/>
            </p:cNvSpPr>
            <p:nvPr/>
          </p:nvSpPr>
          <p:spPr bwMode="auto">
            <a:xfrm>
              <a:off x="2448" y="2352"/>
              <a:ext cx="624" cy="250"/>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a:spAutoFit/>
            </a:bodyPr>
            <a:lstStyle/>
            <a:p>
              <a:pPr algn="ctr">
                <a:spcBef>
                  <a:spcPct val="50000"/>
                </a:spcBef>
              </a:pPr>
              <a:r>
                <a:rPr lang="en-US" b="1"/>
                <a:t>B</a:t>
              </a:r>
            </a:p>
          </p:txBody>
        </p:sp>
        <p:sp>
          <p:nvSpPr>
            <p:cNvPr id="14" name="Text Box 6" descr="Small grid"/>
            <p:cNvSpPr txBox="1">
              <a:spLocks noChangeArrowheads="1"/>
            </p:cNvSpPr>
            <p:nvPr/>
          </p:nvSpPr>
          <p:spPr bwMode="auto">
            <a:xfrm>
              <a:off x="1488" y="2976"/>
              <a:ext cx="624" cy="250"/>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a:spAutoFit/>
            </a:bodyPr>
            <a:lstStyle/>
            <a:p>
              <a:pPr algn="ctr">
                <a:spcBef>
                  <a:spcPct val="50000"/>
                </a:spcBef>
              </a:pPr>
              <a:r>
                <a:rPr lang="en-US" b="1"/>
                <a:t>C</a:t>
              </a:r>
            </a:p>
          </p:txBody>
        </p:sp>
        <p:sp>
          <p:nvSpPr>
            <p:cNvPr id="15" name="Text Box 7" descr="Small grid"/>
            <p:cNvSpPr txBox="1">
              <a:spLocks noChangeArrowheads="1"/>
            </p:cNvSpPr>
            <p:nvPr/>
          </p:nvSpPr>
          <p:spPr bwMode="auto">
            <a:xfrm>
              <a:off x="3408" y="2976"/>
              <a:ext cx="624" cy="250"/>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a:spAutoFit/>
            </a:bodyPr>
            <a:lstStyle/>
            <a:p>
              <a:pPr algn="ctr">
                <a:spcBef>
                  <a:spcPct val="50000"/>
                </a:spcBef>
              </a:pPr>
              <a:r>
                <a:rPr lang="en-US" b="1"/>
                <a:t>D</a:t>
              </a:r>
            </a:p>
          </p:txBody>
        </p:sp>
        <p:sp>
          <p:nvSpPr>
            <p:cNvPr id="16" name="Text Box 8" descr="Small grid"/>
            <p:cNvSpPr txBox="1">
              <a:spLocks noChangeArrowheads="1"/>
            </p:cNvSpPr>
            <p:nvPr/>
          </p:nvSpPr>
          <p:spPr bwMode="auto">
            <a:xfrm>
              <a:off x="2496" y="3552"/>
              <a:ext cx="624" cy="250"/>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a:spAutoFit/>
            </a:bodyPr>
            <a:lstStyle/>
            <a:p>
              <a:pPr algn="ctr">
                <a:spcBef>
                  <a:spcPct val="50000"/>
                </a:spcBef>
              </a:pPr>
              <a:r>
                <a:rPr lang="en-US" b="1" dirty="0"/>
                <a:t>E</a:t>
              </a:r>
            </a:p>
          </p:txBody>
        </p:sp>
        <p:sp>
          <p:nvSpPr>
            <p:cNvPr id="17" name="Line 9"/>
            <p:cNvSpPr>
              <a:spLocks noChangeShapeType="1"/>
            </p:cNvSpPr>
            <p:nvPr/>
          </p:nvSpPr>
          <p:spPr bwMode="auto">
            <a:xfrm>
              <a:off x="2736" y="2016"/>
              <a:ext cx="0" cy="336"/>
            </a:xfrm>
            <a:prstGeom prst="line">
              <a:avLst/>
            </a:prstGeom>
            <a:noFill/>
            <a:ln w="38100">
              <a:solidFill>
                <a:srgbClr val="000066"/>
              </a:solidFill>
              <a:round/>
              <a:headEnd type="triangle" w="med" len="med"/>
              <a:tailEnd/>
            </a:ln>
          </p:spPr>
          <p:txBody>
            <a:bodyPr/>
            <a:lstStyle/>
            <a:p>
              <a:endParaRPr lang="en-US"/>
            </a:p>
          </p:txBody>
        </p:sp>
        <p:sp>
          <p:nvSpPr>
            <p:cNvPr id="18" name="Line 10"/>
            <p:cNvSpPr>
              <a:spLocks noChangeShapeType="1"/>
            </p:cNvSpPr>
            <p:nvPr/>
          </p:nvSpPr>
          <p:spPr bwMode="auto">
            <a:xfrm flipV="1">
              <a:off x="1872" y="2592"/>
              <a:ext cx="864" cy="384"/>
            </a:xfrm>
            <a:prstGeom prst="line">
              <a:avLst/>
            </a:prstGeom>
            <a:noFill/>
            <a:ln w="38100">
              <a:solidFill>
                <a:srgbClr val="000066"/>
              </a:solidFill>
              <a:round/>
              <a:headEnd/>
              <a:tailEnd type="triangle" w="med" len="med"/>
            </a:ln>
          </p:spPr>
          <p:txBody>
            <a:bodyPr/>
            <a:lstStyle/>
            <a:p>
              <a:endParaRPr lang="en-US"/>
            </a:p>
          </p:txBody>
        </p:sp>
        <p:sp>
          <p:nvSpPr>
            <p:cNvPr id="19" name="Line 11"/>
            <p:cNvSpPr>
              <a:spLocks noChangeShapeType="1"/>
            </p:cNvSpPr>
            <p:nvPr/>
          </p:nvSpPr>
          <p:spPr bwMode="auto">
            <a:xfrm flipH="1" flipV="1">
              <a:off x="1824" y="3216"/>
              <a:ext cx="672" cy="480"/>
            </a:xfrm>
            <a:prstGeom prst="line">
              <a:avLst/>
            </a:prstGeom>
            <a:noFill/>
            <a:ln w="38100">
              <a:solidFill>
                <a:srgbClr val="000066"/>
              </a:solidFill>
              <a:round/>
              <a:headEnd/>
              <a:tailEnd type="triangle" w="med" len="med"/>
            </a:ln>
          </p:spPr>
          <p:txBody>
            <a:bodyPr/>
            <a:lstStyle/>
            <a:p>
              <a:endParaRPr lang="en-US"/>
            </a:p>
          </p:txBody>
        </p:sp>
        <p:sp>
          <p:nvSpPr>
            <p:cNvPr id="20" name="Line 13"/>
            <p:cNvSpPr>
              <a:spLocks noChangeShapeType="1"/>
            </p:cNvSpPr>
            <p:nvPr/>
          </p:nvSpPr>
          <p:spPr bwMode="auto">
            <a:xfrm flipH="1" flipV="1">
              <a:off x="2736" y="2592"/>
              <a:ext cx="1008" cy="384"/>
            </a:xfrm>
            <a:prstGeom prst="line">
              <a:avLst/>
            </a:prstGeom>
            <a:noFill/>
            <a:ln w="38100">
              <a:solidFill>
                <a:srgbClr val="000066"/>
              </a:solidFill>
              <a:round/>
              <a:headEnd/>
              <a:tailEnd type="triangle" w="med" len="med"/>
            </a:ln>
          </p:spPr>
          <p:txBody>
            <a:bodyPr/>
            <a:lstStyle/>
            <a:p>
              <a:endParaRPr lang="en-US"/>
            </a:p>
          </p:txBody>
        </p:sp>
        <p:sp>
          <p:nvSpPr>
            <p:cNvPr id="21" name="Line 15"/>
            <p:cNvSpPr>
              <a:spLocks noChangeShapeType="1"/>
            </p:cNvSpPr>
            <p:nvPr/>
          </p:nvSpPr>
          <p:spPr bwMode="auto">
            <a:xfrm flipV="1">
              <a:off x="3120" y="3216"/>
              <a:ext cx="624" cy="432"/>
            </a:xfrm>
            <a:prstGeom prst="line">
              <a:avLst/>
            </a:prstGeom>
            <a:noFill/>
            <a:ln w="38100">
              <a:solidFill>
                <a:srgbClr val="000066"/>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928670"/>
            <a:ext cx="8643998" cy="4389437"/>
          </a:xfrm>
        </p:spPr>
        <p:txBody>
          <a:bodyPr/>
          <a:lstStyle/>
          <a:p>
            <a:pPr marL="341313" indent="-341313" eaLnBrk="1" hangingPunct="1">
              <a:defRPr/>
            </a:pPr>
            <a:r>
              <a:rPr lang="en-US" sz="2800" dirty="0" smtClean="0">
                <a:solidFill>
                  <a:schemeClr val="tx1"/>
                </a:solidFill>
              </a:rPr>
              <a:t>Tính tương ứng bội (polymorphism) là khả năng xử lý các lớp liên hệ với nhau 1 cách tổng quát trong LTHĐT.</a:t>
            </a:r>
          </a:p>
          <a:p>
            <a:pPr marL="346075" indent="-346075" eaLnBrk="1" hangingPunct="1">
              <a:defRPr/>
            </a:pPr>
            <a:r>
              <a:rPr lang="en-US" sz="2800" dirty="0" smtClean="0">
                <a:solidFill>
                  <a:schemeClr val="tx1"/>
                </a:solidFill>
              </a:rPr>
              <a:t>Có thể sử dụng tính tương ứng bội trong hai trường hợp sau:</a:t>
            </a:r>
          </a:p>
          <a:p>
            <a:pPr eaLnBrk="1" hangingPunct="1">
              <a:buFont typeface="Wingdings" pitchFamily="2" charset="2"/>
              <a:buNone/>
              <a:defRPr/>
            </a:pPr>
            <a:r>
              <a:rPr lang="en-US"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0" y="928670"/>
            <a:ext cx="8229600" cy="960438"/>
          </a:xfrm>
        </p:spPr>
        <p:txBody>
          <a:bodyPr/>
          <a:lstStyle/>
          <a:p>
            <a:pPr marL="341313" indent="-341313" eaLnBrk="1" hangingPunct="1">
              <a:defRPr/>
            </a:pPr>
            <a:r>
              <a:rPr lang="en-US" sz="2800" b="1" dirty="0" smtClean="0">
                <a:solidFill>
                  <a:schemeClr val="tx1"/>
                </a:solidFill>
              </a:rPr>
              <a:t>TRƯỜNG HỢP 1:</a:t>
            </a:r>
          </a:p>
          <a:p>
            <a:pPr marL="708026" lvl="1" indent="-341313" eaLnBrk="1" hangingPunct="1">
              <a:buFont typeface="Arial" pitchFamily="34" charset="0"/>
              <a:buChar char="•"/>
              <a:defRPr/>
            </a:pPr>
            <a:r>
              <a:rPr lang="en-US" b="1" dirty="0" smtClean="0">
                <a:solidFill>
                  <a:schemeClr val="tx1"/>
                </a:solidFill>
              </a:rPr>
              <a:t>Không sử dụng tính tương ứng bội:</a:t>
            </a:r>
          </a:p>
          <a:p>
            <a:pPr eaLnBrk="1" hangingPunct="1">
              <a:buFont typeface="Wingdings" pitchFamily="2" charset="2"/>
              <a:buNone/>
              <a:defRPr/>
            </a:pPr>
            <a:r>
              <a:rPr lang="en-US" dirty="0" smtClean="0"/>
              <a:t> </a:t>
            </a:r>
          </a:p>
        </p:txBody>
      </p:sp>
      <p:sp>
        <p:nvSpPr>
          <p:cNvPr id="10" name="Text Box 4" descr="Small grid"/>
          <p:cNvSpPr txBox="1">
            <a:spLocks noChangeArrowheads="1"/>
          </p:cNvSpPr>
          <p:nvPr/>
        </p:nvSpPr>
        <p:spPr bwMode="auto">
          <a:xfrm>
            <a:off x="2071670" y="2000240"/>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A</a:t>
            </a:r>
          </a:p>
          <a:p>
            <a:pPr>
              <a:spcBef>
                <a:spcPts val="0"/>
              </a:spcBef>
              <a:defRPr/>
            </a:pPr>
            <a:r>
              <a:rPr lang="en-US" dirty="0"/>
              <a:t>{</a:t>
            </a:r>
          </a:p>
          <a:p>
            <a:pPr>
              <a:spcBef>
                <a:spcPts val="0"/>
              </a:spcBef>
              <a:defRPr/>
            </a:pPr>
            <a:r>
              <a:rPr lang="en-US" dirty="0"/>
              <a:t>      -</a:t>
            </a:r>
          </a:p>
          <a:p>
            <a:pPr>
              <a:spcBef>
                <a:spcPts val="0"/>
              </a:spcBef>
              <a:defRPr/>
            </a:pPr>
            <a:r>
              <a:rPr lang="en-US" dirty="0"/>
              <a:t>      - f() </a:t>
            </a:r>
          </a:p>
          <a:p>
            <a:pPr>
              <a:spcBef>
                <a:spcPts val="0"/>
              </a:spcBef>
              <a:defRPr/>
            </a:pPr>
            <a:r>
              <a:rPr lang="en-US" dirty="0"/>
              <a:t> </a:t>
            </a:r>
            <a:r>
              <a:rPr lang="en-US" dirty="0" smtClean="0"/>
              <a:t>}</a:t>
            </a:r>
            <a:endParaRPr lang="en-US" dirty="0"/>
          </a:p>
        </p:txBody>
      </p:sp>
      <p:sp>
        <p:nvSpPr>
          <p:cNvPr id="11" name="Text Box 4" descr="Small grid"/>
          <p:cNvSpPr txBox="1">
            <a:spLocks noChangeArrowheads="1"/>
          </p:cNvSpPr>
          <p:nvPr/>
        </p:nvSpPr>
        <p:spPr bwMode="auto">
          <a:xfrm>
            <a:off x="3929058" y="3714752"/>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C</a:t>
            </a:r>
          </a:p>
          <a:p>
            <a:pPr>
              <a:spcBef>
                <a:spcPts val="0"/>
              </a:spcBef>
              <a:defRPr/>
            </a:pPr>
            <a:r>
              <a:rPr lang="en-US" dirty="0"/>
              <a:t>{</a:t>
            </a:r>
          </a:p>
          <a:p>
            <a:pPr>
              <a:spcBef>
                <a:spcPts val="0"/>
              </a:spcBef>
              <a:defRPr/>
            </a:pPr>
            <a:r>
              <a:rPr lang="en-US" dirty="0"/>
              <a:t>      -</a:t>
            </a:r>
          </a:p>
          <a:p>
            <a:pPr>
              <a:spcBef>
                <a:spcPts val="0"/>
              </a:spcBef>
              <a:defRPr/>
            </a:pPr>
            <a:r>
              <a:rPr lang="en-US" dirty="0"/>
              <a:t>      - f() </a:t>
            </a:r>
          </a:p>
          <a:p>
            <a:pPr>
              <a:spcBef>
                <a:spcPts val="0"/>
              </a:spcBef>
              <a:defRPr/>
            </a:pPr>
            <a:r>
              <a:rPr lang="en-US" dirty="0"/>
              <a:t> </a:t>
            </a:r>
            <a:r>
              <a:rPr lang="en-US" dirty="0" smtClean="0"/>
              <a:t>}</a:t>
            </a:r>
            <a:endParaRPr lang="en-US" dirty="0"/>
          </a:p>
        </p:txBody>
      </p:sp>
      <p:sp>
        <p:nvSpPr>
          <p:cNvPr id="12" name="Text Box 4" descr="Small grid"/>
          <p:cNvSpPr txBox="1">
            <a:spLocks noChangeArrowheads="1"/>
          </p:cNvSpPr>
          <p:nvPr/>
        </p:nvSpPr>
        <p:spPr bwMode="auto">
          <a:xfrm>
            <a:off x="214282" y="3786190"/>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B</a:t>
            </a:r>
          </a:p>
          <a:p>
            <a:pPr>
              <a:spcBef>
                <a:spcPts val="0"/>
              </a:spcBef>
              <a:defRPr/>
            </a:pPr>
            <a:r>
              <a:rPr lang="en-US" dirty="0"/>
              <a:t>{</a:t>
            </a:r>
          </a:p>
          <a:p>
            <a:pPr>
              <a:spcBef>
                <a:spcPts val="0"/>
              </a:spcBef>
              <a:defRPr/>
            </a:pPr>
            <a:r>
              <a:rPr lang="en-US" dirty="0"/>
              <a:t>      -</a:t>
            </a:r>
          </a:p>
          <a:p>
            <a:pPr>
              <a:spcBef>
                <a:spcPts val="0"/>
              </a:spcBef>
              <a:defRPr/>
            </a:pPr>
            <a:r>
              <a:rPr lang="en-US" dirty="0"/>
              <a:t>      - f() </a:t>
            </a:r>
          </a:p>
          <a:p>
            <a:pPr>
              <a:spcBef>
                <a:spcPts val="0"/>
              </a:spcBef>
              <a:defRPr/>
            </a:pPr>
            <a:r>
              <a:rPr lang="en-US" dirty="0"/>
              <a:t> </a:t>
            </a:r>
            <a:r>
              <a:rPr lang="en-US" dirty="0" smtClean="0"/>
              <a:t>}</a:t>
            </a:r>
            <a:endParaRPr lang="en-US" dirty="0"/>
          </a:p>
        </p:txBody>
      </p:sp>
      <p:cxnSp>
        <p:nvCxnSpPr>
          <p:cNvPr id="14" name="Straight Arrow Connector 13"/>
          <p:cNvCxnSpPr>
            <a:stCxn id="12" idx="0"/>
            <a:endCxn id="10" idx="1"/>
          </p:cNvCxnSpPr>
          <p:nvPr/>
        </p:nvCxnSpPr>
        <p:spPr>
          <a:xfrm rot="5400000" flipH="1" flipV="1">
            <a:off x="987235" y="2701756"/>
            <a:ext cx="1047286" cy="11215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10" idx="3"/>
          </p:cNvCxnSpPr>
          <p:nvPr/>
        </p:nvCxnSpPr>
        <p:spPr>
          <a:xfrm rot="16200000" flipV="1">
            <a:off x="3616148" y="2666036"/>
            <a:ext cx="975848" cy="11215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0"/>
          <p:cNvSpPr txBox="1">
            <a:spLocks noChangeArrowheads="1"/>
          </p:cNvSpPr>
          <p:nvPr/>
        </p:nvSpPr>
        <p:spPr bwMode="auto">
          <a:xfrm>
            <a:off x="5500694" y="2986817"/>
            <a:ext cx="3643306" cy="2308324"/>
          </a:xfrm>
          <a:prstGeom prst="rect">
            <a:avLst/>
          </a:prstGeom>
          <a:noFill/>
          <a:ln w="9525">
            <a:noFill/>
            <a:miter lim="800000"/>
            <a:headEnd/>
            <a:tailEnd/>
          </a:ln>
        </p:spPr>
        <p:txBody>
          <a:bodyPr wrap="square">
            <a:spAutoFit/>
          </a:bodyPr>
          <a:lstStyle/>
          <a:p>
            <a:r>
              <a:rPr lang="en-US" dirty="0">
                <a:solidFill>
                  <a:srgbClr val="FF0000"/>
                </a:solidFill>
              </a:rPr>
              <a:t>A *ptr;</a:t>
            </a:r>
          </a:p>
          <a:p>
            <a:r>
              <a:rPr lang="en-US" dirty="0">
                <a:solidFill>
                  <a:srgbClr val="FF0000"/>
                </a:solidFill>
              </a:rPr>
              <a:t>B x;</a:t>
            </a:r>
          </a:p>
          <a:p>
            <a:r>
              <a:rPr lang="en-US" dirty="0">
                <a:solidFill>
                  <a:srgbClr val="FF0000"/>
                </a:solidFill>
              </a:rPr>
              <a:t>C </a:t>
            </a:r>
            <a:r>
              <a:rPr lang="en-US" dirty="0" smtClean="0">
                <a:solidFill>
                  <a:srgbClr val="FF0000"/>
                </a:solidFill>
              </a:rPr>
              <a:t>y;</a:t>
            </a:r>
          </a:p>
          <a:p>
            <a:endParaRPr lang="en-US" dirty="0" smtClean="0">
              <a:solidFill>
                <a:srgbClr val="FF0000"/>
              </a:solidFill>
            </a:endParaRPr>
          </a:p>
          <a:p>
            <a:r>
              <a:rPr lang="en-US" dirty="0" smtClean="0">
                <a:solidFill>
                  <a:srgbClr val="FF0000"/>
                </a:solidFill>
              </a:rPr>
              <a:t>ptr</a:t>
            </a:r>
            <a:r>
              <a:rPr lang="en-US" dirty="0">
                <a:solidFill>
                  <a:srgbClr val="FF0000"/>
                </a:solidFill>
              </a:rPr>
              <a:t>=&amp;</a:t>
            </a:r>
            <a:r>
              <a:rPr lang="en-US" dirty="0" smtClean="0">
                <a:solidFill>
                  <a:srgbClr val="FF0000"/>
                </a:solidFill>
              </a:rPr>
              <a:t>x;</a:t>
            </a:r>
          </a:p>
          <a:p>
            <a:r>
              <a:rPr lang="en-US" dirty="0" smtClean="0">
                <a:solidFill>
                  <a:srgbClr val="FF0000"/>
                </a:solidFill>
              </a:rPr>
              <a:t>ptr-</a:t>
            </a:r>
            <a:r>
              <a:rPr lang="en-US" dirty="0">
                <a:solidFill>
                  <a:srgbClr val="FF0000"/>
                </a:solidFill>
              </a:rPr>
              <a:t>&gt;f(); </a:t>
            </a:r>
            <a:r>
              <a:rPr lang="en-US" dirty="0" smtClean="0">
                <a:solidFill>
                  <a:srgbClr val="FF0000"/>
                </a:solidFill>
              </a:rPr>
              <a:t>//</a:t>
            </a:r>
            <a:r>
              <a:rPr lang="en-US" sz="1600" dirty="0" smtClean="0">
                <a:solidFill>
                  <a:srgbClr val="FF0000"/>
                </a:solidFill>
              </a:rPr>
              <a:t>Gọi hàm f của lớp A </a:t>
            </a:r>
            <a:r>
              <a:rPr lang="en-US" dirty="0" smtClean="0">
                <a:solidFill>
                  <a:srgbClr val="FF0000"/>
                </a:solidFill>
              </a:rPr>
              <a:t>ptr</a:t>
            </a:r>
            <a:r>
              <a:rPr lang="en-US" dirty="0">
                <a:solidFill>
                  <a:srgbClr val="FF0000"/>
                </a:solidFill>
              </a:rPr>
              <a:t>=&amp;</a:t>
            </a:r>
            <a:r>
              <a:rPr lang="en-US" dirty="0" smtClean="0">
                <a:solidFill>
                  <a:srgbClr val="FF0000"/>
                </a:solidFill>
              </a:rPr>
              <a:t>y;</a:t>
            </a:r>
          </a:p>
          <a:p>
            <a:r>
              <a:rPr lang="en-US" dirty="0" smtClean="0">
                <a:solidFill>
                  <a:srgbClr val="FF0000"/>
                </a:solidFill>
              </a:rPr>
              <a:t>ptr-</a:t>
            </a:r>
            <a:r>
              <a:rPr lang="en-US" dirty="0">
                <a:solidFill>
                  <a:srgbClr val="FF0000"/>
                </a:solidFill>
              </a:rPr>
              <a:t>&gt;f(); //</a:t>
            </a:r>
            <a:r>
              <a:rPr lang="en-US" sz="1600" dirty="0">
                <a:solidFill>
                  <a:srgbClr val="FF0000"/>
                </a:solidFill>
              </a:rPr>
              <a:t>Gọi hàm f của lớp </a:t>
            </a:r>
            <a:r>
              <a:rPr lang="en-US" sz="1600" dirty="0" smtClean="0">
                <a:solidFill>
                  <a:srgbClr val="FF0000"/>
                </a:solidFill>
              </a:rPr>
              <a:t>A</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0" y="928670"/>
            <a:ext cx="9144000" cy="1928826"/>
          </a:xfrm>
        </p:spPr>
        <p:txBody>
          <a:bodyPr/>
          <a:lstStyle/>
          <a:p>
            <a:pPr marL="341313" indent="-341313" eaLnBrk="1" hangingPunct="1">
              <a:defRPr/>
            </a:pPr>
            <a:r>
              <a:rPr lang="en-US" sz="2800" b="1" dirty="0" smtClean="0">
                <a:solidFill>
                  <a:schemeClr val="tx1"/>
                </a:solidFill>
              </a:rPr>
              <a:t>TRƯỜNG HỢP 1:</a:t>
            </a:r>
          </a:p>
          <a:p>
            <a:pPr marL="708026" lvl="1" indent="-341313" eaLnBrk="1" hangingPunct="1">
              <a:buFont typeface="Arial" pitchFamily="34" charset="0"/>
              <a:buChar char="•"/>
              <a:defRPr/>
            </a:pPr>
            <a:r>
              <a:rPr lang="en-US" b="1" dirty="0" smtClean="0">
                <a:solidFill>
                  <a:schemeClr val="tx1"/>
                </a:solidFill>
              </a:rPr>
              <a:t>Sử dụng tính tương ứng bội:</a:t>
            </a:r>
            <a:r>
              <a:rPr lang="en-US" dirty="0" smtClean="0"/>
              <a:t> </a:t>
            </a:r>
            <a:r>
              <a:rPr lang="en-US" dirty="0" smtClean="0">
                <a:solidFill>
                  <a:schemeClr val="tx1"/>
                </a:solidFill>
              </a:rPr>
              <a:t>Để sử dụng tính tương ứng bội, hàm cần xử lý liên hệ phải khai báo từ khóa </a:t>
            </a:r>
            <a:r>
              <a:rPr lang="en-US" dirty="0" smtClean="0">
                <a:solidFill>
                  <a:srgbClr val="FF0000"/>
                </a:solidFill>
              </a:rPr>
              <a:t>virtual </a:t>
            </a:r>
            <a:r>
              <a:rPr lang="en-US" dirty="0" smtClean="0">
                <a:solidFill>
                  <a:schemeClr val="tx1"/>
                </a:solidFill>
              </a:rPr>
              <a:t>(từ khóa virtual có thể đặt trước hay sau kiểu hàm)</a:t>
            </a:r>
            <a:endParaRPr lang="en-US" b="1" dirty="0" smtClean="0">
              <a:solidFill>
                <a:schemeClr val="tx1"/>
              </a:solidFill>
            </a:endParaRPr>
          </a:p>
        </p:txBody>
      </p:sp>
      <p:sp>
        <p:nvSpPr>
          <p:cNvPr id="10" name="Text Box 4" descr="Small grid"/>
          <p:cNvSpPr txBox="1">
            <a:spLocks noChangeArrowheads="1"/>
          </p:cNvSpPr>
          <p:nvPr/>
        </p:nvSpPr>
        <p:spPr bwMode="auto">
          <a:xfrm>
            <a:off x="1857356" y="2857496"/>
            <a:ext cx="2071702"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A</a:t>
            </a:r>
          </a:p>
          <a:p>
            <a:pPr>
              <a:spcBef>
                <a:spcPts val="0"/>
              </a:spcBef>
              <a:defRPr/>
            </a:pPr>
            <a:r>
              <a:rPr lang="en-US" dirty="0"/>
              <a:t>{</a:t>
            </a:r>
          </a:p>
          <a:p>
            <a:pPr>
              <a:spcBef>
                <a:spcPts val="0"/>
              </a:spcBef>
              <a:defRPr/>
            </a:pPr>
            <a:r>
              <a:rPr lang="en-US" dirty="0"/>
              <a:t>      -</a:t>
            </a:r>
          </a:p>
          <a:p>
            <a:pPr>
              <a:spcBef>
                <a:spcPts val="0"/>
              </a:spcBef>
              <a:defRPr/>
            </a:pPr>
            <a:r>
              <a:rPr lang="en-US" dirty="0"/>
              <a:t>      </a:t>
            </a:r>
            <a:r>
              <a:rPr lang="en-US" sz="1700" b="1" dirty="0">
                <a:solidFill>
                  <a:srgbClr val="FF0000"/>
                </a:solidFill>
              </a:rPr>
              <a:t>- </a:t>
            </a:r>
            <a:r>
              <a:rPr lang="en-US" sz="1700" b="1" dirty="0" smtClean="0">
                <a:solidFill>
                  <a:srgbClr val="FF0000"/>
                </a:solidFill>
              </a:rPr>
              <a:t>virtual f</a:t>
            </a:r>
            <a:r>
              <a:rPr lang="en-US" sz="1700" b="1" dirty="0">
                <a:solidFill>
                  <a:srgbClr val="FF0000"/>
                </a:solidFill>
              </a:rPr>
              <a:t>() </a:t>
            </a:r>
          </a:p>
          <a:p>
            <a:pPr>
              <a:spcBef>
                <a:spcPts val="0"/>
              </a:spcBef>
              <a:defRPr/>
            </a:pPr>
            <a:r>
              <a:rPr lang="en-US" dirty="0"/>
              <a:t> </a:t>
            </a:r>
            <a:r>
              <a:rPr lang="en-US" dirty="0" smtClean="0"/>
              <a:t>}</a:t>
            </a:r>
            <a:endParaRPr lang="en-US" dirty="0"/>
          </a:p>
        </p:txBody>
      </p:sp>
      <p:sp>
        <p:nvSpPr>
          <p:cNvPr id="11" name="Text Box 4" descr="Small grid"/>
          <p:cNvSpPr txBox="1">
            <a:spLocks noChangeArrowheads="1"/>
          </p:cNvSpPr>
          <p:nvPr/>
        </p:nvSpPr>
        <p:spPr bwMode="auto">
          <a:xfrm>
            <a:off x="3929058" y="4849007"/>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C</a:t>
            </a:r>
          </a:p>
          <a:p>
            <a:pPr>
              <a:spcBef>
                <a:spcPts val="0"/>
              </a:spcBef>
              <a:defRPr/>
            </a:pPr>
            <a:r>
              <a:rPr lang="en-US" dirty="0"/>
              <a:t>{</a:t>
            </a:r>
          </a:p>
          <a:p>
            <a:pPr>
              <a:spcBef>
                <a:spcPts val="0"/>
              </a:spcBef>
              <a:defRPr/>
            </a:pPr>
            <a:r>
              <a:rPr lang="en-US" dirty="0"/>
              <a:t>      -</a:t>
            </a:r>
          </a:p>
          <a:p>
            <a:pPr>
              <a:spcBef>
                <a:spcPts val="0"/>
              </a:spcBef>
              <a:defRPr/>
            </a:pPr>
            <a:r>
              <a:rPr lang="en-US" dirty="0"/>
              <a:t>      - f() </a:t>
            </a:r>
          </a:p>
          <a:p>
            <a:pPr>
              <a:spcBef>
                <a:spcPts val="0"/>
              </a:spcBef>
              <a:defRPr/>
            </a:pPr>
            <a:r>
              <a:rPr lang="en-US" dirty="0"/>
              <a:t> </a:t>
            </a:r>
            <a:r>
              <a:rPr lang="en-US" dirty="0" smtClean="0"/>
              <a:t>}</a:t>
            </a:r>
            <a:endParaRPr lang="en-US" dirty="0"/>
          </a:p>
        </p:txBody>
      </p:sp>
      <p:sp>
        <p:nvSpPr>
          <p:cNvPr id="12" name="Text Box 4" descr="Small grid"/>
          <p:cNvSpPr txBox="1">
            <a:spLocks noChangeArrowheads="1"/>
          </p:cNvSpPr>
          <p:nvPr/>
        </p:nvSpPr>
        <p:spPr bwMode="auto">
          <a:xfrm>
            <a:off x="214282" y="4920445"/>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B</a:t>
            </a:r>
          </a:p>
          <a:p>
            <a:pPr>
              <a:spcBef>
                <a:spcPts val="0"/>
              </a:spcBef>
              <a:defRPr/>
            </a:pPr>
            <a:r>
              <a:rPr lang="en-US" dirty="0"/>
              <a:t>{</a:t>
            </a:r>
          </a:p>
          <a:p>
            <a:pPr>
              <a:spcBef>
                <a:spcPts val="0"/>
              </a:spcBef>
              <a:defRPr/>
            </a:pPr>
            <a:r>
              <a:rPr lang="en-US" dirty="0"/>
              <a:t>      -</a:t>
            </a:r>
          </a:p>
          <a:p>
            <a:pPr>
              <a:spcBef>
                <a:spcPts val="0"/>
              </a:spcBef>
              <a:defRPr/>
            </a:pPr>
            <a:r>
              <a:rPr lang="en-US" dirty="0"/>
              <a:t>      - f() </a:t>
            </a:r>
          </a:p>
          <a:p>
            <a:pPr>
              <a:spcBef>
                <a:spcPts val="0"/>
              </a:spcBef>
              <a:defRPr/>
            </a:pPr>
            <a:r>
              <a:rPr lang="en-US" dirty="0"/>
              <a:t> </a:t>
            </a:r>
            <a:r>
              <a:rPr lang="en-US" dirty="0" smtClean="0"/>
              <a:t>}</a:t>
            </a:r>
            <a:endParaRPr lang="en-US" dirty="0"/>
          </a:p>
        </p:txBody>
      </p:sp>
      <p:cxnSp>
        <p:nvCxnSpPr>
          <p:cNvPr id="14" name="Straight Arrow Connector 13"/>
          <p:cNvCxnSpPr>
            <a:stCxn id="12" idx="0"/>
            <a:endCxn id="10" idx="1"/>
          </p:cNvCxnSpPr>
          <p:nvPr/>
        </p:nvCxnSpPr>
        <p:spPr>
          <a:xfrm rot="5400000" flipH="1" flipV="1">
            <a:off x="741579" y="3804669"/>
            <a:ext cx="1324285" cy="9072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10" idx="3"/>
          </p:cNvCxnSpPr>
          <p:nvPr/>
        </p:nvCxnSpPr>
        <p:spPr>
          <a:xfrm rot="16200000" flipV="1">
            <a:off x="3670538" y="3854681"/>
            <a:ext cx="1252847" cy="7358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0"/>
          <p:cNvSpPr txBox="1">
            <a:spLocks noChangeArrowheads="1"/>
          </p:cNvSpPr>
          <p:nvPr/>
        </p:nvSpPr>
        <p:spPr bwMode="auto">
          <a:xfrm>
            <a:off x="5500694" y="4071942"/>
            <a:ext cx="3643306" cy="2308324"/>
          </a:xfrm>
          <a:prstGeom prst="rect">
            <a:avLst/>
          </a:prstGeom>
          <a:noFill/>
          <a:ln w="9525">
            <a:noFill/>
            <a:miter lim="800000"/>
            <a:headEnd/>
            <a:tailEnd/>
          </a:ln>
        </p:spPr>
        <p:txBody>
          <a:bodyPr wrap="square">
            <a:spAutoFit/>
          </a:bodyPr>
          <a:lstStyle/>
          <a:p>
            <a:r>
              <a:rPr lang="en-US" dirty="0">
                <a:solidFill>
                  <a:srgbClr val="FF0000"/>
                </a:solidFill>
              </a:rPr>
              <a:t>A *ptr;</a:t>
            </a:r>
          </a:p>
          <a:p>
            <a:r>
              <a:rPr lang="en-US" dirty="0">
                <a:solidFill>
                  <a:srgbClr val="FF0000"/>
                </a:solidFill>
              </a:rPr>
              <a:t>B x;</a:t>
            </a:r>
          </a:p>
          <a:p>
            <a:r>
              <a:rPr lang="en-US" dirty="0">
                <a:solidFill>
                  <a:srgbClr val="FF0000"/>
                </a:solidFill>
              </a:rPr>
              <a:t>C </a:t>
            </a:r>
            <a:r>
              <a:rPr lang="en-US" dirty="0" smtClean="0">
                <a:solidFill>
                  <a:srgbClr val="FF0000"/>
                </a:solidFill>
              </a:rPr>
              <a:t>y;</a:t>
            </a:r>
          </a:p>
          <a:p>
            <a:endParaRPr lang="en-US" dirty="0" smtClean="0">
              <a:solidFill>
                <a:srgbClr val="FF0000"/>
              </a:solidFill>
            </a:endParaRPr>
          </a:p>
          <a:p>
            <a:r>
              <a:rPr lang="en-US" dirty="0" smtClean="0">
                <a:solidFill>
                  <a:srgbClr val="FF0000"/>
                </a:solidFill>
              </a:rPr>
              <a:t>ptr</a:t>
            </a:r>
            <a:r>
              <a:rPr lang="en-US" dirty="0">
                <a:solidFill>
                  <a:srgbClr val="FF0000"/>
                </a:solidFill>
              </a:rPr>
              <a:t>=&amp;</a:t>
            </a:r>
            <a:r>
              <a:rPr lang="en-US" dirty="0" smtClean="0">
                <a:solidFill>
                  <a:srgbClr val="FF0000"/>
                </a:solidFill>
              </a:rPr>
              <a:t>x;</a:t>
            </a:r>
          </a:p>
          <a:p>
            <a:r>
              <a:rPr lang="en-US" dirty="0" smtClean="0">
                <a:solidFill>
                  <a:srgbClr val="FF0000"/>
                </a:solidFill>
              </a:rPr>
              <a:t>ptr-</a:t>
            </a:r>
            <a:r>
              <a:rPr lang="en-US" dirty="0">
                <a:solidFill>
                  <a:srgbClr val="FF0000"/>
                </a:solidFill>
              </a:rPr>
              <a:t>&gt;f(); </a:t>
            </a:r>
            <a:r>
              <a:rPr lang="en-US" dirty="0" smtClean="0">
                <a:solidFill>
                  <a:srgbClr val="FF0000"/>
                </a:solidFill>
              </a:rPr>
              <a:t>//</a:t>
            </a:r>
            <a:r>
              <a:rPr lang="en-US" sz="1600" dirty="0" smtClean="0">
                <a:solidFill>
                  <a:srgbClr val="FF0000"/>
                </a:solidFill>
              </a:rPr>
              <a:t>Gọi hàm f của lớp B </a:t>
            </a:r>
            <a:r>
              <a:rPr lang="en-US" dirty="0" smtClean="0">
                <a:solidFill>
                  <a:srgbClr val="FF0000"/>
                </a:solidFill>
              </a:rPr>
              <a:t>ptr</a:t>
            </a:r>
            <a:r>
              <a:rPr lang="en-US" dirty="0">
                <a:solidFill>
                  <a:srgbClr val="FF0000"/>
                </a:solidFill>
              </a:rPr>
              <a:t>=&amp;</a:t>
            </a:r>
            <a:r>
              <a:rPr lang="en-US" dirty="0" smtClean="0">
                <a:solidFill>
                  <a:srgbClr val="FF0000"/>
                </a:solidFill>
              </a:rPr>
              <a:t>y;</a:t>
            </a:r>
          </a:p>
          <a:p>
            <a:r>
              <a:rPr lang="en-US" dirty="0" smtClean="0">
                <a:solidFill>
                  <a:srgbClr val="FF0000"/>
                </a:solidFill>
              </a:rPr>
              <a:t>ptr-</a:t>
            </a:r>
            <a:r>
              <a:rPr lang="en-US" dirty="0">
                <a:solidFill>
                  <a:srgbClr val="FF0000"/>
                </a:solidFill>
              </a:rPr>
              <a:t>&gt;f(); //</a:t>
            </a:r>
            <a:r>
              <a:rPr lang="en-US" sz="1600" dirty="0">
                <a:solidFill>
                  <a:srgbClr val="FF0000"/>
                </a:solidFill>
              </a:rPr>
              <a:t>Gọi hàm f của lớp </a:t>
            </a:r>
            <a:r>
              <a:rPr lang="en-US" sz="1600" dirty="0" smtClean="0">
                <a:solidFill>
                  <a:srgbClr val="FF0000"/>
                </a:solidFill>
              </a:rPr>
              <a:t>C</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0" y="928670"/>
            <a:ext cx="9144000" cy="1071570"/>
          </a:xfrm>
        </p:spPr>
        <p:txBody>
          <a:bodyPr/>
          <a:lstStyle/>
          <a:p>
            <a:pPr marL="341313" indent="-341313" eaLnBrk="1" hangingPunct="1">
              <a:defRPr/>
            </a:pPr>
            <a:r>
              <a:rPr lang="en-US" sz="2800" b="1" dirty="0" smtClean="0">
                <a:solidFill>
                  <a:schemeClr val="tx1"/>
                </a:solidFill>
              </a:rPr>
              <a:t>TRƯỜNG HỢP 2:</a:t>
            </a:r>
          </a:p>
          <a:p>
            <a:pPr marL="708026" lvl="1" indent="-341313" eaLnBrk="1" hangingPunct="1">
              <a:buFont typeface="Arial" pitchFamily="34" charset="0"/>
              <a:buChar char="•"/>
              <a:defRPr/>
            </a:pPr>
            <a:r>
              <a:rPr lang="en-US" b="1" dirty="0" smtClean="0">
                <a:solidFill>
                  <a:schemeClr val="tx1"/>
                </a:solidFill>
              </a:rPr>
              <a:t>Không sử dụng tính tương ứng bội:</a:t>
            </a:r>
          </a:p>
        </p:txBody>
      </p:sp>
      <p:sp>
        <p:nvSpPr>
          <p:cNvPr id="10" name="Text Box 4" descr="Small grid"/>
          <p:cNvSpPr txBox="1">
            <a:spLocks noChangeArrowheads="1"/>
          </p:cNvSpPr>
          <p:nvPr/>
        </p:nvSpPr>
        <p:spPr bwMode="auto">
          <a:xfrm>
            <a:off x="1857356" y="2285992"/>
            <a:ext cx="2071702" cy="173893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A</a:t>
            </a:r>
          </a:p>
          <a:p>
            <a:pPr>
              <a:spcBef>
                <a:spcPts val="0"/>
              </a:spcBef>
              <a:defRPr/>
            </a:pPr>
            <a:r>
              <a:rPr lang="en-US" dirty="0"/>
              <a:t>{</a:t>
            </a:r>
          </a:p>
          <a:p>
            <a:pPr>
              <a:spcBef>
                <a:spcPts val="0"/>
              </a:spcBef>
              <a:defRPr/>
            </a:pPr>
            <a:r>
              <a:rPr lang="en-US" dirty="0"/>
              <a:t>   </a:t>
            </a:r>
            <a:r>
              <a:rPr lang="en-US" dirty="0" smtClean="0"/>
              <a:t>-</a:t>
            </a:r>
            <a:endParaRPr lang="en-US" dirty="0"/>
          </a:p>
          <a:p>
            <a:pPr>
              <a:spcBef>
                <a:spcPts val="0"/>
              </a:spcBef>
              <a:defRPr/>
            </a:pPr>
            <a:r>
              <a:rPr lang="en-US" dirty="0"/>
              <a:t>   </a:t>
            </a:r>
            <a:r>
              <a:rPr lang="en-US" sz="1700" b="1" dirty="0" smtClean="0"/>
              <a:t>- f(){… g();}</a:t>
            </a:r>
          </a:p>
          <a:p>
            <a:pPr>
              <a:spcBef>
                <a:spcPts val="0"/>
              </a:spcBef>
              <a:defRPr/>
            </a:pPr>
            <a:r>
              <a:rPr lang="en-US" sz="1700" b="1" dirty="0" smtClean="0"/>
              <a:t>   - g() </a:t>
            </a:r>
            <a:endParaRPr lang="en-US" sz="1700" b="1" dirty="0"/>
          </a:p>
          <a:p>
            <a:pPr>
              <a:spcBef>
                <a:spcPts val="0"/>
              </a:spcBef>
              <a:defRPr/>
            </a:pPr>
            <a:r>
              <a:rPr lang="en-US" dirty="0"/>
              <a:t> </a:t>
            </a:r>
            <a:r>
              <a:rPr lang="en-US" dirty="0" smtClean="0"/>
              <a:t>}</a:t>
            </a:r>
            <a:endParaRPr lang="en-US" dirty="0"/>
          </a:p>
        </p:txBody>
      </p:sp>
      <p:sp>
        <p:nvSpPr>
          <p:cNvPr id="11" name="Text Box 4" descr="Small grid"/>
          <p:cNvSpPr txBox="1">
            <a:spLocks noChangeArrowheads="1"/>
          </p:cNvSpPr>
          <p:nvPr/>
        </p:nvSpPr>
        <p:spPr bwMode="auto">
          <a:xfrm>
            <a:off x="3929058" y="4380564"/>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C</a:t>
            </a:r>
          </a:p>
          <a:p>
            <a:pPr>
              <a:spcBef>
                <a:spcPts val="0"/>
              </a:spcBef>
              <a:defRPr/>
            </a:pPr>
            <a:r>
              <a:rPr lang="en-US" dirty="0"/>
              <a:t>{</a:t>
            </a:r>
          </a:p>
          <a:p>
            <a:pPr>
              <a:spcBef>
                <a:spcPts val="0"/>
              </a:spcBef>
              <a:defRPr/>
            </a:pPr>
            <a:r>
              <a:rPr lang="en-US" dirty="0"/>
              <a:t>      -</a:t>
            </a:r>
          </a:p>
          <a:p>
            <a:pPr>
              <a:spcBef>
                <a:spcPts val="0"/>
              </a:spcBef>
              <a:defRPr/>
            </a:pPr>
            <a:r>
              <a:rPr lang="en-US" dirty="0"/>
              <a:t>      </a:t>
            </a:r>
            <a:r>
              <a:rPr lang="en-US" dirty="0" smtClean="0"/>
              <a:t>- g() </a:t>
            </a:r>
            <a:endParaRPr lang="en-US" dirty="0"/>
          </a:p>
          <a:p>
            <a:pPr>
              <a:spcBef>
                <a:spcPts val="0"/>
              </a:spcBef>
              <a:defRPr/>
            </a:pPr>
            <a:r>
              <a:rPr lang="en-US" dirty="0"/>
              <a:t> </a:t>
            </a:r>
            <a:r>
              <a:rPr lang="en-US" dirty="0" smtClean="0"/>
              <a:t>}</a:t>
            </a:r>
            <a:endParaRPr lang="en-US" dirty="0"/>
          </a:p>
        </p:txBody>
      </p:sp>
      <p:sp>
        <p:nvSpPr>
          <p:cNvPr id="12" name="Text Box 4" descr="Small grid"/>
          <p:cNvSpPr txBox="1">
            <a:spLocks noChangeArrowheads="1"/>
          </p:cNvSpPr>
          <p:nvPr/>
        </p:nvSpPr>
        <p:spPr bwMode="auto">
          <a:xfrm>
            <a:off x="214282" y="4348941"/>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B</a:t>
            </a:r>
          </a:p>
          <a:p>
            <a:pPr>
              <a:spcBef>
                <a:spcPts val="0"/>
              </a:spcBef>
              <a:defRPr/>
            </a:pPr>
            <a:r>
              <a:rPr lang="en-US" dirty="0"/>
              <a:t>{</a:t>
            </a:r>
          </a:p>
          <a:p>
            <a:pPr>
              <a:spcBef>
                <a:spcPts val="0"/>
              </a:spcBef>
              <a:defRPr/>
            </a:pPr>
            <a:r>
              <a:rPr lang="en-US" dirty="0"/>
              <a:t>      -</a:t>
            </a:r>
          </a:p>
          <a:p>
            <a:pPr>
              <a:spcBef>
                <a:spcPts val="0"/>
              </a:spcBef>
              <a:defRPr/>
            </a:pPr>
            <a:r>
              <a:rPr lang="en-US" dirty="0"/>
              <a:t>      - </a:t>
            </a:r>
            <a:r>
              <a:rPr lang="en-US" dirty="0" smtClean="0"/>
              <a:t>g() </a:t>
            </a:r>
            <a:endParaRPr lang="en-US" dirty="0"/>
          </a:p>
          <a:p>
            <a:pPr>
              <a:spcBef>
                <a:spcPts val="0"/>
              </a:spcBef>
              <a:defRPr/>
            </a:pPr>
            <a:r>
              <a:rPr lang="en-US" dirty="0"/>
              <a:t> </a:t>
            </a:r>
            <a:r>
              <a:rPr lang="en-US" dirty="0" smtClean="0"/>
              <a:t>}</a:t>
            </a:r>
            <a:endParaRPr lang="en-US" dirty="0"/>
          </a:p>
        </p:txBody>
      </p:sp>
      <p:cxnSp>
        <p:nvCxnSpPr>
          <p:cNvPr id="14" name="Straight Arrow Connector 13"/>
          <p:cNvCxnSpPr>
            <a:stCxn id="12" idx="0"/>
            <a:endCxn id="10" idx="1"/>
          </p:cNvCxnSpPr>
          <p:nvPr/>
        </p:nvCxnSpPr>
        <p:spPr>
          <a:xfrm rot="5400000" flipH="1" flipV="1">
            <a:off x="806981" y="3298567"/>
            <a:ext cx="1193480" cy="9072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10" idx="3"/>
          </p:cNvCxnSpPr>
          <p:nvPr/>
        </p:nvCxnSpPr>
        <p:spPr>
          <a:xfrm rot="16200000" flipV="1">
            <a:off x="3684410" y="3400110"/>
            <a:ext cx="1225103" cy="7358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0"/>
          <p:cNvSpPr txBox="1">
            <a:spLocks noChangeArrowheads="1"/>
          </p:cNvSpPr>
          <p:nvPr/>
        </p:nvSpPr>
        <p:spPr bwMode="auto">
          <a:xfrm>
            <a:off x="5500694" y="3500438"/>
            <a:ext cx="3643306" cy="2308324"/>
          </a:xfrm>
          <a:prstGeom prst="rect">
            <a:avLst/>
          </a:prstGeom>
          <a:noFill/>
          <a:ln w="9525">
            <a:noFill/>
            <a:miter lim="800000"/>
            <a:headEnd/>
            <a:tailEnd/>
          </a:ln>
        </p:spPr>
        <p:txBody>
          <a:bodyPr wrap="square">
            <a:spAutoFit/>
          </a:bodyPr>
          <a:lstStyle/>
          <a:p>
            <a:r>
              <a:rPr lang="en-US" dirty="0">
                <a:solidFill>
                  <a:srgbClr val="FF0000"/>
                </a:solidFill>
              </a:rPr>
              <a:t>A *ptr;</a:t>
            </a:r>
          </a:p>
          <a:p>
            <a:r>
              <a:rPr lang="en-US" dirty="0">
                <a:solidFill>
                  <a:srgbClr val="FF0000"/>
                </a:solidFill>
              </a:rPr>
              <a:t>B x;</a:t>
            </a:r>
          </a:p>
          <a:p>
            <a:r>
              <a:rPr lang="en-US" dirty="0">
                <a:solidFill>
                  <a:srgbClr val="FF0000"/>
                </a:solidFill>
              </a:rPr>
              <a:t>C </a:t>
            </a:r>
            <a:r>
              <a:rPr lang="en-US" dirty="0" smtClean="0">
                <a:solidFill>
                  <a:srgbClr val="FF0000"/>
                </a:solidFill>
              </a:rPr>
              <a:t>y;</a:t>
            </a:r>
          </a:p>
          <a:p>
            <a:endParaRPr lang="en-US" dirty="0" smtClean="0">
              <a:solidFill>
                <a:srgbClr val="FF0000"/>
              </a:solidFill>
            </a:endParaRPr>
          </a:p>
          <a:p>
            <a:r>
              <a:rPr lang="en-US" dirty="0" smtClean="0">
                <a:solidFill>
                  <a:srgbClr val="FF0000"/>
                </a:solidFill>
              </a:rPr>
              <a:t>ptr</a:t>
            </a:r>
            <a:r>
              <a:rPr lang="en-US" dirty="0">
                <a:solidFill>
                  <a:srgbClr val="FF0000"/>
                </a:solidFill>
              </a:rPr>
              <a:t>=&amp;</a:t>
            </a:r>
            <a:r>
              <a:rPr lang="en-US" dirty="0" smtClean="0">
                <a:solidFill>
                  <a:srgbClr val="FF0000"/>
                </a:solidFill>
              </a:rPr>
              <a:t>x;</a:t>
            </a:r>
          </a:p>
          <a:p>
            <a:r>
              <a:rPr lang="en-US" dirty="0" smtClean="0">
                <a:solidFill>
                  <a:srgbClr val="FF0000"/>
                </a:solidFill>
              </a:rPr>
              <a:t>ptr-</a:t>
            </a:r>
            <a:r>
              <a:rPr lang="en-US" dirty="0">
                <a:solidFill>
                  <a:srgbClr val="FF0000"/>
                </a:solidFill>
              </a:rPr>
              <a:t>&gt;f(); </a:t>
            </a:r>
            <a:r>
              <a:rPr lang="en-US" dirty="0" smtClean="0">
                <a:solidFill>
                  <a:srgbClr val="FF0000"/>
                </a:solidFill>
              </a:rPr>
              <a:t>//</a:t>
            </a:r>
            <a:r>
              <a:rPr lang="en-US" sz="1600" dirty="0" smtClean="0">
                <a:solidFill>
                  <a:srgbClr val="FF0000"/>
                </a:solidFill>
              </a:rPr>
              <a:t>Gọi hàm g của lớp A </a:t>
            </a:r>
            <a:r>
              <a:rPr lang="en-US" dirty="0" smtClean="0">
                <a:solidFill>
                  <a:srgbClr val="FF0000"/>
                </a:solidFill>
              </a:rPr>
              <a:t>ptr</a:t>
            </a:r>
            <a:r>
              <a:rPr lang="en-US" dirty="0">
                <a:solidFill>
                  <a:srgbClr val="FF0000"/>
                </a:solidFill>
              </a:rPr>
              <a:t>=&amp;</a:t>
            </a:r>
            <a:r>
              <a:rPr lang="en-US" dirty="0" smtClean="0">
                <a:solidFill>
                  <a:srgbClr val="FF0000"/>
                </a:solidFill>
              </a:rPr>
              <a:t>y;</a:t>
            </a:r>
          </a:p>
          <a:p>
            <a:r>
              <a:rPr lang="en-US" dirty="0" smtClean="0">
                <a:solidFill>
                  <a:srgbClr val="FF0000"/>
                </a:solidFill>
              </a:rPr>
              <a:t>ptr-</a:t>
            </a:r>
            <a:r>
              <a:rPr lang="en-US" dirty="0">
                <a:solidFill>
                  <a:srgbClr val="FF0000"/>
                </a:solidFill>
              </a:rPr>
              <a:t>&gt;f(); //</a:t>
            </a:r>
            <a:r>
              <a:rPr lang="en-US" sz="1600" dirty="0">
                <a:solidFill>
                  <a:srgbClr val="FF0000"/>
                </a:solidFill>
              </a:rPr>
              <a:t>Gọi hàm </a:t>
            </a:r>
            <a:r>
              <a:rPr lang="en-US" sz="1600" dirty="0" smtClean="0">
                <a:solidFill>
                  <a:srgbClr val="FF0000"/>
                </a:solidFill>
              </a:rPr>
              <a:t>g </a:t>
            </a:r>
            <a:r>
              <a:rPr lang="en-US" sz="1600" dirty="0">
                <a:solidFill>
                  <a:srgbClr val="FF0000"/>
                </a:solidFill>
              </a:rPr>
              <a:t>của lớp </a:t>
            </a:r>
            <a:r>
              <a:rPr lang="en-US" sz="1600" dirty="0" smtClean="0">
                <a:solidFill>
                  <a:srgbClr val="FF0000"/>
                </a:solidFill>
              </a:rPr>
              <a:t>A</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0" y="928670"/>
            <a:ext cx="9144000" cy="1071570"/>
          </a:xfrm>
        </p:spPr>
        <p:txBody>
          <a:bodyPr/>
          <a:lstStyle/>
          <a:p>
            <a:pPr marL="341313" indent="-341313" eaLnBrk="1" hangingPunct="1">
              <a:defRPr/>
            </a:pPr>
            <a:r>
              <a:rPr lang="en-US" sz="2800" b="1" dirty="0" smtClean="0">
                <a:solidFill>
                  <a:schemeClr val="tx1"/>
                </a:solidFill>
              </a:rPr>
              <a:t>TRƯỜNG HỢP 2:</a:t>
            </a:r>
          </a:p>
          <a:p>
            <a:pPr marL="708026" lvl="1" indent="-341313" eaLnBrk="1" hangingPunct="1">
              <a:buFont typeface="Arial" pitchFamily="34" charset="0"/>
              <a:buChar char="•"/>
              <a:defRPr/>
            </a:pPr>
            <a:r>
              <a:rPr lang="en-US" b="1" dirty="0" smtClean="0">
                <a:solidFill>
                  <a:schemeClr val="tx1"/>
                </a:solidFill>
              </a:rPr>
              <a:t>Sử dụng tính tương ứng bội:</a:t>
            </a:r>
          </a:p>
        </p:txBody>
      </p:sp>
      <p:sp>
        <p:nvSpPr>
          <p:cNvPr id="10" name="Text Box 4" descr="Small grid"/>
          <p:cNvSpPr txBox="1">
            <a:spLocks noChangeArrowheads="1"/>
          </p:cNvSpPr>
          <p:nvPr/>
        </p:nvSpPr>
        <p:spPr bwMode="auto">
          <a:xfrm>
            <a:off x="1857356" y="2285992"/>
            <a:ext cx="2071702" cy="173893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A</a:t>
            </a:r>
          </a:p>
          <a:p>
            <a:pPr>
              <a:spcBef>
                <a:spcPts val="0"/>
              </a:spcBef>
              <a:defRPr/>
            </a:pPr>
            <a:r>
              <a:rPr lang="en-US" dirty="0"/>
              <a:t>{</a:t>
            </a:r>
          </a:p>
          <a:p>
            <a:pPr>
              <a:spcBef>
                <a:spcPts val="0"/>
              </a:spcBef>
              <a:defRPr/>
            </a:pPr>
            <a:r>
              <a:rPr lang="en-US" dirty="0"/>
              <a:t>   </a:t>
            </a:r>
            <a:r>
              <a:rPr lang="en-US" dirty="0" smtClean="0"/>
              <a:t>-</a:t>
            </a:r>
            <a:endParaRPr lang="en-US" dirty="0"/>
          </a:p>
          <a:p>
            <a:pPr>
              <a:spcBef>
                <a:spcPts val="0"/>
              </a:spcBef>
              <a:defRPr/>
            </a:pPr>
            <a:r>
              <a:rPr lang="en-US" dirty="0"/>
              <a:t>   </a:t>
            </a:r>
            <a:r>
              <a:rPr lang="en-US" sz="1700" b="1" dirty="0" smtClean="0"/>
              <a:t>- f(){… g();}</a:t>
            </a:r>
          </a:p>
          <a:p>
            <a:pPr>
              <a:spcBef>
                <a:spcPts val="0"/>
              </a:spcBef>
              <a:defRPr/>
            </a:pPr>
            <a:r>
              <a:rPr lang="en-US" sz="1700" b="1" dirty="0" smtClean="0"/>
              <a:t>   </a:t>
            </a:r>
            <a:r>
              <a:rPr lang="en-US" sz="1700" b="1" dirty="0" smtClean="0">
                <a:solidFill>
                  <a:srgbClr val="FF0000"/>
                </a:solidFill>
              </a:rPr>
              <a:t>- virtual g() </a:t>
            </a:r>
            <a:endParaRPr lang="en-US" sz="1700" b="1" dirty="0">
              <a:solidFill>
                <a:srgbClr val="FF0000"/>
              </a:solidFill>
            </a:endParaRPr>
          </a:p>
          <a:p>
            <a:pPr>
              <a:spcBef>
                <a:spcPts val="0"/>
              </a:spcBef>
              <a:defRPr/>
            </a:pPr>
            <a:r>
              <a:rPr lang="en-US" dirty="0"/>
              <a:t> </a:t>
            </a:r>
            <a:r>
              <a:rPr lang="en-US" dirty="0" smtClean="0"/>
              <a:t>}</a:t>
            </a:r>
            <a:endParaRPr lang="en-US" dirty="0"/>
          </a:p>
        </p:txBody>
      </p:sp>
      <p:sp>
        <p:nvSpPr>
          <p:cNvPr id="11" name="Text Box 4" descr="Small grid"/>
          <p:cNvSpPr txBox="1">
            <a:spLocks noChangeArrowheads="1"/>
          </p:cNvSpPr>
          <p:nvPr/>
        </p:nvSpPr>
        <p:spPr bwMode="auto">
          <a:xfrm>
            <a:off x="3929058" y="4277503"/>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C</a:t>
            </a:r>
          </a:p>
          <a:p>
            <a:pPr>
              <a:spcBef>
                <a:spcPts val="0"/>
              </a:spcBef>
              <a:defRPr/>
            </a:pPr>
            <a:r>
              <a:rPr lang="en-US" dirty="0"/>
              <a:t>{</a:t>
            </a:r>
          </a:p>
          <a:p>
            <a:pPr>
              <a:spcBef>
                <a:spcPts val="0"/>
              </a:spcBef>
              <a:defRPr/>
            </a:pPr>
            <a:r>
              <a:rPr lang="en-US" dirty="0"/>
              <a:t>      -</a:t>
            </a:r>
          </a:p>
          <a:p>
            <a:pPr>
              <a:spcBef>
                <a:spcPts val="0"/>
              </a:spcBef>
              <a:defRPr/>
            </a:pPr>
            <a:r>
              <a:rPr lang="en-US" dirty="0"/>
              <a:t>      </a:t>
            </a:r>
            <a:r>
              <a:rPr lang="en-US" dirty="0" smtClean="0"/>
              <a:t>- g() </a:t>
            </a:r>
            <a:endParaRPr lang="en-US" dirty="0"/>
          </a:p>
          <a:p>
            <a:pPr>
              <a:spcBef>
                <a:spcPts val="0"/>
              </a:spcBef>
              <a:defRPr/>
            </a:pPr>
            <a:r>
              <a:rPr lang="en-US" dirty="0"/>
              <a:t> </a:t>
            </a:r>
            <a:r>
              <a:rPr lang="en-US" dirty="0" smtClean="0"/>
              <a:t>}</a:t>
            </a:r>
            <a:endParaRPr lang="en-US" dirty="0"/>
          </a:p>
        </p:txBody>
      </p:sp>
      <p:sp>
        <p:nvSpPr>
          <p:cNvPr id="12" name="Text Box 4" descr="Small grid"/>
          <p:cNvSpPr txBox="1">
            <a:spLocks noChangeArrowheads="1"/>
          </p:cNvSpPr>
          <p:nvPr/>
        </p:nvSpPr>
        <p:spPr bwMode="auto">
          <a:xfrm>
            <a:off x="214282" y="4348941"/>
            <a:ext cx="1471610" cy="1477328"/>
          </a:xfrm>
          <a:prstGeom prst="rect">
            <a:avLst/>
          </a:prstGeom>
          <a:pattFill prst="smGrid">
            <a:fgClr>
              <a:schemeClr val="accent1"/>
            </a:fgClr>
            <a:bgClr>
              <a:srgbClr val="FFFFFF"/>
            </a:bgClr>
          </a:pattFill>
          <a:ln w="9525">
            <a:noFill/>
            <a:miter lim="800000"/>
            <a:headEnd/>
            <a:tailEnd/>
          </a:ln>
          <a:effectLst>
            <a:outerShdw dist="35921" dir="2700000" algn="ctr" rotWithShape="0">
              <a:schemeClr val="bg2"/>
            </a:outerShdw>
          </a:effectLst>
        </p:spPr>
        <p:txBody>
          <a:bodyPr wrap="square">
            <a:spAutoFit/>
          </a:bodyPr>
          <a:lstStyle/>
          <a:p>
            <a:pPr algn="ctr">
              <a:spcBef>
                <a:spcPct val="50000"/>
              </a:spcBef>
            </a:pPr>
            <a:r>
              <a:rPr lang="en-US" b="1" dirty="0"/>
              <a:t>c</a:t>
            </a:r>
            <a:r>
              <a:rPr lang="en-US" b="1" dirty="0" smtClean="0"/>
              <a:t>lass B</a:t>
            </a:r>
          </a:p>
          <a:p>
            <a:pPr>
              <a:spcBef>
                <a:spcPts val="0"/>
              </a:spcBef>
              <a:defRPr/>
            </a:pPr>
            <a:r>
              <a:rPr lang="en-US" dirty="0"/>
              <a:t>{</a:t>
            </a:r>
          </a:p>
          <a:p>
            <a:pPr>
              <a:spcBef>
                <a:spcPts val="0"/>
              </a:spcBef>
              <a:defRPr/>
            </a:pPr>
            <a:r>
              <a:rPr lang="en-US" dirty="0"/>
              <a:t>      -</a:t>
            </a:r>
          </a:p>
          <a:p>
            <a:pPr>
              <a:spcBef>
                <a:spcPts val="0"/>
              </a:spcBef>
              <a:defRPr/>
            </a:pPr>
            <a:r>
              <a:rPr lang="en-US" dirty="0"/>
              <a:t>      - </a:t>
            </a:r>
            <a:r>
              <a:rPr lang="en-US" dirty="0" smtClean="0"/>
              <a:t>g() </a:t>
            </a:r>
            <a:endParaRPr lang="en-US" dirty="0"/>
          </a:p>
          <a:p>
            <a:pPr>
              <a:spcBef>
                <a:spcPts val="0"/>
              </a:spcBef>
              <a:defRPr/>
            </a:pPr>
            <a:r>
              <a:rPr lang="en-US" dirty="0"/>
              <a:t> </a:t>
            </a:r>
            <a:r>
              <a:rPr lang="en-US" dirty="0" smtClean="0"/>
              <a:t>}</a:t>
            </a:r>
            <a:endParaRPr lang="en-US" dirty="0"/>
          </a:p>
        </p:txBody>
      </p:sp>
      <p:cxnSp>
        <p:nvCxnSpPr>
          <p:cNvPr id="14" name="Straight Arrow Connector 13"/>
          <p:cNvCxnSpPr>
            <a:stCxn id="12" idx="0"/>
            <a:endCxn id="10" idx="1"/>
          </p:cNvCxnSpPr>
          <p:nvPr/>
        </p:nvCxnSpPr>
        <p:spPr>
          <a:xfrm rot="5400000" flipH="1" flipV="1">
            <a:off x="806981" y="3298567"/>
            <a:ext cx="1193480" cy="9072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10" idx="3"/>
          </p:cNvCxnSpPr>
          <p:nvPr/>
        </p:nvCxnSpPr>
        <p:spPr>
          <a:xfrm rot="16200000" flipV="1">
            <a:off x="3735940" y="3348579"/>
            <a:ext cx="1122042" cy="7358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0"/>
          <p:cNvSpPr txBox="1">
            <a:spLocks noChangeArrowheads="1"/>
          </p:cNvSpPr>
          <p:nvPr/>
        </p:nvSpPr>
        <p:spPr bwMode="auto">
          <a:xfrm>
            <a:off x="5500694" y="3500438"/>
            <a:ext cx="3643306" cy="2308324"/>
          </a:xfrm>
          <a:prstGeom prst="rect">
            <a:avLst/>
          </a:prstGeom>
          <a:noFill/>
          <a:ln w="9525">
            <a:noFill/>
            <a:miter lim="800000"/>
            <a:headEnd/>
            <a:tailEnd/>
          </a:ln>
        </p:spPr>
        <p:txBody>
          <a:bodyPr wrap="square">
            <a:spAutoFit/>
          </a:bodyPr>
          <a:lstStyle/>
          <a:p>
            <a:r>
              <a:rPr lang="en-US" dirty="0">
                <a:solidFill>
                  <a:srgbClr val="FF0000"/>
                </a:solidFill>
              </a:rPr>
              <a:t>A *ptr;</a:t>
            </a:r>
          </a:p>
          <a:p>
            <a:r>
              <a:rPr lang="en-US" dirty="0">
                <a:solidFill>
                  <a:srgbClr val="FF0000"/>
                </a:solidFill>
              </a:rPr>
              <a:t>B x;</a:t>
            </a:r>
          </a:p>
          <a:p>
            <a:r>
              <a:rPr lang="en-US" dirty="0">
                <a:solidFill>
                  <a:srgbClr val="FF0000"/>
                </a:solidFill>
              </a:rPr>
              <a:t>C </a:t>
            </a:r>
            <a:r>
              <a:rPr lang="en-US" dirty="0" smtClean="0">
                <a:solidFill>
                  <a:srgbClr val="FF0000"/>
                </a:solidFill>
              </a:rPr>
              <a:t>y;</a:t>
            </a:r>
          </a:p>
          <a:p>
            <a:endParaRPr lang="en-US" dirty="0" smtClean="0">
              <a:solidFill>
                <a:srgbClr val="FF0000"/>
              </a:solidFill>
            </a:endParaRPr>
          </a:p>
          <a:p>
            <a:r>
              <a:rPr lang="en-US" dirty="0" smtClean="0">
                <a:solidFill>
                  <a:srgbClr val="FF0000"/>
                </a:solidFill>
              </a:rPr>
              <a:t>ptr</a:t>
            </a:r>
            <a:r>
              <a:rPr lang="en-US" dirty="0">
                <a:solidFill>
                  <a:srgbClr val="FF0000"/>
                </a:solidFill>
              </a:rPr>
              <a:t>=&amp;</a:t>
            </a:r>
            <a:r>
              <a:rPr lang="en-US" dirty="0" smtClean="0">
                <a:solidFill>
                  <a:srgbClr val="FF0000"/>
                </a:solidFill>
              </a:rPr>
              <a:t>x;</a:t>
            </a:r>
          </a:p>
          <a:p>
            <a:r>
              <a:rPr lang="en-US" dirty="0" smtClean="0">
                <a:solidFill>
                  <a:srgbClr val="FF0000"/>
                </a:solidFill>
              </a:rPr>
              <a:t>ptr-</a:t>
            </a:r>
            <a:r>
              <a:rPr lang="en-US" dirty="0">
                <a:solidFill>
                  <a:srgbClr val="FF0000"/>
                </a:solidFill>
              </a:rPr>
              <a:t>&gt;f(); </a:t>
            </a:r>
            <a:r>
              <a:rPr lang="en-US" dirty="0" smtClean="0">
                <a:solidFill>
                  <a:srgbClr val="FF0000"/>
                </a:solidFill>
              </a:rPr>
              <a:t>//</a:t>
            </a:r>
            <a:r>
              <a:rPr lang="en-US" sz="1600" dirty="0" smtClean="0">
                <a:solidFill>
                  <a:srgbClr val="FF0000"/>
                </a:solidFill>
              </a:rPr>
              <a:t>Gọi hàm g của lớp B </a:t>
            </a:r>
            <a:r>
              <a:rPr lang="en-US" dirty="0" smtClean="0">
                <a:solidFill>
                  <a:srgbClr val="FF0000"/>
                </a:solidFill>
              </a:rPr>
              <a:t>ptr</a:t>
            </a:r>
            <a:r>
              <a:rPr lang="en-US" dirty="0">
                <a:solidFill>
                  <a:srgbClr val="FF0000"/>
                </a:solidFill>
              </a:rPr>
              <a:t>=&amp;</a:t>
            </a:r>
            <a:r>
              <a:rPr lang="en-US" dirty="0" smtClean="0">
                <a:solidFill>
                  <a:srgbClr val="FF0000"/>
                </a:solidFill>
              </a:rPr>
              <a:t>y;</a:t>
            </a:r>
          </a:p>
          <a:p>
            <a:r>
              <a:rPr lang="en-US" dirty="0" smtClean="0">
                <a:solidFill>
                  <a:srgbClr val="FF0000"/>
                </a:solidFill>
              </a:rPr>
              <a:t>ptr-</a:t>
            </a:r>
            <a:r>
              <a:rPr lang="en-US" dirty="0">
                <a:solidFill>
                  <a:srgbClr val="FF0000"/>
                </a:solidFill>
              </a:rPr>
              <a:t>&gt;f(); //</a:t>
            </a:r>
            <a:r>
              <a:rPr lang="en-US" sz="1600" dirty="0">
                <a:solidFill>
                  <a:srgbClr val="FF0000"/>
                </a:solidFill>
              </a:rPr>
              <a:t>Gọi hàm </a:t>
            </a:r>
            <a:r>
              <a:rPr lang="en-US" sz="1600" dirty="0" smtClean="0">
                <a:solidFill>
                  <a:srgbClr val="FF0000"/>
                </a:solidFill>
              </a:rPr>
              <a:t>g </a:t>
            </a:r>
            <a:r>
              <a:rPr lang="en-US" sz="1600" dirty="0">
                <a:solidFill>
                  <a:srgbClr val="FF0000"/>
                </a:solidFill>
              </a:rPr>
              <a:t>của lớp </a:t>
            </a:r>
            <a:r>
              <a:rPr lang="en-US" sz="1600" dirty="0" smtClean="0">
                <a:solidFill>
                  <a:srgbClr val="FF0000"/>
                </a:solidFill>
              </a:rPr>
              <a:t>C</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Khái niệm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47652" y="714356"/>
            <a:ext cx="8739190" cy="5000660"/>
          </a:xfrm>
        </p:spPr>
        <p:txBody>
          <a:bodyPr/>
          <a:lstStyle/>
          <a:p>
            <a:pPr eaLnBrk="1" hangingPunct="1"/>
            <a:r>
              <a:rPr lang="en-US" dirty="0" smtClean="0">
                <a:solidFill>
                  <a:schemeClr val="tx1"/>
                </a:solidFill>
              </a:rPr>
              <a:t>Sự kế thừa cũng cho phép nhiều lớp có thể dẫn xuất từ cùng 1 lớp cơ sở, một lớp dẫn xuất cũng có thể là lớp cơ sở cho lớp khác.</a:t>
            </a:r>
          </a:p>
        </p:txBody>
      </p:sp>
      <p:grpSp>
        <p:nvGrpSpPr>
          <p:cNvPr id="10" name="Group 19"/>
          <p:cNvGrpSpPr>
            <a:grpSpLocks/>
          </p:cNvGrpSpPr>
          <p:nvPr/>
        </p:nvGrpSpPr>
        <p:grpSpPr bwMode="auto">
          <a:xfrm>
            <a:off x="733452" y="2284393"/>
            <a:ext cx="7696200" cy="2819400"/>
            <a:chOff x="720" y="2304"/>
            <a:chExt cx="4848" cy="1776"/>
          </a:xfrm>
        </p:grpSpPr>
        <p:sp>
          <p:nvSpPr>
            <p:cNvPr id="11" name="Text Box 4" descr="Small grid"/>
            <p:cNvSpPr txBox="1">
              <a:spLocks noChangeArrowheads="1"/>
            </p:cNvSpPr>
            <p:nvPr/>
          </p:nvSpPr>
          <p:spPr bwMode="auto">
            <a:xfrm>
              <a:off x="2256" y="2304"/>
              <a:ext cx="69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spcBef>
                  <a:spcPct val="0"/>
                </a:spcBef>
                <a:buClrTx/>
                <a:buSzTx/>
                <a:buFontTx/>
                <a:buNone/>
              </a:pPr>
              <a:r>
                <a:rPr lang="en-US" sz="2400" dirty="0">
                  <a:solidFill>
                    <a:srgbClr val="000066"/>
                  </a:solidFill>
                </a:rPr>
                <a:t>class A</a:t>
              </a:r>
            </a:p>
          </p:txBody>
        </p:sp>
        <p:sp>
          <p:nvSpPr>
            <p:cNvPr id="12" name="Text Box 5" descr="Small grid"/>
            <p:cNvSpPr txBox="1">
              <a:spLocks noChangeArrowheads="1"/>
            </p:cNvSpPr>
            <p:nvPr/>
          </p:nvSpPr>
          <p:spPr bwMode="auto">
            <a:xfrm>
              <a:off x="1296" y="3072"/>
              <a:ext cx="695"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spcBef>
                  <a:spcPct val="0"/>
                </a:spcBef>
                <a:buClrTx/>
                <a:buSzTx/>
                <a:buFontTx/>
                <a:buNone/>
              </a:pPr>
              <a:r>
                <a:rPr lang="en-US" sz="2400" dirty="0">
                  <a:solidFill>
                    <a:srgbClr val="000066"/>
                  </a:solidFill>
                </a:rPr>
                <a:t>class B</a:t>
              </a:r>
            </a:p>
          </p:txBody>
        </p:sp>
        <p:sp>
          <p:nvSpPr>
            <p:cNvPr id="13" name="Text Box 6" descr="Small grid"/>
            <p:cNvSpPr txBox="1">
              <a:spLocks noChangeArrowheads="1"/>
            </p:cNvSpPr>
            <p:nvPr/>
          </p:nvSpPr>
          <p:spPr bwMode="auto">
            <a:xfrm>
              <a:off x="3120" y="3072"/>
              <a:ext cx="69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spcBef>
                  <a:spcPct val="0"/>
                </a:spcBef>
                <a:buClrTx/>
                <a:buSzTx/>
                <a:buFontTx/>
                <a:buNone/>
              </a:pPr>
              <a:r>
                <a:rPr lang="en-US" sz="2400">
                  <a:solidFill>
                    <a:srgbClr val="000066"/>
                  </a:solidFill>
                </a:rPr>
                <a:t>class C</a:t>
              </a:r>
            </a:p>
          </p:txBody>
        </p:sp>
        <p:sp>
          <p:nvSpPr>
            <p:cNvPr id="14" name="Text Box 7" descr="Small grid"/>
            <p:cNvSpPr txBox="1">
              <a:spLocks noChangeArrowheads="1"/>
            </p:cNvSpPr>
            <p:nvPr/>
          </p:nvSpPr>
          <p:spPr bwMode="auto">
            <a:xfrm>
              <a:off x="3120" y="3792"/>
              <a:ext cx="712"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spcBef>
                  <a:spcPct val="0"/>
                </a:spcBef>
                <a:buClrTx/>
                <a:buSzTx/>
                <a:buFontTx/>
                <a:buNone/>
              </a:pPr>
              <a:r>
                <a:rPr lang="en-US" sz="2400">
                  <a:solidFill>
                    <a:srgbClr val="000066"/>
                  </a:solidFill>
                </a:rPr>
                <a:t>class D</a:t>
              </a:r>
            </a:p>
          </p:txBody>
        </p:sp>
        <p:sp>
          <p:nvSpPr>
            <p:cNvPr id="15" name="Line 8"/>
            <p:cNvSpPr>
              <a:spLocks noChangeShapeType="1"/>
            </p:cNvSpPr>
            <p:nvPr/>
          </p:nvSpPr>
          <p:spPr bwMode="auto">
            <a:xfrm flipV="1">
              <a:off x="1632" y="2592"/>
              <a:ext cx="912" cy="480"/>
            </a:xfrm>
            <a:prstGeom prst="line">
              <a:avLst/>
            </a:prstGeom>
            <a:noFill/>
            <a:ln w="38100">
              <a:solidFill>
                <a:srgbClr val="000066"/>
              </a:solidFill>
              <a:miter lim="800000"/>
              <a:headEnd/>
              <a:tailEnd type="triangle" w="med" len="med"/>
            </a:ln>
          </p:spPr>
          <p:txBody>
            <a:bodyPr wrap="none"/>
            <a:lstStyle/>
            <a:p>
              <a:endParaRPr lang="en-US"/>
            </a:p>
          </p:txBody>
        </p:sp>
        <p:sp>
          <p:nvSpPr>
            <p:cNvPr id="16" name="Line 9"/>
            <p:cNvSpPr>
              <a:spLocks noChangeShapeType="1"/>
            </p:cNvSpPr>
            <p:nvPr/>
          </p:nvSpPr>
          <p:spPr bwMode="auto">
            <a:xfrm flipH="1" flipV="1">
              <a:off x="2592" y="2592"/>
              <a:ext cx="864" cy="480"/>
            </a:xfrm>
            <a:prstGeom prst="line">
              <a:avLst/>
            </a:prstGeom>
            <a:noFill/>
            <a:ln w="38100">
              <a:solidFill>
                <a:srgbClr val="000066"/>
              </a:solidFill>
              <a:miter lim="800000"/>
              <a:headEnd/>
              <a:tailEnd type="triangle" w="med" len="med"/>
            </a:ln>
          </p:spPr>
          <p:txBody>
            <a:bodyPr wrap="none"/>
            <a:lstStyle/>
            <a:p>
              <a:endParaRPr lang="en-US"/>
            </a:p>
          </p:txBody>
        </p:sp>
        <p:sp>
          <p:nvSpPr>
            <p:cNvPr id="17" name="Line 10"/>
            <p:cNvSpPr>
              <a:spLocks noChangeShapeType="1"/>
            </p:cNvSpPr>
            <p:nvPr/>
          </p:nvSpPr>
          <p:spPr bwMode="auto">
            <a:xfrm flipV="1">
              <a:off x="3456" y="3360"/>
              <a:ext cx="0" cy="432"/>
            </a:xfrm>
            <a:prstGeom prst="line">
              <a:avLst/>
            </a:prstGeom>
            <a:noFill/>
            <a:ln w="38100">
              <a:solidFill>
                <a:srgbClr val="000066"/>
              </a:solidFill>
              <a:miter lim="800000"/>
              <a:headEnd/>
              <a:tailEnd type="triangle" w="med" len="med"/>
            </a:ln>
          </p:spPr>
          <p:txBody>
            <a:bodyPr wrap="none"/>
            <a:lstStyle/>
            <a:p>
              <a:endParaRPr lang="en-US"/>
            </a:p>
          </p:txBody>
        </p:sp>
        <p:sp>
          <p:nvSpPr>
            <p:cNvPr id="18" name="Text Box 11"/>
            <p:cNvSpPr txBox="1">
              <a:spLocks noChangeArrowheads="1"/>
            </p:cNvSpPr>
            <p:nvPr/>
          </p:nvSpPr>
          <p:spPr bwMode="auto">
            <a:xfrm>
              <a:off x="3014" y="2308"/>
              <a:ext cx="1870"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66"/>
                  </a:solidFill>
                </a:rPr>
                <a:t>( Lớp cơ sở của B và C. )</a:t>
              </a:r>
            </a:p>
          </p:txBody>
        </p:sp>
        <p:sp>
          <p:nvSpPr>
            <p:cNvPr id="19" name="Text Box 12"/>
            <p:cNvSpPr txBox="1">
              <a:spLocks noChangeArrowheads="1"/>
            </p:cNvSpPr>
            <p:nvPr/>
          </p:nvSpPr>
          <p:spPr bwMode="auto">
            <a:xfrm>
              <a:off x="720" y="3456"/>
              <a:ext cx="1754"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66"/>
                  </a:solidFill>
                </a:rPr>
                <a:t>( Lớp dẫn xuất của A. )</a:t>
              </a:r>
            </a:p>
          </p:txBody>
        </p:sp>
        <p:sp>
          <p:nvSpPr>
            <p:cNvPr id="20" name="Text Box 13"/>
            <p:cNvSpPr txBox="1">
              <a:spLocks noChangeArrowheads="1"/>
            </p:cNvSpPr>
            <p:nvPr/>
          </p:nvSpPr>
          <p:spPr bwMode="auto">
            <a:xfrm>
              <a:off x="3861" y="3055"/>
              <a:ext cx="1643" cy="442"/>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66"/>
                  </a:solidFill>
                </a:rPr>
                <a:t>( Lớp dẫn xuất của A.</a:t>
              </a:r>
            </a:p>
            <a:p>
              <a:pPr>
                <a:spcBef>
                  <a:spcPct val="0"/>
                </a:spcBef>
                <a:buClrTx/>
                <a:buSzTx/>
                <a:buFontTx/>
                <a:buNone/>
              </a:pPr>
              <a:r>
                <a:rPr lang="en-US">
                  <a:solidFill>
                    <a:srgbClr val="000066"/>
                  </a:solidFill>
                </a:rPr>
                <a:t>  Lớp cơ sở của D.)</a:t>
              </a:r>
            </a:p>
          </p:txBody>
        </p:sp>
        <p:sp>
          <p:nvSpPr>
            <p:cNvPr id="21" name="Text Box 14"/>
            <p:cNvSpPr txBox="1">
              <a:spLocks noChangeArrowheads="1"/>
            </p:cNvSpPr>
            <p:nvPr/>
          </p:nvSpPr>
          <p:spPr bwMode="auto">
            <a:xfrm>
              <a:off x="3814" y="3792"/>
              <a:ext cx="1754" cy="250"/>
            </a:xfrm>
            <a:prstGeom prst="rect">
              <a:avLst/>
            </a:prstGeom>
            <a:noFill/>
            <a:ln w="9525">
              <a:noFill/>
              <a:miter lim="800000"/>
              <a:headEnd/>
              <a:tailEnd/>
            </a:ln>
          </p:spPr>
          <p:txBody>
            <a:bodyPr wrap="none">
              <a:spAutoFit/>
            </a:bodyPr>
            <a:lstStyle/>
            <a:p>
              <a:pPr>
                <a:spcBef>
                  <a:spcPct val="0"/>
                </a:spcBef>
                <a:buClrTx/>
                <a:buSzTx/>
                <a:buFontTx/>
                <a:buNone/>
              </a:pPr>
              <a:r>
                <a:rPr lang="en-US" dirty="0">
                  <a:solidFill>
                    <a:srgbClr val="000066"/>
                  </a:solidFill>
                </a:rPr>
                <a:t>( Lớp dẫn xuất của C. )</a:t>
              </a:r>
            </a:p>
          </p:txBody>
        </p:sp>
        <p:sp>
          <p:nvSpPr>
            <p:cNvPr id="22" name="Text Box 15"/>
            <p:cNvSpPr txBox="1">
              <a:spLocks noChangeArrowheads="1"/>
            </p:cNvSpPr>
            <p:nvPr/>
          </p:nvSpPr>
          <p:spPr bwMode="auto">
            <a:xfrm>
              <a:off x="1344" y="2592"/>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66"/>
                  </a:solidFill>
                </a:rPr>
                <a:t>Kế thừa</a:t>
              </a:r>
            </a:p>
          </p:txBody>
        </p:sp>
        <p:sp>
          <p:nvSpPr>
            <p:cNvPr id="23" name="Text Box 16"/>
            <p:cNvSpPr txBox="1">
              <a:spLocks noChangeArrowheads="1"/>
            </p:cNvSpPr>
            <p:nvPr/>
          </p:nvSpPr>
          <p:spPr bwMode="auto">
            <a:xfrm>
              <a:off x="3172" y="2640"/>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66"/>
                  </a:solidFill>
                </a:rPr>
                <a:t>Kế thừa</a:t>
              </a:r>
            </a:p>
          </p:txBody>
        </p:sp>
        <p:sp>
          <p:nvSpPr>
            <p:cNvPr id="24" name="Text Box 18"/>
            <p:cNvSpPr txBox="1">
              <a:spLocks noChangeArrowheads="1"/>
            </p:cNvSpPr>
            <p:nvPr/>
          </p:nvSpPr>
          <p:spPr bwMode="auto">
            <a:xfrm>
              <a:off x="3504" y="3480"/>
              <a:ext cx="668" cy="250"/>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66"/>
                  </a:solidFill>
                </a:rPr>
                <a:t>Kế thừa</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715436" cy="714380"/>
          </a:xfrm>
        </p:spPr>
        <p:txBody>
          <a:bodyPr/>
          <a:lstStyle/>
          <a:p>
            <a:pPr eaLnBrk="1" hangingPunct="1"/>
            <a:r>
              <a:rPr lang="en-US" b="1" dirty="0" smtClean="0">
                <a:solidFill>
                  <a:schemeClr val="tx1"/>
                </a:solidFill>
              </a:rPr>
              <a:t>Ví dụ 5.5.</a:t>
            </a:r>
            <a:r>
              <a:rPr lang="en-US" dirty="0" smtClean="0">
                <a:solidFill>
                  <a:schemeClr val="tx1"/>
                </a:solidFill>
              </a:rPr>
              <a:t> Tính tương ứng bội</a:t>
            </a:r>
          </a:p>
          <a:p>
            <a:pPr>
              <a:buNone/>
            </a:pPr>
            <a:endParaRPr lang="en-US" dirty="0" smtClean="0">
              <a:solidFill>
                <a:schemeClr val="tx1"/>
              </a:solidFill>
            </a:endParaRPr>
          </a:p>
        </p:txBody>
      </p:sp>
      <p:sp>
        <p:nvSpPr>
          <p:cNvPr id="7" name="Rectangle 3" descr="Small grid"/>
          <p:cNvSpPr txBox="1">
            <a:spLocks noChangeArrowheads="1"/>
          </p:cNvSpPr>
          <p:nvPr/>
        </p:nvSpPr>
        <p:spPr bwMode="auto">
          <a:xfrm>
            <a:off x="357158" y="1571612"/>
            <a:ext cx="7772400" cy="4786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#include&lt;iostream&gt;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lang="en-US" sz="2400" dirty="0" smtClean="0">
                <a:solidFill>
                  <a:srgbClr val="00B0F0"/>
                </a:solidFill>
                <a:latin typeface="+mn-lt"/>
                <a:cs typeface="+mn-cs"/>
              </a:rPr>
              <a:t>using namespace std;</a:t>
            </a:r>
            <a:endParaRPr kumimoji="0" lang="en-US" sz="2400" b="0" i="0" u="none" strike="noStrike" kern="1200" cap="none" spc="0" normalizeH="0" baseline="0" noProof="0" dirty="0" smtClean="0">
              <a:ln>
                <a:noFill/>
              </a:ln>
              <a:solidFill>
                <a:srgbClr val="00B0F0"/>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class point{</a:t>
            </a: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private:</a:t>
            </a:r>
          </a:p>
          <a:p>
            <a:pPr marL="1143000" marR="0" lvl="2" indent="-2286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float x, y;</a:t>
            </a: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public:</a:t>
            </a:r>
          </a:p>
          <a:p>
            <a:pPr marL="1143000" marR="0" lvl="2" indent="-2286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point(float ox =0, float oy=0){</a:t>
            </a:r>
          </a:p>
          <a:p>
            <a:pPr marL="1600200" marR="0" lvl="3" indent="-2286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x=ox; y=oy;</a:t>
            </a:r>
          </a:p>
          <a:p>
            <a:pPr marL="1143000" marR="0" lvl="2" indent="-2286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a:t>
            </a:r>
          </a:p>
          <a:p>
            <a:pPr marL="1143000" marR="0" lvl="2" indent="-2286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smtClean="0">
                <a:ln>
                  <a:noFill/>
                </a:ln>
                <a:solidFill>
                  <a:srgbClr val="FF0000"/>
                </a:solidFill>
                <a:effectLst/>
                <a:uLnTx/>
                <a:uFillTx/>
                <a:latin typeface="+mn-lt"/>
                <a:ea typeface="+mn-ea"/>
                <a:cs typeface="+mn-cs"/>
              </a:rPr>
              <a:t>virtual</a:t>
            </a:r>
            <a:r>
              <a:rPr kumimoji="0" lang="en-US" sz="2400" b="0" i="0" u="none" strike="noStrike" kern="1200" cap="none" spc="0" normalizeH="0" noProof="0" smtClean="0">
                <a:ln>
                  <a:noFill/>
                </a:ln>
                <a:solidFill>
                  <a:srgbClr val="00B0F0"/>
                </a:solidFill>
                <a:effectLst/>
                <a:uLnTx/>
                <a:uFillTx/>
                <a:latin typeface="+mn-lt"/>
                <a:ea typeface="+mn-ea"/>
                <a:cs typeface="+mn-cs"/>
              </a:rPr>
              <a:t> </a:t>
            </a:r>
            <a:r>
              <a:rPr kumimoji="0" lang="en-US" sz="2400" b="0" i="0" u="none" strike="noStrike" kern="1200" cap="none" spc="0" normalizeH="0" baseline="0" noProof="0" smtClean="0">
                <a:ln>
                  <a:noFill/>
                </a:ln>
                <a:solidFill>
                  <a:srgbClr val="00B0F0"/>
                </a:solidFill>
                <a:effectLst/>
                <a:uLnTx/>
                <a:uFillTx/>
                <a:latin typeface="+mn-lt"/>
                <a:ea typeface="+mn-ea"/>
                <a:cs typeface="+mn-cs"/>
              </a:rPr>
              <a:t>void </a:t>
            </a:r>
            <a:r>
              <a:rPr kumimoji="0" lang="en-US" sz="2400" b="0" i="0" u="none" strike="noStrike" kern="1200" cap="none" spc="0" normalizeH="0" baseline="0" noProof="0" dirty="0" smtClean="0">
                <a:ln>
                  <a:noFill/>
                </a:ln>
                <a:solidFill>
                  <a:srgbClr val="00B0F0"/>
                </a:solidFill>
                <a:effectLst/>
                <a:uLnTx/>
                <a:uFillTx/>
                <a:latin typeface="+mn-lt"/>
                <a:ea typeface="+mn-ea"/>
                <a:cs typeface="+mn-cs"/>
              </a:rPr>
              <a:t>display(){</a:t>
            </a:r>
          </a:p>
          <a:p>
            <a:pPr marL="1600200" lvl="3" indent="-228600">
              <a:lnSpc>
                <a:spcPct val="80000"/>
              </a:lnSpc>
              <a:spcBef>
                <a:spcPct val="20000"/>
              </a:spcBef>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cout&lt;&lt;</a:t>
            </a:r>
            <a:r>
              <a:rPr lang="en-US" sz="2400" dirty="0" smtClean="0">
                <a:solidFill>
                  <a:srgbClr val="00B0F0"/>
                </a:solidFill>
                <a:latin typeface="+mn-lt"/>
                <a:cs typeface="+mn-cs"/>
              </a:rPr>
              <a:t>"</a:t>
            </a:r>
            <a:r>
              <a:rPr kumimoji="0" lang="en-US" sz="2400" b="0" i="0" u="none" strike="noStrike" kern="1200" cap="none" spc="0" normalizeH="0" baseline="0" noProof="0" dirty="0" smtClean="0">
                <a:ln>
                  <a:noFill/>
                </a:ln>
                <a:solidFill>
                  <a:srgbClr val="00B0F0"/>
                </a:solidFill>
                <a:effectLst/>
                <a:uLnTx/>
                <a:uFillTx/>
                <a:latin typeface="+mn-lt"/>
                <a:ea typeface="+mn-ea"/>
                <a:cs typeface="+mn-cs"/>
              </a:rPr>
              <a:t>\n x =</a:t>
            </a:r>
            <a:r>
              <a:rPr lang="en-US" sz="2400" dirty="0" smtClean="0">
                <a:solidFill>
                  <a:srgbClr val="00B0F0"/>
                </a:solidFill>
              </a:rPr>
              <a:t>"</a:t>
            </a:r>
            <a:r>
              <a:rPr kumimoji="0" lang="en-US" sz="2400" b="0" i="0" u="none" strike="noStrike" kern="1200" cap="none" spc="0" normalizeH="0" baseline="0" noProof="0" dirty="0" smtClean="0">
                <a:ln>
                  <a:noFill/>
                </a:ln>
                <a:solidFill>
                  <a:srgbClr val="00B0F0"/>
                </a:solidFill>
                <a:effectLst/>
                <a:uLnTx/>
                <a:uFillTx/>
                <a:latin typeface="+mn-lt"/>
                <a:ea typeface="+mn-ea"/>
                <a:cs typeface="+mn-cs"/>
              </a:rPr>
              <a:t>&lt;&lt;x&lt;&lt;</a:t>
            </a:r>
            <a:r>
              <a:rPr lang="en-US" sz="2400" dirty="0" smtClean="0">
                <a:solidFill>
                  <a:srgbClr val="00B0F0"/>
                </a:solidFill>
              </a:rPr>
              <a:t>"</a:t>
            </a:r>
            <a:r>
              <a:rPr kumimoji="0" lang="en-US" sz="2400" b="0" i="0" u="none" strike="noStrike" kern="1200" cap="none" spc="0" normalizeH="0" baseline="0" noProof="0" dirty="0" smtClean="0">
                <a:ln>
                  <a:noFill/>
                </a:ln>
                <a:solidFill>
                  <a:srgbClr val="00B0F0"/>
                </a:solidFill>
                <a:effectLst/>
                <a:uLnTx/>
                <a:uFillTx/>
                <a:latin typeface="+mn-lt"/>
                <a:ea typeface="+mn-ea"/>
                <a:cs typeface="+mn-cs"/>
              </a:rPr>
              <a:t> y =</a:t>
            </a:r>
            <a:r>
              <a:rPr lang="en-US" sz="2400" dirty="0" smtClean="0">
                <a:solidFill>
                  <a:srgbClr val="00B0F0"/>
                </a:solidFill>
              </a:rPr>
              <a:t>"</a:t>
            </a:r>
            <a:r>
              <a:rPr kumimoji="0" lang="en-US" sz="2400" b="0" i="0" u="none" strike="noStrike" kern="1200" cap="none" spc="0" normalizeH="0" baseline="0" noProof="0" dirty="0" smtClean="0">
                <a:ln>
                  <a:noFill/>
                </a:ln>
                <a:solidFill>
                  <a:srgbClr val="00B0F0"/>
                </a:solidFill>
                <a:effectLst/>
                <a:uLnTx/>
                <a:uFillTx/>
                <a:latin typeface="+mn-lt"/>
                <a:ea typeface="+mn-ea"/>
                <a:cs typeface="+mn-cs"/>
              </a:rPr>
              <a:t>&lt;&lt;y;</a:t>
            </a:r>
          </a:p>
          <a:p>
            <a:pPr marL="1143000" marR="0" lvl="2" indent="-2286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4" descr="Small grid"/>
          <p:cNvSpPr>
            <a:spLocks noGrp="1" noChangeArrowheads="1"/>
          </p:cNvSpPr>
          <p:nvPr>
            <p:ph idx="1"/>
          </p:nvPr>
        </p:nvSpPr>
        <p:spPr>
          <a:xfrm>
            <a:off x="214282" y="857232"/>
            <a:ext cx="8229600" cy="5000660"/>
          </a:xfrm>
        </p:spPr>
        <p:txBody>
          <a:bodyPr/>
          <a:lstStyle/>
          <a:p>
            <a:pPr eaLnBrk="1" hangingPunct="1">
              <a:lnSpc>
                <a:spcPct val="90000"/>
              </a:lnSpc>
              <a:buFont typeface="Wingdings" pitchFamily="2" charset="2"/>
              <a:buNone/>
            </a:pPr>
            <a:r>
              <a:rPr lang="en-US" sz="2400" dirty="0" smtClean="0">
                <a:solidFill>
                  <a:srgbClr val="00B0F0"/>
                </a:solidFill>
              </a:rPr>
              <a:t>class coloredpoint : public point{</a:t>
            </a:r>
          </a:p>
          <a:p>
            <a:pPr lvl="1" eaLnBrk="1" hangingPunct="1">
              <a:lnSpc>
                <a:spcPct val="90000"/>
              </a:lnSpc>
              <a:buFont typeface="Wingdings" pitchFamily="2" charset="2"/>
              <a:buNone/>
            </a:pPr>
            <a:r>
              <a:rPr lang="en-US" sz="2400" dirty="0" smtClean="0">
                <a:solidFill>
                  <a:srgbClr val="00B0F0"/>
                </a:solidFill>
              </a:rPr>
              <a:t>private:</a:t>
            </a:r>
          </a:p>
          <a:p>
            <a:pPr lvl="2" eaLnBrk="1" hangingPunct="1">
              <a:lnSpc>
                <a:spcPct val="90000"/>
              </a:lnSpc>
              <a:buFont typeface="Wingdings" pitchFamily="2" charset="2"/>
              <a:buNone/>
            </a:pPr>
            <a:r>
              <a:rPr lang="en-US" dirty="0" smtClean="0">
                <a:solidFill>
                  <a:srgbClr val="00B0F0"/>
                </a:solidFill>
              </a:rPr>
              <a:t>int color;</a:t>
            </a:r>
          </a:p>
          <a:p>
            <a:pPr lvl="1" eaLnBrk="1" hangingPunct="1">
              <a:lnSpc>
                <a:spcPct val="90000"/>
              </a:lnSpc>
              <a:buFont typeface="Wingdings" pitchFamily="2" charset="2"/>
              <a:buNone/>
            </a:pPr>
            <a:r>
              <a:rPr lang="en-US" sz="2400" dirty="0" smtClean="0">
                <a:solidFill>
                  <a:srgbClr val="00B0F0"/>
                </a:solidFill>
              </a:rPr>
              <a:t>public:</a:t>
            </a:r>
          </a:p>
          <a:p>
            <a:pPr lvl="2" eaLnBrk="1" hangingPunct="1">
              <a:lnSpc>
                <a:spcPct val="90000"/>
              </a:lnSpc>
              <a:buFont typeface="Wingdings" pitchFamily="2" charset="2"/>
              <a:buNone/>
            </a:pPr>
            <a:r>
              <a:rPr lang="en-US" dirty="0" smtClean="0">
                <a:solidFill>
                  <a:srgbClr val="00B0F0"/>
                </a:solidFill>
              </a:rPr>
              <a:t>coloredpoint(float ox=0, float oy=0, int c=0):point(ox,oy){</a:t>
            </a:r>
          </a:p>
          <a:p>
            <a:pPr lvl="3" eaLnBrk="1" hangingPunct="1">
              <a:lnSpc>
                <a:spcPct val="90000"/>
              </a:lnSpc>
              <a:buFont typeface="Wingdings" pitchFamily="2" charset="2"/>
              <a:buNone/>
            </a:pPr>
            <a:r>
              <a:rPr lang="en-US" sz="2400" dirty="0" smtClean="0">
                <a:solidFill>
                  <a:srgbClr val="00B0F0"/>
                </a:solidFill>
              </a:rPr>
              <a:t>color = c;</a:t>
            </a:r>
          </a:p>
          <a:p>
            <a:pPr lvl="2" eaLnBrk="1" hangingPunct="1">
              <a:lnSpc>
                <a:spcPct val="90000"/>
              </a:lnSpc>
              <a:buFont typeface="Wingdings" pitchFamily="2" charset="2"/>
              <a:buNone/>
            </a:pPr>
            <a:r>
              <a:rPr lang="en-US" dirty="0" smtClean="0">
                <a:solidFill>
                  <a:srgbClr val="00B0F0"/>
                </a:solidFill>
              </a:rPr>
              <a:t>} </a:t>
            </a:r>
          </a:p>
          <a:p>
            <a:pPr lvl="2" eaLnBrk="1" hangingPunct="1">
              <a:lnSpc>
                <a:spcPct val="90000"/>
              </a:lnSpc>
              <a:buFont typeface="Wingdings" pitchFamily="2" charset="2"/>
              <a:buNone/>
            </a:pPr>
            <a:r>
              <a:rPr lang="en-US" dirty="0" smtClean="0">
                <a:solidFill>
                  <a:srgbClr val="00B0F0"/>
                </a:solidFill>
              </a:rPr>
              <a:t>void display(){</a:t>
            </a:r>
          </a:p>
          <a:p>
            <a:pPr lvl="3" eaLnBrk="1" hangingPunct="1">
              <a:lnSpc>
                <a:spcPct val="90000"/>
              </a:lnSpc>
              <a:buFont typeface="Wingdings" pitchFamily="2" charset="2"/>
              <a:buNone/>
            </a:pPr>
            <a:r>
              <a:rPr lang="en-US" sz="2400" dirty="0" smtClean="0">
                <a:solidFill>
                  <a:srgbClr val="00B0F0"/>
                </a:solidFill>
              </a:rPr>
              <a:t>point::display();</a:t>
            </a:r>
          </a:p>
          <a:p>
            <a:pPr lvl="3" eaLnBrk="1" hangingPunct="1">
              <a:lnSpc>
                <a:spcPct val="90000"/>
              </a:lnSpc>
              <a:buFont typeface="Wingdings" pitchFamily="2" charset="2"/>
              <a:buNone/>
            </a:pPr>
            <a:r>
              <a:rPr lang="en-US" sz="2400" dirty="0" smtClean="0">
                <a:solidFill>
                  <a:srgbClr val="00B0F0"/>
                </a:solidFill>
              </a:rPr>
              <a:t>cout&lt;&lt;" color ="&lt;&lt;color;</a:t>
            </a:r>
          </a:p>
          <a:p>
            <a:pPr lvl="2" eaLnBrk="1" hangingPunct="1">
              <a:lnSpc>
                <a:spcPct val="90000"/>
              </a:lnSpc>
              <a:buFont typeface="Wingdings" pitchFamily="2" charset="2"/>
              <a:buNone/>
            </a:pPr>
            <a:r>
              <a:rPr lang="en-US" dirty="0" smtClean="0">
                <a:solidFill>
                  <a:srgbClr val="00B0F0"/>
                </a:solidFill>
              </a:rPr>
              <a:t>}</a:t>
            </a:r>
          </a:p>
          <a:p>
            <a:pPr eaLnBrk="1" hangingPunct="1">
              <a:lnSpc>
                <a:spcPct val="90000"/>
              </a:lnSpc>
              <a:buFont typeface="Wingdings" pitchFamily="2" charset="2"/>
              <a:buNone/>
            </a:pPr>
            <a:r>
              <a:rPr lang="en-US" sz="2400" dirty="0" smtClean="0">
                <a:solidFill>
                  <a:srgbClr val="00B0F0"/>
                </a:solidFill>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descr="Small grid"/>
          <p:cNvSpPr>
            <a:spLocks noGrp="1" noChangeArrowheads="1"/>
          </p:cNvSpPr>
          <p:nvPr>
            <p:ph idx="1"/>
          </p:nvPr>
        </p:nvSpPr>
        <p:spPr>
          <a:xfrm>
            <a:off x="214282" y="857232"/>
            <a:ext cx="8229600" cy="5429288"/>
          </a:xfrm>
        </p:spPr>
        <p:txBody>
          <a:bodyPr/>
          <a:lstStyle/>
          <a:p>
            <a:pPr eaLnBrk="1" hangingPunct="1">
              <a:lnSpc>
                <a:spcPct val="90000"/>
              </a:lnSpc>
              <a:buFont typeface="Wingdings" pitchFamily="2" charset="2"/>
              <a:buNone/>
            </a:pPr>
            <a:r>
              <a:rPr lang="en-US" sz="2400" dirty="0" smtClean="0">
                <a:solidFill>
                  <a:srgbClr val="00B0F0"/>
                </a:solidFill>
              </a:rPr>
              <a:t>int main(){</a:t>
            </a:r>
          </a:p>
          <a:p>
            <a:pPr lvl="1" eaLnBrk="1" hangingPunct="1">
              <a:lnSpc>
                <a:spcPct val="90000"/>
              </a:lnSpc>
              <a:buFont typeface="Wingdings" pitchFamily="2" charset="2"/>
              <a:buNone/>
            </a:pPr>
            <a:r>
              <a:rPr lang="en-US" sz="2400" dirty="0" smtClean="0">
                <a:solidFill>
                  <a:srgbClr val="00B0F0"/>
                </a:solidFill>
              </a:rPr>
              <a:t>coloredpoint m(1,2,3);  </a:t>
            </a:r>
            <a:r>
              <a:rPr lang="en-US" sz="2400" dirty="0" smtClean="0">
                <a:solidFill>
                  <a:schemeClr val="tx1"/>
                </a:solidFill>
              </a:rPr>
              <a:t>   </a:t>
            </a:r>
            <a:r>
              <a:rPr lang="en-US" sz="2400" dirty="0" smtClean="0">
                <a:solidFill>
                  <a:schemeClr val="accent3"/>
                </a:solidFill>
              </a:rPr>
              <a:t>//  Khai báo đối tượng coloredpoint.</a:t>
            </a:r>
          </a:p>
          <a:p>
            <a:pPr lvl="1" eaLnBrk="1" hangingPunct="1">
              <a:lnSpc>
                <a:spcPct val="90000"/>
              </a:lnSpc>
              <a:buFont typeface="Wingdings" pitchFamily="2" charset="2"/>
              <a:buNone/>
            </a:pPr>
            <a:r>
              <a:rPr lang="en-US" sz="2400" dirty="0" smtClean="0">
                <a:solidFill>
                  <a:srgbClr val="00B0F0"/>
                </a:solidFill>
              </a:rPr>
              <a:t>m.display();</a:t>
            </a:r>
            <a:r>
              <a:rPr lang="en-US" sz="2400" dirty="0" smtClean="0">
                <a:solidFill>
                  <a:schemeClr val="tx1"/>
                </a:solidFill>
              </a:rPr>
              <a:t>	</a:t>
            </a:r>
            <a:r>
              <a:rPr lang="en-US" sz="2400" dirty="0" smtClean="0">
                <a:solidFill>
                  <a:schemeClr val="accent3"/>
                </a:solidFill>
              </a:rPr>
              <a:t>// Gọi hàm display của coloredpoint.</a:t>
            </a:r>
          </a:p>
          <a:p>
            <a:pPr lvl="1" eaLnBrk="1" hangingPunct="1">
              <a:lnSpc>
                <a:spcPct val="90000"/>
              </a:lnSpc>
              <a:buFont typeface="Wingdings" pitchFamily="2" charset="2"/>
              <a:buNone/>
            </a:pPr>
            <a:r>
              <a:rPr lang="en-US" sz="2400" dirty="0" smtClean="0">
                <a:solidFill>
                  <a:srgbClr val="00B0F0"/>
                </a:solidFill>
              </a:rPr>
              <a:t>point p(4,5);</a:t>
            </a:r>
            <a:r>
              <a:rPr lang="en-US" sz="2400" dirty="0" smtClean="0">
                <a:solidFill>
                  <a:schemeClr val="tx1"/>
                </a:solidFill>
              </a:rPr>
              <a:t>	        </a:t>
            </a:r>
            <a:r>
              <a:rPr lang="en-US" sz="2400" dirty="0" smtClean="0">
                <a:solidFill>
                  <a:schemeClr val="accent3"/>
                </a:solidFill>
              </a:rPr>
              <a:t>// Khai báo đối tượng point.</a:t>
            </a:r>
          </a:p>
          <a:p>
            <a:pPr lvl="1" eaLnBrk="1" hangingPunct="1">
              <a:lnSpc>
                <a:spcPct val="90000"/>
              </a:lnSpc>
              <a:buFont typeface="Wingdings" pitchFamily="2" charset="2"/>
              <a:buNone/>
            </a:pPr>
            <a:r>
              <a:rPr lang="en-US" sz="2400" dirty="0" smtClean="0">
                <a:solidFill>
                  <a:srgbClr val="00B0F0"/>
                </a:solidFill>
              </a:rPr>
              <a:t>p.display();	</a:t>
            </a:r>
            <a:r>
              <a:rPr lang="en-US" sz="2400" dirty="0" smtClean="0">
                <a:solidFill>
                  <a:schemeClr val="tx1"/>
                </a:solidFill>
              </a:rPr>
              <a:t>	        </a:t>
            </a:r>
            <a:r>
              <a:rPr lang="en-US" sz="2400" dirty="0" smtClean="0">
                <a:solidFill>
                  <a:schemeClr val="accent3"/>
                </a:solidFill>
              </a:rPr>
              <a:t>// Gọi hàm display của lớp point.</a:t>
            </a:r>
          </a:p>
          <a:p>
            <a:pPr lvl="1" eaLnBrk="1" hangingPunct="1">
              <a:lnSpc>
                <a:spcPct val="90000"/>
              </a:lnSpc>
              <a:buFont typeface="Wingdings" pitchFamily="2" charset="2"/>
              <a:buNone/>
            </a:pPr>
            <a:r>
              <a:rPr lang="en-US" sz="2400" dirty="0" smtClean="0">
                <a:solidFill>
                  <a:srgbClr val="00B0F0"/>
                </a:solidFill>
              </a:rPr>
              <a:t>point *ptr;	</a:t>
            </a:r>
            <a:r>
              <a:rPr lang="en-US" sz="2400" dirty="0" smtClean="0">
                <a:solidFill>
                  <a:schemeClr val="tx1"/>
                </a:solidFill>
              </a:rPr>
              <a:t>	        </a:t>
            </a:r>
            <a:r>
              <a:rPr lang="en-US" sz="2400" dirty="0" smtClean="0">
                <a:solidFill>
                  <a:schemeClr val="accent3"/>
                </a:solidFill>
              </a:rPr>
              <a:t>// Khai báo con tro và trỏ point.</a:t>
            </a:r>
          </a:p>
          <a:p>
            <a:pPr lvl="1" eaLnBrk="1" hangingPunct="1">
              <a:lnSpc>
                <a:spcPct val="90000"/>
              </a:lnSpc>
              <a:buFont typeface="Wingdings" pitchFamily="2" charset="2"/>
              <a:buNone/>
            </a:pPr>
            <a:r>
              <a:rPr lang="en-US" sz="2400" dirty="0" smtClean="0">
                <a:solidFill>
                  <a:srgbClr val="00B0F0"/>
                </a:solidFill>
              </a:rPr>
              <a:t>ptr = &amp;p;</a:t>
            </a:r>
            <a:r>
              <a:rPr lang="en-US" sz="2400" dirty="0" smtClean="0">
                <a:solidFill>
                  <a:schemeClr val="tx1"/>
                </a:solidFill>
              </a:rPr>
              <a:t>		</a:t>
            </a:r>
            <a:r>
              <a:rPr lang="en-US" sz="2400" dirty="0" smtClean="0">
                <a:solidFill>
                  <a:schemeClr val="accent3"/>
                </a:solidFill>
              </a:rPr>
              <a:t>        // Cho ptr trỏ đến p.</a:t>
            </a:r>
          </a:p>
          <a:p>
            <a:pPr lvl="1" eaLnBrk="1" hangingPunct="1">
              <a:lnSpc>
                <a:spcPct val="90000"/>
              </a:lnSpc>
              <a:buFont typeface="Wingdings" pitchFamily="2" charset="2"/>
              <a:buNone/>
            </a:pPr>
            <a:r>
              <a:rPr lang="en-US" sz="2400" dirty="0" smtClean="0">
                <a:solidFill>
                  <a:srgbClr val="00B0F0"/>
                </a:solidFill>
              </a:rPr>
              <a:t>ptr-&gt;display();	</a:t>
            </a:r>
            <a:r>
              <a:rPr lang="en-US" sz="2400" dirty="0" smtClean="0">
                <a:solidFill>
                  <a:schemeClr val="tx1"/>
                </a:solidFill>
              </a:rPr>
              <a:t>        </a:t>
            </a:r>
            <a:r>
              <a:rPr lang="en-US" sz="2400" dirty="0" smtClean="0">
                <a:solidFill>
                  <a:schemeClr val="accent3"/>
                </a:solidFill>
              </a:rPr>
              <a:t>// Gọi hàm display của lớp point.</a:t>
            </a:r>
          </a:p>
          <a:p>
            <a:pPr lvl="1" eaLnBrk="1" hangingPunct="1">
              <a:lnSpc>
                <a:spcPct val="90000"/>
              </a:lnSpc>
              <a:buFont typeface="Wingdings" pitchFamily="2" charset="2"/>
              <a:buNone/>
            </a:pPr>
            <a:r>
              <a:rPr lang="en-US" sz="2400" dirty="0" smtClean="0">
                <a:solidFill>
                  <a:srgbClr val="00B0F0"/>
                </a:solidFill>
              </a:rPr>
              <a:t>ptr = &amp;m;	</a:t>
            </a:r>
            <a:r>
              <a:rPr lang="en-US" sz="2400" dirty="0" smtClean="0">
                <a:solidFill>
                  <a:schemeClr val="tx1"/>
                </a:solidFill>
              </a:rPr>
              <a:t>	</a:t>
            </a:r>
            <a:r>
              <a:rPr lang="en-US" sz="2400" dirty="0" smtClean="0">
                <a:solidFill>
                  <a:schemeClr val="accent3"/>
                </a:solidFill>
              </a:rPr>
              <a:t>        // Cho ptr trỏ đến m.	</a:t>
            </a:r>
          </a:p>
          <a:p>
            <a:pPr lvl="1" eaLnBrk="1" hangingPunct="1">
              <a:lnSpc>
                <a:spcPct val="90000"/>
              </a:lnSpc>
              <a:buFont typeface="Wingdings" pitchFamily="2" charset="2"/>
              <a:buNone/>
            </a:pPr>
            <a:r>
              <a:rPr lang="en-US" sz="2400" dirty="0" smtClean="0">
                <a:solidFill>
                  <a:srgbClr val="00B0F0"/>
                </a:solidFill>
              </a:rPr>
              <a:t>ptr-&gt;display();</a:t>
            </a:r>
            <a:r>
              <a:rPr lang="en-US" sz="2400" dirty="0" smtClean="0">
                <a:solidFill>
                  <a:schemeClr val="tx1"/>
                </a:solidFill>
              </a:rPr>
              <a:t>	        </a:t>
            </a:r>
            <a:r>
              <a:rPr lang="en-US" sz="2400" dirty="0" smtClean="0">
                <a:solidFill>
                  <a:schemeClr val="accent3"/>
                </a:solidFill>
              </a:rPr>
              <a:t>// </a:t>
            </a:r>
            <a:r>
              <a:rPr lang="en-US" sz="2400" dirty="0" smtClean="0">
                <a:solidFill>
                  <a:srgbClr val="FF0000"/>
                </a:solidFill>
              </a:rPr>
              <a:t>Gọi hàm display </a:t>
            </a:r>
            <a:r>
              <a:rPr lang="en-US" sz="2400" smtClean="0">
                <a:solidFill>
                  <a:srgbClr val="FF0000"/>
                </a:solidFill>
              </a:rPr>
              <a:t>của corlorpoint</a:t>
            </a:r>
            <a:r>
              <a:rPr lang="en-US" sz="2400" dirty="0" smtClean="0">
                <a:solidFill>
                  <a:srgbClr val="FF0000"/>
                </a:solidFill>
              </a:rPr>
              <a:t>.</a:t>
            </a:r>
          </a:p>
          <a:p>
            <a:pPr eaLnBrk="1" hangingPunct="1">
              <a:lnSpc>
                <a:spcPct val="90000"/>
              </a:lnSpc>
              <a:buFont typeface="Wingdings" pitchFamily="2" charset="2"/>
              <a:buNone/>
            </a:pPr>
            <a:r>
              <a:rPr lang="en-US" sz="2400" dirty="0" smtClean="0">
                <a:solidFill>
                  <a:srgbClr val="00B0F0"/>
                </a:solidFill>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928670"/>
            <a:ext cx="8786874" cy="4389437"/>
          </a:xfrm>
        </p:spPr>
        <p:txBody>
          <a:bodyPr/>
          <a:lstStyle/>
          <a:p>
            <a:pPr eaLnBrk="1" hangingPunct="1"/>
            <a:r>
              <a:rPr lang="en-US" b="1" dirty="0" smtClean="0">
                <a:solidFill>
                  <a:schemeClr val="tx1"/>
                </a:solidFill>
              </a:rPr>
              <a:t>Những đặc trưng của hàm virtual</a:t>
            </a:r>
          </a:p>
          <a:p>
            <a:pPr lvl="1" eaLnBrk="1" hangingPunct="1">
              <a:buFont typeface="Arial" pitchFamily="34" charset="0"/>
              <a:buChar char="•"/>
            </a:pPr>
            <a:r>
              <a:rPr lang="en-US" dirty="0" smtClean="0">
                <a:solidFill>
                  <a:schemeClr val="tx1"/>
                </a:solidFill>
              </a:rPr>
              <a:t>Tất cả các hàm virtual ở lớp cơ sở và lớp dẫn xuất phải được định nghĩa có cùng tên, cùng danh sách tham số, cùng kiểu trả về. Nếu các kiểu của hàm khác nhau, từ khoá virtual sẽ bị bỏ qua và chương trình dịch sẽ hiểu rằng lớp dẫn xuất đã gạt hàm này.</a:t>
            </a:r>
          </a:p>
          <a:p>
            <a:pPr lvl="1" eaLnBrk="1" hangingPunct="1">
              <a:buFont typeface="Arial" pitchFamily="34" charset="0"/>
              <a:buChar char="•"/>
            </a:pPr>
            <a:r>
              <a:rPr lang="en-US" dirty="0" smtClean="0">
                <a:solidFill>
                  <a:schemeClr val="tx1"/>
                </a:solidFill>
              </a:rPr>
              <a:t>Không bắt buộc phải ghi rõ từ khoá virtual khi định nghĩa hàm virtual trong lớp dẫn xuất.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857232"/>
            <a:ext cx="8715436" cy="4694237"/>
          </a:xfrm>
        </p:spPr>
        <p:txBody>
          <a:bodyPr/>
          <a:lstStyle/>
          <a:p>
            <a:pPr lvl="1" eaLnBrk="1" hangingPunct="1">
              <a:buFont typeface="Arial" pitchFamily="34" charset="0"/>
              <a:buChar char="•"/>
            </a:pPr>
            <a:r>
              <a:rPr lang="en-US" dirty="0" smtClean="0">
                <a:solidFill>
                  <a:schemeClr val="tx1"/>
                </a:solidFill>
              </a:rPr>
              <a:t>Vì các hàm virtual dựa trên lớp nguyên thuỷ của đối tượng mà qua đó chúng được gọi, nên chúng phải có 1 đối tượng ẩn và do đó chúng phải là những hàm thật sự của lớp. Điều này nghĩa là các hàm friend không thể là hàm virtual được. Tuy nhiên 1 hàm virtual của lớp có thể được khai báo là friend trong một lớp khác.</a:t>
            </a:r>
          </a:p>
          <a:p>
            <a:pPr lvl="1" eaLnBrk="1" hangingPunct="1">
              <a:buFont typeface="Arial" pitchFamily="34" charset="0"/>
              <a:buChar char="•"/>
            </a:pPr>
            <a:r>
              <a:rPr lang="en-US" dirty="0" smtClean="0">
                <a:solidFill>
                  <a:schemeClr val="tx1"/>
                </a:solidFill>
              </a:rPr>
              <a:t>Nếu lớp dẫn xuất không định nghĩa hàm tương ứng bội thì hàm đã định nghĩa cho lớp cơ sở sẽ được sử dụng.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Tính tương ứng bội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txBox="1">
            <a:spLocks noChangeArrowheads="1"/>
          </p:cNvSpPr>
          <p:nvPr/>
        </p:nvSpPr>
        <p:spPr bwMode="auto">
          <a:xfrm>
            <a:off x="0" y="1000108"/>
            <a:ext cx="9001156"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en-US" sz="3200" b="0" i="0" u="none" strike="noStrike" kern="1200" cap="none" spc="0" normalizeH="0" baseline="0" noProof="0" dirty="0" smtClean="0">
                <a:ln>
                  <a:noFill/>
                </a:ln>
                <a:effectLst/>
                <a:uLnTx/>
                <a:uFillTx/>
                <a:latin typeface="+mn-lt"/>
                <a:ea typeface="+mn-ea"/>
                <a:cs typeface="+mn-cs"/>
              </a:rPr>
              <a:t>Thế mạnh của tương ứng bội gồm:</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altLang="en-US" sz="2800" b="0" i="0" u="none" strike="noStrike" kern="1200" cap="none" spc="0" normalizeH="0" baseline="0" noProof="0" dirty="0" smtClean="0">
                <a:ln>
                  <a:noFill/>
                </a:ln>
                <a:effectLst/>
                <a:uLnTx/>
                <a:uFillTx/>
                <a:latin typeface="+mn-lt"/>
                <a:ea typeface="+mn-ea"/>
                <a:cs typeface="+mn-cs"/>
              </a:rPr>
              <a:t>Xử lý các khái niệm có liên hệ với nhau theo một cách giống nhau, làm cho chương trình tổng quát hơn.</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altLang="en-US" sz="2800" b="0" i="0" u="none" strike="noStrike" kern="1200" cap="none" spc="0" normalizeH="0" baseline="0" noProof="0" dirty="0" smtClean="0">
                <a:ln>
                  <a:noFill/>
                </a:ln>
                <a:effectLst/>
                <a:uLnTx/>
                <a:uFillTx/>
                <a:latin typeface="+mn-lt"/>
                <a:ea typeface="+mn-ea"/>
                <a:cs typeface="+mn-cs"/>
              </a:rPr>
              <a:t>Tính tương ứng bội cũng có thể dùng để viết những chương trình có thể mở rộng. Khi một loại mới được thêm vào có liên hệ với các lớp đang có bản chất tương ứng bội sẽ làm cho nó thích ứng  với hệ thống mà cần không thay đổi hệ thống.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1000108"/>
            <a:ext cx="8715436" cy="4389437"/>
          </a:xfrm>
        </p:spPr>
        <p:txBody>
          <a:bodyPr/>
          <a:lstStyle/>
          <a:p>
            <a:pPr eaLnBrk="1" hangingPunct="1"/>
            <a:r>
              <a:rPr lang="en-US" dirty="0" smtClean="0">
                <a:solidFill>
                  <a:schemeClr val="tx1"/>
                </a:solidFill>
              </a:rPr>
              <a:t>Một lớp cơ sở trừu tượng (Abstract Base Class) là một lớp chỉ được dùng làm cơ sở cho lớp khác. Không hề có đối tượng nào của lớp trừu tượng được tạo ra vì nó chỉ được dùng để định nghĩa 1 khái niệm tổng quát cho các lớp khác.</a:t>
            </a:r>
          </a:p>
          <a:p>
            <a:pPr eaLnBrk="1" hangingPunct="1"/>
            <a:r>
              <a:rPr lang="en-US" dirty="0" smtClean="0">
                <a:solidFill>
                  <a:schemeClr val="tx1"/>
                </a:solidFill>
              </a:rPr>
              <a:t>Lớp trừu tượng thường được áp dụng cho các hàm virtual thuần túy.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357158" y="1000108"/>
            <a:ext cx="8229600" cy="4389437"/>
          </a:xfrm>
        </p:spPr>
        <p:txBody>
          <a:bodyPr/>
          <a:lstStyle/>
          <a:p>
            <a:pPr eaLnBrk="1" hangingPunct="1"/>
            <a:r>
              <a:rPr lang="en-US" dirty="0" smtClean="0">
                <a:solidFill>
                  <a:schemeClr val="tx1"/>
                </a:solidFill>
              </a:rPr>
              <a:t>Một hàm virtual thuần túy là 1 hàm mà trong định nghĩa lớp nó được định nghĩa “không có gì cả”.</a:t>
            </a:r>
          </a:p>
          <a:p>
            <a:pPr eaLnBrk="1" hangingPunct="1"/>
            <a:r>
              <a:rPr lang="en-US" dirty="0" smtClean="0">
                <a:solidFill>
                  <a:schemeClr val="tx1"/>
                </a:solidFill>
              </a:rPr>
              <a:t>Chẳng hạn:</a:t>
            </a:r>
          </a:p>
          <a:p>
            <a:pPr lvl="2" eaLnBrk="1" hangingPunct="1">
              <a:buFont typeface="Wingdings" pitchFamily="2" charset="2"/>
              <a:buNone/>
            </a:pPr>
            <a:r>
              <a:rPr lang="en-US" dirty="0" smtClean="0">
                <a:solidFill>
                  <a:srgbClr val="00B0F0"/>
                </a:solidFill>
              </a:rPr>
              <a:t>class Abstract{</a:t>
            </a:r>
          </a:p>
          <a:p>
            <a:pPr lvl="3" eaLnBrk="1" hangingPunct="1">
              <a:buFont typeface="Wingdings" pitchFamily="2" charset="2"/>
              <a:buNone/>
            </a:pPr>
            <a:r>
              <a:rPr lang="en-US" dirty="0" smtClean="0">
                <a:solidFill>
                  <a:srgbClr val="00B0F0"/>
                </a:solidFill>
              </a:rPr>
              <a:t>public:</a:t>
            </a:r>
          </a:p>
          <a:p>
            <a:pPr lvl="4" eaLnBrk="1" hangingPunct="1">
              <a:buFont typeface="Wingdings" pitchFamily="2" charset="2"/>
              <a:buNone/>
            </a:pPr>
            <a:r>
              <a:rPr lang="en-US" dirty="0" smtClean="0">
                <a:solidFill>
                  <a:srgbClr val="00B0F0"/>
                </a:solidFill>
              </a:rPr>
              <a:t>void Print() =0;</a:t>
            </a:r>
          </a:p>
          <a:p>
            <a:pPr lvl="4" eaLnBrk="1" hangingPunct="1">
              <a:buFont typeface="Wingdings" pitchFamily="2" charset="2"/>
              <a:buNone/>
            </a:pPr>
            <a:r>
              <a:rPr lang="en-US" dirty="0" smtClean="0">
                <a:solidFill>
                  <a:srgbClr val="00B0F0"/>
                </a:solidFill>
              </a:rPr>
              <a:t>void Process()=0;</a:t>
            </a:r>
          </a:p>
          <a:p>
            <a:pPr lvl="4" eaLnBrk="1" hangingPunct="1">
              <a:buFont typeface="Wingdings" pitchFamily="2" charset="2"/>
              <a:buNone/>
            </a:pPr>
            <a:r>
              <a:rPr lang="en-US" dirty="0" smtClean="0">
                <a:solidFill>
                  <a:srgbClr val="00B0F0"/>
                </a:solidFill>
              </a:rPr>
              <a:t>int Status();</a:t>
            </a:r>
          </a:p>
          <a:p>
            <a:pPr lvl="2" eaLnBrk="1" hangingPunct="1">
              <a:buFont typeface="Wingdings" pitchFamily="2" charset="2"/>
              <a:buNone/>
            </a:pPr>
            <a:r>
              <a:rPr lang="en-US" dirty="0" smtClean="0">
                <a:solidFill>
                  <a:srgbClr val="00B0F0"/>
                </a:solidFill>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 (tiếp)</a:t>
            </a:r>
          </a:p>
          <a:p>
            <a:pPr algn="ctr">
              <a:spcBef>
                <a:spcPts val="600"/>
              </a:spcBef>
              <a:spcAft>
                <a:spcPts val="600"/>
              </a:spcAft>
            </a:pPr>
            <a:endParaRPr lang="pt-BR" sz="3000" b="1" dirty="0" smtClean="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1000108"/>
            <a:ext cx="8786874" cy="4389437"/>
          </a:xfrm>
        </p:spPr>
        <p:txBody>
          <a:bodyPr/>
          <a:lstStyle/>
          <a:p>
            <a:pPr eaLnBrk="1" hangingPunct="1"/>
            <a:r>
              <a:rPr lang="en-US" sz="2800" dirty="0" smtClean="0">
                <a:solidFill>
                  <a:schemeClr val="tx1"/>
                </a:solidFill>
              </a:rPr>
              <a:t>Hàm Print() và Process() được khai báo là các hàm virtual thuần túy bằng cách gán bằng 0 thay cho việc định nghĩa hàm này. Lớp trừu tượng thường được áp dụng cho các hàm virtual thuần túy.</a:t>
            </a:r>
          </a:p>
          <a:p>
            <a:pPr eaLnBrk="1" hangingPunct="1"/>
            <a:r>
              <a:rPr lang="en-US" sz="2800" dirty="0" smtClean="0">
                <a:solidFill>
                  <a:schemeClr val="tx1"/>
                </a:solidFill>
              </a:rPr>
              <a:t>Hàm Status() là 1 hàm thành phần bình thường và sẽ có 1 định nghĩa ở đâu đó.</a:t>
            </a:r>
          </a:p>
          <a:p>
            <a:pPr eaLnBrk="1" hangingPunct="1"/>
            <a:r>
              <a:rPr lang="en-US" sz="2800" dirty="0" smtClean="0">
                <a:solidFill>
                  <a:schemeClr val="tx1"/>
                </a:solidFill>
              </a:rPr>
              <a:t>Không có 1 đối tượng nào của 1 lớp trừu tượng được tạo ra, tuy nhiên các con trỏ và tham chiếu đến các đối tượng của lớp trừu tượng thì vẫn hợp lệ.</a:t>
            </a:r>
          </a:p>
          <a:p>
            <a:pPr eaLnBrk="1" hangingPunct="1"/>
            <a:endParaRPr lang="en-US" dirty="0" smtClean="0">
              <a:solidFill>
                <a:schemeClr val="tx1"/>
              </a:solidFill>
            </a:endParaRPr>
          </a:p>
          <a:p>
            <a:pPr eaLnBrk="1" hangingPunct="1"/>
            <a:endParaRPr lang="en-US" dirty="0" smtClean="0">
              <a:solidFill>
                <a:schemeClr val="tx1"/>
              </a:solidFill>
            </a:endParaRPr>
          </a:p>
          <a:p>
            <a:pPr eaLnBrk="1" hangingPunct="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 (tiếp)</a:t>
            </a:r>
          </a:p>
          <a:p>
            <a:pPr algn="ctr">
              <a:spcBef>
                <a:spcPts val="600"/>
              </a:spcBef>
              <a:spcAft>
                <a:spcPts val="600"/>
              </a:spcAft>
            </a:pPr>
            <a:endParaRPr lang="pt-BR" sz="3000" b="1" dirty="0" smtClean="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85720" y="928670"/>
            <a:ext cx="8643998" cy="4389437"/>
          </a:xfrm>
        </p:spPr>
        <p:txBody>
          <a:bodyPr/>
          <a:lstStyle/>
          <a:p>
            <a:pPr eaLnBrk="1" hangingPunct="1"/>
            <a:r>
              <a:rPr lang="en-US" sz="2800" dirty="0" smtClean="0">
                <a:solidFill>
                  <a:schemeClr val="tx1"/>
                </a:solidFill>
              </a:rPr>
              <a:t>Bất kỳ lớp nào dẫn xuất từ 1 lớp cơ sở trừu tượng phải khai báo lại tất cả các hàm virtual thuần túy mà nó thừa hưởng.</a:t>
            </a:r>
          </a:p>
          <a:p>
            <a:pPr eaLnBrk="1" hangingPunct="1"/>
            <a:r>
              <a:rPr lang="en-US" sz="2800" dirty="0" smtClean="0">
                <a:solidFill>
                  <a:schemeClr val="tx1"/>
                </a:solidFill>
              </a:rPr>
              <a:t>Một lớp dẫn xuất phải định nghĩa lại tất cả các hàm virtual thuần túy mà nó thừa hưởng, hoặc bằng các hàm virtual hoặc bằng định nghĩa hàm thực sự.</a:t>
            </a:r>
          </a:p>
          <a:p>
            <a:pPr eaLnBrk="1" hangingPunct="1">
              <a:buNone/>
            </a:pP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(Kế thừa đơn giản)</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6" name="Rectangle 3"/>
          <p:cNvSpPr>
            <a:spLocks noGrp="1" noChangeArrowheads="1"/>
          </p:cNvSpPr>
          <p:nvPr>
            <p:ph idx="1"/>
          </p:nvPr>
        </p:nvSpPr>
        <p:spPr>
          <a:xfrm>
            <a:off x="0" y="857232"/>
            <a:ext cx="8229600" cy="4389437"/>
          </a:xfrm>
        </p:spPr>
        <p:txBody>
          <a:bodyPr/>
          <a:lstStyle/>
          <a:p>
            <a:pPr eaLnBrk="1" hangingPunct="1"/>
            <a:r>
              <a:rPr lang="en-US" b="1" dirty="0" smtClean="0">
                <a:solidFill>
                  <a:schemeClr val="tx1"/>
                </a:solidFill>
              </a:rPr>
              <a:t>Ví dụ 5.1. </a:t>
            </a:r>
            <a:r>
              <a:rPr lang="en-US" dirty="0" smtClean="0">
                <a:solidFill>
                  <a:schemeClr val="tx1"/>
                </a:solidFill>
              </a:rPr>
              <a:t>Đơn kế thừa</a:t>
            </a:r>
          </a:p>
          <a:p>
            <a:pPr lvl="1" eaLnBrk="1" hangingPunct="1">
              <a:buFont typeface="Arial" pitchFamily="34" charset="0"/>
              <a:buChar char="•"/>
            </a:pPr>
            <a:r>
              <a:rPr lang="en-US" dirty="0" smtClean="0">
                <a:solidFill>
                  <a:schemeClr val="tx1"/>
                </a:solidFill>
              </a:rPr>
              <a:t>Xây dựng 1 lớp </a:t>
            </a:r>
            <a:r>
              <a:rPr lang="en-US" b="1" dirty="0" smtClean="0">
                <a:solidFill>
                  <a:schemeClr val="tx1"/>
                </a:solidFill>
              </a:rPr>
              <a:t>point</a:t>
            </a:r>
            <a:r>
              <a:rPr lang="en-US" dirty="0" smtClean="0">
                <a:solidFill>
                  <a:schemeClr val="tx1"/>
                </a:solidFill>
              </a:rPr>
              <a:t> mô tả các điểm trên mặt phẳng, lớp gồm:</a:t>
            </a:r>
          </a:p>
          <a:p>
            <a:pPr lvl="2" eaLnBrk="1" hangingPunct="1">
              <a:buFont typeface="Wingdings 2" pitchFamily="18" charset="2"/>
              <a:buChar char="­"/>
            </a:pPr>
            <a:r>
              <a:rPr lang="en-US" dirty="0" smtClean="0">
                <a:solidFill>
                  <a:schemeClr val="tx1"/>
                </a:solidFill>
              </a:rPr>
              <a:t>Hai thuộc tính (x,y) mô tả toạ độ của điểm.</a:t>
            </a:r>
          </a:p>
          <a:p>
            <a:pPr lvl="2" eaLnBrk="1" hangingPunct="1">
              <a:buFont typeface="Wingdings 2" pitchFamily="18" charset="2"/>
              <a:buChar char="­"/>
            </a:pPr>
            <a:r>
              <a:rPr lang="en-US" dirty="0" smtClean="0">
                <a:solidFill>
                  <a:schemeClr val="tx1"/>
                </a:solidFill>
              </a:rPr>
              <a:t>Hàm thiết lập không tham số đặt x=0, y=0.</a:t>
            </a:r>
          </a:p>
          <a:p>
            <a:pPr lvl="2" eaLnBrk="1" hangingPunct="1">
              <a:buFont typeface="Wingdings 2" pitchFamily="18" charset="2"/>
              <a:buChar char="­"/>
            </a:pPr>
            <a:r>
              <a:rPr lang="en-US" dirty="0" smtClean="0">
                <a:solidFill>
                  <a:schemeClr val="tx1"/>
                </a:solidFill>
              </a:rPr>
              <a:t>Hàm thiết lập 2 tham số (ox, oy).</a:t>
            </a:r>
          </a:p>
          <a:p>
            <a:pPr lvl="2" eaLnBrk="1" hangingPunct="1">
              <a:buFont typeface="Wingdings 2" pitchFamily="18" charset="2"/>
              <a:buChar char="­"/>
            </a:pPr>
            <a:r>
              <a:rPr lang="en-US" dirty="0" smtClean="0">
                <a:solidFill>
                  <a:schemeClr val="tx1"/>
                </a:solidFill>
              </a:rPr>
              <a:t>Hàm thiết lập sao chép</a:t>
            </a:r>
          </a:p>
          <a:p>
            <a:pPr lvl="2" eaLnBrk="1" hangingPunct="1">
              <a:buFont typeface="Wingdings 2" pitchFamily="18" charset="2"/>
              <a:buChar char="­"/>
            </a:pPr>
            <a:r>
              <a:rPr lang="en-US" dirty="0" smtClean="0">
                <a:solidFill>
                  <a:schemeClr val="tx1"/>
                </a:solidFill>
              </a:rPr>
              <a:t>Hàm tịnh tiến toạ độ của điểm theo dx, dy.</a:t>
            </a:r>
          </a:p>
          <a:p>
            <a:pPr lvl="2" eaLnBrk="1" hangingPunct="1">
              <a:buFont typeface="Wingdings 2" pitchFamily="18" charset="2"/>
              <a:buChar char="­"/>
            </a:pPr>
            <a:r>
              <a:rPr lang="en-US" dirty="0" smtClean="0">
                <a:solidFill>
                  <a:schemeClr val="tx1"/>
                </a:solidFill>
              </a:rPr>
              <a:t>Hàm hiển thị toạ độ của điểm.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 (tiếp)</a:t>
            </a:r>
          </a:p>
          <a:p>
            <a:pPr algn="ctr">
              <a:spcBef>
                <a:spcPts val="600"/>
              </a:spcBef>
              <a:spcAft>
                <a:spcPts val="600"/>
              </a:spcAft>
            </a:pPr>
            <a:endParaRPr lang="pt-BR" sz="3000" b="1" dirty="0" smtClean="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1000108"/>
            <a:ext cx="8229600" cy="4389437"/>
          </a:xfrm>
        </p:spPr>
        <p:txBody>
          <a:bodyPr/>
          <a:lstStyle/>
          <a:p>
            <a:pPr eaLnBrk="1" hangingPunct="1">
              <a:lnSpc>
                <a:spcPct val="90000"/>
              </a:lnSpc>
            </a:pPr>
            <a:r>
              <a:rPr lang="en-US" sz="2800" b="1" dirty="0" smtClean="0">
                <a:solidFill>
                  <a:schemeClr val="tx1"/>
                </a:solidFill>
              </a:rPr>
              <a:t>Chẳng hạn:</a:t>
            </a:r>
          </a:p>
          <a:p>
            <a:pPr lvl="1" eaLnBrk="1" hangingPunct="1">
              <a:lnSpc>
                <a:spcPct val="90000"/>
              </a:lnSpc>
              <a:buFont typeface="Wingdings" pitchFamily="2" charset="2"/>
              <a:buNone/>
            </a:pPr>
            <a:r>
              <a:rPr lang="en-US" dirty="0" smtClean="0">
                <a:solidFill>
                  <a:schemeClr val="tx1"/>
                </a:solidFill>
              </a:rPr>
              <a:t>	</a:t>
            </a:r>
            <a:r>
              <a:rPr lang="en-US" sz="2400" dirty="0" smtClean="0">
                <a:solidFill>
                  <a:srgbClr val="00B0F0"/>
                </a:solidFill>
              </a:rPr>
              <a:t>class Derived : public Abstract{</a:t>
            </a:r>
          </a:p>
          <a:p>
            <a:pPr lvl="2" eaLnBrk="1" hangingPunct="1">
              <a:lnSpc>
                <a:spcPct val="90000"/>
              </a:lnSpc>
              <a:buFont typeface="Wingdings" pitchFamily="2" charset="2"/>
              <a:buNone/>
            </a:pPr>
            <a:r>
              <a:rPr lang="en-US" dirty="0" smtClean="0">
                <a:solidFill>
                  <a:srgbClr val="00B0F0"/>
                </a:solidFill>
              </a:rPr>
              <a:t>public:</a:t>
            </a:r>
          </a:p>
          <a:p>
            <a:pPr lvl="3" eaLnBrk="1" hangingPunct="1">
              <a:lnSpc>
                <a:spcPct val="90000"/>
              </a:lnSpc>
              <a:buFont typeface="Wingdings" pitchFamily="2" charset="2"/>
              <a:buNone/>
            </a:pPr>
            <a:r>
              <a:rPr lang="en-US" sz="2400" dirty="0" smtClean="0">
                <a:solidFill>
                  <a:srgbClr val="00B0F0"/>
                </a:solidFill>
              </a:rPr>
              <a:t>void Print() =0;</a:t>
            </a:r>
          </a:p>
          <a:p>
            <a:pPr lvl="3" eaLnBrk="1" hangingPunct="1">
              <a:lnSpc>
                <a:spcPct val="90000"/>
              </a:lnSpc>
              <a:buFont typeface="Wingdings" pitchFamily="2" charset="2"/>
              <a:buNone/>
            </a:pPr>
            <a:r>
              <a:rPr lang="en-US" sz="2400" dirty="0" smtClean="0">
                <a:solidFill>
                  <a:srgbClr val="00B0F0"/>
                </a:solidFill>
              </a:rPr>
              <a:t>void Process(){</a:t>
            </a:r>
          </a:p>
          <a:p>
            <a:pPr lvl="4" eaLnBrk="1" hangingPunct="1">
              <a:lnSpc>
                <a:spcPct val="90000"/>
              </a:lnSpc>
              <a:buFont typeface="Wingdings" pitchFamily="2" charset="2"/>
              <a:buNone/>
            </a:pPr>
            <a:r>
              <a:rPr lang="en-US" sz="2400" dirty="0" smtClean="0">
                <a:solidFill>
                  <a:schemeClr val="accent3"/>
                </a:solidFill>
              </a:rPr>
              <a:t>//Định nghĩa của lớp Derived cho hàm này.</a:t>
            </a:r>
          </a:p>
          <a:p>
            <a:pPr lvl="3" eaLnBrk="1" hangingPunct="1">
              <a:lnSpc>
                <a:spcPct val="90000"/>
              </a:lnSpc>
              <a:buFont typeface="Wingdings" pitchFamily="2" charset="2"/>
              <a:buNone/>
            </a:pPr>
            <a:r>
              <a:rPr lang="en-US" sz="2400" dirty="0" smtClean="0">
                <a:solidFill>
                  <a:srgbClr val="00B0F0"/>
                </a:solidFill>
              </a:rPr>
              <a:t>}</a:t>
            </a:r>
          </a:p>
          <a:p>
            <a:pPr lvl="2" eaLnBrk="1" hangingPunct="1">
              <a:lnSpc>
                <a:spcPct val="90000"/>
              </a:lnSpc>
              <a:buFont typeface="Wingdings" pitchFamily="2" charset="2"/>
              <a:buNone/>
            </a:pPr>
            <a:r>
              <a:rPr lang="en-US" dirty="0" smtClean="0">
                <a:solidFill>
                  <a:srgbClr val="00B0F0"/>
                </a:solidFill>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60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71406" y="714356"/>
            <a:ext cx="8858312" cy="5929354"/>
          </a:xfrm>
        </p:spPr>
        <p:txBody>
          <a:bodyPr/>
          <a:lstStyle/>
          <a:p>
            <a:r>
              <a:rPr lang="en-US" sz="2800" b="1" dirty="0" smtClean="0">
                <a:solidFill>
                  <a:schemeClr val="tx1"/>
                </a:solidFill>
              </a:rPr>
              <a:t>Bài tập 5.3. </a:t>
            </a:r>
            <a:r>
              <a:rPr lang="en-US" dirty="0" smtClean="0">
                <a:solidFill>
                  <a:schemeClr val="tx1"/>
                </a:solidFill>
              </a:rPr>
              <a:t>Sử dụng tính tương ứng bội</a:t>
            </a:r>
          </a:p>
          <a:p>
            <a:pPr lvl="1">
              <a:buFont typeface="Arial" pitchFamily="34" charset="0"/>
              <a:buChar char="•"/>
            </a:pPr>
            <a:r>
              <a:rPr lang="en-US" dirty="0" smtClean="0">
                <a:solidFill>
                  <a:schemeClr val="tx1"/>
                </a:solidFill>
              </a:rPr>
              <a:t>Xây dựng lớp </a:t>
            </a:r>
            <a:r>
              <a:rPr lang="en-US" b="1" dirty="0" smtClean="0">
                <a:solidFill>
                  <a:schemeClr val="tx1"/>
                </a:solidFill>
              </a:rPr>
              <a:t>Shape</a:t>
            </a:r>
            <a:r>
              <a:rPr lang="en-US" dirty="0" smtClean="0">
                <a:solidFill>
                  <a:schemeClr val="tx1"/>
                </a:solidFill>
              </a:rPr>
              <a:t> mô tả các đối tượng hình dạng, lớp gồm:</a:t>
            </a:r>
          </a:p>
          <a:p>
            <a:pPr lvl="2">
              <a:buNone/>
            </a:pPr>
            <a:r>
              <a:rPr lang="en-US" dirty="0" smtClean="0">
                <a:solidFill>
                  <a:schemeClr val="tx1"/>
                </a:solidFill>
              </a:rPr>
              <a:t>	- Hàm tính diện tích của hình trả về giá trị bằng 0.</a:t>
            </a:r>
          </a:p>
          <a:p>
            <a:pPr lvl="2">
              <a:buNone/>
            </a:pPr>
            <a:r>
              <a:rPr lang="en-US" dirty="0" smtClean="0">
                <a:solidFill>
                  <a:schemeClr val="tx1"/>
                </a:solidFill>
              </a:rPr>
              <a:t>	- Hàm nhập dữ liệu là hàm rỗng.</a:t>
            </a:r>
          </a:p>
          <a:p>
            <a:pPr lvl="2">
              <a:buNone/>
            </a:pPr>
            <a:r>
              <a:rPr lang="en-US" dirty="0" smtClean="0">
                <a:solidFill>
                  <a:schemeClr val="tx1"/>
                </a:solidFill>
              </a:rPr>
              <a:t>	- Hàm hiển thị diện tích.</a:t>
            </a:r>
          </a:p>
          <a:p>
            <a:pPr lvl="1">
              <a:buFont typeface="Arial" pitchFamily="34" charset="0"/>
              <a:buChar char="•"/>
            </a:pPr>
            <a:r>
              <a:rPr lang="en-US" dirty="0" smtClean="0">
                <a:solidFill>
                  <a:schemeClr val="tx1"/>
                </a:solidFill>
              </a:rPr>
              <a:t>Xây dựng lớp </a:t>
            </a:r>
            <a:r>
              <a:rPr lang="en-US" b="1" dirty="0" smtClean="0">
                <a:solidFill>
                  <a:schemeClr val="tx1"/>
                </a:solidFill>
              </a:rPr>
              <a:t>Circle</a:t>
            </a:r>
            <a:r>
              <a:rPr lang="en-US" dirty="0" smtClean="0">
                <a:solidFill>
                  <a:schemeClr val="tx1"/>
                </a:solidFill>
              </a:rPr>
              <a:t> mô tả các đối tượng hình tròn. Lớp được kế thừa từ lớp </a:t>
            </a:r>
            <a:r>
              <a:rPr lang="en-US" b="1" dirty="0" smtClean="0">
                <a:solidFill>
                  <a:schemeClr val="tx1"/>
                </a:solidFill>
              </a:rPr>
              <a:t>Shape</a:t>
            </a:r>
            <a:r>
              <a:rPr lang="en-US" dirty="0" smtClean="0">
                <a:solidFill>
                  <a:schemeClr val="tx1"/>
                </a:solidFill>
              </a:rPr>
              <a:t> và bổ sung các thành phần:</a:t>
            </a:r>
          </a:p>
          <a:p>
            <a:pPr lvl="2">
              <a:buNone/>
            </a:pPr>
            <a:r>
              <a:rPr lang="en-US" dirty="0" smtClean="0">
                <a:solidFill>
                  <a:schemeClr val="tx1"/>
                </a:solidFill>
              </a:rPr>
              <a:t>	- Thuộc tính mô tả bán kính của hình tròn.</a:t>
            </a:r>
          </a:p>
          <a:p>
            <a:pPr lvl="2">
              <a:buNone/>
            </a:pPr>
            <a:r>
              <a:rPr lang="en-US" dirty="0" smtClean="0">
                <a:solidFill>
                  <a:schemeClr val="tx1"/>
                </a:solidFill>
              </a:rPr>
              <a:t>	- Hàm thiết lập hình tròn.</a:t>
            </a:r>
          </a:p>
          <a:p>
            <a:pPr lvl="2">
              <a:buNone/>
            </a:pPr>
            <a:r>
              <a:rPr lang="en-US" dirty="0" smtClean="0">
                <a:solidFill>
                  <a:schemeClr val="tx1"/>
                </a:solidFill>
              </a:rPr>
              <a:t>	- Hàm nhập bán kính.</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61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 (tiếp)</a:t>
            </a:r>
          </a:p>
          <a:p>
            <a:pPr algn="ctr">
              <a:spcBef>
                <a:spcPts val="600"/>
              </a:spcBef>
              <a:spcAft>
                <a:spcPts val="600"/>
              </a:spcAft>
            </a:pPr>
            <a:endParaRPr lang="pt-BR" sz="3000" b="1" dirty="0" smtClean="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71406" y="785794"/>
            <a:ext cx="8715436" cy="5857892"/>
          </a:xfrm>
        </p:spPr>
        <p:txBody>
          <a:bodyPr/>
          <a:lstStyle/>
          <a:p>
            <a:pPr lvl="1">
              <a:buNone/>
            </a:pPr>
            <a:r>
              <a:rPr lang="en-US" sz="2400" dirty="0" smtClean="0"/>
              <a:t>	</a:t>
            </a:r>
            <a:r>
              <a:rPr lang="en-US" sz="2400" dirty="0" smtClean="0">
                <a:solidFill>
                  <a:schemeClr val="tx1"/>
                </a:solidFill>
              </a:rPr>
              <a:t>- Hàm tính diện tích hình tròn.</a:t>
            </a:r>
          </a:p>
          <a:p>
            <a:pPr lvl="1">
              <a:buNone/>
            </a:pPr>
            <a:r>
              <a:rPr lang="en-US" sz="2400" dirty="0" smtClean="0">
                <a:solidFill>
                  <a:schemeClr val="tx1"/>
                </a:solidFill>
              </a:rPr>
              <a:t>	- Toán tử &gt; so sánh hai đường tròn theo diện tích. </a:t>
            </a:r>
          </a:p>
          <a:p>
            <a:pPr>
              <a:buFont typeface="Arial" pitchFamily="34" charset="0"/>
              <a:buChar char="•"/>
            </a:pPr>
            <a:r>
              <a:rPr lang="en-US" sz="2800" dirty="0" smtClean="0">
                <a:solidFill>
                  <a:schemeClr val="tx1"/>
                </a:solidFill>
              </a:rPr>
              <a:t>Xây dựng lớp </a:t>
            </a:r>
            <a:r>
              <a:rPr lang="en-US" sz="2800" b="1" dirty="0" smtClean="0">
                <a:solidFill>
                  <a:schemeClr val="tx1"/>
                </a:solidFill>
              </a:rPr>
              <a:t>Rectangle</a:t>
            </a:r>
            <a:r>
              <a:rPr lang="en-US" sz="2800" dirty="0" smtClean="0">
                <a:solidFill>
                  <a:schemeClr val="tx1"/>
                </a:solidFill>
              </a:rPr>
              <a:t> mô tả các đối tượng hình chữ nhật. Lớp được kế thừa từ lớp </a:t>
            </a:r>
            <a:r>
              <a:rPr lang="en-US" sz="2800" b="1" dirty="0" smtClean="0">
                <a:solidFill>
                  <a:schemeClr val="tx1"/>
                </a:solidFill>
              </a:rPr>
              <a:t>Shape</a:t>
            </a:r>
            <a:r>
              <a:rPr lang="en-US" sz="2800" dirty="0" smtClean="0">
                <a:solidFill>
                  <a:schemeClr val="tx1"/>
                </a:solidFill>
              </a:rPr>
              <a:t> và bổ sung các thành phần:</a:t>
            </a:r>
          </a:p>
          <a:p>
            <a:pPr>
              <a:buNone/>
            </a:pPr>
            <a:r>
              <a:rPr lang="en-US" dirty="0" smtClean="0">
                <a:solidFill>
                  <a:schemeClr val="tx1"/>
                </a:solidFill>
              </a:rPr>
              <a:t>		</a:t>
            </a:r>
            <a:r>
              <a:rPr lang="en-US" sz="2400" dirty="0" smtClean="0">
                <a:solidFill>
                  <a:schemeClr val="tx1"/>
                </a:solidFill>
              </a:rPr>
              <a:t>- Các thuộc tính mô tả độ dài các cạnh.</a:t>
            </a:r>
          </a:p>
          <a:p>
            <a:pPr lvl="1">
              <a:buNone/>
            </a:pPr>
            <a:r>
              <a:rPr lang="en-US" sz="2400" dirty="0" smtClean="0">
                <a:solidFill>
                  <a:schemeClr val="tx1"/>
                </a:solidFill>
              </a:rPr>
              <a:t>		- Hàm thiết lập hình chữ nhật.</a:t>
            </a:r>
          </a:p>
          <a:p>
            <a:pPr>
              <a:buNone/>
            </a:pPr>
            <a:r>
              <a:rPr lang="en-US" sz="2400" dirty="0" smtClean="0">
                <a:solidFill>
                  <a:schemeClr val="tx1"/>
                </a:solidFill>
              </a:rPr>
              <a:t>		- Hàm nhập các cạnh.</a:t>
            </a:r>
          </a:p>
          <a:p>
            <a:pPr>
              <a:buNone/>
            </a:pPr>
            <a:r>
              <a:rPr lang="en-US" sz="2400" dirty="0" smtClean="0">
                <a:solidFill>
                  <a:schemeClr val="tx1"/>
                </a:solidFill>
              </a:rPr>
              <a:t>		- Hàm tính diện tích hình chữ nhật.</a:t>
            </a:r>
          </a:p>
          <a:p>
            <a:pPr>
              <a:buNone/>
            </a:pPr>
            <a:r>
              <a:rPr lang="en-US" sz="2400" dirty="0" smtClean="0">
                <a:solidFill>
                  <a:schemeClr val="tx1"/>
                </a:solidFill>
              </a:rPr>
              <a:t>		- Toán tử &gt; so sánh hai hình chữ nhật theo diện tích.</a:t>
            </a:r>
          </a:p>
          <a:p>
            <a:pPr eaLnBrk="1" hangingPunct="1">
              <a:lnSpc>
                <a:spcPct val="90000"/>
              </a:lnSpc>
              <a:buNone/>
            </a:pP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62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Lớp cơ sở trừu tượng(tiếp)</a:t>
            </a:r>
          </a:p>
          <a:p>
            <a:pPr algn="ctr">
              <a:spcBef>
                <a:spcPts val="600"/>
              </a:spcBef>
              <a:spcAft>
                <a:spcPts val="600"/>
              </a:spcAft>
            </a:pPr>
            <a:endParaRPr lang="pt-BR" sz="3000" b="1" dirty="0" smtClean="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71406" y="785794"/>
            <a:ext cx="8858312" cy="5857892"/>
          </a:xfrm>
        </p:spPr>
        <p:txBody>
          <a:bodyPr/>
          <a:lstStyle/>
          <a:p>
            <a:pPr lvl="1">
              <a:buFont typeface="Arial" pitchFamily="34" charset="0"/>
              <a:buChar char="•"/>
            </a:pPr>
            <a:r>
              <a:rPr lang="en-US" dirty="0" smtClean="0">
                <a:solidFill>
                  <a:schemeClr val="tx1"/>
                </a:solidFill>
              </a:rPr>
              <a:t>Viết chương trình khai báo hai mảng con trỏ kiểu </a:t>
            </a:r>
            <a:r>
              <a:rPr lang="en-US" b="1" dirty="0" smtClean="0">
                <a:solidFill>
                  <a:schemeClr val="tx1"/>
                </a:solidFill>
              </a:rPr>
              <a:t>Shape</a:t>
            </a:r>
            <a:r>
              <a:rPr lang="en-US" dirty="0" smtClean="0">
                <a:solidFill>
                  <a:schemeClr val="tx1"/>
                </a:solidFill>
              </a:rPr>
              <a:t>. Cho một mảng trỏ đến các đối tượng hình tròn và một mảng trỏ đến các đối tượng hình chữ nhật. Nhập dữ liệu cho các mảng con trỏ, hiển thị diện tích của các hình tròn và diện tích các hình chữ nhật ra màn hình. Cho biết hình tròn và hình chữ nhật có diện tích lớn nhất.</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WordArt 2"/>
          <p:cNvSpPr>
            <a:spLocks noChangeArrowheads="1" noChangeShapeType="1" noTextEdit="1"/>
          </p:cNvSpPr>
          <p:nvPr/>
        </p:nvSpPr>
        <p:spPr bwMode="gray">
          <a:xfrm>
            <a:off x="4343400" y="2590800"/>
            <a:ext cx="4724400" cy="990600"/>
          </a:xfrm>
          <a:prstGeom prst="rect">
            <a:avLst/>
          </a:prstGeom>
        </p:spPr>
        <p:txBody>
          <a:bodyPr wrap="none" fromWordArt="1">
            <a:prstTxWarp prst="textPlain">
              <a:avLst>
                <a:gd name="adj" fmla="val 50000"/>
              </a:avLst>
            </a:prstTxWarp>
          </a:bodyPr>
          <a:lstStyle/>
          <a:p>
            <a:pPr algn="ctr"/>
            <a:r>
              <a:rPr lang="en-US" sz="3600" b="1" kern="10" dirty="0">
                <a:ln w="19050">
                  <a:solidFill>
                    <a:srgbClr val="FFFFFF"/>
                  </a:solidFill>
                  <a:round/>
                  <a:headEnd/>
                  <a:tailEnd/>
                </a:ln>
                <a:solidFill>
                  <a:srgbClr val="2E507A"/>
                </a:solidFill>
                <a:effectLst>
                  <a:outerShdw dist="63500" dir="3187806" algn="ctr" rotWithShape="0">
                    <a:srgbClr val="333333">
                      <a:alpha val="50000"/>
                    </a:srgbClr>
                  </a:outerShdw>
                </a:effectLst>
                <a:latin typeface="Verdana"/>
                <a:ea typeface="Verdana"/>
                <a:cs typeface="Verdana"/>
              </a:rPr>
              <a:t>Chúc các bạn thành công!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857232"/>
            <a:ext cx="8572560" cy="5000660"/>
          </a:xfrm>
        </p:spPr>
        <p:txBody>
          <a:bodyPr/>
          <a:lstStyle/>
          <a:p>
            <a:pPr lvl="1" eaLnBrk="1" hangingPunct="1">
              <a:buFont typeface="Arial" pitchFamily="34" charset="0"/>
              <a:buChar char="•"/>
            </a:pPr>
            <a:r>
              <a:rPr lang="en-US" dirty="0" smtClean="0">
                <a:solidFill>
                  <a:schemeClr val="tx1"/>
                </a:solidFill>
              </a:rPr>
              <a:t>Xây dựng 1 lớp </a:t>
            </a:r>
            <a:r>
              <a:rPr lang="en-US" b="1" dirty="0" smtClean="0">
                <a:solidFill>
                  <a:schemeClr val="tx1"/>
                </a:solidFill>
              </a:rPr>
              <a:t>coloredpoint</a:t>
            </a:r>
            <a:r>
              <a:rPr lang="en-US" dirty="0" smtClean="0">
                <a:solidFill>
                  <a:schemeClr val="tx1"/>
                </a:solidFill>
              </a:rPr>
              <a:t> mô tả các điểm màu. Lớp được kế thừa từ lớp </a:t>
            </a:r>
            <a:r>
              <a:rPr lang="en-US" b="1" dirty="0" smtClean="0">
                <a:solidFill>
                  <a:schemeClr val="tx1"/>
                </a:solidFill>
              </a:rPr>
              <a:t>point</a:t>
            </a:r>
            <a:r>
              <a:rPr lang="en-US" dirty="0" smtClean="0">
                <a:solidFill>
                  <a:schemeClr val="tx1"/>
                </a:solidFill>
              </a:rPr>
              <a:t> và bổ sung thêm các thành phần:</a:t>
            </a:r>
          </a:p>
          <a:p>
            <a:pPr lvl="2" eaLnBrk="1" hangingPunct="1">
              <a:buFont typeface="Wingdings 2" pitchFamily="18" charset="2"/>
              <a:buChar char="­"/>
            </a:pPr>
            <a:r>
              <a:rPr lang="en-US" dirty="0" smtClean="0">
                <a:solidFill>
                  <a:schemeClr val="tx1"/>
                </a:solidFill>
              </a:rPr>
              <a:t>Thuộc tính color mô tả màu của điểm.</a:t>
            </a:r>
          </a:p>
          <a:p>
            <a:pPr lvl="2" eaLnBrk="1" hangingPunct="1">
              <a:buFont typeface="Wingdings 2" pitchFamily="18" charset="2"/>
              <a:buChar char="­"/>
            </a:pPr>
            <a:r>
              <a:rPr lang="en-US" dirty="0" smtClean="0">
                <a:solidFill>
                  <a:schemeClr val="tx1"/>
                </a:solidFill>
              </a:rPr>
              <a:t>Hàm thiết lập không tham số đặt x=0, y=0, color =0.</a:t>
            </a:r>
          </a:p>
          <a:p>
            <a:pPr lvl="2" eaLnBrk="1" hangingPunct="1">
              <a:buFont typeface="Wingdings 2" pitchFamily="18" charset="2"/>
              <a:buChar char="­"/>
            </a:pPr>
            <a:r>
              <a:rPr lang="en-US" dirty="0" smtClean="0">
                <a:solidFill>
                  <a:schemeClr val="tx1"/>
                </a:solidFill>
              </a:rPr>
              <a:t>Hàm thiết lập 3 tham số (ox, oy, c).</a:t>
            </a:r>
          </a:p>
          <a:p>
            <a:pPr lvl="2" eaLnBrk="1" hangingPunct="1">
              <a:buFont typeface="Wingdings 2" pitchFamily="18" charset="2"/>
              <a:buChar char="­"/>
            </a:pPr>
            <a:r>
              <a:rPr lang="en-US" dirty="0" smtClean="0">
                <a:solidFill>
                  <a:schemeClr val="tx1"/>
                </a:solidFill>
              </a:rPr>
              <a:t>Hàm thiết lập sao chép.</a:t>
            </a:r>
          </a:p>
          <a:p>
            <a:pPr lvl="2" eaLnBrk="1" hangingPunct="1">
              <a:buFont typeface="Wingdings 2" pitchFamily="18" charset="2"/>
              <a:buChar char="­"/>
            </a:pPr>
            <a:r>
              <a:rPr lang="en-US" dirty="0" smtClean="0">
                <a:solidFill>
                  <a:schemeClr val="tx1"/>
                </a:solidFill>
              </a:rPr>
              <a:t>Hàm hiển thị toạ độ của điểm và màu của điểm.</a:t>
            </a:r>
          </a:p>
          <a:p>
            <a:pPr lvl="1" eaLnBrk="1" hangingPunct="1">
              <a:buFont typeface="Arial" pitchFamily="34" charset="0"/>
              <a:buChar char="•"/>
            </a:pPr>
            <a:r>
              <a:rPr lang="en-US" dirty="0" smtClean="0">
                <a:solidFill>
                  <a:schemeClr val="tx1"/>
                </a:solidFill>
              </a:rPr>
              <a:t>Viết chương trình tạo điểm màu, gọi hàm hiển thị và hàm tịnh tiến của lớp cơ sở, lớp dẫn xuất.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857232"/>
            <a:ext cx="8572560" cy="714380"/>
          </a:xfrm>
        </p:spPr>
        <p:txBody>
          <a:bodyPr/>
          <a:lstStyle/>
          <a:p>
            <a:pPr lvl="1" eaLnBrk="1" hangingPunct="1"/>
            <a:r>
              <a:rPr lang="en-US" dirty="0" smtClean="0">
                <a:solidFill>
                  <a:schemeClr val="tx1"/>
                </a:solidFill>
              </a:rPr>
              <a:t>Xác định sơ đồ kế thừa của bài toán:</a:t>
            </a:r>
          </a:p>
        </p:txBody>
      </p:sp>
      <p:grpSp>
        <p:nvGrpSpPr>
          <p:cNvPr id="7" name="Group 19"/>
          <p:cNvGrpSpPr>
            <a:grpSpLocks/>
          </p:cNvGrpSpPr>
          <p:nvPr/>
        </p:nvGrpSpPr>
        <p:grpSpPr bwMode="auto">
          <a:xfrm>
            <a:off x="2643179" y="2214557"/>
            <a:ext cx="2617790" cy="2643189"/>
            <a:chOff x="1878" y="2305"/>
            <a:chExt cx="1649" cy="1665"/>
          </a:xfrm>
        </p:grpSpPr>
        <p:sp>
          <p:nvSpPr>
            <p:cNvPr id="9" name="Text Box 4" descr="Small grid"/>
            <p:cNvSpPr txBox="1">
              <a:spLocks noChangeArrowheads="1"/>
            </p:cNvSpPr>
            <p:nvPr/>
          </p:nvSpPr>
          <p:spPr bwMode="auto">
            <a:xfrm>
              <a:off x="2103" y="2305"/>
              <a:ext cx="1142" cy="291"/>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spcBef>
                  <a:spcPct val="0"/>
                </a:spcBef>
                <a:buClrTx/>
                <a:buSzTx/>
                <a:buFontTx/>
                <a:buNone/>
              </a:pPr>
              <a:r>
                <a:rPr lang="en-US" sz="2400" dirty="0">
                  <a:solidFill>
                    <a:srgbClr val="000066"/>
                  </a:solidFill>
                </a:rPr>
                <a:t>class </a:t>
              </a:r>
              <a:r>
                <a:rPr lang="en-US" sz="2400" dirty="0" smtClean="0">
                  <a:solidFill>
                    <a:srgbClr val="000066"/>
                  </a:solidFill>
                </a:rPr>
                <a:t>Point</a:t>
              </a:r>
              <a:endParaRPr lang="en-US" sz="2400" dirty="0">
                <a:solidFill>
                  <a:srgbClr val="000066"/>
                </a:solidFill>
              </a:endParaRPr>
            </a:p>
          </p:txBody>
        </p:sp>
        <p:sp>
          <p:nvSpPr>
            <p:cNvPr id="10" name="Text Box 5" descr="Small grid"/>
            <p:cNvSpPr txBox="1">
              <a:spLocks noChangeArrowheads="1"/>
            </p:cNvSpPr>
            <p:nvPr/>
          </p:nvSpPr>
          <p:spPr bwMode="auto">
            <a:xfrm>
              <a:off x="1878" y="3679"/>
              <a:ext cx="1649" cy="291"/>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spcBef>
                  <a:spcPct val="0"/>
                </a:spcBef>
                <a:buClrTx/>
                <a:buSzTx/>
                <a:buFontTx/>
                <a:buNone/>
              </a:pPr>
              <a:r>
                <a:rPr lang="en-US" sz="2400" dirty="0">
                  <a:solidFill>
                    <a:srgbClr val="000066"/>
                  </a:solidFill>
                </a:rPr>
                <a:t>class </a:t>
              </a:r>
              <a:r>
                <a:rPr lang="en-US" sz="2400" dirty="0" smtClean="0">
                  <a:solidFill>
                    <a:srgbClr val="000066"/>
                  </a:solidFill>
                </a:rPr>
                <a:t>ColorPoint</a:t>
              </a:r>
              <a:endParaRPr lang="en-US" sz="2400" dirty="0">
                <a:solidFill>
                  <a:srgbClr val="000066"/>
                </a:solidFill>
              </a:endParaRPr>
            </a:p>
          </p:txBody>
        </p:sp>
        <p:sp>
          <p:nvSpPr>
            <p:cNvPr id="13" name="Line 8"/>
            <p:cNvSpPr>
              <a:spLocks noChangeShapeType="1"/>
            </p:cNvSpPr>
            <p:nvPr/>
          </p:nvSpPr>
          <p:spPr bwMode="auto">
            <a:xfrm flipH="1" flipV="1">
              <a:off x="2716" y="2575"/>
              <a:ext cx="29" cy="1035"/>
            </a:xfrm>
            <a:prstGeom prst="line">
              <a:avLst/>
            </a:prstGeom>
            <a:noFill/>
            <a:ln w="38100">
              <a:solidFill>
                <a:srgbClr val="000066"/>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Đơn kế thừa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2" name="Rectangle 3" descr="Small grid"/>
          <p:cNvSpPr>
            <a:spLocks noGrp="1" noChangeArrowheads="1"/>
          </p:cNvSpPr>
          <p:nvPr>
            <p:ph idx="1"/>
          </p:nvPr>
        </p:nvSpPr>
        <p:spPr>
          <a:xfrm>
            <a:off x="142844" y="857232"/>
            <a:ext cx="8715436" cy="5286412"/>
          </a:xfrm>
        </p:spPr>
        <p:txBody>
          <a:bodyPr/>
          <a:lstStyle/>
          <a:p>
            <a:pPr eaLnBrk="1" hangingPunct="1">
              <a:lnSpc>
                <a:spcPct val="90000"/>
              </a:lnSpc>
              <a:buFont typeface="Wingdings" pitchFamily="2" charset="2"/>
              <a:buNone/>
            </a:pPr>
            <a:r>
              <a:rPr lang="en-US" sz="2400" dirty="0" smtClean="0"/>
              <a:t>#include &lt;iostream&gt;</a:t>
            </a:r>
          </a:p>
          <a:p>
            <a:pPr eaLnBrk="1" hangingPunct="1">
              <a:lnSpc>
                <a:spcPct val="90000"/>
              </a:lnSpc>
              <a:buFont typeface="Wingdings" pitchFamily="2" charset="2"/>
              <a:buNone/>
            </a:pPr>
            <a:r>
              <a:rPr lang="en-US" sz="2400" dirty="0" smtClean="0"/>
              <a:t>using namespace std;</a:t>
            </a:r>
          </a:p>
          <a:p>
            <a:pPr eaLnBrk="1" hangingPunct="1">
              <a:lnSpc>
                <a:spcPct val="90000"/>
              </a:lnSpc>
              <a:buFont typeface="Wingdings" pitchFamily="2" charset="2"/>
              <a:buNone/>
            </a:pPr>
            <a:r>
              <a:rPr lang="en-US" sz="2400" dirty="0" smtClean="0"/>
              <a:t>class</a:t>
            </a:r>
            <a:r>
              <a:rPr lang="en-US" sz="2400" b="1" dirty="0" smtClean="0"/>
              <a:t> point</a:t>
            </a:r>
            <a:r>
              <a:rPr lang="en-US" sz="2400" dirty="0" smtClean="0"/>
              <a:t>{</a:t>
            </a:r>
          </a:p>
          <a:p>
            <a:pPr lvl="1" eaLnBrk="1" hangingPunct="1">
              <a:lnSpc>
                <a:spcPct val="90000"/>
              </a:lnSpc>
              <a:buFont typeface="Wingdings" pitchFamily="2" charset="2"/>
              <a:buNone/>
            </a:pPr>
            <a:r>
              <a:rPr lang="en-US" sz="2400" dirty="0" smtClean="0"/>
              <a:t>private:</a:t>
            </a:r>
          </a:p>
          <a:p>
            <a:pPr lvl="2" eaLnBrk="1" hangingPunct="1">
              <a:lnSpc>
                <a:spcPct val="90000"/>
              </a:lnSpc>
              <a:buFont typeface="Wingdings" pitchFamily="2" charset="2"/>
              <a:buNone/>
            </a:pPr>
            <a:r>
              <a:rPr lang="en-US" dirty="0" smtClean="0"/>
              <a:t>float x, y;</a:t>
            </a:r>
          </a:p>
          <a:p>
            <a:pPr lvl="1" eaLnBrk="1" hangingPunct="1">
              <a:lnSpc>
                <a:spcPct val="90000"/>
              </a:lnSpc>
              <a:buFont typeface="Wingdings" pitchFamily="2" charset="2"/>
              <a:buNone/>
            </a:pPr>
            <a:r>
              <a:rPr lang="en-US" sz="2400" dirty="0" smtClean="0"/>
              <a:t>public:</a:t>
            </a:r>
          </a:p>
          <a:p>
            <a:pPr lvl="2" eaLnBrk="1" hangingPunct="1">
              <a:lnSpc>
                <a:spcPct val="90000"/>
              </a:lnSpc>
              <a:buFont typeface="Wingdings" pitchFamily="2" charset="2"/>
              <a:buNone/>
            </a:pPr>
            <a:r>
              <a:rPr lang="en-US" dirty="0" smtClean="0"/>
              <a:t> point(){</a:t>
            </a:r>
          </a:p>
          <a:p>
            <a:pPr lvl="3" eaLnBrk="1" hangingPunct="1">
              <a:lnSpc>
                <a:spcPct val="90000"/>
              </a:lnSpc>
              <a:buFont typeface="Wingdings" pitchFamily="2" charset="2"/>
              <a:buNone/>
            </a:pPr>
            <a:r>
              <a:rPr lang="en-US" sz="2400" dirty="0" smtClean="0"/>
              <a:t>x=0; y=0;</a:t>
            </a:r>
          </a:p>
          <a:p>
            <a:pPr lvl="2" eaLnBrk="1" hangingPunct="1">
              <a:lnSpc>
                <a:spcPct val="90000"/>
              </a:lnSpc>
              <a:buFont typeface="Wingdings" pitchFamily="2" charset="2"/>
              <a:buNone/>
            </a:pPr>
            <a:r>
              <a:rPr lang="en-US" dirty="0" smtClean="0"/>
              <a:t>}</a:t>
            </a:r>
          </a:p>
          <a:p>
            <a:pPr lvl="2" eaLnBrk="1" hangingPunct="1">
              <a:lnSpc>
                <a:spcPct val="90000"/>
              </a:lnSpc>
              <a:buFont typeface="Wingdings" pitchFamily="2" charset="2"/>
              <a:buNone/>
            </a:pPr>
            <a:r>
              <a:rPr lang="en-US" dirty="0" smtClean="0"/>
              <a:t>point(float ox, float oy){</a:t>
            </a:r>
          </a:p>
          <a:p>
            <a:pPr lvl="3" eaLnBrk="1" hangingPunct="1">
              <a:lnSpc>
                <a:spcPct val="90000"/>
              </a:lnSpc>
              <a:buFont typeface="Wingdings" pitchFamily="2" charset="2"/>
              <a:buNone/>
            </a:pPr>
            <a:r>
              <a:rPr lang="en-US" sz="2400" dirty="0" smtClean="0"/>
              <a:t>x=ox; y=oy;</a:t>
            </a:r>
          </a:p>
          <a:p>
            <a:pPr lvl="2" eaLnBrk="1" hangingPunct="1">
              <a:lnSpc>
                <a:spcPct val="90000"/>
              </a:lnSpc>
              <a:buFont typeface="Wingdings" pitchFamily="2" charset="2"/>
              <a:buNone/>
            </a:pPr>
            <a:r>
              <a:rPr lang="en-US" dirty="0" smtClean="0"/>
              <a: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GÔN NGỮ LẬP TRÌNH C&amp;quot;&quot;/&gt;&lt;property id=&quot;20307&quot; value=&quot;256&quot;/&gt;&lt;/object&gt;&lt;object type=&quot;3&quot; unique_id=&quot;10045&quot;&gt;&lt;property id=&quot;20148&quot; value=&quot;5&quot;/&gt;&lt;property id=&quot;20300&quot; value=&quot;Slide 31&quot;/&gt;&lt;property id=&quot;20307&quot; value=&quot;345&quot;/&gt;&lt;/object&gt;&lt;object type=&quot;3&quot; unique_id=&quot;11142&quot;&gt;&lt;property id=&quot;20148&quot; value=&quot;5&quot;/&gt;&lt;property id=&quot;20300&quot; value=&quot;Slide 2&quot;/&gt;&lt;property id=&quot;20307&quot; value=&quot;354&quot;/&gt;&lt;/object&gt;&lt;object type=&quot;3&quot; unique_id=&quot;11143&quot;&gt;&lt;property id=&quot;20148&quot; value=&quot;5&quot;/&gt;&lt;property id=&quot;20300&quot; value=&quot;Slide 3&quot;/&gt;&lt;property id=&quot;20307&quot; value=&quot;355&quot;/&gt;&lt;/object&gt;&lt;object type=&quot;3&quot; unique_id=&quot;11374&quot;&gt;&lt;property id=&quot;20148&quot; value=&quot;5&quot;/&gt;&lt;property id=&quot;20300&quot; value=&quot;Slide 4&quot;/&gt;&lt;property id=&quot;20307&quot; value=&quot;356&quot;/&gt;&lt;/object&gt;&lt;object type=&quot;3&quot; unique_id=&quot;11986&quot;&gt;&lt;property id=&quot;20148&quot; value=&quot;5&quot;/&gt;&lt;property id=&quot;20300&quot; value=&quot;Slide 5&quot;/&gt;&lt;property id=&quot;20307&quot; value=&quot;357&quot;/&gt;&lt;/object&gt;&lt;object type=&quot;3&quot; unique_id=&quot;11987&quot;&gt;&lt;property id=&quot;20148&quot; value=&quot;5&quot;/&gt;&lt;property id=&quot;20300&quot; value=&quot;Slide 6&quot;/&gt;&lt;property id=&quot;20307&quot; value=&quot;358&quot;/&gt;&lt;/object&gt;&lt;object type=&quot;3&quot; unique_id=&quot;12429&quot;&gt;&lt;property id=&quot;20148&quot; value=&quot;5&quot;/&gt;&lt;property id=&quot;20300&quot; value=&quot;Slide 7&quot;/&gt;&lt;property id=&quot;20307&quot; value=&quot;359&quot;/&gt;&lt;/object&gt;&lt;object type=&quot;3&quot; unique_id=&quot;13030&quot;&gt;&lt;property id=&quot;20148&quot; value=&quot;5&quot;/&gt;&lt;property id=&quot;20300&quot; value=&quot;Slide 8&quot;/&gt;&lt;property id=&quot;20307&quot; value=&quot;361&quot;/&gt;&lt;/object&gt;&lt;object type=&quot;3&quot; unique_id=&quot;13042&quot;&gt;&lt;property id=&quot;20148&quot; value=&quot;5&quot;/&gt;&lt;property id=&quot;20300&quot; value=&quot;Slide 9&quot;/&gt;&lt;property id=&quot;20307&quot; value=&quot;362&quot;/&gt;&lt;/object&gt;&lt;object type=&quot;3&quot; unique_id=&quot;13115&quot;&gt;&lt;property id=&quot;20148&quot; value=&quot;5&quot;/&gt;&lt;property id=&quot;20300&quot; value=&quot;Slide 13&quot;/&gt;&lt;property id=&quot;20307&quot; value=&quot;363&quot;/&gt;&lt;/object&gt;&lt;object type=&quot;3&quot; unique_id=&quot;13116&quot;&gt;&lt;property id=&quot;20148&quot; value=&quot;5&quot;/&gt;&lt;property id=&quot;20300&quot; value=&quot;Slide 16&quot;/&gt;&lt;property id=&quot;20307&quot; value=&quot;364&quot;/&gt;&lt;/object&gt;&lt;object type=&quot;3&quot; unique_id=&quot;13271&quot;&gt;&lt;property id=&quot;20148&quot; value=&quot;5&quot;/&gt;&lt;property id=&quot;20300&quot; value=&quot;Slide 19&quot;/&gt;&lt;property id=&quot;20307&quot; value=&quot;365&quot;/&gt;&lt;/object&gt;&lt;object type=&quot;3&quot; unique_id=&quot;13272&quot;&gt;&lt;property id=&quot;20148&quot; value=&quot;5&quot;/&gt;&lt;property id=&quot;20300&quot; value=&quot;Slide 22&quot;/&gt;&lt;property id=&quot;20307&quot; value=&quot;366&quot;/&gt;&lt;/object&gt;&lt;object type=&quot;3&quot; unique_id=&quot;13273&quot;&gt;&lt;property id=&quot;20148&quot; value=&quot;5&quot;/&gt;&lt;property id=&quot;20300&quot; value=&quot;Slide 25&quot;/&gt;&lt;property id=&quot;20307&quot; value=&quot;367&quot;/&gt;&lt;/object&gt;&lt;object type=&quot;3&quot; unique_id=&quot;13376&quot;&gt;&lt;property id=&quot;20148&quot; value=&quot;5&quot;/&gt;&lt;property id=&quot;20300&quot; value=&quot;Slide 28&quot;/&gt;&lt;property id=&quot;20307&quot; value=&quot;368&quot;/&gt;&lt;/object&gt;&lt;object type=&quot;3&quot; unique_id=&quot;13611&quot;&gt;&lt;property id=&quot;20148&quot; value=&quot;5&quot;/&gt;&lt;property id=&quot;20300&quot; value=&quot;Slide 10&quot;/&gt;&lt;property id=&quot;20307&quot; value=&quot;369&quot;/&gt;&lt;/object&gt;&lt;object type=&quot;3&quot; unique_id=&quot;13612&quot;&gt;&lt;property id=&quot;20148&quot; value=&quot;5&quot;/&gt;&lt;property id=&quot;20300&quot; value=&quot;Slide 11&quot;/&gt;&lt;property id=&quot;20307&quot; value=&quot;370&quot;/&gt;&lt;/object&gt;&lt;object type=&quot;3&quot; unique_id=&quot;13613&quot;&gt;&lt;property id=&quot;20148&quot; value=&quot;5&quot;/&gt;&lt;property id=&quot;20300&quot; value=&quot;Slide 14&quot;/&gt;&lt;property id=&quot;20307&quot; value=&quot;371&quot;/&gt;&lt;/object&gt;&lt;object type=&quot;3&quot; unique_id=&quot;13614&quot;&gt;&lt;property id=&quot;20148&quot; value=&quot;5&quot;/&gt;&lt;property id=&quot;20300&quot; value=&quot;Slide 17&quot;/&gt;&lt;property id=&quot;20307&quot; value=&quot;372&quot;/&gt;&lt;/object&gt;&lt;object type=&quot;3&quot; unique_id=&quot;13615&quot;&gt;&lt;property id=&quot;20148&quot; value=&quot;5&quot;/&gt;&lt;property id=&quot;20300&quot; value=&quot;Slide 20&quot;/&gt;&lt;property id=&quot;20307&quot; value=&quot;373&quot;/&gt;&lt;/object&gt;&lt;object type=&quot;3&quot; unique_id=&quot;13869&quot;&gt;&lt;property id=&quot;20148&quot; value=&quot;5&quot;/&gt;&lt;property id=&quot;20300&quot; value=&quot;Slide 23&quot;/&gt;&lt;property id=&quot;20307&quot; value=&quot;374&quot;/&gt;&lt;/object&gt;&lt;object type=&quot;3&quot; unique_id=&quot;13870&quot;&gt;&lt;property id=&quot;20148&quot; value=&quot;5&quot;/&gt;&lt;property id=&quot;20300&quot; value=&quot;Slide 26&quot;/&gt;&lt;property id=&quot;20307&quot; value=&quot;375&quot;/&gt;&lt;/object&gt;&lt;object type=&quot;3&quot; unique_id=&quot;13996&quot;&gt;&lt;property id=&quot;20148&quot; value=&quot;5&quot;/&gt;&lt;property id=&quot;20300&quot; value=&quot;Slide 29&quot;/&gt;&lt;property id=&quot;20307&quot; value=&quot;376&quot;/&gt;&lt;/object&gt;&lt;object type=&quot;3&quot; unique_id=&quot;14283&quot;&gt;&lt;property id=&quot;20148&quot; value=&quot;5&quot;/&gt;&lt;property id=&quot;20300&quot; value=&quot;Slide 12&quot;/&gt;&lt;property id=&quot;20307&quot; value=&quot;377&quot;/&gt;&lt;/object&gt;&lt;object type=&quot;3&quot; unique_id=&quot;14284&quot;&gt;&lt;property id=&quot;20148&quot; value=&quot;5&quot;/&gt;&lt;property id=&quot;20300&quot; value=&quot;Slide 15&quot;/&gt;&lt;property id=&quot;20307&quot; value=&quot;378&quot;/&gt;&lt;/object&gt;&lt;object type=&quot;3&quot; unique_id=&quot;14285&quot;&gt;&lt;property id=&quot;20148&quot; value=&quot;5&quot;/&gt;&lt;property id=&quot;20300&quot; value=&quot;Slide 18&quot;/&gt;&lt;property id=&quot;20307&quot; value=&quot;379&quot;/&gt;&lt;/object&gt;&lt;object type=&quot;3&quot; unique_id=&quot;14431&quot;&gt;&lt;property id=&quot;20148&quot; value=&quot;5&quot;/&gt;&lt;property id=&quot;20300&quot; value=&quot;Slide 21&quot;/&gt;&lt;property id=&quot;20307&quot; value=&quot;380&quot;/&gt;&lt;/object&gt;&lt;object type=&quot;3&quot; unique_id=&quot;14582&quot;&gt;&lt;property id=&quot;20148&quot; value=&quot;5&quot;/&gt;&lt;property id=&quot;20300&quot; value=&quot;Slide 24&quot;/&gt;&lt;property id=&quot;20307&quot; value=&quot;381&quot;/&gt;&lt;/object&gt;&lt;object type=&quot;3&quot; unique_id=&quot;14831&quot;&gt;&lt;property id=&quot;20148&quot; value=&quot;5&quot;/&gt;&lt;property id=&quot;20300&quot; value=&quot;Slide 27&quot;/&gt;&lt;property id=&quot;20307&quot; value=&quot;382&quot;/&gt;&lt;/object&gt;&lt;object type=&quot;3&quot; unique_id=&quot;14832&quot;&gt;&lt;property id=&quot;20148&quot; value=&quot;5&quot;/&gt;&lt;property id=&quot;20300&quot; value=&quot;Slide 30&quot;/&gt;&lt;property id=&quot;20307&quot; value=&quot;383&quot;/&gt;&lt;/object&gt;&lt;/object&gt;&lt;/object&gt;&lt;/database&gt;"/>
  <p:tag name="SECTOMILLISECCONVERTED" val="1"/>
</p:tagLst>
</file>

<file path=ppt/theme/theme1.xml><?xml version="1.0" encoding="utf-8"?>
<a:theme xmlns:a="http://schemas.openxmlformats.org/drawingml/2006/main" name="Theme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81TGp_gold_light.potx" id="{D7BDFE57-600A-4DD4-8667-352C267062AD}" vid="{9595478A-F26B-4CDE-81FE-8B922C758BA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9272</TotalTime>
  <Words>4552</Words>
  <Application>Microsoft Office PowerPoint</Application>
  <PresentationFormat>On-screen Show (4:3)</PresentationFormat>
  <Paragraphs>698</Paragraphs>
  <Slides>64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Arial</vt:lpstr>
      <vt:lpstr>Calibri</vt:lpstr>
      <vt:lpstr>Times New Roman</vt:lpstr>
      <vt:lpstr>Verdana</vt:lpstr>
      <vt:lpstr>Wingdings</vt:lpstr>
      <vt:lpstr>Wingdings 2</vt:lpstr>
      <vt:lpstr>Theme new</vt:lpstr>
      <vt:lpstr>581TGp_gold_light</vt:lpstr>
      <vt:lpstr>CHƯƠNG 5: KẾ THỪA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 Hoc Vinh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ĐÀO TẠO GIÁO VIÊN THPT NGÀNH………THEO HỌC CHẾ TÍN CHỈ</dc:title>
  <dc:creator>Mai Van Trinh</dc:creator>
  <cp:lastModifiedBy>Admin</cp:lastModifiedBy>
  <cp:revision>677</cp:revision>
  <dcterms:created xsi:type="dcterms:W3CDTF">2009-11-04T12:39:28Z</dcterms:created>
  <dcterms:modified xsi:type="dcterms:W3CDTF">2021-02-16T14:32:32Z</dcterms:modified>
</cp:coreProperties>
</file>