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EFD7DB-5B0D-4EFE-A8A1-38F89364DC5F}" type="datetimeFigureOut">
              <a:rPr lang="en-US" smtClean="0"/>
              <a:t>3/29/2021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56E3E5-EB10-4EDE-82E5-EF590EBFECB6}" type="slidenum">
              <a:rPr lang="en-US" smtClean="0"/>
              <a:t>‹#›</a:t>
            </a:fld>
            <a:endParaRPr lang="en-US"/>
          </a:p>
        </p:txBody>
      </p:sp>
    </p:spTree>
    <p:extLst>
      <p:ext uri="{BB962C8B-B14F-4D97-AF65-F5344CB8AC3E}">
        <p14:creationId xmlns:p14="http://schemas.microsoft.com/office/powerpoint/2010/main" val="733889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3801E0E-06B3-4B87-880F-F89EA8D6D2C8}"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4FFA4-8887-4B57-B427-EBF0A3B666A3}" type="slidenum">
              <a:rPr lang="en-US" smtClean="0"/>
              <a:t>‹#›</a:t>
            </a:fld>
            <a:endParaRPr lang="en-US"/>
          </a:p>
        </p:txBody>
      </p:sp>
    </p:spTree>
    <p:extLst>
      <p:ext uri="{BB962C8B-B14F-4D97-AF65-F5344CB8AC3E}">
        <p14:creationId xmlns:p14="http://schemas.microsoft.com/office/powerpoint/2010/main" val="769507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801E0E-06B3-4B87-880F-F89EA8D6D2C8}"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4FFA4-8887-4B57-B427-EBF0A3B666A3}" type="slidenum">
              <a:rPr lang="en-US" smtClean="0"/>
              <a:t>‹#›</a:t>
            </a:fld>
            <a:endParaRPr lang="en-US"/>
          </a:p>
        </p:txBody>
      </p:sp>
    </p:spTree>
    <p:extLst>
      <p:ext uri="{BB962C8B-B14F-4D97-AF65-F5344CB8AC3E}">
        <p14:creationId xmlns:p14="http://schemas.microsoft.com/office/powerpoint/2010/main" val="1071442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801E0E-06B3-4B87-880F-F89EA8D6D2C8}"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4FFA4-8887-4B57-B427-EBF0A3B666A3}" type="slidenum">
              <a:rPr lang="en-US" smtClean="0"/>
              <a:t>‹#›</a:t>
            </a:fld>
            <a:endParaRPr lang="en-US"/>
          </a:p>
        </p:txBody>
      </p:sp>
    </p:spTree>
    <p:extLst>
      <p:ext uri="{BB962C8B-B14F-4D97-AF65-F5344CB8AC3E}">
        <p14:creationId xmlns:p14="http://schemas.microsoft.com/office/powerpoint/2010/main" val="1265288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801E0E-06B3-4B87-880F-F89EA8D6D2C8}"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4FFA4-8887-4B57-B427-EBF0A3B666A3}" type="slidenum">
              <a:rPr lang="en-US" smtClean="0"/>
              <a:t>‹#›</a:t>
            </a:fld>
            <a:endParaRPr lang="en-US"/>
          </a:p>
        </p:txBody>
      </p:sp>
    </p:spTree>
    <p:extLst>
      <p:ext uri="{BB962C8B-B14F-4D97-AF65-F5344CB8AC3E}">
        <p14:creationId xmlns:p14="http://schemas.microsoft.com/office/powerpoint/2010/main" val="1869156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801E0E-06B3-4B87-880F-F89EA8D6D2C8}"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4FFA4-8887-4B57-B427-EBF0A3B666A3}" type="slidenum">
              <a:rPr lang="en-US" smtClean="0"/>
              <a:t>‹#›</a:t>
            </a:fld>
            <a:endParaRPr lang="en-US"/>
          </a:p>
        </p:txBody>
      </p:sp>
    </p:spTree>
    <p:extLst>
      <p:ext uri="{BB962C8B-B14F-4D97-AF65-F5344CB8AC3E}">
        <p14:creationId xmlns:p14="http://schemas.microsoft.com/office/powerpoint/2010/main" val="3233267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801E0E-06B3-4B87-880F-F89EA8D6D2C8}" type="datetimeFigureOut">
              <a:rPr lang="en-US" smtClean="0"/>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4FFA4-8887-4B57-B427-EBF0A3B666A3}" type="slidenum">
              <a:rPr lang="en-US" smtClean="0"/>
              <a:t>‹#›</a:t>
            </a:fld>
            <a:endParaRPr lang="en-US"/>
          </a:p>
        </p:txBody>
      </p:sp>
    </p:spTree>
    <p:extLst>
      <p:ext uri="{BB962C8B-B14F-4D97-AF65-F5344CB8AC3E}">
        <p14:creationId xmlns:p14="http://schemas.microsoft.com/office/powerpoint/2010/main" val="22988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801E0E-06B3-4B87-880F-F89EA8D6D2C8}" type="datetimeFigureOut">
              <a:rPr lang="en-US" smtClean="0"/>
              <a:t>3/29/2021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94FFA4-8887-4B57-B427-EBF0A3B666A3}" type="slidenum">
              <a:rPr lang="en-US" smtClean="0"/>
              <a:t>‹#›</a:t>
            </a:fld>
            <a:endParaRPr lang="en-US"/>
          </a:p>
        </p:txBody>
      </p:sp>
    </p:spTree>
    <p:extLst>
      <p:ext uri="{BB962C8B-B14F-4D97-AF65-F5344CB8AC3E}">
        <p14:creationId xmlns:p14="http://schemas.microsoft.com/office/powerpoint/2010/main" val="1371415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801E0E-06B3-4B87-880F-F89EA8D6D2C8}" type="datetimeFigureOut">
              <a:rPr lang="en-US" smtClean="0"/>
              <a:t>3/29/2021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94FFA4-8887-4B57-B427-EBF0A3B666A3}" type="slidenum">
              <a:rPr lang="en-US" smtClean="0"/>
              <a:t>‹#›</a:t>
            </a:fld>
            <a:endParaRPr lang="en-US"/>
          </a:p>
        </p:txBody>
      </p:sp>
    </p:spTree>
    <p:extLst>
      <p:ext uri="{BB962C8B-B14F-4D97-AF65-F5344CB8AC3E}">
        <p14:creationId xmlns:p14="http://schemas.microsoft.com/office/powerpoint/2010/main" val="3415765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801E0E-06B3-4B87-880F-F89EA8D6D2C8}" type="datetimeFigureOut">
              <a:rPr lang="en-US" smtClean="0"/>
              <a:t>3/29/2021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94FFA4-8887-4B57-B427-EBF0A3B666A3}" type="slidenum">
              <a:rPr lang="en-US" smtClean="0"/>
              <a:t>‹#›</a:t>
            </a:fld>
            <a:endParaRPr lang="en-US"/>
          </a:p>
        </p:txBody>
      </p:sp>
    </p:spTree>
    <p:extLst>
      <p:ext uri="{BB962C8B-B14F-4D97-AF65-F5344CB8AC3E}">
        <p14:creationId xmlns:p14="http://schemas.microsoft.com/office/powerpoint/2010/main" val="2509925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801E0E-06B3-4B87-880F-F89EA8D6D2C8}" type="datetimeFigureOut">
              <a:rPr lang="en-US" smtClean="0"/>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4FFA4-8887-4B57-B427-EBF0A3B666A3}" type="slidenum">
              <a:rPr lang="en-US" smtClean="0"/>
              <a:t>‹#›</a:t>
            </a:fld>
            <a:endParaRPr lang="en-US"/>
          </a:p>
        </p:txBody>
      </p:sp>
    </p:spTree>
    <p:extLst>
      <p:ext uri="{BB962C8B-B14F-4D97-AF65-F5344CB8AC3E}">
        <p14:creationId xmlns:p14="http://schemas.microsoft.com/office/powerpoint/2010/main" val="2151390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801E0E-06B3-4B87-880F-F89EA8D6D2C8}" type="datetimeFigureOut">
              <a:rPr lang="en-US" smtClean="0"/>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4FFA4-8887-4B57-B427-EBF0A3B666A3}" type="slidenum">
              <a:rPr lang="en-US" smtClean="0"/>
              <a:t>‹#›</a:t>
            </a:fld>
            <a:endParaRPr lang="en-US"/>
          </a:p>
        </p:txBody>
      </p:sp>
    </p:spTree>
    <p:extLst>
      <p:ext uri="{BB962C8B-B14F-4D97-AF65-F5344CB8AC3E}">
        <p14:creationId xmlns:p14="http://schemas.microsoft.com/office/powerpoint/2010/main" val="2698522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801E0E-06B3-4B87-880F-F89EA8D6D2C8}" type="datetimeFigureOut">
              <a:rPr lang="en-US" smtClean="0"/>
              <a:t>3/29/2021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94FFA4-8887-4B57-B427-EBF0A3B666A3}" type="slidenum">
              <a:rPr lang="en-US" smtClean="0"/>
              <a:t>‹#›</a:t>
            </a:fld>
            <a:endParaRPr lang="en-US"/>
          </a:p>
        </p:txBody>
      </p:sp>
    </p:spTree>
    <p:extLst>
      <p:ext uri="{BB962C8B-B14F-4D97-AF65-F5344CB8AC3E}">
        <p14:creationId xmlns:p14="http://schemas.microsoft.com/office/powerpoint/2010/main" val="4137948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82"/>
            <a:ext cx="12192000" cy="6873081"/>
          </a:xfrm>
          <a:prstGeom prst="rect">
            <a:avLst/>
          </a:prstGeom>
        </p:spPr>
      </p:pic>
      <p:sp>
        <p:nvSpPr>
          <p:cNvPr id="7" name="TextBox 6"/>
          <p:cNvSpPr txBox="1"/>
          <p:nvPr/>
        </p:nvSpPr>
        <p:spPr>
          <a:xfrm>
            <a:off x="5860869" y="3062968"/>
            <a:ext cx="4319451" cy="1938992"/>
          </a:xfrm>
          <a:prstGeom prst="rect">
            <a:avLst/>
          </a:prstGeom>
          <a:noFill/>
        </p:spPr>
        <p:txBody>
          <a:bodyPr wrap="square" rtlCol="0">
            <a:spAutoFit/>
          </a:bodyPr>
          <a:lstStyle/>
          <a:p>
            <a:r>
              <a:rPr lang="en-US" sz="2400" b="1" dirty="0" err="1">
                <a:latin typeface="Times New Roman" panose="02020603050405020304" pitchFamily="18" charset="0"/>
                <a:cs typeface="Times New Roman" panose="02020603050405020304" pitchFamily="18" charset="0"/>
              </a:rPr>
              <a:t>Nhóm</a:t>
            </a:r>
            <a:r>
              <a:rPr lang="en-US" sz="2400" b="1" dirty="0">
                <a:latin typeface="Times New Roman" panose="02020603050405020304" pitchFamily="18" charset="0"/>
                <a:cs typeface="Times New Roman" panose="02020603050405020304" pitchFamily="18" charset="0"/>
              </a:rPr>
              <a:t> 9 : </a:t>
            </a:r>
            <a:r>
              <a:rPr lang="en-US" sz="2400" b="1" dirty="0" err="1">
                <a:latin typeface="Times New Roman" panose="02020603050405020304" pitchFamily="18" charset="0"/>
                <a:cs typeface="Times New Roman" panose="02020603050405020304" pitchFamily="18" charset="0"/>
              </a:rPr>
              <a:t>Lương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Hữu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Quyết</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Hà</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Huy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Sơn</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Đặng</a:t>
            </a:r>
            <a:r>
              <a:rPr lang="en-US" sz="2400" b="1" dirty="0">
                <a:latin typeface="Times New Roman" panose="02020603050405020304" pitchFamily="18" charset="0"/>
                <a:cs typeface="Times New Roman" panose="02020603050405020304" pitchFamily="18" charset="0"/>
              </a:rPr>
              <a:t> Quang Sang</a:t>
            </a:r>
          </a:p>
          <a:p>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Nguyễn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Hồng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Sơn</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Kitsada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Sybounsouk</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0490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TextBox 4"/>
          <p:cNvSpPr txBox="1"/>
          <p:nvPr/>
        </p:nvSpPr>
        <p:spPr>
          <a:xfrm>
            <a:off x="5982789" y="2081349"/>
            <a:ext cx="5625737" cy="1175657"/>
          </a:xfrm>
          <a:prstGeom prst="rect">
            <a:avLst/>
          </a:prstGeom>
          <a:noFill/>
        </p:spPr>
        <p:txBody>
          <a:bodyPr wrap="square" rtlCol="0">
            <a:spAutoFit/>
          </a:bodyPr>
          <a:lstStyle/>
          <a:p>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8" name="TextBox 7"/>
          <p:cNvSpPr txBox="1"/>
          <p:nvPr/>
        </p:nvSpPr>
        <p:spPr>
          <a:xfrm>
            <a:off x="5601244" y="220759"/>
            <a:ext cx="6426926" cy="3816429"/>
          </a:xfrm>
          <a:prstGeom prst="rect">
            <a:avLst/>
          </a:prstGeom>
          <a:noFill/>
        </p:spPr>
        <p:txBody>
          <a:bodyPr wrap="square" rtlCol="0">
            <a:spAutoFit/>
          </a:bodyPr>
          <a:lstStyle/>
          <a:p>
            <a:pPr marL="285750" indent="-285750" algn="just">
              <a:buFont typeface="Arial" panose="020B0604020202020204" pitchFamily="34" charset="0"/>
              <a:buChar char="•"/>
            </a:pPr>
            <a:r>
              <a:rPr lang="en-US" sz="2200" b="1" dirty="0" err="1">
                <a:latin typeface="Times New Roman" panose="02020603050405020304" pitchFamily="18" charset="0"/>
                <a:cs typeface="Times New Roman" panose="02020603050405020304" pitchFamily="18" charset="0"/>
              </a:rPr>
              <a:t>Khái</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niệm</a:t>
            </a:r>
            <a:r>
              <a:rPr lang="en-US" sz="2200" dirty="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Socket là giao diện lập trình ứng dụng mạng được dùng để truyền và nhận dữ liệu trên internet</a:t>
            </a:r>
            <a:endParaRPr lang="en-US" sz="22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vi-VN" sz="2200" dirty="0">
                <a:latin typeface="Times New Roman" panose="02020603050405020304" pitchFamily="18" charset="0"/>
                <a:cs typeface="Times New Roman" panose="02020603050405020304" pitchFamily="18" charset="0"/>
              </a:rPr>
              <a:t>Vậy </a:t>
            </a:r>
            <a:r>
              <a:rPr lang="vi-VN" sz="2200" b="1" dirty="0">
                <a:latin typeface="Times New Roman" panose="02020603050405020304" pitchFamily="18" charset="0"/>
                <a:cs typeface="Times New Roman" panose="02020603050405020304" pitchFamily="18" charset="0"/>
              </a:rPr>
              <a:t>lập trình Socket là gì</a:t>
            </a:r>
            <a:r>
              <a:rPr lang="vi-VN" sz="22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Nó chính là lập trình hỗ trợ người dùng dễ dàng kết nối máy tính truyền tải, sau đó thông qua mạng internet để nhận tất cả thông tin dữ liệu từ máy tính. Hoặc hiểu một cách đơn giản, Socket chính là một thiết bị truyền thông, thực hiện chức năng gửi và tiếp nhận dữ liệu từ ứng dụng hay máy tính khác.</a:t>
            </a:r>
            <a:endParaRPr lang="en-US" sz="22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510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b="1" dirty="0"/>
              <a:t>Tại sao người dùng lại cần đến socket?</a:t>
            </a:r>
            <a:br>
              <a:rPr lang="vi-VN" b="1"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5322" y="1027906"/>
            <a:ext cx="7459436" cy="4351338"/>
          </a:xfrm>
        </p:spPr>
      </p:pic>
      <p:sp>
        <p:nvSpPr>
          <p:cNvPr id="5" name="TextBox 4"/>
          <p:cNvSpPr txBox="1"/>
          <p:nvPr/>
        </p:nvSpPr>
        <p:spPr>
          <a:xfrm>
            <a:off x="1036320" y="4101737"/>
            <a:ext cx="10389326" cy="2677656"/>
          </a:xfrm>
          <a:prstGeom prst="rect">
            <a:avLst/>
          </a:prstGeom>
          <a:noFill/>
        </p:spPr>
        <p:txBody>
          <a:bodyPr wrap="square" rtlCol="0">
            <a:spAutoFit/>
          </a:bodyPr>
          <a:lstStyle/>
          <a:p>
            <a:pPr marL="342900" indent="-342900" algn="just">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Ưu điểm lớn nhất của socket là hỗ trợ hầu hết các hệ điều hành bao gồm MS Windows, Linux,… Ngoài ra, socket cũng được sử dụng với nhiều ngôn ngữ lập trình, gồm C, C++, Java, Visual Basic, Visual C++,… nên nó có thể tương thích với hầu hết mọi đối tượng người dùng với những cấu hình máy khác nhau.</a:t>
            </a:r>
          </a:p>
          <a:p>
            <a:pPr marL="342900" indent="-342900" algn="just">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Đặc biệt, người dùng cũng có thể chạy cùng một lúc nhiều socket liên tục, giúp nâng cao hiệu suất làm việc, cũng như tiết kiệm thêm nhiều thời gian và công sức hơn.</a:t>
            </a:r>
          </a:p>
        </p:txBody>
      </p:sp>
    </p:spTree>
    <p:extLst>
      <p:ext uri="{BB962C8B-B14F-4D97-AF65-F5344CB8AC3E}">
        <p14:creationId xmlns:p14="http://schemas.microsoft.com/office/powerpoint/2010/main" val="2401796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latin typeface="Times New Roman" panose="02020603050405020304" pitchFamily="18" charset="0"/>
                <a:cs typeface="Times New Roman" panose="02020603050405020304" pitchFamily="18" charset="0"/>
              </a:rPr>
              <a:t>Mô</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hình</a:t>
            </a:r>
            <a:r>
              <a:rPr lang="en-US" b="1" dirty="0">
                <a:latin typeface="Times New Roman" panose="02020603050405020304" pitchFamily="18" charset="0"/>
                <a:cs typeface="Times New Roman" panose="02020603050405020304" pitchFamily="18" charset="0"/>
              </a:rPr>
              <a:t> Client-Server </a:t>
            </a:r>
            <a:r>
              <a:rPr lang="en-US" b="1" dirty="0" err="1">
                <a:latin typeface="Times New Roman" panose="02020603050405020304" pitchFamily="18" charset="0"/>
                <a:cs typeface="Times New Roman" panose="02020603050405020304" pitchFamily="18" charset="0"/>
              </a:rPr>
              <a:t>sử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dụng</a:t>
            </a:r>
            <a:r>
              <a:rPr lang="en-US" b="1" dirty="0">
                <a:latin typeface="Times New Roman" panose="02020603050405020304" pitchFamily="18" charset="0"/>
                <a:cs typeface="Times New Roman" panose="02020603050405020304" pitchFamily="18" charset="0"/>
              </a:rPr>
              <a:t> Socket </a:t>
            </a:r>
            <a:r>
              <a:rPr lang="en-US" b="1" dirty="0" err="1">
                <a:latin typeface="Times New Roman" panose="02020603050405020304" pitchFamily="18" charset="0"/>
                <a:cs typeface="Times New Roman" panose="02020603050405020304" pitchFamily="18" charset="0"/>
              </a:rPr>
              <a:t>hướng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kết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nối</a:t>
            </a:r>
            <a:r>
              <a:rPr lang="en-US" b="1" dirty="0">
                <a:latin typeface="Times New Roman" panose="02020603050405020304" pitchFamily="18" charset="0"/>
                <a:cs typeface="Times New Roman" panose="02020603050405020304" pitchFamily="18" charset="0"/>
              </a:rPr>
              <a:t>(TCP)</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63319" y="1808373"/>
            <a:ext cx="6647381" cy="438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3720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8645"/>
            <a:ext cx="10515600" cy="1325563"/>
          </a:xfrm>
        </p:spPr>
        <p:txBody>
          <a:bodyPr>
            <a:normAutofit/>
          </a:bodyPr>
          <a:lstStyle/>
          <a:p>
            <a:pPr algn="ctr"/>
            <a:r>
              <a:rPr lang="en-US" b="1" dirty="0" err="1">
                <a:solidFill>
                  <a:schemeClr val="tx1">
                    <a:lumMod val="95000"/>
                    <a:lumOff val="5000"/>
                  </a:schemeClr>
                </a:solidFill>
                <a:latin typeface="Times New Roman" panose="02020603050405020304" pitchFamily="18" charset="0"/>
                <a:cs typeface="Times New Roman" panose="02020603050405020304" pitchFamily="18" charset="0"/>
              </a:rPr>
              <a:t>Mô</a:t>
            </a:r>
            <a:r>
              <a:rPr lang="en-US"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b="1" dirty="0" err="1">
                <a:solidFill>
                  <a:schemeClr val="tx1">
                    <a:lumMod val="95000"/>
                    <a:lumOff val="5000"/>
                  </a:schemeClr>
                </a:solidFill>
                <a:latin typeface="Times New Roman" panose="02020603050405020304" pitchFamily="18" charset="0"/>
                <a:cs typeface="Times New Roman" panose="02020603050405020304" pitchFamily="18" charset="0"/>
              </a:rPr>
              <a:t>hình</a:t>
            </a:r>
            <a:r>
              <a:rPr lang="en-US" b="1" dirty="0">
                <a:solidFill>
                  <a:schemeClr val="tx1">
                    <a:lumMod val="95000"/>
                    <a:lumOff val="5000"/>
                  </a:schemeClr>
                </a:solidFill>
                <a:latin typeface="Times New Roman" panose="02020603050405020304" pitchFamily="18" charset="0"/>
                <a:cs typeface="Times New Roman" panose="02020603050405020304" pitchFamily="18" charset="0"/>
              </a:rPr>
              <a:t> Client-Server </a:t>
            </a:r>
            <a:r>
              <a:rPr lang="en-US" b="1" dirty="0" err="1">
                <a:solidFill>
                  <a:schemeClr val="tx1">
                    <a:lumMod val="95000"/>
                    <a:lumOff val="5000"/>
                  </a:schemeClr>
                </a:solidFill>
                <a:latin typeface="Times New Roman" panose="02020603050405020304" pitchFamily="18" charset="0"/>
                <a:cs typeface="Times New Roman" panose="02020603050405020304" pitchFamily="18" charset="0"/>
              </a:rPr>
              <a:t>sử</a:t>
            </a:r>
            <a:r>
              <a:rPr lang="en-US"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b="1" dirty="0" err="1">
                <a:solidFill>
                  <a:schemeClr val="tx1">
                    <a:lumMod val="95000"/>
                    <a:lumOff val="5000"/>
                  </a:schemeClr>
                </a:solidFill>
                <a:latin typeface="Times New Roman" panose="02020603050405020304" pitchFamily="18" charset="0"/>
                <a:cs typeface="Times New Roman" panose="02020603050405020304" pitchFamily="18" charset="0"/>
              </a:rPr>
              <a:t>dụng</a:t>
            </a:r>
            <a:r>
              <a:rPr lang="en-US" b="1" dirty="0">
                <a:solidFill>
                  <a:schemeClr val="tx1">
                    <a:lumMod val="95000"/>
                    <a:lumOff val="5000"/>
                  </a:schemeClr>
                </a:solidFill>
                <a:latin typeface="Times New Roman" panose="02020603050405020304" pitchFamily="18" charset="0"/>
                <a:cs typeface="Times New Roman" panose="02020603050405020304" pitchFamily="18" charset="0"/>
              </a:rPr>
              <a:t> Socket ở </a:t>
            </a:r>
            <a:r>
              <a:rPr lang="en-US" b="1" dirty="0" err="1">
                <a:solidFill>
                  <a:schemeClr val="tx1">
                    <a:lumMod val="95000"/>
                    <a:lumOff val="5000"/>
                  </a:schemeClr>
                </a:solidFill>
                <a:latin typeface="Times New Roman" panose="02020603050405020304" pitchFamily="18" charset="0"/>
                <a:cs typeface="Times New Roman" panose="02020603050405020304" pitchFamily="18" charset="0"/>
              </a:rPr>
              <a:t>chế</a:t>
            </a:r>
            <a:r>
              <a:rPr lang="en-US"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b="1" dirty="0" err="1">
                <a:solidFill>
                  <a:schemeClr val="tx1">
                    <a:lumMod val="95000"/>
                    <a:lumOff val="5000"/>
                  </a:schemeClr>
                </a:solidFill>
                <a:latin typeface="Times New Roman" panose="02020603050405020304" pitchFamily="18" charset="0"/>
                <a:cs typeface="Times New Roman" panose="02020603050405020304" pitchFamily="18" charset="0"/>
              </a:rPr>
              <a:t>độ</a:t>
            </a:r>
            <a:r>
              <a:rPr lang="en-US" b="1" dirty="0">
                <a:solidFill>
                  <a:schemeClr val="tx1">
                    <a:lumMod val="95000"/>
                    <a:lumOff val="5000"/>
                  </a:schemeClr>
                </a:solidFill>
                <a:latin typeface="Times New Roman" panose="02020603050405020304" pitchFamily="18" charset="0"/>
                <a:cs typeface="Times New Roman" panose="02020603050405020304" pitchFamily="18" charset="0"/>
              </a:rPr>
              <a:t> TCP</a:t>
            </a:r>
            <a:endParaRPr lang="en-US" b="1" dirty="0"/>
          </a:p>
        </p:txBody>
      </p:sp>
      <p:sp>
        <p:nvSpPr>
          <p:cNvPr id="3" name="Content Placeholder 2"/>
          <p:cNvSpPr>
            <a:spLocks noGrp="1"/>
          </p:cNvSpPr>
          <p:nvPr>
            <p:ph idx="1"/>
          </p:nvPr>
        </p:nvSpPr>
        <p:spPr/>
        <p:txBody>
          <a:bodyPr>
            <a:normAutofit lnSpcReduction="10000"/>
          </a:bodyPr>
          <a:lstStyle/>
          <a:p>
            <a:pPr marL="0" lvl="0" indent="0" algn="just">
              <a:lnSpc>
                <a:spcPct val="100000"/>
              </a:lnSpc>
              <a:spcBef>
                <a:spcPts val="0"/>
              </a:spcBef>
              <a:buNone/>
            </a:pPr>
            <a:r>
              <a:rPr lang="en-US" sz="2600" b="1" dirty="0" err="1">
                <a:solidFill>
                  <a:schemeClr val="tx1">
                    <a:lumMod val="95000"/>
                    <a:lumOff val="5000"/>
                  </a:schemeClr>
                </a:solidFill>
                <a:latin typeface="Times New Roman" panose="02020603050405020304" pitchFamily="18" charset="0"/>
                <a:cs typeface="Times New Roman" panose="02020603050405020304" pitchFamily="18" charset="0"/>
              </a:rPr>
              <a:t>Có</a:t>
            </a:r>
            <a:r>
              <a:rPr lang="en-US" sz="26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vi-VN" sz="2600" b="1" dirty="0">
                <a:solidFill>
                  <a:schemeClr val="tx1">
                    <a:lumMod val="95000"/>
                    <a:lumOff val="5000"/>
                  </a:schemeClr>
                </a:solidFill>
                <a:latin typeface="Times New Roman" panose="02020603050405020304" pitchFamily="18" charset="0"/>
                <a:cs typeface="Times New Roman" panose="02020603050405020304" pitchFamily="18" charset="0"/>
              </a:rPr>
              <a:t>4 giai đoạn</a:t>
            </a:r>
            <a:r>
              <a:rPr lang="en-US" sz="2600" b="1" dirty="0">
                <a:solidFill>
                  <a:schemeClr val="tx1">
                    <a:lumMod val="95000"/>
                    <a:lumOff val="5000"/>
                  </a:schemeClr>
                </a:solidFill>
                <a:latin typeface="Times New Roman" panose="02020603050405020304" pitchFamily="18" charset="0"/>
                <a:cs typeface="Times New Roman" panose="02020603050405020304" pitchFamily="18" charset="0"/>
              </a:rPr>
              <a:t>:</a:t>
            </a:r>
            <a:endParaRPr lang="vi-VN" sz="2600" b="1" dirty="0">
              <a:solidFill>
                <a:prstClr val="white"/>
              </a:solidFill>
              <a:latin typeface="Times New Roman" panose="02020603050405020304" pitchFamily="18" charset="0"/>
              <a:cs typeface="Times New Roman" panose="02020603050405020304" pitchFamily="18" charset="0"/>
            </a:endParaRPr>
          </a:p>
          <a:p>
            <a:pPr marL="0" lvl="0" indent="0" algn="just">
              <a:lnSpc>
                <a:spcPct val="100000"/>
              </a:lnSpc>
              <a:spcBef>
                <a:spcPts val="0"/>
              </a:spcBef>
              <a:buNone/>
            </a:pPr>
            <a:r>
              <a:rPr lang="en-US" sz="2600" b="1" dirty="0" err="1">
                <a:solidFill>
                  <a:prstClr val="black"/>
                </a:solidFill>
                <a:latin typeface="Times New Roman" panose="02020603050405020304" pitchFamily="18" charset="0"/>
                <a:cs typeface="Times New Roman" panose="02020603050405020304" pitchFamily="18" charset="0"/>
              </a:rPr>
              <a:t>Giai</a:t>
            </a:r>
            <a:r>
              <a:rPr lang="en-US" sz="2600" b="1" dirty="0">
                <a:solidFill>
                  <a:prstClr val="black"/>
                </a:solidFill>
                <a:latin typeface="Times New Roman" panose="02020603050405020304" pitchFamily="18" charset="0"/>
                <a:cs typeface="Times New Roman" panose="02020603050405020304" pitchFamily="18" charset="0"/>
              </a:rPr>
              <a:t> </a:t>
            </a:r>
            <a:r>
              <a:rPr lang="en-US" sz="2600" b="1" dirty="0" err="1">
                <a:solidFill>
                  <a:prstClr val="black"/>
                </a:solidFill>
                <a:latin typeface="Times New Roman" panose="02020603050405020304" pitchFamily="18" charset="0"/>
                <a:cs typeface="Times New Roman" panose="02020603050405020304" pitchFamily="18" charset="0"/>
              </a:rPr>
              <a:t>đoạn</a:t>
            </a:r>
            <a:r>
              <a:rPr lang="en-US" sz="2600" b="1" dirty="0">
                <a:solidFill>
                  <a:prstClr val="black"/>
                </a:solidFill>
                <a:latin typeface="Times New Roman" panose="02020603050405020304" pitchFamily="18" charset="0"/>
                <a:cs typeface="Times New Roman" panose="02020603050405020304" pitchFamily="18" charset="0"/>
              </a:rPr>
              <a:t> 1</a:t>
            </a:r>
            <a:r>
              <a:rPr lang="en-US" sz="2600" dirty="0">
                <a:solidFill>
                  <a:prstClr val="black"/>
                </a:solidFill>
                <a:latin typeface="Times New Roman" panose="02020603050405020304" pitchFamily="18" charset="0"/>
                <a:cs typeface="Times New Roman" panose="02020603050405020304" pitchFamily="18" charset="0"/>
              </a:rPr>
              <a:t>: Server </a:t>
            </a:r>
            <a:r>
              <a:rPr lang="en-US" sz="2600" dirty="0" err="1">
                <a:solidFill>
                  <a:prstClr val="black"/>
                </a:solidFill>
                <a:latin typeface="Times New Roman" panose="02020603050405020304" pitchFamily="18" charset="0"/>
                <a:cs typeface="Times New Roman" panose="02020603050405020304" pitchFamily="18" charset="0"/>
              </a:rPr>
              <a:t>tạo</a:t>
            </a:r>
            <a:r>
              <a:rPr lang="en-US" sz="2600" dirty="0">
                <a:solidFill>
                  <a:prstClr val="black"/>
                </a:solidFill>
                <a:latin typeface="Times New Roman" panose="02020603050405020304" pitchFamily="18" charset="0"/>
                <a:cs typeface="Times New Roman" panose="02020603050405020304" pitchFamily="18" charset="0"/>
              </a:rPr>
              <a:t> Socket, </a:t>
            </a:r>
            <a:r>
              <a:rPr lang="en-US" sz="2600" dirty="0" err="1">
                <a:solidFill>
                  <a:prstClr val="black"/>
                </a:solidFill>
                <a:latin typeface="Times New Roman" panose="02020603050405020304" pitchFamily="18" charset="0"/>
                <a:cs typeface="Times New Roman" panose="02020603050405020304" pitchFamily="18" charset="0"/>
              </a:rPr>
              <a:t>gán</a:t>
            </a:r>
            <a:r>
              <a:rPr lang="en-US" sz="2600" dirty="0">
                <a:solidFill>
                  <a:prstClr val="black"/>
                </a:solidFill>
                <a:latin typeface="Times New Roman" panose="02020603050405020304" pitchFamily="18" charset="0"/>
                <a:cs typeface="Times New Roman" panose="02020603050405020304" pitchFamily="18" charset="0"/>
              </a:rPr>
              <a:t> </a:t>
            </a:r>
            <a:r>
              <a:rPr lang="en-US" sz="2600" dirty="0" err="1">
                <a:solidFill>
                  <a:prstClr val="black"/>
                </a:solidFill>
                <a:latin typeface="Times New Roman" panose="02020603050405020304" pitchFamily="18" charset="0"/>
                <a:cs typeface="Times New Roman" panose="02020603050405020304" pitchFamily="18" charset="0"/>
              </a:rPr>
              <a:t>số</a:t>
            </a:r>
            <a:r>
              <a:rPr lang="en-US" sz="2600" dirty="0">
                <a:solidFill>
                  <a:prstClr val="black"/>
                </a:solidFill>
                <a:latin typeface="Times New Roman" panose="02020603050405020304" pitchFamily="18" charset="0"/>
                <a:cs typeface="Times New Roman" panose="02020603050405020304" pitchFamily="18" charset="0"/>
              </a:rPr>
              <a:t> </a:t>
            </a:r>
            <a:r>
              <a:rPr lang="en-US" sz="2600" dirty="0" err="1">
                <a:solidFill>
                  <a:prstClr val="black"/>
                </a:solidFill>
                <a:latin typeface="Times New Roman" panose="02020603050405020304" pitchFamily="18" charset="0"/>
                <a:cs typeface="Times New Roman" panose="02020603050405020304" pitchFamily="18" charset="0"/>
              </a:rPr>
              <a:t>hiệu</a:t>
            </a:r>
            <a:r>
              <a:rPr lang="en-US" sz="2600" dirty="0">
                <a:solidFill>
                  <a:prstClr val="black"/>
                </a:solidFill>
                <a:latin typeface="Times New Roman" panose="02020603050405020304" pitchFamily="18" charset="0"/>
                <a:cs typeface="Times New Roman" panose="02020603050405020304" pitchFamily="18" charset="0"/>
              </a:rPr>
              <a:t> </a:t>
            </a:r>
            <a:r>
              <a:rPr lang="en-US" sz="2600" dirty="0" err="1">
                <a:solidFill>
                  <a:prstClr val="black"/>
                </a:solidFill>
                <a:latin typeface="Times New Roman" panose="02020603050405020304" pitchFamily="18" charset="0"/>
                <a:cs typeface="Times New Roman" panose="02020603050405020304" pitchFamily="18" charset="0"/>
              </a:rPr>
              <a:t>cổng</a:t>
            </a:r>
            <a:r>
              <a:rPr lang="en-US" sz="2600" dirty="0">
                <a:solidFill>
                  <a:prstClr val="black"/>
                </a:solidFill>
                <a:latin typeface="Times New Roman" panose="02020603050405020304" pitchFamily="18" charset="0"/>
                <a:cs typeface="Times New Roman" panose="02020603050405020304" pitchFamily="18" charset="0"/>
              </a:rPr>
              <a:t> </a:t>
            </a:r>
            <a:r>
              <a:rPr lang="en-US" sz="2600" dirty="0" err="1">
                <a:solidFill>
                  <a:prstClr val="black"/>
                </a:solidFill>
                <a:latin typeface="Times New Roman" panose="02020603050405020304" pitchFamily="18" charset="0"/>
                <a:cs typeface="Times New Roman" panose="02020603050405020304" pitchFamily="18" charset="0"/>
              </a:rPr>
              <a:t>và</a:t>
            </a:r>
            <a:r>
              <a:rPr lang="en-US" sz="2600" dirty="0">
                <a:solidFill>
                  <a:prstClr val="black"/>
                </a:solidFill>
                <a:latin typeface="Times New Roman" panose="02020603050405020304" pitchFamily="18" charset="0"/>
                <a:cs typeface="Times New Roman" panose="02020603050405020304" pitchFamily="18" charset="0"/>
              </a:rPr>
              <a:t> </a:t>
            </a:r>
            <a:r>
              <a:rPr lang="en-US" sz="2600" dirty="0" err="1">
                <a:solidFill>
                  <a:prstClr val="black"/>
                </a:solidFill>
                <a:latin typeface="Times New Roman" panose="02020603050405020304" pitchFamily="18" charset="0"/>
                <a:cs typeface="Times New Roman" panose="02020603050405020304" pitchFamily="18" charset="0"/>
              </a:rPr>
              <a:t>lắng</a:t>
            </a:r>
            <a:r>
              <a:rPr lang="en-US" sz="2600" dirty="0">
                <a:solidFill>
                  <a:prstClr val="black"/>
                </a:solidFill>
                <a:latin typeface="Times New Roman" panose="02020603050405020304" pitchFamily="18" charset="0"/>
                <a:cs typeface="Times New Roman" panose="02020603050405020304" pitchFamily="18" charset="0"/>
              </a:rPr>
              <a:t> </a:t>
            </a:r>
            <a:r>
              <a:rPr lang="en-US" sz="2600" dirty="0" err="1">
                <a:solidFill>
                  <a:prstClr val="black"/>
                </a:solidFill>
                <a:latin typeface="Times New Roman" panose="02020603050405020304" pitchFamily="18" charset="0"/>
                <a:cs typeface="Times New Roman" panose="02020603050405020304" pitchFamily="18" charset="0"/>
              </a:rPr>
              <a:t>nghe</a:t>
            </a:r>
            <a:r>
              <a:rPr lang="en-US" sz="2600" dirty="0">
                <a:solidFill>
                  <a:prstClr val="black"/>
                </a:solidFill>
                <a:latin typeface="Times New Roman" panose="02020603050405020304" pitchFamily="18" charset="0"/>
                <a:cs typeface="Times New Roman" panose="02020603050405020304" pitchFamily="18" charset="0"/>
              </a:rPr>
              <a:t> </a:t>
            </a:r>
            <a:r>
              <a:rPr lang="en-US" sz="2600" dirty="0" err="1">
                <a:solidFill>
                  <a:prstClr val="black"/>
                </a:solidFill>
                <a:latin typeface="Times New Roman" panose="02020603050405020304" pitchFamily="18" charset="0"/>
                <a:cs typeface="Times New Roman" panose="02020603050405020304" pitchFamily="18" charset="0"/>
              </a:rPr>
              <a:t>yêu</a:t>
            </a:r>
            <a:r>
              <a:rPr lang="en-US" sz="2600" dirty="0">
                <a:solidFill>
                  <a:prstClr val="black"/>
                </a:solidFill>
                <a:latin typeface="Times New Roman" panose="02020603050405020304" pitchFamily="18" charset="0"/>
                <a:cs typeface="Times New Roman" panose="02020603050405020304" pitchFamily="18" charset="0"/>
              </a:rPr>
              <a:t> </a:t>
            </a:r>
            <a:r>
              <a:rPr lang="en-US" sz="2600" dirty="0" err="1">
                <a:solidFill>
                  <a:prstClr val="black"/>
                </a:solidFill>
                <a:latin typeface="Times New Roman" panose="02020603050405020304" pitchFamily="18" charset="0"/>
                <a:cs typeface="Times New Roman" panose="02020603050405020304" pitchFamily="18" charset="0"/>
              </a:rPr>
              <a:t>cầu</a:t>
            </a:r>
            <a:r>
              <a:rPr lang="en-US" sz="2600" dirty="0">
                <a:solidFill>
                  <a:prstClr val="black"/>
                </a:solidFill>
                <a:latin typeface="Times New Roman" panose="02020603050405020304" pitchFamily="18" charset="0"/>
                <a:cs typeface="Times New Roman" panose="02020603050405020304" pitchFamily="18" charset="0"/>
              </a:rPr>
              <a:t> </a:t>
            </a:r>
            <a:r>
              <a:rPr lang="en-US" sz="2600" dirty="0" err="1">
                <a:solidFill>
                  <a:prstClr val="black"/>
                </a:solidFill>
                <a:latin typeface="Times New Roman" panose="02020603050405020304" pitchFamily="18" charset="0"/>
                <a:cs typeface="Times New Roman" panose="02020603050405020304" pitchFamily="18" charset="0"/>
              </a:rPr>
              <a:t>nối</a:t>
            </a:r>
            <a:r>
              <a:rPr lang="en-US" sz="2600" dirty="0">
                <a:solidFill>
                  <a:prstClr val="black"/>
                </a:solidFill>
                <a:latin typeface="Times New Roman" panose="02020603050405020304" pitchFamily="18" charset="0"/>
                <a:cs typeface="Times New Roman" panose="02020603050405020304" pitchFamily="18" charset="0"/>
              </a:rPr>
              <a:t> </a:t>
            </a:r>
            <a:r>
              <a:rPr lang="en-US" sz="2600" dirty="0" err="1">
                <a:solidFill>
                  <a:prstClr val="black"/>
                </a:solidFill>
                <a:latin typeface="Times New Roman" panose="02020603050405020304" pitchFamily="18" charset="0"/>
                <a:cs typeface="Times New Roman" panose="02020603050405020304" pitchFamily="18" charset="0"/>
              </a:rPr>
              <a:t>kết</a:t>
            </a:r>
            <a:r>
              <a:rPr lang="en-US" sz="2600" dirty="0">
                <a:solidFill>
                  <a:prstClr val="black"/>
                </a:solidFill>
                <a:latin typeface="Times New Roman" panose="02020603050405020304" pitchFamily="18" charset="0"/>
                <a:cs typeface="Times New Roman" panose="02020603050405020304" pitchFamily="18" charset="0"/>
              </a:rPr>
              <a:t>.</a:t>
            </a:r>
          </a:p>
          <a:p>
            <a:pPr marL="0" lvl="0" indent="0" algn="just">
              <a:lnSpc>
                <a:spcPct val="100000"/>
              </a:lnSpc>
              <a:spcBef>
                <a:spcPts val="0"/>
              </a:spcBef>
              <a:buNone/>
            </a:pPr>
            <a:r>
              <a:rPr lang="en-US" sz="2600" dirty="0">
                <a:solidFill>
                  <a:prstClr val="black"/>
                </a:solidFill>
                <a:latin typeface="Times New Roman" panose="02020603050405020304" pitchFamily="18" charset="0"/>
                <a:cs typeface="Times New Roman" panose="02020603050405020304" pitchFamily="18" charset="0"/>
              </a:rPr>
              <a:t>Server </a:t>
            </a:r>
            <a:r>
              <a:rPr lang="en-US" sz="2600" dirty="0" err="1">
                <a:solidFill>
                  <a:prstClr val="black"/>
                </a:solidFill>
                <a:latin typeface="Times New Roman" panose="02020603050405020304" pitchFamily="18" charset="0"/>
                <a:cs typeface="Times New Roman" panose="02020603050405020304" pitchFamily="18" charset="0"/>
              </a:rPr>
              <a:t>sẵn</a:t>
            </a:r>
            <a:r>
              <a:rPr lang="en-US" sz="2600" dirty="0">
                <a:solidFill>
                  <a:prstClr val="black"/>
                </a:solidFill>
                <a:latin typeface="Times New Roman" panose="02020603050405020304" pitchFamily="18" charset="0"/>
                <a:cs typeface="Times New Roman" panose="02020603050405020304" pitchFamily="18" charset="0"/>
              </a:rPr>
              <a:t> </a:t>
            </a:r>
            <a:r>
              <a:rPr lang="en-US" sz="2600" dirty="0" err="1">
                <a:solidFill>
                  <a:prstClr val="black"/>
                </a:solidFill>
                <a:latin typeface="Times New Roman" panose="02020603050405020304" pitchFamily="18" charset="0"/>
                <a:cs typeface="Times New Roman" panose="02020603050405020304" pitchFamily="18" charset="0"/>
              </a:rPr>
              <a:t>sàng</a:t>
            </a:r>
            <a:r>
              <a:rPr lang="en-US" sz="2600" dirty="0">
                <a:solidFill>
                  <a:prstClr val="black"/>
                </a:solidFill>
                <a:latin typeface="Times New Roman" panose="02020603050405020304" pitchFamily="18" charset="0"/>
                <a:cs typeface="Times New Roman" panose="02020603050405020304" pitchFamily="18" charset="0"/>
              </a:rPr>
              <a:t> </a:t>
            </a:r>
            <a:r>
              <a:rPr lang="en-US" sz="2600" dirty="0" err="1">
                <a:solidFill>
                  <a:prstClr val="black"/>
                </a:solidFill>
                <a:latin typeface="Times New Roman" panose="02020603050405020304" pitchFamily="18" charset="0"/>
                <a:cs typeface="Times New Roman" panose="02020603050405020304" pitchFamily="18" charset="0"/>
              </a:rPr>
              <a:t>phục</a:t>
            </a:r>
            <a:r>
              <a:rPr lang="en-US" sz="2600" dirty="0">
                <a:solidFill>
                  <a:prstClr val="black"/>
                </a:solidFill>
                <a:latin typeface="Times New Roman" panose="02020603050405020304" pitchFamily="18" charset="0"/>
                <a:cs typeface="Times New Roman" panose="02020603050405020304" pitchFamily="18" charset="0"/>
              </a:rPr>
              <a:t> </a:t>
            </a:r>
            <a:r>
              <a:rPr lang="en-US" sz="2600" dirty="0" err="1">
                <a:solidFill>
                  <a:prstClr val="black"/>
                </a:solidFill>
                <a:latin typeface="Times New Roman" panose="02020603050405020304" pitchFamily="18" charset="0"/>
                <a:cs typeface="Times New Roman" panose="02020603050405020304" pitchFamily="18" charset="0"/>
              </a:rPr>
              <a:t>vụ</a:t>
            </a:r>
            <a:r>
              <a:rPr lang="en-US" sz="2600" dirty="0">
                <a:solidFill>
                  <a:prstClr val="black"/>
                </a:solidFill>
                <a:latin typeface="Times New Roman" panose="02020603050405020304" pitchFamily="18" charset="0"/>
                <a:cs typeface="Times New Roman" panose="02020603050405020304" pitchFamily="18" charset="0"/>
              </a:rPr>
              <a:t> Client.</a:t>
            </a:r>
          </a:p>
          <a:p>
            <a:pPr marL="0" lvl="0" indent="0" algn="just">
              <a:lnSpc>
                <a:spcPct val="100000"/>
              </a:lnSpc>
              <a:spcBef>
                <a:spcPts val="0"/>
              </a:spcBef>
              <a:buNone/>
            </a:pPr>
            <a:r>
              <a:rPr lang="en-US" sz="2600" b="1" dirty="0" err="1">
                <a:solidFill>
                  <a:prstClr val="black"/>
                </a:solidFill>
                <a:latin typeface="Times New Roman" panose="02020603050405020304" pitchFamily="18" charset="0"/>
                <a:cs typeface="Times New Roman" panose="02020603050405020304" pitchFamily="18" charset="0"/>
              </a:rPr>
              <a:t>Giai</a:t>
            </a:r>
            <a:r>
              <a:rPr lang="en-US" sz="2600" b="1" dirty="0">
                <a:solidFill>
                  <a:prstClr val="black"/>
                </a:solidFill>
                <a:latin typeface="Times New Roman" panose="02020603050405020304" pitchFamily="18" charset="0"/>
                <a:cs typeface="Times New Roman" panose="02020603050405020304" pitchFamily="18" charset="0"/>
              </a:rPr>
              <a:t> </a:t>
            </a:r>
            <a:r>
              <a:rPr lang="en-US" sz="2600" b="1" dirty="0" err="1">
                <a:solidFill>
                  <a:prstClr val="black"/>
                </a:solidFill>
                <a:latin typeface="Times New Roman" panose="02020603050405020304" pitchFamily="18" charset="0"/>
                <a:cs typeface="Times New Roman" panose="02020603050405020304" pitchFamily="18" charset="0"/>
              </a:rPr>
              <a:t>đoạn</a:t>
            </a:r>
            <a:r>
              <a:rPr lang="en-US" sz="2600" b="1" dirty="0">
                <a:solidFill>
                  <a:prstClr val="black"/>
                </a:solidFill>
                <a:latin typeface="Times New Roman" panose="02020603050405020304" pitchFamily="18" charset="0"/>
                <a:cs typeface="Times New Roman" panose="02020603050405020304" pitchFamily="18" charset="0"/>
              </a:rPr>
              <a:t> 2</a:t>
            </a:r>
            <a:r>
              <a:rPr lang="en-US" sz="2600" dirty="0">
                <a:solidFill>
                  <a:prstClr val="black"/>
                </a:solidFill>
                <a:latin typeface="Times New Roman" panose="02020603050405020304" pitchFamily="18" charset="0"/>
                <a:cs typeface="Times New Roman" panose="02020603050405020304" pitchFamily="18" charset="0"/>
              </a:rPr>
              <a:t>: Client </a:t>
            </a:r>
            <a:r>
              <a:rPr lang="en-US" sz="2600" dirty="0" err="1">
                <a:solidFill>
                  <a:prstClr val="black"/>
                </a:solidFill>
                <a:latin typeface="Times New Roman" panose="02020603050405020304" pitchFamily="18" charset="0"/>
                <a:cs typeface="Times New Roman" panose="02020603050405020304" pitchFamily="18" charset="0"/>
              </a:rPr>
              <a:t>tạo</a:t>
            </a:r>
            <a:r>
              <a:rPr lang="en-US" sz="2600" dirty="0">
                <a:solidFill>
                  <a:prstClr val="black"/>
                </a:solidFill>
                <a:latin typeface="Times New Roman" panose="02020603050405020304" pitchFamily="18" charset="0"/>
                <a:cs typeface="Times New Roman" panose="02020603050405020304" pitchFamily="18" charset="0"/>
              </a:rPr>
              <a:t> Socket, </a:t>
            </a:r>
            <a:r>
              <a:rPr lang="en-US" sz="2600" dirty="0" err="1">
                <a:solidFill>
                  <a:prstClr val="black"/>
                </a:solidFill>
                <a:latin typeface="Times New Roman" panose="02020603050405020304" pitchFamily="18" charset="0"/>
                <a:cs typeface="Times New Roman" panose="02020603050405020304" pitchFamily="18" charset="0"/>
              </a:rPr>
              <a:t>yêu</a:t>
            </a:r>
            <a:r>
              <a:rPr lang="en-US" sz="2600" dirty="0">
                <a:solidFill>
                  <a:prstClr val="black"/>
                </a:solidFill>
                <a:latin typeface="Times New Roman" panose="02020603050405020304" pitchFamily="18" charset="0"/>
                <a:cs typeface="Times New Roman" panose="02020603050405020304" pitchFamily="18" charset="0"/>
              </a:rPr>
              <a:t> </a:t>
            </a:r>
            <a:r>
              <a:rPr lang="en-US" sz="2600" dirty="0" err="1">
                <a:solidFill>
                  <a:prstClr val="black"/>
                </a:solidFill>
                <a:latin typeface="Times New Roman" panose="02020603050405020304" pitchFamily="18" charset="0"/>
                <a:cs typeface="Times New Roman" panose="02020603050405020304" pitchFamily="18" charset="0"/>
              </a:rPr>
              <a:t>cầu</a:t>
            </a:r>
            <a:r>
              <a:rPr lang="en-US" sz="2600" dirty="0">
                <a:solidFill>
                  <a:prstClr val="black"/>
                </a:solidFill>
                <a:latin typeface="Times New Roman" panose="02020603050405020304" pitchFamily="18" charset="0"/>
                <a:cs typeface="Times New Roman" panose="02020603050405020304" pitchFamily="18" charset="0"/>
              </a:rPr>
              <a:t> </a:t>
            </a:r>
            <a:r>
              <a:rPr lang="en-US" sz="2600" dirty="0" err="1">
                <a:solidFill>
                  <a:prstClr val="black"/>
                </a:solidFill>
                <a:latin typeface="Times New Roman" panose="02020603050405020304" pitchFamily="18" charset="0"/>
                <a:cs typeface="Times New Roman" panose="02020603050405020304" pitchFamily="18" charset="0"/>
              </a:rPr>
              <a:t>thiết</a:t>
            </a:r>
            <a:r>
              <a:rPr lang="en-US" sz="2600" dirty="0">
                <a:solidFill>
                  <a:prstClr val="black"/>
                </a:solidFill>
                <a:latin typeface="Times New Roman" panose="02020603050405020304" pitchFamily="18" charset="0"/>
                <a:cs typeface="Times New Roman" panose="02020603050405020304" pitchFamily="18" charset="0"/>
              </a:rPr>
              <a:t> </a:t>
            </a:r>
            <a:r>
              <a:rPr lang="en-US" sz="2600" dirty="0" err="1">
                <a:solidFill>
                  <a:prstClr val="black"/>
                </a:solidFill>
                <a:latin typeface="Times New Roman" panose="02020603050405020304" pitchFamily="18" charset="0"/>
                <a:cs typeface="Times New Roman" panose="02020603050405020304" pitchFamily="18" charset="0"/>
              </a:rPr>
              <a:t>lập</a:t>
            </a:r>
            <a:r>
              <a:rPr lang="en-US" sz="2600" dirty="0">
                <a:solidFill>
                  <a:prstClr val="black"/>
                </a:solidFill>
                <a:latin typeface="Times New Roman" panose="02020603050405020304" pitchFamily="18" charset="0"/>
                <a:cs typeface="Times New Roman" panose="02020603050405020304" pitchFamily="18" charset="0"/>
              </a:rPr>
              <a:t> </a:t>
            </a:r>
            <a:r>
              <a:rPr lang="en-US" sz="2600" dirty="0" err="1">
                <a:solidFill>
                  <a:prstClr val="black"/>
                </a:solidFill>
                <a:latin typeface="Times New Roman" panose="02020603050405020304" pitchFamily="18" charset="0"/>
                <a:cs typeface="Times New Roman" panose="02020603050405020304" pitchFamily="18" charset="0"/>
              </a:rPr>
              <a:t>một</a:t>
            </a:r>
            <a:r>
              <a:rPr lang="en-US" sz="2600" dirty="0">
                <a:solidFill>
                  <a:prstClr val="black"/>
                </a:solidFill>
                <a:latin typeface="Times New Roman" panose="02020603050405020304" pitchFamily="18" charset="0"/>
                <a:cs typeface="Times New Roman" panose="02020603050405020304" pitchFamily="18" charset="0"/>
              </a:rPr>
              <a:t> </a:t>
            </a:r>
            <a:r>
              <a:rPr lang="en-US" sz="2600" dirty="0" err="1">
                <a:solidFill>
                  <a:prstClr val="black"/>
                </a:solidFill>
                <a:latin typeface="Times New Roman" panose="02020603050405020304" pitchFamily="18" charset="0"/>
                <a:cs typeface="Times New Roman" panose="02020603050405020304" pitchFamily="18" charset="0"/>
              </a:rPr>
              <a:t>nối</a:t>
            </a:r>
            <a:r>
              <a:rPr lang="en-US" sz="2600" dirty="0">
                <a:solidFill>
                  <a:prstClr val="black"/>
                </a:solidFill>
                <a:latin typeface="Times New Roman" panose="02020603050405020304" pitchFamily="18" charset="0"/>
                <a:cs typeface="Times New Roman" panose="02020603050405020304" pitchFamily="18" charset="0"/>
              </a:rPr>
              <a:t> </a:t>
            </a:r>
            <a:r>
              <a:rPr lang="en-US" sz="2600" dirty="0" err="1">
                <a:solidFill>
                  <a:prstClr val="black"/>
                </a:solidFill>
                <a:latin typeface="Times New Roman" panose="02020603050405020304" pitchFamily="18" charset="0"/>
                <a:cs typeface="Times New Roman" panose="02020603050405020304" pitchFamily="18" charset="0"/>
              </a:rPr>
              <a:t>kết</a:t>
            </a:r>
            <a:r>
              <a:rPr lang="en-US" sz="2600" dirty="0">
                <a:solidFill>
                  <a:prstClr val="black"/>
                </a:solidFill>
                <a:latin typeface="Times New Roman" panose="02020603050405020304" pitchFamily="18" charset="0"/>
                <a:cs typeface="Times New Roman" panose="02020603050405020304" pitchFamily="18" charset="0"/>
              </a:rPr>
              <a:t> </a:t>
            </a:r>
            <a:r>
              <a:rPr lang="en-US" sz="2600" dirty="0" err="1">
                <a:solidFill>
                  <a:prstClr val="black"/>
                </a:solidFill>
                <a:latin typeface="Times New Roman" panose="02020603050405020304" pitchFamily="18" charset="0"/>
                <a:cs typeface="Times New Roman" panose="02020603050405020304" pitchFamily="18" charset="0"/>
              </a:rPr>
              <a:t>với</a:t>
            </a:r>
            <a:r>
              <a:rPr lang="en-US" sz="2600" dirty="0">
                <a:solidFill>
                  <a:prstClr val="black"/>
                </a:solidFill>
                <a:latin typeface="Times New Roman" panose="02020603050405020304" pitchFamily="18" charset="0"/>
                <a:cs typeface="Times New Roman" panose="02020603050405020304" pitchFamily="18" charset="0"/>
              </a:rPr>
              <a:t> Server.</a:t>
            </a:r>
          </a:p>
          <a:p>
            <a:pPr marL="0" lvl="0" indent="0" algn="just">
              <a:lnSpc>
                <a:spcPct val="100000"/>
              </a:lnSpc>
              <a:spcBef>
                <a:spcPts val="0"/>
              </a:spcBef>
              <a:buNone/>
            </a:pPr>
            <a:r>
              <a:rPr lang="en-US" sz="2600" b="1" dirty="0" err="1">
                <a:solidFill>
                  <a:prstClr val="black"/>
                </a:solidFill>
                <a:latin typeface="Times New Roman" panose="02020603050405020304" pitchFamily="18" charset="0"/>
                <a:cs typeface="Times New Roman" panose="02020603050405020304" pitchFamily="18" charset="0"/>
              </a:rPr>
              <a:t>Giai</a:t>
            </a:r>
            <a:r>
              <a:rPr lang="en-US" sz="2600" b="1" dirty="0">
                <a:solidFill>
                  <a:prstClr val="black"/>
                </a:solidFill>
                <a:latin typeface="Times New Roman" panose="02020603050405020304" pitchFamily="18" charset="0"/>
                <a:cs typeface="Times New Roman" panose="02020603050405020304" pitchFamily="18" charset="0"/>
              </a:rPr>
              <a:t> </a:t>
            </a:r>
            <a:r>
              <a:rPr lang="en-US" sz="2600" b="1" dirty="0" err="1">
                <a:solidFill>
                  <a:prstClr val="black"/>
                </a:solidFill>
                <a:latin typeface="Times New Roman" panose="02020603050405020304" pitchFamily="18" charset="0"/>
                <a:cs typeface="Times New Roman" panose="02020603050405020304" pitchFamily="18" charset="0"/>
              </a:rPr>
              <a:t>đoạn</a:t>
            </a:r>
            <a:r>
              <a:rPr lang="en-US" sz="2600" b="1" dirty="0">
                <a:solidFill>
                  <a:prstClr val="black"/>
                </a:solidFill>
                <a:latin typeface="Times New Roman" panose="02020603050405020304" pitchFamily="18" charset="0"/>
                <a:cs typeface="Times New Roman" panose="02020603050405020304" pitchFamily="18" charset="0"/>
              </a:rPr>
              <a:t> 3</a:t>
            </a:r>
            <a:r>
              <a:rPr lang="en-US" sz="2600" dirty="0">
                <a:solidFill>
                  <a:prstClr val="black"/>
                </a:solidFill>
                <a:latin typeface="Times New Roman" panose="02020603050405020304" pitchFamily="18" charset="0"/>
                <a:cs typeface="Times New Roman" panose="02020603050405020304" pitchFamily="18" charset="0"/>
              </a:rPr>
              <a:t>: </a:t>
            </a:r>
            <a:r>
              <a:rPr lang="en-US" sz="2600" dirty="0" err="1">
                <a:solidFill>
                  <a:prstClr val="black"/>
                </a:solidFill>
                <a:latin typeface="Times New Roman" panose="02020603050405020304" pitchFamily="18" charset="0"/>
                <a:cs typeface="Times New Roman" panose="02020603050405020304" pitchFamily="18" charset="0"/>
              </a:rPr>
              <a:t>Trao</a:t>
            </a:r>
            <a:r>
              <a:rPr lang="en-US" sz="2600" dirty="0">
                <a:solidFill>
                  <a:prstClr val="black"/>
                </a:solidFill>
                <a:latin typeface="Times New Roman" panose="02020603050405020304" pitchFamily="18" charset="0"/>
                <a:cs typeface="Times New Roman" panose="02020603050405020304" pitchFamily="18" charset="0"/>
              </a:rPr>
              <a:t> </a:t>
            </a:r>
            <a:r>
              <a:rPr lang="en-US" sz="2600" dirty="0" err="1">
                <a:solidFill>
                  <a:prstClr val="black"/>
                </a:solidFill>
                <a:latin typeface="Times New Roman" panose="02020603050405020304" pitchFamily="18" charset="0"/>
                <a:cs typeface="Times New Roman" panose="02020603050405020304" pitchFamily="18" charset="0"/>
              </a:rPr>
              <a:t>đổi</a:t>
            </a:r>
            <a:r>
              <a:rPr lang="en-US" sz="2600" dirty="0">
                <a:solidFill>
                  <a:prstClr val="black"/>
                </a:solidFill>
                <a:latin typeface="Times New Roman" panose="02020603050405020304" pitchFamily="18" charset="0"/>
                <a:cs typeface="Times New Roman" panose="02020603050405020304" pitchFamily="18" charset="0"/>
              </a:rPr>
              <a:t> </a:t>
            </a:r>
            <a:r>
              <a:rPr lang="en-US" sz="2600" dirty="0" err="1">
                <a:solidFill>
                  <a:prstClr val="black"/>
                </a:solidFill>
                <a:latin typeface="Times New Roman" panose="02020603050405020304" pitchFamily="18" charset="0"/>
                <a:cs typeface="Times New Roman" panose="02020603050405020304" pitchFamily="18" charset="0"/>
              </a:rPr>
              <a:t>thông</a:t>
            </a:r>
            <a:r>
              <a:rPr lang="en-US" sz="2600" dirty="0">
                <a:solidFill>
                  <a:prstClr val="black"/>
                </a:solidFill>
                <a:latin typeface="Times New Roman" panose="02020603050405020304" pitchFamily="18" charset="0"/>
                <a:cs typeface="Times New Roman" panose="02020603050405020304" pitchFamily="18" charset="0"/>
              </a:rPr>
              <a:t> tin </a:t>
            </a:r>
            <a:r>
              <a:rPr lang="en-US" sz="2600" dirty="0" err="1">
                <a:solidFill>
                  <a:prstClr val="black"/>
                </a:solidFill>
                <a:latin typeface="Times New Roman" panose="02020603050405020304" pitchFamily="18" charset="0"/>
                <a:cs typeface="Times New Roman" panose="02020603050405020304" pitchFamily="18" charset="0"/>
              </a:rPr>
              <a:t>giữa</a:t>
            </a:r>
            <a:r>
              <a:rPr lang="en-US" sz="2600" dirty="0">
                <a:solidFill>
                  <a:prstClr val="black"/>
                </a:solidFill>
                <a:latin typeface="Times New Roman" panose="02020603050405020304" pitchFamily="18" charset="0"/>
                <a:cs typeface="Times New Roman" panose="02020603050405020304" pitchFamily="18" charset="0"/>
              </a:rPr>
              <a:t> Client </a:t>
            </a:r>
            <a:r>
              <a:rPr lang="en-US" sz="2600" dirty="0" err="1">
                <a:solidFill>
                  <a:prstClr val="black"/>
                </a:solidFill>
                <a:latin typeface="Times New Roman" panose="02020603050405020304" pitchFamily="18" charset="0"/>
                <a:cs typeface="Times New Roman" panose="02020603050405020304" pitchFamily="18" charset="0"/>
              </a:rPr>
              <a:t>và</a:t>
            </a:r>
            <a:r>
              <a:rPr lang="en-US" sz="2600" dirty="0">
                <a:solidFill>
                  <a:prstClr val="black"/>
                </a:solidFill>
                <a:latin typeface="Times New Roman" panose="02020603050405020304" pitchFamily="18" charset="0"/>
                <a:cs typeface="Times New Roman" panose="02020603050405020304" pitchFamily="18" charset="0"/>
              </a:rPr>
              <a:t> Server.</a:t>
            </a:r>
          </a:p>
          <a:p>
            <a:pPr marL="0" lvl="0" indent="0" algn="just">
              <a:lnSpc>
                <a:spcPct val="100000"/>
              </a:lnSpc>
              <a:spcBef>
                <a:spcPts val="0"/>
              </a:spcBef>
              <a:buNone/>
            </a:pPr>
            <a:r>
              <a:rPr lang="vi-VN" sz="2600" dirty="0">
                <a:solidFill>
                  <a:prstClr val="black"/>
                </a:solidFill>
                <a:latin typeface="Times New Roman" panose="02020603050405020304" pitchFamily="18" charset="0"/>
                <a:cs typeface="Times New Roman" panose="02020603050405020304" pitchFamily="18" charset="0"/>
              </a:rPr>
              <a:t>Trong giai đoạn này, việc trao đổi thông tin giữa Client và Server phải tuân thủ giao thức của ứng dụng (Dạng thức và ý nghĩa của các thông điệp, qui tắc bắt tay, đồng bộ hóa,... ). Thông thường Client sẽ </a:t>
            </a:r>
            <a:r>
              <a:rPr lang="en-US" sz="2600" dirty="0" err="1">
                <a:solidFill>
                  <a:prstClr val="black"/>
                </a:solidFill>
                <a:latin typeface="Times New Roman" panose="02020603050405020304" pitchFamily="18" charset="0"/>
                <a:cs typeface="Times New Roman" panose="02020603050405020304" pitchFamily="18" charset="0"/>
              </a:rPr>
              <a:t>gửi</a:t>
            </a:r>
            <a:r>
              <a:rPr lang="en-US" sz="2600" dirty="0">
                <a:solidFill>
                  <a:prstClr val="black"/>
                </a:solidFill>
                <a:latin typeface="Times New Roman" panose="02020603050405020304" pitchFamily="18" charset="0"/>
                <a:cs typeface="Times New Roman" panose="02020603050405020304" pitchFamily="18" charset="0"/>
              </a:rPr>
              <a:t> </a:t>
            </a:r>
            <a:r>
              <a:rPr lang="vi-VN" sz="2600" dirty="0">
                <a:solidFill>
                  <a:prstClr val="black"/>
                </a:solidFill>
                <a:latin typeface="Times New Roman" panose="02020603050405020304" pitchFamily="18" charset="0"/>
                <a:cs typeface="Times New Roman" panose="02020603050405020304" pitchFamily="18" charset="0"/>
              </a:rPr>
              <a:t>yêu cầu đến Server trước. </a:t>
            </a:r>
            <a:endParaRPr lang="en-US" sz="2600" dirty="0">
              <a:solidFill>
                <a:prstClr val="black"/>
              </a:solidFill>
              <a:latin typeface="Times New Roman" panose="02020603050405020304" pitchFamily="18" charset="0"/>
              <a:cs typeface="Times New Roman" panose="02020603050405020304" pitchFamily="18" charset="0"/>
            </a:endParaRPr>
          </a:p>
          <a:p>
            <a:pPr marL="0" lvl="0" indent="0" algn="just">
              <a:lnSpc>
                <a:spcPct val="100000"/>
              </a:lnSpc>
              <a:spcBef>
                <a:spcPts val="0"/>
              </a:spcBef>
              <a:buNone/>
            </a:pPr>
            <a:r>
              <a:rPr lang="en-US" sz="2600" b="1" dirty="0" err="1">
                <a:solidFill>
                  <a:prstClr val="black"/>
                </a:solidFill>
                <a:latin typeface="Times New Roman" panose="02020603050405020304" pitchFamily="18" charset="0"/>
                <a:cs typeface="Times New Roman" panose="02020603050405020304" pitchFamily="18" charset="0"/>
              </a:rPr>
              <a:t>Giai</a:t>
            </a:r>
            <a:r>
              <a:rPr lang="en-US" sz="2600" b="1" dirty="0">
                <a:solidFill>
                  <a:prstClr val="black"/>
                </a:solidFill>
                <a:latin typeface="Times New Roman" panose="02020603050405020304" pitchFamily="18" charset="0"/>
                <a:cs typeface="Times New Roman" panose="02020603050405020304" pitchFamily="18" charset="0"/>
              </a:rPr>
              <a:t> </a:t>
            </a:r>
            <a:r>
              <a:rPr lang="en-US" sz="2600" b="1" dirty="0" err="1">
                <a:solidFill>
                  <a:prstClr val="black"/>
                </a:solidFill>
                <a:latin typeface="Times New Roman" panose="02020603050405020304" pitchFamily="18" charset="0"/>
                <a:cs typeface="Times New Roman" panose="02020603050405020304" pitchFamily="18" charset="0"/>
              </a:rPr>
              <a:t>đoạn</a:t>
            </a:r>
            <a:r>
              <a:rPr lang="en-US" sz="2600" b="1" dirty="0">
                <a:solidFill>
                  <a:prstClr val="black"/>
                </a:solidFill>
                <a:latin typeface="Times New Roman" panose="02020603050405020304" pitchFamily="18" charset="0"/>
                <a:cs typeface="Times New Roman" panose="02020603050405020304" pitchFamily="18" charset="0"/>
              </a:rPr>
              <a:t> 4</a:t>
            </a:r>
            <a:r>
              <a:rPr lang="en-US" sz="2600" dirty="0">
                <a:solidFill>
                  <a:prstClr val="black"/>
                </a:solidFill>
                <a:latin typeface="Times New Roman" panose="02020603050405020304" pitchFamily="18" charset="0"/>
                <a:cs typeface="Times New Roman" panose="02020603050405020304" pitchFamily="18" charset="0"/>
              </a:rPr>
              <a:t>: </a:t>
            </a:r>
            <a:r>
              <a:rPr lang="en-US" sz="2600" dirty="0" err="1">
                <a:solidFill>
                  <a:prstClr val="black"/>
                </a:solidFill>
                <a:latin typeface="Times New Roman" panose="02020603050405020304" pitchFamily="18" charset="0"/>
                <a:cs typeface="Times New Roman" panose="02020603050405020304" pitchFamily="18" charset="0"/>
              </a:rPr>
              <a:t>Kết</a:t>
            </a:r>
            <a:r>
              <a:rPr lang="en-US" sz="2600" dirty="0">
                <a:solidFill>
                  <a:prstClr val="black"/>
                </a:solidFill>
                <a:latin typeface="Times New Roman" panose="02020603050405020304" pitchFamily="18" charset="0"/>
                <a:cs typeface="Times New Roman" panose="02020603050405020304" pitchFamily="18" charset="0"/>
              </a:rPr>
              <a:t> </a:t>
            </a:r>
            <a:r>
              <a:rPr lang="en-US" sz="2600" dirty="0" err="1">
                <a:solidFill>
                  <a:prstClr val="black"/>
                </a:solidFill>
                <a:latin typeface="Times New Roman" panose="02020603050405020304" pitchFamily="18" charset="0"/>
                <a:cs typeface="Times New Roman" panose="02020603050405020304" pitchFamily="18" charset="0"/>
              </a:rPr>
              <a:t>thúc</a:t>
            </a:r>
            <a:r>
              <a:rPr lang="en-US" sz="2600" dirty="0">
                <a:solidFill>
                  <a:prstClr val="black"/>
                </a:solidFill>
                <a:latin typeface="Times New Roman" panose="02020603050405020304" pitchFamily="18" charset="0"/>
                <a:cs typeface="Times New Roman" panose="02020603050405020304" pitchFamily="18" charset="0"/>
              </a:rPr>
              <a:t> </a:t>
            </a:r>
            <a:r>
              <a:rPr lang="en-US" sz="2600" dirty="0" err="1">
                <a:solidFill>
                  <a:prstClr val="black"/>
                </a:solidFill>
                <a:latin typeface="Times New Roman" panose="02020603050405020304" pitchFamily="18" charset="0"/>
                <a:cs typeface="Times New Roman" panose="02020603050405020304" pitchFamily="18" charset="0"/>
              </a:rPr>
              <a:t>phiên</a:t>
            </a:r>
            <a:r>
              <a:rPr lang="en-US" sz="2600" dirty="0">
                <a:solidFill>
                  <a:prstClr val="black"/>
                </a:solidFill>
                <a:latin typeface="Times New Roman" panose="02020603050405020304" pitchFamily="18" charset="0"/>
                <a:cs typeface="Times New Roman" panose="02020603050405020304" pitchFamily="18" charset="0"/>
              </a:rPr>
              <a:t> </a:t>
            </a:r>
            <a:r>
              <a:rPr lang="en-US" sz="2600" dirty="0" err="1">
                <a:solidFill>
                  <a:prstClr val="black"/>
                </a:solidFill>
                <a:latin typeface="Times New Roman" panose="02020603050405020304" pitchFamily="18" charset="0"/>
                <a:cs typeface="Times New Roman" panose="02020603050405020304" pitchFamily="18" charset="0"/>
              </a:rPr>
              <a:t>làm</a:t>
            </a:r>
            <a:r>
              <a:rPr lang="en-US" sz="2600" dirty="0">
                <a:solidFill>
                  <a:prstClr val="black"/>
                </a:solidFill>
                <a:latin typeface="Times New Roman" panose="02020603050405020304" pitchFamily="18" charset="0"/>
                <a:cs typeface="Times New Roman" panose="02020603050405020304" pitchFamily="18" charset="0"/>
              </a:rPr>
              <a:t> </a:t>
            </a:r>
            <a:r>
              <a:rPr lang="en-US" sz="2600" dirty="0" err="1">
                <a:solidFill>
                  <a:prstClr val="black"/>
                </a:solidFill>
                <a:latin typeface="Times New Roman" panose="02020603050405020304" pitchFamily="18" charset="0"/>
                <a:cs typeface="Times New Roman" panose="02020603050405020304" pitchFamily="18" charset="0"/>
              </a:rPr>
              <a:t>việc</a:t>
            </a:r>
            <a:r>
              <a:rPr lang="en-US" sz="2600" dirty="0">
                <a:solidFill>
                  <a:prstClr val="black"/>
                </a:solidFill>
                <a:latin typeface="Times New Roman" panose="02020603050405020304" pitchFamily="18" charset="0"/>
                <a:cs typeface="Times New Roman" panose="02020603050405020304" pitchFamily="18" charset="0"/>
              </a:rPr>
              <a:t>.</a:t>
            </a:r>
          </a:p>
          <a:p>
            <a:pPr marL="0" indent="0" algn="just">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2498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latin typeface="Times New Roman" panose="02020603050405020304" pitchFamily="18" charset="0"/>
                <a:cs typeface="Times New Roman" panose="02020603050405020304" pitchFamily="18" charset="0"/>
              </a:rPr>
              <a:t>Mô</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hình</a:t>
            </a:r>
            <a:r>
              <a:rPr lang="en-US" b="1" dirty="0">
                <a:latin typeface="Times New Roman" panose="02020603050405020304" pitchFamily="18" charset="0"/>
                <a:cs typeface="Times New Roman" panose="02020603050405020304" pitchFamily="18" charset="0"/>
              </a:rPr>
              <a:t> Client-Server </a:t>
            </a:r>
            <a:r>
              <a:rPr lang="en-US" b="1" dirty="0" err="1">
                <a:latin typeface="Times New Roman" panose="02020603050405020304" pitchFamily="18" charset="0"/>
                <a:cs typeface="Times New Roman" panose="02020603050405020304" pitchFamily="18" charset="0"/>
              </a:rPr>
              <a:t>sử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dụng</a:t>
            </a:r>
            <a:r>
              <a:rPr lang="en-US" b="1" dirty="0">
                <a:latin typeface="Times New Roman" panose="02020603050405020304" pitchFamily="18" charset="0"/>
                <a:cs typeface="Times New Roman" panose="02020603050405020304" pitchFamily="18" charset="0"/>
              </a:rPr>
              <a:t> Socket </a:t>
            </a:r>
            <a:r>
              <a:rPr lang="vi-VN" b="1" dirty="0">
                <a:latin typeface="Times New Roman" panose="02020603050405020304" pitchFamily="18" charset="0"/>
                <a:cs typeface="Times New Roman" panose="02020603050405020304" pitchFamily="18" charset="0"/>
              </a:rPr>
              <a:t>không hướng kết nối</a:t>
            </a:r>
            <a:r>
              <a:rPr lang="en-US" b="1" dirty="0">
                <a:latin typeface="Times New Roman" panose="02020603050405020304" pitchFamily="18" charset="0"/>
                <a:cs typeface="Times New Roman" panose="02020603050405020304" pitchFamily="18" charset="0"/>
              </a:rPr>
              <a:t>(UDP)</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40766" y="1825625"/>
            <a:ext cx="5510468"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6527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latin typeface="Times New Roman" panose="02020603050405020304" pitchFamily="18" charset="0"/>
                <a:cs typeface="Times New Roman" panose="02020603050405020304" pitchFamily="18" charset="0"/>
              </a:rPr>
              <a:t>Mô</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hình</a:t>
            </a:r>
            <a:r>
              <a:rPr lang="en-US" b="1" dirty="0">
                <a:latin typeface="Times New Roman" panose="02020603050405020304" pitchFamily="18" charset="0"/>
                <a:cs typeface="Times New Roman" panose="02020603050405020304" pitchFamily="18" charset="0"/>
              </a:rPr>
              <a:t> Client-Server </a:t>
            </a:r>
            <a:r>
              <a:rPr lang="en-US" b="1" dirty="0" err="1">
                <a:latin typeface="Times New Roman" panose="02020603050405020304" pitchFamily="18" charset="0"/>
                <a:cs typeface="Times New Roman" panose="02020603050405020304" pitchFamily="18" charset="0"/>
              </a:rPr>
              <a:t>sử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dụng</a:t>
            </a:r>
            <a:r>
              <a:rPr lang="en-US" b="1" dirty="0">
                <a:latin typeface="Times New Roman" panose="02020603050405020304" pitchFamily="18" charset="0"/>
                <a:cs typeface="Times New Roman" panose="02020603050405020304" pitchFamily="18" charset="0"/>
              </a:rPr>
              <a:t> Socket </a:t>
            </a:r>
            <a:r>
              <a:rPr lang="vi-VN" b="1" dirty="0">
                <a:cs typeface="Times New Roman" panose="02020603050405020304" pitchFamily="18" charset="0"/>
              </a:rPr>
              <a:t>không hướng kết nối</a:t>
            </a:r>
            <a:r>
              <a:rPr lang="en-US" b="1" dirty="0">
                <a:latin typeface="Times New Roman" panose="02020603050405020304" pitchFamily="18" charset="0"/>
                <a:cs typeface="Times New Roman" panose="02020603050405020304" pitchFamily="18" charset="0"/>
              </a:rPr>
              <a:t>(UDP)</a:t>
            </a:r>
            <a:endParaRPr lang="en-US" b="1" dirty="0"/>
          </a:p>
        </p:txBody>
      </p:sp>
      <p:sp>
        <p:nvSpPr>
          <p:cNvPr id="3" name="Content Placeholder 2"/>
          <p:cNvSpPr>
            <a:spLocks noGrp="1"/>
          </p:cNvSpPr>
          <p:nvPr>
            <p:ph idx="1"/>
          </p:nvPr>
        </p:nvSpPr>
        <p:spPr/>
        <p:txBody>
          <a:bodyPr>
            <a:normAutofit lnSpcReduction="10000"/>
          </a:bodyPr>
          <a:lstStyle/>
          <a:p>
            <a:pPr marL="0" indent="0" algn="just">
              <a:buNone/>
            </a:pPr>
            <a:r>
              <a:rPr lang="vi-VN" b="1" dirty="0">
                <a:latin typeface="Times New Roman" panose="02020603050405020304" pitchFamily="18" charset="0"/>
                <a:cs typeface="Times New Roman" panose="02020603050405020304" pitchFamily="18" charset="0"/>
              </a:rPr>
              <a:t>Có 3 giai đoạn:</a:t>
            </a:r>
          </a:p>
          <a:p>
            <a:pPr marL="0" indent="0" algn="just">
              <a:buNone/>
            </a:pPr>
            <a:r>
              <a:rPr lang="vi-VN" b="1" dirty="0">
                <a:latin typeface="Times New Roman" panose="02020603050405020304" pitchFamily="18" charset="0"/>
                <a:cs typeface="Times New Roman" panose="02020603050405020304" pitchFamily="18" charset="0"/>
              </a:rPr>
              <a:t>Giai đoạn 1:</a:t>
            </a:r>
            <a:r>
              <a:rPr lang="en-US" b="1"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Server tạo Socket - gán số hiệu cổng.</a:t>
            </a:r>
          </a:p>
          <a:p>
            <a:pPr marL="0" indent="0" algn="just">
              <a:buNone/>
            </a:pPr>
            <a:r>
              <a:rPr lang="vi-VN" b="1" dirty="0">
                <a:latin typeface="Times New Roman" panose="02020603050405020304" pitchFamily="18" charset="0"/>
                <a:cs typeface="Times New Roman" panose="02020603050405020304" pitchFamily="18" charset="0"/>
              </a:rPr>
              <a:t>Giai đoạn 2:</a:t>
            </a:r>
            <a:r>
              <a:rPr lang="vi-VN" dirty="0">
                <a:latin typeface="Times New Roman" panose="02020603050405020304" pitchFamily="18" charset="0"/>
                <a:cs typeface="Times New Roman" panose="02020603050405020304" pitchFamily="18" charset="0"/>
              </a:rPr>
              <a:t> Client tạo Socket.</a:t>
            </a:r>
          </a:p>
          <a:p>
            <a:pPr marL="0" indent="0" algn="just">
              <a:buNone/>
            </a:pPr>
            <a:r>
              <a:rPr lang="vi-VN" b="1" dirty="0">
                <a:latin typeface="Times New Roman" panose="02020603050405020304" pitchFamily="18" charset="0"/>
                <a:cs typeface="Times New Roman" panose="02020603050405020304" pitchFamily="18" charset="0"/>
              </a:rPr>
              <a:t>Giai đoạn 3:</a:t>
            </a:r>
            <a:r>
              <a:rPr lang="en-US" b="1"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Trao đổi thông tin giữa Client và Server.</a:t>
            </a:r>
          </a:p>
          <a:p>
            <a:pPr marL="0" indent="0" algn="just">
              <a:buNone/>
            </a:pPr>
            <a:r>
              <a:rPr lang="vi-VN" dirty="0">
                <a:latin typeface="Times New Roman" panose="02020603050405020304" pitchFamily="18" charset="0"/>
                <a:cs typeface="Times New Roman" panose="02020603050405020304" pitchFamily="18" charset="0"/>
              </a:rPr>
              <a:t>Sau khi tạo Socket xong, Client và Server có thể trao đổi thông tin qua lại với nhau thông qua hai hàm sendto() và recvfrom(). Đơn vị dữ liệu trao đổi giữa Client và Server là các Datagram Package(Gói tin thư  tín).  Protocol của ứng dụng phải định nghĩa khuôn dạng và ý nghĩa của các Datagram Package. Mỗi Datagram Package có chứa thông tin về địa chỉ người gởi và người nhận (IP, Port).</a:t>
            </a:r>
          </a:p>
          <a:p>
            <a:pPr algn="just"/>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2097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TextBox 4"/>
          <p:cNvSpPr txBox="1"/>
          <p:nvPr/>
        </p:nvSpPr>
        <p:spPr>
          <a:xfrm>
            <a:off x="5982789" y="2081349"/>
            <a:ext cx="5625737" cy="1175657"/>
          </a:xfrm>
          <a:prstGeom prst="rect">
            <a:avLst/>
          </a:prstGeom>
          <a:noFill/>
        </p:spPr>
        <p:txBody>
          <a:bodyPr wrap="square" rtlCol="0">
            <a:spAutoFit/>
          </a:bodyPr>
          <a:lstStyle/>
          <a:p>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文本框 15"/>
          <p:cNvSpPr txBox="1"/>
          <p:nvPr/>
        </p:nvSpPr>
        <p:spPr>
          <a:xfrm>
            <a:off x="4887286" y="1460038"/>
            <a:ext cx="6170279" cy="1323439"/>
          </a:xfrm>
          <a:prstGeom prst="rect">
            <a:avLst/>
          </a:prstGeom>
          <a:noFill/>
          <a:effectLst>
            <a:outerShdw blurRad="114300" dist="38100" dir="5460000" algn="tr" rotWithShape="0">
              <a:prstClr val="black">
                <a:alpha val="16000"/>
              </a:prstClr>
            </a:outerShdw>
          </a:effectLst>
        </p:spPr>
        <p:txBody>
          <a:bodyPr wrap="none" rtlCol="0">
            <a:spAutoFit/>
          </a:bodyPr>
          <a:lstStyle/>
          <a:p>
            <a:r>
              <a:rPr lang="en-US" altLang="zh-CN" sz="8000" dirty="0">
                <a:solidFill>
                  <a:srgbClr val="FF0000"/>
                </a:solidFill>
                <a:latin typeface="Times New Roman" pitchFamily="18" charset="0"/>
                <a:ea typeface="Arial Unicode MS" panose="020B0604020202020204" pitchFamily="34" charset="-122"/>
                <a:cs typeface="Times New Roman" pitchFamily="18" charset="0"/>
              </a:rPr>
              <a:t>THANK YOU</a:t>
            </a:r>
            <a:endParaRPr lang="zh-CN" altLang="en-US" sz="8000" dirty="0">
              <a:solidFill>
                <a:srgbClr val="FF0000"/>
              </a:solidFill>
              <a:latin typeface="Times New Roman" pitchFamily="18" charset="0"/>
              <a:ea typeface="Arial Unicode MS" panose="020B0604020202020204" pitchFamily="34" charset="-122"/>
              <a:cs typeface="Times New Roman" pitchFamily="18" charset="0"/>
            </a:endParaRPr>
          </a:p>
        </p:txBody>
      </p:sp>
    </p:spTree>
    <p:extLst>
      <p:ext uri="{BB962C8B-B14F-4D97-AF65-F5344CB8AC3E}">
        <p14:creationId xmlns:p14="http://schemas.microsoft.com/office/powerpoint/2010/main" val="1444880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542</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Tại sao người dùng lại cần đến socket? </vt:lpstr>
      <vt:lpstr>Mô hình Client-Server sử dụng Socket hướng kết nối(TCP)</vt:lpstr>
      <vt:lpstr>Mô hình Client-Server sử dụng Socket ở chế độ TCP</vt:lpstr>
      <vt:lpstr>Mô hình Client-Server sử dụng Socket không hướng kết nối(UDP)</vt:lpstr>
      <vt:lpstr>Mô hình Client-Server sử dụng Socket không hướng kết nối(UDP)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Dang Quang Sang</dc:creator>
  <cp:lastModifiedBy>Sơn Huy</cp:lastModifiedBy>
  <cp:revision>12</cp:revision>
  <dcterms:created xsi:type="dcterms:W3CDTF">2021-03-24T12:19:46Z</dcterms:created>
  <dcterms:modified xsi:type="dcterms:W3CDTF">2021-03-29T04:14:44Z</dcterms:modified>
</cp:coreProperties>
</file>