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9"/>
  </p:notesMasterIdLst>
  <p:sldIdLst>
    <p:sldId id="256" r:id="rId2"/>
    <p:sldId id="276" r:id="rId3"/>
    <p:sldId id="271" r:id="rId4"/>
    <p:sldId id="262" r:id="rId5"/>
    <p:sldId id="272" r:id="rId6"/>
    <p:sldId id="263" r:id="rId7"/>
    <p:sldId id="264" r:id="rId8"/>
    <p:sldId id="266" r:id="rId9"/>
    <p:sldId id="277" r:id="rId10"/>
    <p:sldId id="275" r:id="rId11"/>
    <p:sldId id="278" r:id="rId12"/>
    <p:sldId id="279" r:id="rId13"/>
    <p:sldId id="280" r:id="rId14"/>
    <p:sldId id="281" r:id="rId15"/>
    <p:sldId id="267" r:id="rId16"/>
    <p:sldId id="282" r:id="rId17"/>
    <p:sldId id="283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10A4D-3F5E-4135-8A9F-CAF8BD86538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407FD-1023-4207-8A6F-8D6782650E11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/>
            <a:t>Lập kế hoạch</a:t>
          </a:r>
        </a:p>
      </dgm:t>
    </dgm:pt>
    <dgm:pt modelId="{7B6FAAAB-269F-4CC4-8442-29D9B5032544}" type="parTrans" cxnId="{861D5ABE-FC74-4203-BA70-713D604D7945}">
      <dgm:prSet/>
      <dgm:spPr/>
      <dgm:t>
        <a:bodyPr/>
        <a:lstStyle/>
        <a:p>
          <a:pPr algn="ctr"/>
          <a:endParaRPr lang="en-US"/>
        </a:p>
      </dgm:t>
    </dgm:pt>
    <dgm:pt modelId="{5E05B78C-094A-4509-9654-09D2F26F3FFD}" type="sibTrans" cxnId="{861D5ABE-FC74-4203-BA70-713D604D7945}">
      <dgm:prSet/>
      <dgm:spPr>
        <a:ln w="63500">
          <a:solidFill>
            <a:schemeClr val="tx2"/>
          </a:solidFill>
        </a:ln>
      </dgm:spPr>
      <dgm:t>
        <a:bodyPr/>
        <a:lstStyle/>
        <a:p>
          <a:pPr algn="ctr"/>
          <a:endParaRPr lang="en-US"/>
        </a:p>
      </dgm:t>
    </dgm:pt>
    <dgm:pt modelId="{C80A8738-ACA8-4E35-A7C5-DA04AA9E6147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/>
            <a:t>Phân tích</a:t>
          </a:r>
        </a:p>
      </dgm:t>
    </dgm:pt>
    <dgm:pt modelId="{118471EF-ADB4-4EEF-BD87-24A1F28669BF}" type="parTrans" cxnId="{8D42E35A-4FD1-474D-A81F-5FE06D8AAA22}">
      <dgm:prSet/>
      <dgm:spPr/>
      <dgm:t>
        <a:bodyPr/>
        <a:lstStyle/>
        <a:p>
          <a:pPr algn="ctr"/>
          <a:endParaRPr lang="en-US"/>
        </a:p>
      </dgm:t>
    </dgm:pt>
    <dgm:pt modelId="{6BAC6641-6F16-42C7-9628-222D46D6B99E}" type="sibTrans" cxnId="{8D42E35A-4FD1-474D-A81F-5FE06D8AAA22}">
      <dgm:prSet/>
      <dgm:spPr>
        <a:ln w="63500">
          <a:solidFill>
            <a:schemeClr val="tx2"/>
          </a:solidFill>
        </a:ln>
      </dgm:spPr>
      <dgm:t>
        <a:bodyPr/>
        <a:lstStyle/>
        <a:p>
          <a:pPr algn="ctr"/>
          <a:endParaRPr lang="en-US"/>
        </a:p>
      </dgm:t>
    </dgm:pt>
    <dgm:pt modelId="{8B338C84-75DE-490B-B7BD-E14CF644700D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/>
            <a:t>Thiết kế</a:t>
          </a:r>
        </a:p>
      </dgm:t>
    </dgm:pt>
    <dgm:pt modelId="{AF723A37-A4F6-46ED-B77D-4EC8872C222B}" type="parTrans" cxnId="{75E66621-FE1B-4784-91DA-B57E1A272B49}">
      <dgm:prSet/>
      <dgm:spPr/>
      <dgm:t>
        <a:bodyPr/>
        <a:lstStyle/>
        <a:p>
          <a:pPr algn="ctr"/>
          <a:endParaRPr lang="en-US"/>
        </a:p>
      </dgm:t>
    </dgm:pt>
    <dgm:pt modelId="{CC63CE4D-9440-4F4D-8A92-796B92B85288}" type="sibTrans" cxnId="{75E66621-FE1B-4784-91DA-B57E1A272B49}">
      <dgm:prSet/>
      <dgm:spPr>
        <a:ln w="63500">
          <a:solidFill>
            <a:schemeClr val="tx2"/>
          </a:solidFill>
        </a:ln>
      </dgm:spPr>
      <dgm:t>
        <a:bodyPr/>
        <a:lstStyle/>
        <a:p>
          <a:pPr algn="ctr"/>
          <a:endParaRPr lang="en-US"/>
        </a:p>
      </dgm:t>
    </dgm:pt>
    <dgm:pt modelId="{26B28433-06D5-4A6C-A5BD-D422E2368D1C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r>
            <a:rPr lang="en-US" dirty="0"/>
            <a:t>Cài đặt</a:t>
          </a:r>
        </a:p>
      </dgm:t>
    </dgm:pt>
    <dgm:pt modelId="{DB385FBD-7474-4D3F-A1AF-5C3AC297BBB2}" type="parTrans" cxnId="{18DCA477-07DC-4F6D-8F4E-3E0A81C9A54E}">
      <dgm:prSet/>
      <dgm:spPr/>
      <dgm:t>
        <a:bodyPr/>
        <a:lstStyle/>
        <a:p>
          <a:pPr algn="ctr"/>
          <a:endParaRPr lang="en-US"/>
        </a:p>
      </dgm:t>
    </dgm:pt>
    <dgm:pt modelId="{B1E169FA-2675-4029-A163-F457E76F545E}" type="sibTrans" cxnId="{18DCA477-07DC-4F6D-8F4E-3E0A81C9A54E}">
      <dgm:prSet/>
      <dgm:spPr>
        <a:ln w="63500">
          <a:solidFill>
            <a:schemeClr val="tx2"/>
          </a:solidFill>
        </a:ln>
      </dgm:spPr>
      <dgm:t>
        <a:bodyPr/>
        <a:lstStyle/>
        <a:p>
          <a:pPr algn="ctr"/>
          <a:endParaRPr lang="en-US"/>
        </a:p>
      </dgm:t>
    </dgm:pt>
    <dgm:pt modelId="{0A3A9FBE-F7C6-41D0-A2A8-F50B183ED97D}" type="pres">
      <dgm:prSet presAssocID="{98110A4D-3F5E-4135-8A9F-CAF8BD865382}" presName="cycle" presStyleCnt="0">
        <dgm:presLayoutVars>
          <dgm:dir/>
          <dgm:resizeHandles val="exact"/>
        </dgm:presLayoutVars>
      </dgm:prSet>
      <dgm:spPr/>
    </dgm:pt>
    <dgm:pt modelId="{256E3A91-2E2F-4ED9-A28A-3DA97D5742E3}" type="pres">
      <dgm:prSet presAssocID="{746407FD-1023-4207-8A6F-8D6782650E11}" presName="node" presStyleLbl="node1" presStyleIdx="0" presStyleCnt="4" custScaleX="146244">
        <dgm:presLayoutVars>
          <dgm:bulletEnabled val="1"/>
        </dgm:presLayoutVars>
      </dgm:prSet>
      <dgm:spPr/>
    </dgm:pt>
    <dgm:pt modelId="{8B1A1E44-0CA3-47B4-B36D-323702FD4456}" type="pres">
      <dgm:prSet presAssocID="{746407FD-1023-4207-8A6F-8D6782650E11}" presName="spNode" presStyleCnt="0"/>
      <dgm:spPr/>
    </dgm:pt>
    <dgm:pt modelId="{47F33915-6B3B-401C-B50F-B22A754E2EF7}" type="pres">
      <dgm:prSet presAssocID="{5E05B78C-094A-4509-9654-09D2F26F3FFD}" presName="sibTrans" presStyleLbl="sibTrans1D1" presStyleIdx="0" presStyleCnt="4"/>
      <dgm:spPr/>
    </dgm:pt>
    <dgm:pt modelId="{28358C13-D8CC-4AD2-A7BF-1189D1A964E3}" type="pres">
      <dgm:prSet presAssocID="{C80A8738-ACA8-4E35-A7C5-DA04AA9E6147}" presName="node" presStyleLbl="node1" presStyleIdx="1" presStyleCnt="4" custScaleX="150619">
        <dgm:presLayoutVars>
          <dgm:bulletEnabled val="1"/>
        </dgm:presLayoutVars>
      </dgm:prSet>
      <dgm:spPr/>
    </dgm:pt>
    <dgm:pt modelId="{7A773DDB-9EA6-40D0-908C-5A4C420FC715}" type="pres">
      <dgm:prSet presAssocID="{C80A8738-ACA8-4E35-A7C5-DA04AA9E6147}" presName="spNode" presStyleCnt="0"/>
      <dgm:spPr/>
    </dgm:pt>
    <dgm:pt modelId="{396D247C-7331-400F-88B3-FB5C75DEFBD2}" type="pres">
      <dgm:prSet presAssocID="{6BAC6641-6F16-42C7-9628-222D46D6B99E}" presName="sibTrans" presStyleLbl="sibTrans1D1" presStyleIdx="1" presStyleCnt="4"/>
      <dgm:spPr/>
    </dgm:pt>
    <dgm:pt modelId="{E5B85177-67DC-46B9-9178-4FD74108A018}" type="pres">
      <dgm:prSet presAssocID="{8B338C84-75DE-490B-B7BD-E14CF644700D}" presName="node" presStyleLbl="node1" presStyleIdx="2" presStyleCnt="4" custScaleX="136822">
        <dgm:presLayoutVars>
          <dgm:bulletEnabled val="1"/>
        </dgm:presLayoutVars>
      </dgm:prSet>
      <dgm:spPr/>
    </dgm:pt>
    <dgm:pt modelId="{35D7A730-924C-49C3-A7BA-CD89FCBCE1AC}" type="pres">
      <dgm:prSet presAssocID="{8B338C84-75DE-490B-B7BD-E14CF644700D}" presName="spNode" presStyleCnt="0"/>
      <dgm:spPr/>
    </dgm:pt>
    <dgm:pt modelId="{D2CA6A8E-22C6-4F9F-B88D-7C12E5956E50}" type="pres">
      <dgm:prSet presAssocID="{CC63CE4D-9440-4F4D-8A92-796B92B85288}" presName="sibTrans" presStyleLbl="sibTrans1D1" presStyleIdx="2" presStyleCnt="4"/>
      <dgm:spPr/>
    </dgm:pt>
    <dgm:pt modelId="{780DDDCB-B12F-428D-A586-90FD6F79F55C}" type="pres">
      <dgm:prSet presAssocID="{26B28433-06D5-4A6C-A5BD-D422E2368D1C}" presName="node" presStyleLbl="node1" presStyleIdx="3" presStyleCnt="4" custScaleX="160430">
        <dgm:presLayoutVars>
          <dgm:bulletEnabled val="1"/>
        </dgm:presLayoutVars>
      </dgm:prSet>
      <dgm:spPr/>
    </dgm:pt>
    <dgm:pt modelId="{27501DD9-B23B-4A6C-B19F-BEDC210774CB}" type="pres">
      <dgm:prSet presAssocID="{26B28433-06D5-4A6C-A5BD-D422E2368D1C}" presName="spNode" presStyleCnt="0"/>
      <dgm:spPr/>
    </dgm:pt>
    <dgm:pt modelId="{498F4E31-E423-4928-A28F-F71BD81A544F}" type="pres">
      <dgm:prSet presAssocID="{B1E169FA-2675-4029-A163-F457E76F545E}" presName="sibTrans" presStyleLbl="sibTrans1D1" presStyleIdx="3" presStyleCnt="4"/>
      <dgm:spPr/>
    </dgm:pt>
  </dgm:ptLst>
  <dgm:cxnLst>
    <dgm:cxn modelId="{CE756406-7804-433D-B416-18D5799B68A6}" type="presOf" srcId="{C80A8738-ACA8-4E35-A7C5-DA04AA9E6147}" destId="{28358C13-D8CC-4AD2-A7BF-1189D1A964E3}" srcOrd="0" destOrd="0" presId="urn:microsoft.com/office/officeart/2005/8/layout/cycle5"/>
    <dgm:cxn modelId="{F9E60B1E-04AB-435D-B8FD-87122CF6790D}" type="presOf" srcId="{26B28433-06D5-4A6C-A5BD-D422E2368D1C}" destId="{780DDDCB-B12F-428D-A586-90FD6F79F55C}" srcOrd="0" destOrd="0" presId="urn:microsoft.com/office/officeart/2005/8/layout/cycle5"/>
    <dgm:cxn modelId="{75E66621-FE1B-4784-91DA-B57E1A272B49}" srcId="{98110A4D-3F5E-4135-8A9F-CAF8BD865382}" destId="{8B338C84-75DE-490B-B7BD-E14CF644700D}" srcOrd="2" destOrd="0" parTransId="{AF723A37-A4F6-46ED-B77D-4EC8872C222B}" sibTransId="{CC63CE4D-9440-4F4D-8A92-796B92B85288}"/>
    <dgm:cxn modelId="{A634B42D-3F1B-49F8-A5A8-2039AE53DEDD}" type="presOf" srcId="{B1E169FA-2675-4029-A163-F457E76F545E}" destId="{498F4E31-E423-4928-A28F-F71BD81A544F}" srcOrd="0" destOrd="0" presId="urn:microsoft.com/office/officeart/2005/8/layout/cycle5"/>
    <dgm:cxn modelId="{81E7C030-B8BF-468D-8AFE-D9F026BA75F2}" type="presOf" srcId="{5E05B78C-094A-4509-9654-09D2F26F3FFD}" destId="{47F33915-6B3B-401C-B50F-B22A754E2EF7}" srcOrd="0" destOrd="0" presId="urn:microsoft.com/office/officeart/2005/8/layout/cycle5"/>
    <dgm:cxn modelId="{5D09CF4D-BFC3-493A-841B-8214A415BC71}" type="presOf" srcId="{CC63CE4D-9440-4F4D-8A92-796B92B85288}" destId="{D2CA6A8E-22C6-4F9F-B88D-7C12E5956E50}" srcOrd="0" destOrd="0" presId="urn:microsoft.com/office/officeart/2005/8/layout/cycle5"/>
    <dgm:cxn modelId="{18DCA477-07DC-4F6D-8F4E-3E0A81C9A54E}" srcId="{98110A4D-3F5E-4135-8A9F-CAF8BD865382}" destId="{26B28433-06D5-4A6C-A5BD-D422E2368D1C}" srcOrd="3" destOrd="0" parTransId="{DB385FBD-7474-4D3F-A1AF-5C3AC297BBB2}" sibTransId="{B1E169FA-2675-4029-A163-F457E76F545E}"/>
    <dgm:cxn modelId="{8D42E35A-4FD1-474D-A81F-5FE06D8AAA22}" srcId="{98110A4D-3F5E-4135-8A9F-CAF8BD865382}" destId="{C80A8738-ACA8-4E35-A7C5-DA04AA9E6147}" srcOrd="1" destOrd="0" parTransId="{118471EF-ADB4-4EEF-BD87-24A1F28669BF}" sibTransId="{6BAC6641-6F16-42C7-9628-222D46D6B99E}"/>
    <dgm:cxn modelId="{8CDA9DAB-068B-4358-869D-C85656F4BE97}" type="presOf" srcId="{8B338C84-75DE-490B-B7BD-E14CF644700D}" destId="{E5B85177-67DC-46B9-9178-4FD74108A018}" srcOrd="0" destOrd="0" presId="urn:microsoft.com/office/officeart/2005/8/layout/cycle5"/>
    <dgm:cxn modelId="{766E4DBE-B8BF-435E-8D3E-0618344D4377}" type="presOf" srcId="{746407FD-1023-4207-8A6F-8D6782650E11}" destId="{256E3A91-2E2F-4ED9-A28A-3DA97D5742E3}" srcOrd="0" destOrd="0" presId="urn:microsoft.com/office/officeart/2005/8/layout/cycle5"/>
    <dgm:cxn modelId="{861D5ABE-FC74-4203-BA70-713D604D7945}" srcId="{98110A4D-3F5E-4135-8A9F-CAF8BD865382}" destId="{746407FD-1023-4207-8A6F-8D6782650E11}" srcOrd="0" destOrd="0" parTransId="{7B6FAAAB-269F-4CC4-8442-29D9B5032544}" sibTransId="{5E05B78C-094A-4509-9654-09D2F26F3FFD}"/>
    <dgm:cxn modelId="{E6FEB5E6-A3BE-480C-BECC-D34620DD8DC6}" type="presOf" srcId="{6BAC6641-6F16-42C7-9628-222D46D6B99E}" destId="{396D247C-7331-400F-88B3-FB5C75DEFBD2}" srcOrd="0" destOrd="0" presId="urn:microsoft.com/office/officeart/2005/8/layout/cycle5"/>
    <dgm:cxn modelId="{ADB2BCE8-A53F-46F0-9609-48CDB82434BB}" type="presOf" srcId="{98110A4D-3F5E-4135-8A9F-CAF8BD865382}" destId="{0A3A9FBE-F7C6-41D0-A2A8-F50B183ED97D}" srcOrd="0" destOrd="0" presId="urn:microsoft.com/office/officeart/2005/8/layout/cycle5"/>
    <dgm:cxn modelId="{797E3ECB-15CA-4A5C-A73D-64C5AF7BE140}" type="presParOf" srcId="{0A3A9FBE-F7C6-41D0-A2A8-F50B183ED97D}" destId="{256E3A91-2E2F-4ED9-A28A-3DA97D5742E3}" srcOrd="0" destOrd="0" presId="urn:microsoft.com/office/officeart/2005/8/layout/cycle5"/>
    <dgm:cxn modelId="{A4FA3A59-73B5-4724-A40A-DE3DCD4137FB}" type="presParOf" srcId="{0A3A9FBE-F7C6-41D0-A2A8-F50B183ED97D}" destId="{8B1A1E44-0CA3-47B4-B36D-323702FD4456}" srcOrd="1" destOrd="0" presId="urn:microsoft.com/office/officeart/2005/8/layout/cycle5"/>
    <dgm:cxn modelId="{ED477524-961D-4827-B138-932EB9E42C40}" type="presParOf" srcId="{0A3A9FBE-F7C6-41D0-A2A8-F50B183ED97D}" destId="{47F33915-6B3B-401C-B50F-B22A754E2EF7}" srcOrd="2" destOrd="0" presId="urn:microsoft.com/office/officeart/2005/8/layout/cycle5"/>
    <dgm:cxn modelId="{E80896D6-6421-4585-88C2-1F2F96362222}" type="presParOf" srcId="{0A3A9FBE-F7C6-41D0-A2A8-F50B183ED97D}" destId="{28358C13-D8CC-4AD2-A7BF-1189D1A964E3}" srcOrd="3" destOrd="0" presId="urn:microsoft.com/office/officeart/2005/8/layout/cycle5"/>
    <dgm:cxn modelId="{5ECB4F9A-067E-4B9F-8A7E-1007ED474594}" type="presParOf" srcId="{0A3A9FBE-F7C6-41D0-A2A8-F50B183ED97D}" destId="{7A773DDB-9EA6-40D0-908C-5A4C420FC715}" srcOrd="4" destOrd="0" presId="urn:microsoft.com/office/officeart/2005/8/layout/cycle5"/>
    <dgm:cxn modelId="{6B5894B1-76B9-4EEA-A046-09DFBD2927C2}" type="presParOf" srcId="{0A3A9FBE-F7C6-41D0-A2A8-F50B183ED97D}" destId="{396D247C-7331-400F-88B3-FB5C75DEFBD2}" srcOrd="5" destOrd="0" presId="urn:microsoft.com/office/officeart/2005/8/layout/cycle5"/>
    <dgm:cxn modelId="{75C74462-E235-447A-8774-E21EAA89003E}" type="presParOf" srcId="{0A3A9FBE-F7C6-41D0-A2A8-F50B183ED97D}" destId="{E5B85177-67DC-46B9-9178-4FD74108A018}" srcOrd="6" destOrd="0" presId="urn:microsoft.com/office/officeart/2005/8/layout/cycle5"/>
    <dgm:cxn modelId="{98A0867B-A087-49D0-88A4-D71351926560}" type="presParOf" srcId="{0A3A9FBE-F7C6-41D0-A2A8-F50B183ED97D}" destId="{35D7A730-924C-49C3-A7BA-CD89FCBCE1AC}" srcOrd="7" destOrd="0" presId="urn:microsoft.com/office/officeart/2005/8/layout/cycle5"/>
    <dgm:cxn modelId="{25740292-D563-4797-AC90-4DE8D528C488}" type="presParOf" srcId="{0A3A9FBE-F7C6-41D0-A2A8-F50B183ED97D}" destId="{D2CA6A8E-22C6-4F9F-B88D-7C12E5956E50}" srcOrd="8" destOrd="0" presId="urn:microsoft.com/office/officeart/2005/8/layout/cycle5"/>
    <dgm:cxn modelId="{506D22AB-F42E-48E6-B6F8-F1B1304A1D1C}" type="presParOf" srcId="{0A3A9FBE-F7C6-41D0-A2A8-F50B183ED97D}" destId="{780DDDCB-B12F-428D-A586-90FD6F79F55C}" srcOrd="9" destOrd="0" presId="urn:microsoft.com/office/officeart/2005/8/layout/cycle5"/>
    <dgm:cxn modelId="{FE6F5AC0-9F28-48D3-9288-730328E85BC5}" type="presParOf" srcId="{0A3A9FBE-F7C6-41D0-A2A8-F50B183ED97D}" destId="{27501DD9-B23B-4A6C-B19F-BEDC210774CB}" srcOrd="10" destOrd="0" presId="urn:microsoft.com/office/officeart/2005/8/layout/cycle5"/>
    <dgm:cxn modelId="{76B74490-9B6A-4231-84F4-A7037E8D50BD}" type="presParOf" srcId="{0A3A9FBE-F7C6-41D0-A2A8-F50B183ED97D}" destId="{498F4E31-E423-4928-A28F-F71BD81A544F}" srcOrd="11" destOrd="0" presId="urn:microsoft.com/office/officeart/2005/8/layout/cycle5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E3A91-2E2F-4ED9-A28A-3DA97D5742E3}">
      <dsp:nvSpPr>
        <dsp:cNvPr id="0" name=""/>
        <dsp:cNvSpPr/>
      </dsp:nvSpPr>
      <dsp:spPr>
        <a:xfrm>
          <a:off x="1664783" y="1489"/>
          <a:ext cx="2040567" cy="90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Lập kế hoạch</a:t>
          </a:r>
        </a:p>
      </dsp:txBody>
      <dsp:txXfrm>
        <a:off x="1709057" y="45763"/>
        <a:ext cx="1952019" cy="818407"/>
      </dsp:txXfrm>
    </dsp:sp>
    <dsp:sp modelId="{47F33915-6B3B-401C-B50F-B22A754E2EF7}">
      <dsp:nvSpPr>
        <dsp:cNvPr id="0" name=""/>
        <dsp:cNvSpPr/>
      </dsp:nvSpPr>
      <dsp:spPr>
        <a:xfrm>
          <a:off x="1185913" y="454967"/>
          <a:ext cx="2998306" cy="2998306"/>
        </a:xfrm>
        <a:custGeom>
          <a:avLst/>
          <a:gdLst/>
          <a:ahLst/>
          <a:cxnLst/>
          <a:rect l="0" t="0" r="0" b="0"/>
          <a:pathLst>
            <a:path>
              <a:moveTo>
                <a:pt x="2625833" y="510188"/>
              </a:moveTo>
              <a:arcTo wR="1499153" hR="1499153" stAng="19123460" swAng="1069955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358C13-D8CC-4AD2-A7BF-1189D1A964E3}">
      <dsp:nvSpPr>
        <dsp:cNvPr id="0" name=""/>
        <dsp:cNvSpPr/>
      </dsp:nvSpPr>
      <dsp:spPr>
        <a:xfrm>
          <a:off x="3133413" y="1500643"/>
          <a:ext cx="2101612" cy="90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Phân tích</a:t>
          </a:r>
        </a:p>
      </dsp:txBody>
      <dsp:txXfrm>
        <a:off x="3177687" y="1544917"/>
        <a:ext cx="2013064" cy="818407"/>
      </dsp:txXfrm>
    </dsp:sp>
    <dsp:sp modelId="{396D247C-7331-400F-88B3-FB5C75DEFBD2}">
      <dsp:nvSpPr>
        <dsp:cNvPr id="0" name=""/>
        <dsp:cNvSpPr/>
      </dsp:nvSpPr>
      <dsp:spPr>
        <a:xfrm>
          <a:off x="1185913" y="454967"/>
          <a:ext cx="2998306" cy="2998306"/>
        </a:xfrm>
        <a:custGeom>
          <a:avLst/>
          <a:gdLst/>
          <a:ahLst/>
          <a:cxnLst/>
          <a:rect l="0" t="0" r="0" b="0"/>
          <a:pathLst>
            <a:path>
              <a:moveTo>
                <a:pt x="2867775" y="2110981"/>
              </a:moveTo>
              <a:arcTo wR="1499153" hR="1499153" stAng="1445193" swAng="1193158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B85177-67DC-46B9-9178-4FD74108A018}">
      <dsp:nvSpPr>
        <dsp:cNvPr id="0" name=""/>
        <dsp:cNvSpPr/>
      </dsp:nvSpPr>
      <dsp:spPr>
        <a:xfrm>
          <a:off x="1730516" y="2999796"/>
          <a:ext cx="1909100" cy="90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Thiết kế</a:t>
          </a:r>
        </a:p>
      </dsp:txBody>
      <dsp:txXfrm>
        <a:off x="1774790" y="3044070"/>
        <a:ext cx="1820552" cy="818407"/>
      </dsp:txXfrm>
    </dsp:sp>
    <dsp:sp modelId="{D2CA6A8E-22C6-4F9F-B88D-7C12E5956E50}">
      <dsp:nvSpPr>
        <dsp:cNvPr id="0" name=""/>
        <dsp:cNvSpPr/>
      </dsp:nvSpPr>
      <dsp:spPr>
        <a:xfrm>
          <a:off x="1185913" y="454967"/>
          <a:ext cx="2998306" cy="2998306"/>
        </a:xfrm>
        <a:custGeom>
          <a:avLst/>
          <a:gdLst/>
          <a:ahLst/>
          <a:cxnLst/>
          <a:rect l="0" t="0" r="0" b="0"/>
          <a:pathLst>
            <a:path>
              <a:moveTo>
                <a:pt x="420253" y="2540035"/>
              </a:moveTo>
              <a:arcTo wR="1499153" hR="1499153" stAng="8161650" swAng="1193158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DDDCB-B12F-428D-A586-90FD6F79F55C}">
      <dsp:nvSpPr>
        <dsp:cNvPr id="0" name=""/>
        <dsp:cNvSpPr/>
      </dsp:nvSpPr>
      <dsp:spPr>
        <a:xfrm>
          <a:off x="66659" y="1500643"/>
          <a:ext cx="2238506" cy="906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Cài đặt</a:t>
          </a:r>
        </a:p>
      </dsp:txBody>
      <dsp:txXfrm>
        <a:off x="110933" y="1544917"/>
        <a:ext cx="2149958" cy="818407"/>
      </dsp:txXfrm>
    </dsp:sp>
    <dsp:sp modelId="{498F4E31-E423-4928-A28F-F71BD81A544F}">
      <dsp:nvSpPr>
        <dsp:cNvPr id="0" name=""/>
        <dsp:cNvSpPr/>
      </dsp:nvSpPr>
      <dsp:spPr>
        <a:xfrm>
          <a:off x="1185913" y="454967"/>
          <a:ext cx="2998306" cy="2998306"/>
        </a:xfrm>
        <a:custGeom>
          <a:avLst/>
          <a:gdLst/>
          <a:ahLst/>
          <a:cxnLst/>
          <a:rect l="0" t="0" r="0" b="0"/>
          <a:pathLst>
            <a:path>
              <a:moveTo>
                <a:pt x="123746" y="902733"/>
              </a:moveTo>
              <a:arcTo wR="1499153" hR="1499153" stAng="12206584" swAng="1069955"/>
            </a:path>
          </a:pathLst>
        </a:custGeom>
        <a:noFill/>
        <a:ln w="63500" cap="flat" cmpd="sng" algn="ctr">
          <a:solidFill>
            <a:schemeClr val="tx2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CCF26-99C5-4195-80EE-CEA716DC171D}" type="datetimeFigureOut">
              <a:rPr lang="vi-VN" smtClean="0"/>
              <a:t>23/02/2021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496D-58E6-4651-9142-9F467006E9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5508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1607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1182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822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9315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7743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68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0485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925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2998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99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97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8302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860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296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873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1022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E496D-58E6-4651-9142-9F467006E977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59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3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334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33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90000"/>
              <a:defRPr/>
            </a:lvl2pPr>
            <a:lvl4pPr>
              <a:defRPr sz="1200"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97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98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10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20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0291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741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596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82" y="286604"/>
            <a:ext cx="11887200" cy="704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282" y="1204957"/>
            <a:ext cx="11887200" cy="50589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AEB68D-873B-40A0-9B84-406ED7AD1845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39282" y="982284"/>
            <a:ext cx="11887200" cy="8544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4"/>
          <p:cNvSpPr txBox="1">
            <a:spLocks/>
          </p:cNvSpPr>
          <p:nvPr userDrawn="1"/>
        </p:nvSpPr>
        <p:spPr>
          <a:xfrm>
            <a:off x="1022905" y="6497115"/>
            <a:ext cx="3244850" cy="290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vi-VN" dirty="0"/>
              <a:t>Phân tích và thiết kế hệ thống thông tin –</a:t>
            </a:r>
          </a:p>
          <a:p>
            <a:pPr lvl="0"/>
            <a:r>
              <a:rPr lang="vi-VN" dirty="0"/>
              <a:t>Information system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15379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2763" indent="-312738" algn="l" defTabSz="914400" rtl="0" eaLnBrk="1" latinLnBrk="0" hangingPunct="1">
        <a:lnSpc>
          <a:spcPct val="120000"/>
        </a:lnSpc>
        <a:spcBef>
          <a:spcPts val="8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▫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083" y="741699"/>
            <a:ext cx="10058400" cy="22861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2">
                    <a:lumMod val="50000"/>
                  </a:schemeClr>
                </a:solidFill>
              </a:rPr>
              <a:t>PHÂN TÍCH VÀ THIẾT KẾ </a:t>
            </a:r>
            <a:br>
              <a:rPr lang="en-US" sz="60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6000" b="1" dirty="0">
                <a:solidFill>
                  <a:schemeClr val="bg2">
                    <a:lumMod val="50000"/>
                  </a:schemeClr>
                </a:solidFill>
              </a:rPr>
              <a:t>HỆ THỐNG THÔNG TIN</a:t>
            </a:r>
            <a:endParaRPr lang="vi-VN" sz="6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3" y="4610896"/>
            <a:ext cx="10058400" cy="11430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</a:p>
          <a:p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vinh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</a:t>
            </a:fld>
            <a:endParaRPr lang="vi-VN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54083" y="2928745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vi-VN" dirty="0"/>
          </a:p>
        </p:txBody>
      </p:sp>
      <p:sp>
        <p:nvSpPr>
          <p:cNvPr id="6" name="Rectangle 5"/>
          <p:cNvSpPr/>
          <p:nvPr/>
        </p:nvSpPr>
        <p:spPr>
          <a:xfrm>
            <a:off x="1232256" y="3022975"/>
            <a:ext cx="8265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Information Systems Analysis and Design</a:t>
            </a:r>
            <a:endParaRPr lang="vi-VN" sz="2800" dirty="0">
              <a:solidFill>
                <a:schemeClr val="bg2">
                  <a:lumMod val="25000"/>
                </a:schemeClr>
              </a:solidFill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03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1.2.1.1.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 </a:t>
            </a:r>
            <a:r>
              <a:rPr lang="en-US" b="1" dirty="0" err="1"/>
              <a:t>hoạch</a:t>
            </a:r>
            <a:endParaRPr lang="en-US" b="1" dirty="0"/>
          </a:p>
          <a:p>
            <a:pPr marL="292608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 ? </a:t>
            </a:r>
            <a:r>
              <a:rPr lang="en-US" b="1" i="1" dirty="0" err="1">
                <a:solidFill>
                  <a:srgbClr val="C00000"/>
                </a:solidFill>
              </a:rPr>
              <a:t>Trả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lời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các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câu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hỏi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rgbClr val="C00000"/>
                </a:solidFill>
              </a:rPr>
              <a:t>Tại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sao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chúng</a:t>
            </a:r>
            <a:r>
              <a:rPr lang="en-US" dirty="0">
                <a:solidFill>
                  <a:srgbClr val="C00000"/>
                </a:solidFill>
              </a:rPr>
              <a:t> ta </a:t>
            </a:r>
            <a:r>
              <a:rPr lang="en-US" dirty="0" err="1">
                <a:solidFill>
                  <a:srgbClr val="C00000"/>
                </a:solidFill>
              </a:rPr>
              <a:t>nên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hệ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thống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này</a:t>
            </a:r>
            <a:r>
              <a:rPr lang="en-US" dirty="0">
                <a:solidFill>
                  <a:srgbClr val="C00000"/>
                </a:solidFill>
              </a:rPr>
              <a:t>?</a:t>
            </a:r>
            <a:endParaRPr lang="vi-VN" dirty="0">
              <a:solidFill>
                <a:srgbClr val="C00000"/>
              </a:solidFill>
            </a:endParaRP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rgbClr val="C00000"/>
                </a:solidFill>
              </a:rPr>
              <a:t>Nó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cấp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giá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trị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gì</a:t>
            </a:r>
            <a:r>
              <a:rPr lang="en-US" dirty="0">
                <a:solidFill>
                  <a:srgbClr val="C00000"/>
                </a:solidFill>
              </a:rPr>
              <a:t>?</a:t>
            </a:r>
            <a:endParaRPr lang="vi-VN" dirty="0">
              <a:solidFill>
                <a:srgbClr val="C00000"/>
              </a:solidFill>
            </a:endParaRPr>
          </a:p>
          <a:p>
            <a:pPr lvl="2">
              <a:lnSpc>
                <a:spcPct val="140000"/>
              </a:lnSpc>
            </a:pPr>
            <a:r>
              <a:rPr lang="en-US" dirty="0" err="1">
                <a:solidFill>
                  <a:srgbClr val="C00000"/>
                </a:solidFill>
              </a:rPr>
              <a:t>Sẽ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mất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bao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lâu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để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?</a:t>
            </a:r>
            <a:endParaRPr lang="vi-VN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/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vi-VN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vi-VN" sz="1000" dirty="0"/>
          </a:p>
          <a:p>
            <a:pPr lvl="2">
              <a:lnSpc>
                <a:spcPct val="130000"/>
              </a:lnSpc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sz="1000" dirty="0"/>
          </a:p>
          <a:p>
            <a:pPr lvl="2">
              <a:lnSpc>
                <a:spcPct val="130000"/>
              </a:lnSpc>
            </a:pP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sz="1000" dirty="0"/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27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1.2.1.2.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</a:t>
            </a:r>
            <a:endParaRPr lang="vi-VN" dirty="0"/>
          </a:p>
          <a:p>
            <a:pPr marL="292608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 ? </a:t>
            </a:r>
            <a:r>
              <a:rPr lang="en-US" b="1" i="1" dirty="0" err="1">
                <a:solidFill>
                  <a:srgbClr val="C00000"/>
                </a:solidFill>
              </a:rPr>
              <a:t>Trả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lời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các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câu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hỏi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C00000"/>
                </a:solidFill>
              </a:rPr>
              <a:t>Ai </a:t>
            </a:r>
            <a:r>
              <a:rPr lang="en-US" sz="1500" dirty="0" err="1">
                <a:solidFill>
                  <a:srgbClr val="C00000"/>
                </a:solidFill>
              </a:rPr>
              <a:t>sẽ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sử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dụng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nó</a:t>
            </a:r>
            <a:r>
              <a:rPr lang="en-US" sz="1500" dirty="0">
                <a:solidFill>
                  <a:srgbClr val="C00000"/>
                </a:solidFill>
              </a:rPr>
              <a:t>?</a:t>
            </a:r>
            <a:endParaRPr lang="vi-VN" sz="1500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C00000"/>
                </a:solidFill>
              </a:rPr>
              <a:t>Hệ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thống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nên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làm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gì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cho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chúng</a:t>
            </a:r>
            <a:r>
              <a:rPr lang="en-US" sz="1500" dirty="0">
                <a:solidFill>
                  <a:srgbClr val="C00000"/>
                </a:solidFill>
              </a:rPr>
              <a:t> ta?</a:t>
            </a:r>
            <a:endParaRPr lang="vi-VN" sz="1500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500" dirty="0" err="1">
                <a:solidFill>
                  <a:srgbClr val="C00000"/>
                </a:solidFill>
              </a:rPr>
              <a:t>Nó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sẽ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được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sử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dụng</a:t>
            </a:r>
            <a:r>
              <a:rPr lang="en-US" sz="1500" dirty="0">
                <a:solidFill>
                  <a:srgbClr val="C00000"/>
                </a:solidFill>
              </a:rPr>
              <a:t> ở </a:t>
            </a:r>
            <a:r>
              <a:rPr lang="en-US" sz="1500" dirty="0" err="1">
                <a:solidFill>
                  <a:srgbClr val="C00000"/>
                </a:solidFill>
              </a:rPr>
              <a:t>đâu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và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khi</a:t>
            </a:r>
            <a:r>
              <a:rPr lang="en-US" sz="1500" dirty="0">
                <a:solidFill>
                  <a:srgbClr val="C00000"/>
                </a:solidFill>
              </a:rPr>
              <a:t> </a:t>
            </a:r>
            <a:r>
              <a:rPr lang="en-US" sz="1500" dirty="0" err="1">
                <a:solidFill>
                  <a:srgbClr val="C00000"/>
                </a:solidFill>
              </a:rPr>
              <a:t>nào</a:t>
            </a:r>
            <a:r>
              <a:rPr lang="en-US" sz="1500" dirty="0">
                <a:solidFill>
                  <a:srgbClr val="C00000"/>
                </a:solidFill>
              </a:rPr>
              <a:t>?</a:t>
            </a:r>
            <a:endParaRPr lang="vi-VN" sz="1500" dirty="0">
              <a:solidFill>
                <a:srgbClr val="C00000"/>
              </a:solidFill>
            </a:endParaRPr>
          </a:p>
          <a:p>
            <a:pPr lvl="1"/>
            <a:r>
              <a:rPr lang="en-US" sz="1900" b="0" dirty="0"/>
              <a:t> </a:t>
            </a:r>
            <a:r>
              <a:rPr lang="en-US" sz="1900" b="0" dirty="0" err="1"/>
              <a:t>Triển</a:t>
            </a:r>
            <a:r>
              <a:rPr lang="en-US" sz="1900" b="0" dirty="0"/>
              <a:t> </a:t>
            </a:r>
            <a:r>
              <a:rPr lang="en-US" sz="1900" b="0" dirty="0" err="1"/>
              <a:t>khai</a:t>
            </a:r>
            <a:r>
              <a:rPr lang="en-US" sz="1900" b="0" dirty="0"/>
              <a:t> </a:t>
            </a:r>
            <a:r>
              <a:rPr lang="en-US" sz="1900" b="0" dirty="0" err="1"/>
              <a:t>chiến</a:t>
            </a:r>
            <a:r>
              <a:rPr lang="en-US" sz="1900" b="0" dirty="0"/>
              <a:t> </a:t>
            </a:r>
            <a:r>
              <a:rPr lang="en-US" sz="1900" b="0" dirty="0" err="1"/>
              <a:t>lược</a:t>
            </a:r>
            <a:r>
              <a:rPr lang="en-US" sz="1900" b="0" dirty="0"/>
              <a:t> </a:t>
            </a:r>
            <a:r>
              <a:rPr lang="en-US" sz="1900" b="0" dirty="0" err="1"/>
              <a:t>phân</a:t>
            </a:r>
            <a:r>
              <a:rPr lang="en-US" sz="1900" b="0" dirty="0"/>
              <a:t> </a:t>
            </a:r>
            <a:r>
              <a:rPr lang="en-US" sz="1900" b="0" dirty="0" err="1"/>
              <a:t>tích</a:t>
            </a:r>
            <a:endParaRPr lang="vi-VN" sz="1900" b="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Mô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tại</a:t>
            </a:r>
            <a:endParaRPr lang="vi-VN" sz="150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Xây</a:t>
            </a:r>
            <a:r>
              <a:rPr lang="en-US" sz="1500" dirty="0"/>
              <a:t> </a:t>
            </a:r>
            <a:r>
              <a:rPr lang="en-US" sz="1500" dirty="0" err="1"/>
              <a:t>dựng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mới</a:t>
            </a:r>
            <a:endParaRPr lang="vi-VN" sz="1500" dirty="0"/>
          </a:p>
          <a:p>
            <a:pPr lvl="1"/>
            <a:r>
              <a:rPr lang="en-US" sz="1900" dirty="0"/>
              <a:t>Thu </a:t>
            </a:r>
            <a:r>
              <a:rPr lang="en-US" sz="1900" dirty="0" err="1"/>
              <a:t>thập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yêu</a:t>
            </a:r>
            <a:r>
              <a:rPr lang="en-US" sz="1900" dirty="0"/>
              <a:t> </a:t>
            </a:r>
            <a:r>
              <a:rPr lang="en-US" sz="1900" dirty="0" err="1"/>
              <a:t>cầu</a:t>
            </a:r>
            <a:endParaRPr lang="vi-VN" sz="190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Phát</a:t>
            </a:r>
            <a:r>
              <a:rPr lang="en-US" sz="1500" dirty="0"/>
              <a:t> </a:t>
            </a:r>
            <a:r>
              <a:rPr lang="en-US" sz="1500" dirty="0" err="1"/>
              <a:t>triển</a:t>
            </a:r>
            <a:r>
              <a:rPr lang="en-US" sz="1500" dirty="0"/>
              <a:t> </a:t>
            </a:r>
            <a:r>
              <a:rPr lang="en-US" sz="1500" dirty="0" err="1"/>
              <a:t>khái</a:t>
            </a:r>
            <a:r>
              <a:rPr lang="en-US" sz="1500" dirty="0"/>
              <a:t> </a:t>
            </a:r>
            <a:r>
              <a:rPr lang="en-US" sz="1500" dirty="0" err="1"/>
              <a:t>niệm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endParaRPr lang="vi-VN" sz="150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Tạo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mô</a:t>
            </a:r>
            <a:r>
              <a:rPr lang="en-US" sz="1500" dirty="0"/>
              <a:t> </a:t>
            </a:r>
            <a:r>
              <a:rPr lang="en-US" sz="1500" dirty="0" err="1"/>
              <a:t>hình</a:t>
            </a:r>
            <a:r>
              <a:rPr lang="en-US" sz="1500" dirty="0"/>
              <a:t> </a:t>
            </a:r>
            <a:r>
              <a:rPr lang="en-US" sz="1500" dirty="0" err="1"/>
              <a:t>nghiệp</a:t>
            </a:r>
            <a:r>
              <a:rPr lang="en-US" sz="1500" dirty="0"/>
              <a:t> </a:t>
            </a:r>
            <a:r>
              <a:rPr lang="en-US" sz="1500" dirty="0" err="1"/>
              <a:t>vụ</a:t>
            </a:r>
            <a:r>
              <a:rPr lang="en-US" sz="1500" dirty="0"/>
              <a:t> </a:t>
            </a:r>
            <a:r>
              <a:rPr lang="en-US" sz="1500" dirty="0" err="1"/>
              <a:t>để</a:t>
            </a:r>
            <a:r>
              <a:rPr lang="en-US" sz="1500" dirty="0"/>
              <a:t> </a:t>
            </a:r>
            <a:r>
              <a:rPr lang="en-US" sz="1500" dirty="0" err="1"/>
              <a:t>biểu</a:t>
            </a:r>
            <a:r>
              <a:rPr lang="en-US" sz="1500" dirty="0"/>
              <a:t> </a:t>
            </a:r>
            <a:r>
              <a:rPr lang="en-US" sz="1500" dirty="0" err="1"/>
              <a:t>diễn</a:t>
            </a:r>
            <a:r>
              <a:rPr lang="en-US" sz="1500" dirty="0"/>
              <a:t>:</a:t>
            </a:r>
            <a:endParaRPr lang="vi-VN" sz="1500" dirty="0"/>
          </a:p>
          <a:p>
            <a:pPr marL="658368" lvl="3">
              <a:lnSpc>
                <a:spcPct val="13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marL="658368" lvl="3">
              <a:lnSpc>
                <a:spcPct val="130000"/>
              </a:lnSpc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60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1.2.1.2.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tích</a:t>
            </a:r>
            <a:r>
              <a:rPr lang="en-US" b="1" dirty="0"/>
              <a:t> (</a:t>
            </a:r>
            <a:r>
              <a:rPr lang="en-US" b="1" dirty="0" err="1"/>
              <a:t>tiếp</a:t>
            </a:r>
            <a:r>
              <a:rPr lang="en-US" b="1" dirty="0"/>
              <a:t>)</a:t>
            </a:r>
            <a:endParaRPr lang="vi-VN" dirty="0"/>
          </a:p>
          <a:p>
            <a:pPr lvl="1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:</a:t>
            </a:r>
            <a:endParaRPr lang="vi-VN" dirty="0"/>
          </a:p>
          <a:p>
            <a:pPr lvl="3">
              <a:lnSpc>
                <a:spcPct val="130000"/>
              </a:lnSpc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3">
              <a:lnSpc>
                <a:spcPct val="130000"/>
              </a:lnSpc>
            </a:pP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1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ở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.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26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1.2.1.3.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endParaRPr lang="vi-VN" dirty="0"/>
          </a:p>
          <a:p>
            <a:pPr marL="292608" lvl="1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 ? </a:t>
            </a:r>
            <a:r>
              <a:rPr lang="en-US" b="1" i="1" dirty="0" err="1">
                <a:solidFill>
                  <a:srgbClr val="C00000"/>
                </a:solidFill>
              </a:rPr>
              <a:t>Trả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lời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các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câu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b="1" i="1" dirty="0" err="1">
                <a:solidFill>
                  <a:srgbClr val="C00000"/>
                </a:solidFill>
              </a:rPr>
              <a:t>hỏi</a:t>
            </a:r>
            <a:r>
              <a:rPr lang="en-US" b="1" i="1" dirty="0">
                <a:solidFill>
                  <a:srgbClr val="C00000"/>
                </a:solidFill>
              </a:rPr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C00000"/>
                </a:solidFill>
              </a:rPr>
              <a:t>Chúng</a:t>
            </a:r>
            <a:r>
              <a:rPr lang="en-US" dirty="0">
                <a:solidFill>
                  <a:srgbClr val="C00000"/>
                </a:solidFill>
              </a:rPr>
              <a:t> ta </a:t>
            </a:r>
            <a:r>
              <a:rPr lang="en-US" dirty="0" err="1">
                <a:solidFill>
                  <a:srgbClr val="C00000"/>
                </a:solidFill>
              </a:rPr>
              <a:t>nên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xây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dựng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nó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như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thế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nào</a:t>
            </a:r>
            <a:r>
              <a:rPr lang="en-US" dirty="0">
                <a:solidFill>
                  <a:srgbClr val="C00000"/>
                </a:solidFill>
              </a:rPr>
              <a:t>?</a:t>
            </a:r>
            <a:endParaRPr lang="vi-VN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 </a:t>
            </a:r>
            <a:r>
              <a:rPr lang="en-US" b="0" dirty="0" err="1"/>
              <a:t>Triển</a:t>
            </a:r>
            <a:r>
              <a:rPr lang="en-US" b="0" dirty="0"/>
              <a:t> </a:t>
            </a:r>
            <a:r>
              <a:rPr lang="en-US" b="0" dirty="0" err="1"/>
              <a:t>khai</a:t>
            </a:r>
            <a:r>
              <a:rPr lang="en-US" b="0" dirty="0"/>
              <a:t> </a:t>
            </a:r>
            <a:r>
              <a:rPr lang="en-US" b="0" dirty="0" err="1"/>
              <a:t>chiến</a:t>
            </a:r>
            <a:r>
              <a:rPr lang="en-US" b="0" dirty="0"/>
              <a:t> </a:t>
            </a:r>
            <a:r>
              <a:rPr lang="en-US" b="0" dirty="0" err="1"/>
              <a:t>lược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endParaRPr lang="vi-VN" b="0" dirty="0"/>
          </a:p>
          <a:p>
            <a:pPr lvl="2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1500" dirty="0" err="1"/>
              <a:t>Làm</a:t>
            </a:r>
            <a:r>
              <a:rPr lang="en-US" sz="1500" dirty="0"/>
              <a:t> </a:t>
            </a:r>
            <a:r>
              <a:rPr lang="en-US" sz="1500" dirty="0" err="1"/>
              <a:t>rõ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được</a:t>
            </a:r>
            <a:r>
              <a:rPr lang="en-US" sz="1500" dirty="0"/>
              <a:t> </a:t>
            </a:r>
            <a:r>
              <a:rPr lang="en-US" sz="1500" dirty="0" err="1"/>
              <a:t>phát</a:t>
            </a:r>
            <a:r>
              <a:rPr lang="en-US" sz="1500" dirty="0"/>
              <a:t> </a:t>
            </a:r>
            <a:r>
              <a:rPr lang="en-US" sz="1500" dirty="0" err="1"/>
              <a:t>triển</a:t>
            </a:r>
            <a:r>
              <a:rPr lang="en-US" sz="1500" dirty="0"/>
              <a:t> </a:t>
            </a:r>
            <a:r>
              <a:rPr lang="en-US" sz="1500" dirty="0" err="1"/>
              <a:t>bởi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lập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viên</a:t>
            </a:r>
            <a:r>
              <a:rPr lang="en-US" sz="1500" dirty="0"/>
              <a:t> </a:t>
            </a:r>
            <a:r>
              <a:rPr lang="en-US" sz="1500" dirty="0" err="1"/>
              <a:t>riêng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công</a:t>
            </a:r>
            <a:r>
              <a:rPr lang="en-US" sz="1500" dirty="0"/>
              <a:t> ty, hay </a:t>
            </a:r>
            <a:r>
              <a:rPr lang="en-US" sz="1500" dirty="0" err="1"/>
              <a:t>thuê</a:t>
            </a:r>
            <a:r>
              <a:rPr lang="en-US" sz="1500" dirty="0"/>
              <a:t> </a:t>
            </a:r>
            <a:r>
              <a:rPr lang="en-US" sz="1500" dirty="0" err="1"/>
              <a:t>gia</a:t>
            </a:r>
            <a:r>
              <a:rPr lang="en-US" sz="1500" dirty="0"/>
              <a:t> </a:t>
            </a:r>
            <a:r>
              <a:rPr lang="en-US" sz="1500" dirty="0" err="1"/>
              <a:t>công</a:t>
            </a:r>
            <a:r>
              <a:rPr lang="en-US" sz="1500" dirty="0"/>
              <a:t> </a:t>
            </a:r>
            <a:r>
              <a:rPr lang="en-US" sz="1500" dirty="0" err="1"/>
              <a:t>từ</a:t>
            </a:r>
            <a:r>
              <a:rPr lang="en-US" sz="1500" dirty="0"/>
              <a:t> </a:t>
            </a:r>
            <a:r>
              <a:rPr lang="en-US" sz="1500" dirty="0" err="1"/>
              <a:t>một</a:t>
            </a:r>
            <a:r>
              <a:rPr lang="en-US" sz="1500" dirty="0"/>
              <a:t> </a:t>
            </a:r>
            <a:r>
              <a:rPr lang="en-US" sz="1500" dirty="0" err="1"/>
              <a:t>công</a:t>
            </a:r>
            <a:r>
              <a:rPr lang="en-US" sz="1500" dirty="0"/>
              <a:t> ty </a:t>
            </a:r>
            <a:r>
              <a:rPr lang="en-US" sz="1500" dirty="0" err="1"/>
              <a:t>khác</a:t>
            </a:r>
            <a:r>
              <a:rPr lang="en-US" sz="1500" dirty="0"/>
              <a:t>, </a:t>
            </a:r>
            <a:r>
              <a:rPr lang="en-US" sz="1500" dirty="0" err="1"/>
              <a:t>hoặc</a:t>
            </a:r>
            <a:r>
              <a:rPr lang="en-US" sz="1500" dirty="0"/>
              <a:t>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mua</a:t>
            </a:r>
            <a:r>
              <a:rPr lang="en-US" sz="1500" dirty="0"/>
              <a:t> </a:t>
            </a:r>
            <a:r>
              <a:rPr lang="en-US" sz="1500" dirty="0" err="1"/>
              <a:t>gói</a:t>
            </a:r>
            <a:r>
              <a:rPr lang="en-US" sz="1500" dirty="0"/>
              <a:t> 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mềm</a:t>
            </a:r>
            <a:r>
              <a:rPr lang="en-US" sz="1500" dirty="0"/>
              <a:t> </a:t>
            </a:r>
            <a:r>
              <a:rPr lang="en-US" sz="1500" dirty="0" err="1"/>
              <a:t>hiện</a:t>
            </a:r>
            <a:r>
              <a:rPr lang="en-US" sz="1500" dirty="0"/>
              <a:t> </a:t>
            </a:r>
            <a:r>
              <a:rPr lang="en-US" sz="1500" dirty="0" err="1"/>
              <a:t>có</a:t>
            </a:r>
            <a:r>
              <a:rPr lang="en-US" sz="1500" dirty="0"/>
              <a:t>.</a:t>
            </a:r>
            <a:endParaRPr lang="vi-VN" dirty="0"/>
          </a:p>
          <a:p>
            <a:pPr lvl="1"/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kiến</a:t>
            </a:r>
            <a:r>
              <a:rPr lang="en-US" b="0" dirty="0"/>
              <a:t> </a:t>
            </a:r>
            <a:r>
              <a:rPr lang="en-US" b="0" dirty="0" err="1"/>
              <a:t>trúc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giao</a:t>
            </a:r>
            <a:r>
              <a:rPr lang="en-US" b="0" dirty="0"/>
              <a:t> </a:t>
            </a:r>
            <a:r>
              <a:rPr lang="en-US" b="0" dirty="0" err="1"/>
              <a:t>diện</a:t>
            </a:r>
            <a:endParaRPr lang="vi-VN" b="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Cơ</a:t>
            </a:r>
            <a:r>
              <a:rPr lang="en-US" sz="1500" dirty="0"/>
              <a:t> </a:t>
            </a:r>
            <a:r>
              <a:rPr lang="en-US" sz="1500" dirty="0" err="1"/>
              <a:t>sở</a:t>
            </a:r>
            <a:r>
              <a:rPr lang="en-US" sz="1500" dirty="0"/>
              <a:t> </a:t>
            </a:r>
            <a:r>
              <a:rPr lang="en-US" sz="1500" dirty="0" err="1"/>
              <a:t>hạ</a:t>
            </a:r>
            <a:r>
              <a:rPr lang="en-US" sz="1500" dirty="0"/>
              <a:t> </a:t>
            </a:r>
            <a:r>
              <a:rPr lang="en-US" sz="1500" dirty="0" err="1"/>
              <a:t>tầng</a:t>
            </a:r>
            <a:r>
              <a:rPr lang="en-US" sz="1500" dirty="0"/>
              <a:t> (</a:t>
            </a:r>
            <a:r>
              <a:rPr lang="en-US" sz="1500" dirty="0" err="1"/>
              <a:t>phần</a:t>
            </a:r>
            <a:r>
              <a:rPr lang="en-US" sz="1500" dirty="0"/>
              <a:t> </a:t>
            </a:r>
            <a:r>
              <a:rPr lang="en-US" sz="1500" dirty="0" err="1"/>
              <a:t>cứng</a:t>
            </a:r>
            <a:r>
              <a:rPr lang="en-US" sz="1500" dirty="0"/>
              <a:t>, </a:t>
            </a:r>
            <a:r>
              <a:rPr lang="en-US" sz="1500" dirty="0" err="1"/>
              <a:t>mạng</a:t>
            </a:r>
            <a:r>
              <a:rPr lang="en-US" sz="1500" dirty="0"/>
              <a:t> </a:t>
            </a:r>
            <a:r>
              <a:rPr lang="en-US" sz="1500" dirty="0" err="1"/>
              <a:t>máy</a:t>
            </a:r>
            <a:r>
              <a:rPr lang="en-US" sz="1500" dirty="0"/>
              <a:t> </a:t>
            </a:r>
            <a:r>
              <a:rPr lang="en-US" sz="1500" dirty="0" err="1"/>
              <a:t>tính</a:t>
            </a:r>
            <a:r>
              <a:rPr lang="en-US" sz="1500" dirty="0"/>
              <a:t>, an </a:t>
            </a:r>
            <a:r>
              <a:rPr lang="en-US" sz="1500" dirty="0" err="1"/>
              <a:t>toàn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bảo</a:t>
            </a:r>
            <a:r>
              <a:rPr lang="en-US" sz="1500" dirty="0"/>
              <a:t> </a:t>
            </a:r>
            <a:r>
              <a:rPr lang="en-US" sz="1500" dirty="0" err="1"/>
              <a:t>mật</a:t>
            </a:r>
            <a:r>
              <a:rPr lang="en-US" sz="1500" dirty="0"/>
              <a:t> </a:t>
            </a:r>
            <a:r>
              <a:rPr lang="en-US" sz="1500" dirty="0" err="1"/>
              <a:t>hệ</a:t>
            </a:r>
            <a:r>
              <a:rPr lang="en-US" sz="1500" dirty="0"/>
              <a:t> </a:t>
            </a:r>
            <a:r>
              <a:rPr lang="en-US" sz="1500" dirty="0" err="1"/>
              <a:t>thống</a:t>
            </a:r>
            <a:r>
              <a:rPr lang="en-US" sz="1500" dirty="0"/>
              <a:t>,..)</a:t>
            </a:r>
            <a:endParaRPr lang="vi-VN" sz="150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quyết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về</a:t>
            </a:r>
            <a:r>
              <a:rPr lang="en-US" sz="1500" dirty="0"/>
              <a:t> </a:t>
            </a:r>
            <a:r>
              <a:rPr lang="en-US" sz="1500" dirty="0" err="1"/>
              <a:t>giao</a:t>
            </a:r>
            <a:r>
              <a:rPr lang="en-US" sz="1500" dirty="0"/>
              <a:t> </a:t>
            </a:r>
            <a:r>
              <a:rPr lang="en-US" sz="1500" dirty="0" err="1"/>
              <a:t>diện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</a:t>
            </a:r>
            <a:r>
              <a:rPr lang="en-US" sz="1500" dirty="0" err="1"/>
              <a:t>người</a:t>
            </a:r>
            <a:r>
              <a:rPr lang="en-US" sz="1500" dirty="0"/>
              <a:t> </a:t>
            </a:r>
            <a:r>
              <a:rPr lang="en-US" sz="1500" dirty="0" err="1"/>
              <a:t>sử</a:t>
            </a:r>
            <a:r>
              <a:rPr lang="en-US" sz="1500" dirty="0"/>
              <a:t> </a:t>
            </a:r>
            <a:r>
              <a:rPr lang="en-US" sz="1500" dirty="0" err="1"/>
              <a:t>dụng</a:t>
            </a:r>
            <a:endParaRPr lang="vi-VN" sz="1500" dirty="0"/>
          </a:p>
          <a:p>
            <a:pPr lvl="1"/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cơ</a:t>
            </a:r>
            <a:r>
              <a:rPr lang="en-US" b="0" dirty="0"/>
              <a:t> </a:t>
            </a:r>
            <a:r>
              <a:rPr lang="en-US" b="0" dirty="0" err="1"/>
              <a:t>sở</a:t>
            </a:r>
            <a:r>
              <a:rPr lang="en-US" b="0" dirty="0"/>
              <a:t> </a:t>
            </a:r>
            <a:r>
              <a:rPr lang="en-US" b="0" dirty="0" err="1"/>
              <a:t>dữ</a:t>
            </a:r>
            <a:r>
              <a:rPr lang="en-US" b="0" dirty="0"/>
              <a:t> </a:t>
            </a:r>
            <a:r>
              <a:rPr lang="en-US" b="0" dirty="0" err="1"/>
              <a:t>liệu</a:t>
            </a:r>
            <a:r>
              <a:rPr lang="en-US" b="0" dirty="0"/>
              <a:t> </a:t>
            </a:r>
            <a:r>
              <a:rPr lang="en-US" b="0" dirty="0" err="1"/>
              <a:t>và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tập</a:t>
            </a:r>
            <a:r>
              <a:rPr lang="en-US" b="0" dirty="0"/>
              <a:t> tin </a:t>
            </a:r>
            <a:r>
              <a:rPr lang="en-US" b="0" dirty="0" err="1"/>
              <a:t>liên</a:t>
            </a:r>
            <a:r>
              <a:rPr lang="en-US" b="0" dirty="0"/>
              <a:t> </a:t>
            </a:r>
            <a:r>
              <a:rPr lang="en-US" b="0" dirty="0" err="1"/>
              <a:t>quan</a:t>
            </a:r>
            <a:endParaRPr lang="vi-VN" b="0" dirty="0"/>
          </a:p>
          <a:p>
            <a:pPr lvl="1"/>
            <a:r>
              <a:rPr lang="en-US" b="0" dirty="0"/>
              <a:t> </a:t>
            </a:r>
            <a:r>
              <a:rPr lang="en-US" b="0" dirty="0" err="1"/>
              <a:t>Triển</a:t>
            </a:r>
            <a:r>
              <a:rPr lang="en-US" b="0" dirty="0"/>
              <a:t> </a:t>
            </a:r>
            <a:r>
              <a:rPr lang="en-US" b="0" dirty="0" err="1"/>
              <a:t>khai</a:t>
            </a:r>
            <a:r>
              <a:rPr lang="en-US" b="0" dirty="0"/>
              <a:t> </a:t>
            </a:r>
            <a:r>
              <a:rPr lang="en-US" b="0" dirty="0" err="1"/>
              <a:t>thiết</a:t>
            </a:r>
            <a:r>
              <a:rPr lang="en-US" b="0" dirty="0"/>
              <a:t> </a:t>
            </a:r>
            <a:r>
              <a:rPr lang="en-US" b="0" dirty="0" err="1"/>
              <a:t>kế</a:t>
            </a:r>
            <a:r>
              <a:rPr lang="en-US" b="0" dirty="0"/>
              <a:t> </a:t>
            </a:r>
            <a:r>
              <a:rPr lang="en-US" b="0" dirty="0" err="1"/>
              <a:t>chương</a:t>
            </a:r>
            <a:r>
              <a:rPr lang="en-US" b="0" dirty="0"/>
              <a:t> </a:t>
            </a: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để</a:t>
            </a:r>
            <a:r>
              <a:rPr lang="en-US" b="0" dirty="0"/>
              <a:t> </a:t>
            </a:r>
            <a:r>
              <a:rPr lang="en-US" b="0" dirty="0" err="1"/>
              <a:t>xác</a:t>
            </a:r>
            <a:r>
              <a:rPr lang="en-US" b="0" dirty="0"/>
              <a:t> </a:t>
            </a:r>
            <a:r>
              <a:rPr lang="en-US" b="0" dirty="0" err="1"/>
              <a:t>định</a:t>
            </a:r>
            <a:r>
              <a:rPr lang="en-US" b="0" dirty="0"/>
              <a:t>:</a:t>
            </a:r>
            <a:endParaRPr lang="vi-VN" b="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Viết</a:t>
            </a:r>
            <a:r>
              <a:rPr lang="en-US" sz="1500" dirty="0"/>
              <a:t> </a:t>
            </a:r>
            <a:r>
              <a:rPr lang="en-US" sz="1500" dirty="0" err="1"/>
              <a:t>chương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gì</a:t>
            </a:r>
            <a:r>
              <a:rPr lang="en-US" sz="1500" dirty="0"/>
              <a:t>?</a:t>
            </a:r>
            <a:endParaRPr lang="vi-VN" sz="1500" dirty="0"/>
          </a:p>
          <a:p>
            <a:pPr lvl="2">
              <a:lnSpc>
                <a:spcPct val="130000"/>
              </a:lnSpc>
            </a:pPr>
            <a:r>
              <a:rPr lang="en-US" sz="1500" dirty="0" err="1"/>
              <a:t>Mỗi</a:t>
            </a:r>
            <a:r>
              <a:rPr lang="en-US" sz="1500" dirty="0"/>
              <a:t> </a:t>
            </a:r>
            <a:r>
              <a:rPr lang="en-US" sz="1500" dirty="0" err="1"/>
              <a:t>chương</a:t>
            </a:r>
            <a:r>
              <a:rPr lang="en-US" sz="1500" dirty="0"/>
              <a:t> </a:t>
            </a:r>
            <a:r>
              <a:rPr lang="en-US" sz="1500" dirty="0" err="1"/>
              <a:t>trình</a:t>
            </a:r>
            <a:r>
              <a:rPr lang="en-US" sz="1500" dirty="0"/>
              <a:t> </a:t>
            </a:r>
            <a:r>
              <a:rPr lang="en-US" sz="1500" dirty="0" err="1"/>
              <a:t>sẽ</a:t>
            </a:r>
            <a:r>
              <a:rPr lang="en-US" sz="1500" dirty="0"/>
              <a:t> </a:t>
            </a:r>
            <a:r>
              <a:rPr lang="en-US" sz="1500" dirty="0" err="1"/>
              <a:t>làm</a:t>
            </a:r>
            <a:r>
              <a:rPr lang="en-US" sz="1500" dirty="0"/>
              <a:t> </a:t>
            </a:r>
            <a:r>
              <a:rPr lang="en-US" sz="1500" dirty="0" err="1"/>
              <a:t>gì</a:t>
            </a:r>
            <a:r>
              <a:rPr lang="en-US" sz="1500" dirty="0"/>
              <a:t>?</a:t>
            </a:r>
            <a:endParaRPr lang="vi-VN" sz="1500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120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1.2.1.4.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cài</a:t>
            </a:r>
            <a:r>
              <a:rPr lang="en-US" b="1" dirty="0"/>
              <a:t> </a:t>
            </a:r>
            <a:r>
              <a:rPr lang="en-US" b="1" dirty="0" err="1"/>
              <a:t>đặt</a:t>
            </a:r>
            <a:endParaRPr lang="vi-VN" dirty="0"/>
          </a:p>
          <a:p>
            <a:pPr lvl="1"/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sz="1400" dirty="0"/>
          </a:p>
          <a:p>
            <a:pPr lvl="2">
              <a:lnSpc>
                <a:spcPct val="130000"/>
              </a:lnSpc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(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)</a:t>
            </a:r>
            <a:endParaRPr lang="vi-VN" sz="1000" dirty="0"/>
          </a:p>
          <a:p>
            <a:pPr lvl="2">
              <a:lnSpc>
                <a:spcPct val="130000"/>
              </a:lnSpc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endParaRPr lang="vi-VN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sz="1400" dirty="0"/>
          </a:p>
          <a:p>
            <a:pPr lvl="2">
              <a:lnSpc>
                <a:spcPct val="130000"/>
              </a:lnSpc>
            </a:pP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sz="1000" dirty="0"/>
          </a:p>
          <a:p>
            <a:pPr lvl="1"/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)</a:t>
            </a:r>
            <a:endParaRPr lang="vi-VN" dirty="0"/>
          </a:p>
          <a:p>
            <a:pPr>
              <a:buFont typeface="Wingdings" panose="05000000000000000000" pitchFamily="2" charset="2"/>
              <a:buChar char="q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7459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1.3. Kỹ năng của người phân tích hệ thống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endParaRPr lang="vi-VN" dirty="0"/>
          </a:p>
          <a:p>
            <a:pPr>
              <a:buNone/>
            </a:pPr>
            <a:endParaRPr lang="en-US" alt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198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1.3. Kỹ năng của người phân tích hệ thống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 </a:t>
            </a:r>
            <a:r>
              <a:rPr lang="en-US" b="1" dirty="0" err="1"/>
              <a:t>Những</a:t>
            </a:r>
            <a:r>
              <a:rPr lang="en-US" b="1" dirty="0"/>
              <a:t> </a:t>
            </a:r>
            <a:r>
              <a:rPr lang="en-US" b="1" dirty="0" err="1"/>
              <a:t>kỹ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: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(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)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(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(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).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mẽ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endParaRPr lang="vi-VN" dirty="0"/>
          </a:p>
          <a:p>
            <a:pPr marL="384048" lvl="2" indent="0">
              <a:lnSpc>
                <a:spcPct val="130000"/>
              </a:lnSpc>
              <a:buNone/>
            </a:pPr>
            <a:r>
              <a:rPr lang="en-US" dirty="0"/>
              <a:t>    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,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ro.</a:t>
            </a:r>
            <a:endParaRPr lang="vi-VN" dirty="0"/>
          </a:p>
          <a:p>
            <a:pPr marL="384048" lvl="2" indent="0">
              <a:lnSpc>
                <a:spcPct val="130000"/>
              </a:lnSpc>
              <a:buNone/>
            </a:pPr>
            <a:r>
              <a:rPr lang="en-US"/>
              <a:t>     - Đạo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: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bí</a:t>
            </a:r>
            <a:r>
              <a:rPr lang="en-US" dirty="0"/>
              <a:t> </a:t>
            </a:r>
            <a:r>
              <a:rPr lang="en-US" dirty="0" err="1"/>
              <a:t>mật</a:t>
            </a:r>
            <a:endParaRPr lang="vi-VN" dirty="0"/>
          </a:p>
          <a:p>
            <a:pPr>
              <a:buNone/>
            </a:pPr>
            <a:endParaRPr lang="en-US" alt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72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1.4. Vai trò của việc phân tích thiết kế hệ thống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1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/>
              <a:t> 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  <a:endParaRPr lang="vi-VN" dirty="0"/>
          </a:p>
          <a:p>
            <a:pPr lvl="1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vi-VN" dirty="0"/>
          </a:p>
          <a:p>
            <a:pPr lvl="1"/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/>
              <a:t> 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vi-VN" dirty="0"/>
          </a:p>
          <a:p>
            <a:pPr lvl="1"/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.</a:t>
            </a:r>
            <a:endParaRPr lang="vi-VN" dirty="0"/>
          </a:p>
          <a:p>
            <a:pPr>
              <a:buNone/>
            </a:pPr>
            <a:endParaRPr lang="en-US" alt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0340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Giới thiệu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?</a:t>
            </a:r>
            <a:endParaRPr lang="vi-VN" dirty="0"/>
          </a:p>
          <a:p>
            <a:pPr lvl="2"/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xuyên</a:t>
            </a:r>
            <a:endParaRPr lang="vi-VN" dirty="0"/>
          </a:p>
          <a:p>
            <a:pPr lvl="2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vi-VN" dirty="0"/>
          </a:p>
          <a:p>
            <a:pPr lvl="2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trễ</a:t>
            </a:r>
            <a:r>
              <a:rPr lang="en-US" dirty="0"/>
              <a:t>, </a:t>
            </a:r>
            <a:r>
              <a:rPr lang="en-US" dirty="0" err="1"/>
              <a:t>vượt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ngân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chốt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vi-VN" dirty="0"/>
          </a:p>
          <a:p>
            <a:pPr lvl="2">
              <a:lnSpc>
                <a:spcPct val="130000"/>
              </a:lnSpc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305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chính</a:t>
            </a:r>
            <a:r>
              <a:rPr lang="en-US" b="1" dirty="0"/>
              <a:t>:</a:t>
            </a:r>
            <a:endParaRPr lang="vi-VN" dirty="0"/>
          </a:p>
          <a:p>
            <a:pPr marL="421323" lvl="1" indent="-221298">
              <a:buNone/>
            </a:pPr>
            <a:r>
              <a:rPr lang="en-US" dirty="0"/>
              <a:t>[1]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Ba,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UML 2.0 </a:t>
            </a:r>
            <a:r>
              <a:rPr lang="en-US" dirty="0" err="1"/>
              <a:t>và</a:t>
            </a:r>
            <a:r>
              <a:rPr lang="en-US" dirty="0"/>
              <a:t> C++, NXB ĐHQG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, 2008</a:t>
            </a:r>
            <a:endParaRPr lang="vi-VN" dirty="0"/>
          </a:p>
          <a:p>
            <a:pPr marL="421323" lvl="1" indent="-221298">
              <a:buNone/>
            </a:pPr>
            <a:r>
              <a:rPr lang="nb-NO" dirty="0">
                <a:solidFill>
                  <a:schemeClr val="accent1">
                    <a:lumMod val="75000"/>
                  </a:schemeClr>
                </a:solidFill>
              </a:rPr>
              <a:t>[2]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Alan Dennis, Barbara Haley Wixom, David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Tegarden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Systems Analysis and Design: An Object-Oriented Approach with UML, John Wiley &amp; Sons, 5</a:t>
            </a:r>
            <a:r>
              <a:rPr lang="en-US" baseline="30000" dirty="0">
                <a:solidFill>
                  <a:schemeClr val="accent1">
                    <a:lumMod val="75000"/>
                  </a:schemeClr>
                </a:solidFill>
              </a:rPr>
              <a:t>th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Edition, 2015.</a:t>
            </a:r>
            <a:endParaRPr lang="vi-VN" dirty="0">
              <a:solidFill>
                <a:schemeClr val="accent1">
                  <a:lumMod val="75000"/>
                </a:schemeClr>
              </a:solidFill>
            </a:endParaRPr>
          </a:p>
          <a:p>
            <a:pPr marL="421323" lvl="1" indent="-221298">
              <a:buNone/>
            </a:pPr>
            <a:r>
              <a:rPr lang="en-US" b="1" dirty="0" err="1"/>
              <a:t>Tài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r>
              <a:rPr lang="en-US" b="1" dirty="0"/>
              <a:t>:</a:t>
            </a:r>
            <a:endParaRPr lang="vi-VN" dirty="0"/>
          </a:p>
          <a:p>
            <a:pPr marL="421323" lvl="1" indent="-221298">
              <a:buNone/>
            </a:pPr>
            <a:r>
              <a:rPr lang="en-US" dirty="0"/>
              <a:t>[3] Alan Dennis, Barbara Haley Wixom, Roberta M. Roth, Systems Analysis and Design, 6th, John Wiley &amp; Sons, 2014. </a:t>
            </a:r>
            <a:endParaRPr lang="vi-VN" dirty="0"/>
          </a:p>
          <a:p>
            <a:pPr marL="421323" lvl="1" indent="-221298">
              <a:buNone/>
            </a:pPr>
            <a:r>
              <a:rPr lang="en-US" dirty="0"/>
              <a:t>[4] Raul </a:t>
            </a:r>
            <a:r>
              <a:rPr lang="en-US" dirty="0" err="1"/>
              <a:t>Sidnei</a:t>
            </a:r>
            <a:r>
              <a:rPr lang="en-US" dirty="0"/>
              <a:t> </a:t>
            </a:r>
            <a:r>
              <a:rPr lang="en-US" dirty="0" err="1"/>
              <a:t>Wazlawick</a:t>
            </a:r>
            <a:r>
              <a:rPr lang="en-US" dirty="0"/>
              <a:t>, Object-Oriented Analysis and Design for Information Systems: Modeling with UML, OCL, and IFML, Elsevier, 1st Edition, 2014.</a:t>
            </a:r>
            <a:endParaRPr lang="vi-VN" dirty="0"/>
          </a:p>
          <a:p>
            <a:pPr marL="421323" lvl="1" indent="-221298">
              <a:buNone/>
            </a:pPr>
            <a:r>
              <a:rPr lang="en-US" dirty="0"/>
              <a:t>[5] Scott Tilley, Harry </a:t>
            </a:r>
            <a:r>
              <a:rPr lang="en-US" dirty="0" err="1"/>
              <a:t>J.Rosenblatt</a:t>
            </a:r>
            <a:r>
              <a:rPr lang="en-US" dirty="0"/>
              <a:t>, Systems </a:t>
            </a:r>
            <a:r>
              <a:rPr lang="en-US" dirty="0" err="1"/>
              <a:t>Analys</a:t>
            </a:r>
            <a:r>
              <a:rPr lang="en-US" dirty="0"/>
              <a:t> and Design, Shelly Cashman Series, 11</a:t>
            </a:r>
            <a:r>
              <a:rPr lang="en-US" baseline="30000" dirty="0"/>
              <a:t>th </a:t>
            </a:r>
            <a:r>
              <a:rPr lang="en-US" dirty="0"/>
              <a:t>Edition, 2016.</a:t>
            </a:r>
            <a:endParaRPr lang="vi-VN" dirty="0"/>
          </a:p>
          <a:p>
            <a:pPr marL="421323" lvl="1" indent="-221298">
              <a:buNone/>
            </a:pPr>
            <a:r>
              <a:rPr lang="en-US" dirty="0"/>
              <a:t>[6] Rational Unified Process, Best Practices for Software Development Teams, Rational Software, 1998.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97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908237"/>
              </p:ext>
            </p:extLst>
          </p:nvPr>
        </p:nvGraphicFramePr>
        <p:xfrm>
          <a:off x="1570008" y="1104180"/>
          <a:ext cx="7919049" cy="5037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3732">
                  <a:extLst>
                    <a:ext uri="{9D8B030D-6E8A-4147-A177-3AD203B41FA5}">
                      <a16:colId xmlns:a16="http://schemas.microsoft.com/office/drawing/2014/main" val="234423661"/>
                    </a:ext>
                  </a:extLst>
                </a:gridCol>
                <a:gridCol w="2915317">
                  <a:extLst>
                    <a:ext uri="{9D8B030D-6E8A-4147-A177-3AD203B41FA5}">
                      <a16:colId xmlns:a16="http://schemas.microsoft.com/office/drawing/2014/main" val="2745834155"/>
                    </a:ext>
                  </a:extLst>
                </a:gridCol>
              </a:tblGrid>
              <a:tr h="655530">
                <a:tc gridSpan="2">
                  <a:txBody>
                    <a:bodyPr/>
                    <a:lstStyle/>
                    <a:p>
                      <a:pPr marL="6477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r>
                        <a:rPr lang="en-US" sz="1300" spc="-5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môn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-5" dirty="0" err="1">
                          <a:effectLst/>
                        </a:rPr>
                        <a:t>h</a:t>
                      </a:r>
                      <a:r>
                        <a:rPr lang="en-US" sz="1300" dirty="0" err="1">
                          <a:effectLst/>
                        </a:rPr>
                        <a:t>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-1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tiế</a:t>
                      </a:r>
                      <a:r>
                        <a:rPr lang="en-US" sz="1300" spc="10" dirty="0" err="1">
                          <a:effectLst/>
                        </a:rPr>
                        <a:t>n</a:t>
                      </a:r>
                      <a:r>
                        <a:rPr lang="en-US" sz="1300" dirty="0" err="1">
                          <a:effectLst/>
                        </a:rPr>
                        <a:t>g</a:t>
                      </a:r>
                      <a:r>
                        <a:rPr lang="en-US" sz="1300" spc="-1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V</a:t>
                      </a:r>
                      <a:r>
                        <a:rPr lang="en-US" sz="1300" spc="10" dirty="0" err="1">
                          <a:effectLst/>
                        </a:rPr>
                        <a:t>i</a:t>
                      </a:r>
                      <a:r>
                        <a:rPr lang="en-US" sz="1300" spc="5" dirty="0" err="1">
                          <a:effectLst/>
                        </a:rPr>
                        <a:t>ệ</a:t>
                      </a:r>
                      <a:r>
                        <a:rPr lang="en-US" sz="1300" dirty="0" err="1">
                          <a:effectLst/>
                        </a:rPr>
                        <a:t>t</a:t>
                      </a:r>
                      <a:r>
                        <a:rPr lang="en-US" sz="1300" dirty="0">
                          <a:effectLst/>
                        </a:rPr>
                        <a:t>): </a:t>
                      </a:r>
                      <a:r>
                        <a:rPr lang="en-US" sz="1300" b="1" dirty="0" err="1">
                          <a:effectLst/>
                        </a:rPr>
                        <a:t>Phân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tích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và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thiết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kế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hệ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thống</a:t>
                      </a:r>
                      <a:r>
                        <a:rPr lang="en-US" sz="1300" b="1" dirty="0">
                          <a:effectLst/>
                        </a:rPr>
                        <a:t> </a:t>
                      </a:r>
                      <a:r>
                        <a:rPr lang="en-US" sz="1300" b="1" dirty="0" err="1">
                          <a:effectLst/>
                        </a:rPr>
                        <a:t>thông</a:t>
                      </a:r>
                      <a:r>
                        <a:rPr lang="en-US" sz="1300" b="1" dirty="0">
                          <a:effectLst/>
                        </a:rPr>
                        <a:t> tin</a:t>
                      </a:r>
                      <a:endParaRPr lang="vi-VN" sz="1100" b="1" dirty="0">
                        <a:effectLst/>
                      </a:endParaRPr>
                    </a:p>
                    <a:p>
                      <a:pPr>
                        <a:lnSpc>
                          <a:spcPts val="7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 </a:t>
                      </a:r>
                      <a:endParaRPr lang="vi-VN" sz="1100" dirty="0">
                        <a:effectLst/>
                      </a:endParaRPr>
                    </a:p>
                    <a:p>
                      <a:pPr marL="101727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(</a:t>
                      </a:r>
                      <a:r>
                        <a:rPr lang="en-US" sz="1300" dirty="0" err="1">
                          <a:effectLst/>
                        </a:rPr>
                        <a:t>tiếng</a:t>
                      </a:r>
                      <a:r>
                        <a:rPr lang="en-US" sz="1300" spc="-15" dirty="0">
                          <a:effectLst/>
                        </a:rPr>
                        <a:t> </a:t>
                      </a:r>
                      <a:r>
                        <a:rPr lang="en-US" sz="1300" spc="10" dirty="0" err="1">
                          <a:effectLst/>
                        </a:rPr>
                        <a:t>A</a:t>
                      </a:r>
                      <a:r>
                        <a:rPr lang="en-US" sz="1300" dirty="0" err="1">
                          <a:effectLst/>
                        </a:rPr>
                        <a:t>nh</a:t>
                      </a:r>
                      <a:r>
                        <a:rPr lang="en-US" sz="1300" dirty="0">
                          <a:effectLst/>
                        </a:rPr>
                        <a:t>):  Information Systems Analysis and Design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465412"/>
                  </a:ext>
                </a:extLst>
              </a:tr>
              <a:tr h="354146">
                <a:tc gridSpan="2">
                  <a:txBody>
                    <a:bodyPr/>
                    <a:lstStyle/>
                    <a:p>
                      <a:pPr marL="6477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r>
                        <a:rPr lang="en-US" sz="1300" spc="-5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Mã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số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môn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:</a:t>
                      </a:r>
                      <a:r>
                        <a:rPr lang="en-US" sz="1300" spc="10" dirty="0">
                          <a:effectLst/>
                        </a:rPr>
                        <a:t> </a:t>
                      </a:r>
                      <a:r>
                        <a:rPr lang="en-US" sz="1300" b="1" dirty="0">
                          <a:effectLst/>
                        </a:rPr>
                        <a:t>INF30017</a:t>
                      </a:r>
                      <a:endParaRPr lang="vi-VN" sz="11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405566"/>
                  </a:ext>
                </a:extLst>
              </a:tr>
              <a:tr h="996233">
                <a:tc gridSpan="2">
                  <a:txBody>
                    <a:bodyPr/>
                    <a:lstStyle/>
                    <a:p>
                      <a:pPr marL="6477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-</a:t>
                      </a:r>
                      <a:r>
                        <a:rPr lang="en-US" sz="1300" spc="-5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Thuộc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</a:t>
                      </a:r>
                      <a:r>
                        <a:rPr lang="en-US" sz="1300" spc="-10" dirty="0" err="1">
                          <a:effectLst/>
                        </a:rPr>
                        <a:t>c</a:t>
                      </a:r>
                      <a:r>
                        <a:rPr lang="en-US" sz="1300" dirty="0">
                          <a:effectLst/>
                        </a:rPr>
                        <a:t>/</a:t>
                      </a:r>
                      <a:r>
                        <a:rPr lang="en-US" sz="1300" spc="15" dirty="0" err="1">
                          <a:effectLst/>
                        </a:rPr>
                        <a:t>k</a:t>
                      </a:r>
                      <a:r>
                        <a:rPr lang="en-US" sz="1300" dirty="0" err="1">
                          <a:effectLst/>
                        </a:rPr>
                        <a:t>ỹ</a:t>
                      </a:r>
                      <a:r>
                        <a:rPr lang="en-US" sz="1300" spc="-1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nă</a:t>
                      </a:r>
                      <a:r>
                        <a:rPr lang="en-US" sz="1300" spc="5" dirty="0" err="1">
                          <a:effectLst/>
                        </a:rPr>
                        <a:t>n</a:t>
                      </a:r>
                      <a:r>
                        <a:rPr lang="en-US" sz="1300" spc="-10" dirty="0" err="1">
                          <a:effectLst/>
                        </a:rPr>
                        <a:t>g</a:t>
                      </a:r>
                      <a:r>
                        <a:rPr lang="en-US" sz="1300" dirty="0">
                          <a:effectLst/>
                        </a:rPr>
                        <a:t>:</a:t>
                      </a:r>
                      <a:endParaRPr lang="vi-VN" sz="1100" dirty="0">
                        <a:effectLst/>
                      </a:endParaRPr>
                    </a:p>
                    <a:p>
                      <a:pPr marL="39751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sym typeface="Wingdings" panose="05000000000000000000" pitchFamily="2" charset="2"/>
                        </a:rPr>
                        <a:t>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đại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cương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khối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ngành</a:t>
                      </a:r>
                      <a:r>
                        <a:rPr lang="en-US" sz="1300" dirty="0">
                          <a:effectLst/>
                        </a:rPr>
                        <a:t>	                  </a:t>
                      </a:r>
                      <a:r>
                        <a:rPr lang="en-US" sz="1300" spc="210" dirty="0">
                          <a:effectLst/>
                          <a:sym typeface="Wingdings" panose="05000000000000000000" pitchFamily="2" charset="2"/>
                        </a:rPr>
                        <a:t></a:t>
                      </a:r>
                      <a:r>
                        <a:rPr lang="en-US" sz="1300" dirty="0" err="1">
                          <a:effectLst/>
                        </a:rPr>
                        <a:t>Kiến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spc="-10" dirty="0">
                          <a:effectLst/>
                        </a:rPr>
                        <a:t> </a:t>
                      </a:r>
                      <a:r>
                        <a:rPr lang="en-US" sz="1300" spc="-5" dirty="0" err="1">
                          <a:effectLst/>
                        </a:rPr>
                        <a:t>c</a:t>
                      </a:r>
                      <a:r>
                        <a:rPr lang="en-US" sz="1300" dirty="0" err="1">
                          <a:effectLst/>
                        </a:rPr>
                        <a:t>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15" dirty="0" err="1">
                          <a:effectLst/>
                        </a:rPr>
                        <a:t>n</a:t>
                      </a:r>
                      <a:r>
                        <a:rPr lang="en-US" sz="1300" spc="-10" dirty="0" err="1">
                          <a:effectLst/>
                        </a:rPr>
                        <a:t>g</a:t>
                      </a:r>
                      <a:r>
                        <a:rPr lang="en-US" sz="1300" dirty="0" err="1">
                          <a:effectLst/>
                        </a:rPr>
                        <a:t>à</a:t>
                      </a:r>
                      <a:r>
                        <a:rPr lang="en-US" sz="1300" spc="5" dirty="0" err="1">
                          <a:effectLst/>
                        </a:rPr>
                        <a:t>n</a:t>
                      </a:r>
                      <a:r>
                        <a:rPr lang="en-US" sz="1300" dirty="0" err="1">
                          <a:effectLst/>
                        </a:rPr>
                        <a:t>h</a:t>
                      </a:r>
                      <a:endParaRPr lang="vi-V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59100" algn="l"/>
                        </a:tabLst>
                      </a:pPr>
                      <a:r>
                        <a:rPr lang="en-US" sz="1300" dirty="0">
                          <a:effectLst/>
                        </a:rPr>
                        <a:t>          </a:t>
                      </a:r>
                      <a:r>
                        <a:rPr lang="en-US" sz="1300" dirty="0">
                          <a:effectLst/>
                          <a:sym typeface="Wingdings" panose="05000000000000000000" pitchFamily="2" charset="2"/>
                        </a:rPr>
                        <a:t>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spc="-1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</a:t>
                      </a:r>
                      <a:r>
                        <a:rPr lang="en-US" sz="1300" spc="20" dirty="0" err="1">
                          <a:effectLst/>
                        </a:rPr>
                        <a:t>u</a:t>
                      </a:r>
                      <a:r>
                        <a:rPr lang="en-US" sz="1300" spc="-25" dirty="0" err="1">
                          <a:effectLst/>
                        </a:rPr>
                        <a:t>y</a:t>
                      </a:r>
                      <a:r>
                        <a:rPr lang="en-US" sz="1300" spc="5" dirty="0" err="1">
                          <a:effectLst/>
                        </a:rPr>
                        <a:t>ê</a:t>
                      </a:r>
                      <a:r>
                        <a:rPr lang="en-US" sz="1300" dirty="0" err="1">
                          <a:effectLst/>
                        </a:rPr>
                        <a:t>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10" dirty="0" err="1">
                          <a:effectLst/>
                        </a:rPr>
                        <a:t>n</a:t>
                      </a:r>
                      <a:r>
                        <a:rPr lang="en-US" sz="1300" spc="-10" dirty="0" err="1">
                          <a:effectLst/>
                        </a:rPr>
                        <a:t>g</a:t>
                      </a:r>
                      <a:r>
                        <a:rPr lang="en-US" sz="1300" dirty="0" err="1">
                          <a:effectLst/>
                        </a:rPr>
                        <a:t>ành</a:t>
                      </a:r>
                      <a:r>
                        <a:rPr lang="en-US" sz="1300" dirty="0">
                          <a:effectLst/>
                        </a:rPr>
                        <a:t>	             </a:t>
                      </a:r>
                      <a:r>
                        <a:rPr lang="en-US" sz="1300" dirty="0">
                          <a:effectLst/>
                          <a:sym typeface="Wingdings" panose="05000000000000000000" pitchFamily="2" charset="2"/>
                        </a:rPr>
                        <a:t>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Kiến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thức</a:t>
                      </a:r>
                      <a:r>
                        <a:rPr lang="en-US" sz="1300" spc="-1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kh</a:t>
                      </a:r>
                      <a:r>
                        <a:rPr lang="en-US" sz="1300" spc="5" dirty="0" err="1">
                          <a:effectLst/>
                        </a:rPr>
                        <a:t>á</a:t>
                      </a:r>
                      <a:r>
                        <a:rPr lang="en-US" sz="1300" dirty="0" err="1">
                          <a:effectLst/>
                        </a:rPr>
                        <a:t>c</a:t>
                      </a:r>
                      <a:endParaRPr lang="vi-VN" sz="1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997200" algn="l"/>
                        </a:tabLst>
                      </a:pPr>
                      <a:r>
                        <a:rPr lang="en-US" sz="1300" dirty="0">
                          <a:effectLst/>
                        </a:rPr>
                        <a:t>          </a:t>
                      </a:r>
                      <a:r>
                        <a:rPr lang="en-US" sz="1300" dirty="0">
                          <a:effectLst/>
                          <a:sym typeface="Wingdings" panose="05000000000000000000" pitchFamily="2" charset="2"/>
                        </a:rPr>
                        <a:t>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Môn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-10" dirty="0" err="1">
                          <a:effectLst/>
                        </a:rPr>
                        <a:t>c</a:t>
                      </a:r>
                      <a:r>
                        <a:rPr lang="en-US" sz="1300" dirty="0" err="1">
                          <a:effectLst/>
                        </a:rPr>
                        <a:t>h</a:t>
                      </a:r>
                      <a:r>
                        <a:rPr lang="en-US" sz="1300" spc="25" dirty="0" err="1">
                          <a:effectLst/>
                        </a:rPr>
                        <a:t>u</a:t>
                      </a:r>
                      <a:r>
                        <a:rPr lang="en-US" sz="1300" spc="-25" dirty="0" err="1">
                          <a:effectLst/>
                        </a:rPr>
                        <a:t>y</a:t>
                      </a:r>
                      <a:r>
                        <a:rPr lang="en-US" sz="1300" dirty="0" err="1">
                          <a:effectLst/>
                        </a:rPr>
                        <a:t>ên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5" dirty="0" err="1">
                          <a:effectLst/>
                        </a:rPr>
                        <a:t>v</a:t>
                      </a:r>
                      <a:r>
                        <a:rPr lang="en-US" sz="1300" dirty="0" err="1">
                          <a:effectLst/>
                        </a:rPr>
                        <a:t>ề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20" dirty="0" err="1">
                          <a:effectLst/>
                        </a:rPr>
                        <a:t>k</a:t>
                      </a:r>
                      <a:r>
                        <a:rPr lang="en-US" sz="1300" dirty="0" err="1">
                          <a:effectLst/>
                        </a:rPr>
                        <a:t>ỹ</a:t>
                      </a:r>
                      <a:r>
                        <a:rPr lang="en-US" sz="1300" spc="-25" dirty="0">
                          <a:effectLst/>
                        </a:rPr>
                        <a:t> </a:t>
                      </a:r>
                      <a:r>
                        <a:rPr lang="en-US" sz="1300" spc="10" dirty="0" err="1">
                          <a:effectLst/>
                        </a:rPr>
                        <a:t>n</a:t>
                      </a:r>
                      <a:r>
                        <a:rPr lang="en-US" sz="1300" dirty="0" err="1">
                          <a:effectLst/>
                        </a:rPr>
                        <a:t>ăng</a:t>
                      </a:r>
                      <a:r>
                        <a:rPr lang="en-US" sz="1300" spc="-5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chu</a:t>
                      </a:r>
                      <a:r>
                        <a:rPr lang="en-US" sz="1300" spc="5" dirty="0" err="1">
                          <a:effectLst/>
                        </a:rPr>
                        <a:t>n</a:t>
                      </a:r>
                      <a:r>
                        <a:rPr lang="en-US" sz="1300" dirty="0" err="1">
                          <a:effectLst/>
                        </a:rPr>
                        <a:t>g</a:t>
                      </a:r>
                      <a:r>
                        <a:rPr lang="en-US" sz="1300" dirty="0">
                          <a:effectLst/>
                        </a:rPr>
                        <a:t>	            </a:t>
                      </a:r>
                      <a:r>
                        <a:rPr lang="en-US" sz="1300" dirty="0">
                          <a:effectLst/>
                          <a:sym typeface="Wingdings" panose="05000000000000000000" pitchFamily="2" charset="2"/>
                        </a:rPr>
                        <a:t>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Môn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đồ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spc="-10" dirty="0" err="1">
                          <a:effectLst/>
                        </a:rPr>
                        <a:t>á</a:t>
                      </a:r>
                      <a:r>
                        <a:rPr lang="en-US" sz="1300" dirty="0" err="1">
                          <a:effectLst/>
                        </a:rPr>
                        <a:t>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tốt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n</a:t>
                      </a:r>
                      <a:r>
                        <a:rPr lang="en-US" sz="1300" spc="-5" dirty="0" err="1">
                          <a:effectLst/>
                        </a:rPr>
                        <a:t>g</a:t>
                      </a:r>
                      <a:r>
                        <a:rPr lang="en-US" sz="1300" spc="10" dirty="0" err="1">
                          <a:effectLst/>
                        </a:rPr>
                        <a:t>h</a:t>
                      </a:r>
                      <a:r>
                        <a:rPr lang="en-US" sz="1300" dirty="0" err="1">
                          <a:effectLst/>
                        </a:rPr>
                        <a:t>iệp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8502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marL="6477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-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5">
                          <a:effectLst/>
                        </a:rPr>
                        <a:t>S</a:t>
                      </a:r>
                      <a:r>
                        <a:rPr lang="en-US" sz="1300">
                          <a:effectLst/>
                        </a:rPr>
                        <a:t>ố tín chỉ: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661053"/>
                  </a:ext>
                </a:extLst>
              </a:tr>
              <a:tr h="351977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+ Số tiết </a:t>
                      </a:r>
                      <a:r>
                        <a:rPr lang="en-US" sz="1300" spc="15">
                          <a:effectLst/>
                        </a:rPr>
                        <a:t>l</a:t>
                      </a:r>
                      <a:r>
                        <a:rPr lang="en-US" sz="1300">
                          <a:effectLst/>
                        </a:rPr>
                        <a:t>ý</a:t>
                      </a:r>
                      <a:r>
                        <a:rPr lang="en-US" sz="1300" spc="-25">
                          <a:effectLst/>
                        </a:rPr>
                        <a:t> </a:t>
                      </a:r>
                      <a:r>
                        <a:rPr lang="en-US" sz="1300">
                          <a:effectLst/>
                        </a:rPr>
                        <a:t>th</a:t>
                      </a:r>
                      <a:r>
                        <a:rPr lang="en-US" sz="1300" spc="15">
                          <a:effectLst/>
                        </a:rPr>
                        <a:t>u</a:t>
                      </a:r>
                      <a:r>
                        <a:rPr lang="en-US" sz="1300" spc="-25">
                          <a:effectLst/>
                        </a:rPr>
                        <a:t>y</a:t>
                      </a:r>
                      <a:r>
                        <a:rPr lang="en-US" sz="1300" spc="5">
                          <a:effectLst/>
                        </a:rPr>
                        <a:t>ế</a:t>
                      </a:r>
                      <a:r>
                        <a:rPr lang="en-US" sz="1300">
                          <a:effectLst/>
                        </a:rPr>
                        <a:t>t: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35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674923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+ Số tiết bài tập: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10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77291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+ Số tiết thực hành: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47004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+ Số tiết hoạt động nhóm: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0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27903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 indent="4572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+ Số tiết tự học: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90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03446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- Môn học tiên quyết: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Không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966970"/>
                  </a:ext>
                </a:extLst>
              </a:tr>
              <a:tr h="27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 - Môn học trước:</a:t>
                      </a:r>
                      <a:endParaRPr lang="vi-VN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Cơ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sở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dữ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liệu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048100"/>
                  </a:ext>
                </a:extLst>
              </a:tr>
              <a:tr h="3541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 - </a:t>
                      </a:r>
                      <a:r>
                        <a:rPr lang="en-US" sz="1300" dirty="0" err="1">
                          <a:effectLst/>
                        </a:rPr>
                        <a:t>Môn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r>
                        <a:rPr lang="en-US" sz="1300" dirty="0" err="1">
                          <a:effectLst/>
                        </a:rPr>
                        <a:t>học</a:t>
                      </a:r>
                      <a:r>
                        <a:rPr lang="en-US" sz="1300" dirty="0">
                          <a:effectLst/>
                        </a:rPr>
                        <a:t> song </a:t>
                      </a:r>
                      <a:r>
                        <a:rPr lang="en-US" sz="1300" dirty="0" err="1">
                          <a:effectLst/>
                        </a:rPr>
                        <a:t>hành</a:t>
                      </a:r>
                      <a:r>
                        <a:rPr lang="en-US" sz="1300" dirty="0">
                          <a:effectLst/>
                        </a:rPr>
                        <a:t>: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7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err="1">
                          <a:effectLst/>
                        </a:rPr>
                        <a:t>Không</a:t>
                      </a:r>
                      <a:endParaRPr lang="vi-VN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461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09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NỘI DUNG HỌC 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b="1" dirty="0"/>
              <a:t>Chương 1:</a:t>
            </a:r>
            <a:r>
              <a:rPr lang="pt-BR" dirty="0"/>
              <a:t> </a:t>
            </a:r>
            <a:r>
              <a:rPr lang="pt-BR" b="1" dirty="0"/>
              <a:t>Giới thiệu về phân tích thiết kế hệ thống (3 tiết)</a:t>
            </a:r>
            <a:r>
              <a:rPr lang="pt-BR" dirty="0"/>
              <a:t>		</a:t>
            </a:r>
            <a:endParaRPr lang="vi-VN" dirty="0"/>
          </a:p>
          <a:p>
            <a:pPr lvl="1"/>
            <a:r>
              <a:rPr lang="pt-BR" b="1" dirty="0"/>
              <a:t>Chương 2:</a:t>
            </a:r>
            <a:r>
              <a:rPr lang="pt-BR" dirty="0"/>
              <a:t> </a:t>
            </a:r>
            <a:r>
              <a:rPr lang="pt-BR" b="1" dirty="0"/>
              <a:t>Phát triển dự án phần mềm (6 tiết)</a:t>
            </a:r>
          </a:p>
          <a:p>
            <a:pPr lvl="1"/>
            <a:r>
              <a:rPr lang="pt-BR" b="1" dirty="0"/>
              <a:t>Chương 3:</a:t>
            </a:r>
            <a:r>
              <a:rPr lang="pt-BR" dirty="0"/>
              <a:t> </a:t>
            </a:r>
            <a:r>
              <a:rPr lang="pt-BR" b="1" dirty="0"/>
              <a:t>Mô hình hóa hệ thống (6 tiết)</a:t>
            </a:r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4: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tích</a:t>
            </a:r>
            <a:r>
              <a:rPr lang="en-US" b="1" dirty="0"/>
              <a:t>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5: </a:t>
            </a:r>
            <a:r>
              <a:rPr lang="en-US" b="1" dirty="0" err="1"/>
              <a:t>Thiết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́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6: </a:t>
            </a:r>
            <a:r>
              <a:rPr lang="en-US" b="1" dirty="0" err="1"/>
              <a:t>Cài</a:t>
            </a:r>
            <a:r>
              <a:rPr lang="en-US" b="1" dirty="0"/>
              <a:t> </a:t>
            </a:r>
            <a:r>
              <a:rPr lang="en-US" b="1" dirty="0" err="1"/>
              <a:t>đặt</a:t>
            </a:r>
            <a:r>
              <a:rPr lang="en-US" b="1" dirty="0"/>
              <a:t>, </a:t>
            </a:r>
            <a:r>
              <a:rPr lang="en-US" b="1" dirty="0" err="1"/>
              <a:t>vận</a:t>
            </a:r>
            <a:r>
              <a:rPr lang="en-US" b="1" dirty="0"/>
              <a:t> </a:t>
            </a:r>
            <a:r>
              <a:rPr lang="en-US" b="1" dirty="0" err="1"/>
              <a:t>hành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̀ </a:t>
            </a:r>
            <a:r>
              <a:rPr lang="en-US" b="1" dirty="0" err="1"/>
              <a:t>hô</a:t>
            </a:r>
            <a:r>
              <a:rPr lang="en-US" b="1" dirty="0"/>
              <a:t>̃ </a:t>
            </a:r>
            <a:r>
              <a:rPr lang="en-US" b="1" dirty="0" err="1"/>
              <a:t>trơ</a:t>
            </a:r>
            <a:r>
              <a:rPr lang="en-US" b="1" dirty="0"/>
              <a:t>̣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(3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11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NỘI DUNG HỌC PHẦN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b="1" dirty="0">
                <a:solidFill>
                  <a:srgbClr val="00B050"/>
                </a:solidFill>
              </a:rPr>
              <a:t>Chương 1: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dirty="0">
                <a:solidFill>
                  <a:srgbClr val="00B050"/>
                </a:solidFill>
              </a:rPr>
              <a:t>Giới thiệu về phân tích thiết kế hệ thống (3 tiết)</a:t>
            </a:r>
            <a:r>
              <a:rPr lang="pt-BR" dirty="0"/>
              <a:t>	</a:t>
            </a:r>
          </a:p>
          <a:p>
            <a:pPr lvl="2"/>
            <a:r>
              <a:rPr lang="pt-BR" dirty="0">
                <a:solidFill>
                  <a:srgbClr val="00B050"/>
                </a:solidFill>
              </a:rPr>
              <a:t>1.1. Khái niệm về hệ thống thông tin</a:t>
            </a:r>
            <a:endParaRPr lang="vi-VN" dirty="0">
              <a:solidFill>
                <a:srgbClr val="00B050"/>
              </a:solidFill>
            </a:endParaRPr>
          </a:p>
          <a:p>
            <a:pPr lvl="2"/>
            <a:r>
              <a:rPr lang="pt-BR" dirty="0">
                <a:solidFill>
                  <a:srgbClr val="00B050"/>
                </a:solidFill>
              </a:rPr>
              <a:t>1.2. Vai trò của việc phân tích thiết kế hệ thống </a:t>
            </a:r>
            <a:endParaRPr lang="vi-VN" dirty="0">
              <a:solidFill>
                <a:srgbClr val="00B050"/>
              </a:solidFill>
            </a:endParaRPr>
          </a:p>
          <a:p>
            <a:pPr lvl="2"/>
            <a:r>
              <a:rPr lang="pt-BR" dirty="0">
                <a:solidFill>
                  <a:srgbClr val="00B050"/>
                </a:solidFill>
              </a:rPr>
              <a:t>1.3. Kỹ năng của người phân tích hệ thống </a:t>
            </a:r>
            <a:endParaRPr lang="vi-VN" dirty="0">
              <a:solidFill>
                <a:srgbClr val="00B050"/>
              </a:solidFill>
            </a:endParaRPr>
          </a:p>
          <a:p>
            <a:pPr lvl="2"/>
            <a:r>
              <a:rPr lang="pt-BR" dirty="0">
                <a:solidFill>
                  <a:srgbClr val="00B050"/>
                </a:solidFill>
              </a:rPr>
              <a:t>1.4. Chu kỳ phát triển hệ thống</a:t>
            </a:r>
            <a:r>
              <a:rPr lang="pt-BR" dirty="0"/>
              <a:t>	</a:t>
            </a:r>
            <a:endParaRPr lang="vi-VN" dirty="0"/>
          </a:p>
          <a:p>
            <a:pPr lvl="1"/>
            <a:r>
              <a:rPr lang="pt-BR" b="1" dirty="0"/>
              <a:t>Chương 2:</a:t>
            </a:r>
            <a:r>
              <a:rPr lang="pt-BR" dirty="0"/>
              <a:t> </a:t>
            </a:r>
            <a:r>
              <a:rPr lang="pt-BR" b="1" dirty="0"/>
              <a:t>Phát triển dự án phần mềm (6 tiết)</a:t>
            </a:r>
          </a:p>
          <a:p>
            <a:pPr lvl="1"/>
            <a:r>
              <a:rPr lang="pt-BR" b="1" dirty="0"/>
              <a:t>Chương 3:</a:t>
            </a:r>
            <a:r>
              <a:rPr lang="pt-BR" dirty="0"/>
              <a:t> </a:t>
            </a:r>
            <a:r>
              <a:rPr lang="pt-BR" b="1" dirty="0"/>
              <a:t>Mô hình hóa hệ thống (6 tiết)</a:t>
            </a:r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4: </a:t>
            </a:r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tích</a:t>
            </a:r>
            <a:r>
              <a:rPr lang="en-US" b="1" dirty="0"/>
              <a:t>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5: </a:t>
            </a:r>
            <a:r>
              <a:rPr lang="en-US" b="1" dirty="0" err="1"/>
              <a:t>Thiết</a:t>
            </a:r>
            <a:r>
              <a:rPr lang="en-US" b="1" dirty="0"/>
              <a:t> </a:t>
            </a:r>
            <a:r>
              <a:rPr lang="en-US" b="1" dirty="0" err="1"/>
              <a:t>kê</a:t>
            </a:r>
            <a:r>
              <a:rPr lang="en-US" b="1" dirty="0"/>
              <a:t>́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(12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</a:p>
          <a:p>
            <a:pPr lvl="1"/>
            <a:r>
              <a:rPr lang="en-US" b="1" dirty="0" err="1"/>
              <a:t>Chương</a:t>
            </a:r>
            <a:r>
              <a:rPr lang="en-US" b="1" dirty="0"/>
              <a:t> 6: </a:t>
            </a:r>
            <a:r>
              <a:rPr lang="en-US" b="1" dirty="0" err="1"/>
              <a:t>Cài</a:t>
            </a:r>
            <a:r>
              <a:rPr lang="en-US" b="1" dirty="0"/>
              <a:t> </a:t>
            </a:r>
            <a:r>
              <a:rPr lang="en-US" b="1" dirty="0" err="1"/>
              <a:t>đặt</a:t>
            </a:r>
            <a:r>
              <a:rPr lang="en-US" b="1" dirty="0"/>
              <a:t>, </a:t>
            </a:r>
            <a:r>
              <a:rPr lang="en-US" b="1" dirty="0" err="1"/>
              <a:t>vận</a:t>
            </a:r>
            <a:r>
              <a:rPr lang="en-US" b="1" dirty="0"/>
              <a:t> </a:t>
            </a:r>
            <a:r>
              <a:rPr lang="en-US" b="1" dirty="0" err="1"/>
              <a:t>hành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̀ </a:t>
            </a:r>
            <a:r>
              <a:rPr lang="en-US" b="1" dirty="0" err="1"/>
              <a:t>hô</a:t>
            </a:r>
            <a:r>
              <a:rPr lang="en-US" b="1" dirty="0"/>
              <a:t>̃ </a:t>
            </a:r>
            <a:r>
              <a:rPr lang="en-US" b="1" dirty="0" err="1"/>
              <a:t>trơ</a:t>
            </a:r>
            <a:r>
              <a:rPr lang="en-US" b="1" dirty="0"/>
              <a:t>̣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(3 </a:t>
            </a:r>
            <a:r>
              <a:rPr lang="en-US" b="1" dirty="0" err="1"/>
              <a:t>tiết</a:t>
            </a:r>
            <a:r>
              <a:rPr lang="en-US" b="1" dirty="0"/>
              <a:t>)</a:t>
            </a:r>
            <a:endParaRPr lang="vi-VN" dirty="0"/>
          </a:p>
          <a:p>
            <a:endParaRPr lang="vi-VN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40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1.1. Khái niệm về hệ thống thông tin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1.1.1. </a:t>
            </a:r>
            <a:r>
              <a:rPr lang="en-US" b="1" dirty="0" err="1"/>
              <a:t>Hê</a:t>
            </a:r>
            <a:r>
              <a:rPr lang="en-US" b="1" dirty="0"/>
              <a:t>̣ </a:t>
            </a:r>
            <a:r>
              <a:rPr lang="en-US" b="1" dirty="0" err="1"/>
              <a:t>thống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(Information Systems - IS)</a:t>
            </a:r>
            <a:endParaRPr lang="vi-VN" dirty="0"/>
          </a:p>
          <a:p>
            <a:pPr marL="173038" lvl="1" indent="457200">
              <a:buNone/>
            </a:pPr>
            <a:r>
              <a:rPr lang="en-US" altLang="vi-VN" dirty="0"/>
              <a:t>HTTT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xác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như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tập</a:t>
            </a:r>
            <a:r>
              <a:rPr lang="en-US" altLang="vi-VN" dirty="0"/>
              <a:t> </a:t>
            </a:r>
            <a:r>
              <a:rPr lang="en-US" altLang="vi-VN" dirty="0" err="1"/>
              <a:t>hợp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thành</a:t>
            </a:r>
            <a:r>
              <a:rPr lang="en-US" altLang="vi-VN" dirty="0"/>
              <a:t> </a:t>
            </a:r>
            <a:r>
              <a:rPr lang="en-US" altLang="vi-VN" dirty="0" err="1"/>
              <a:t>phần</a:t>
            </a:r>
            <a:r>
              <a:rPr lang="en-US" altLang="vi-VN" dirty="0"/>
              <a:t> </a:t>
            </a:r>
            <a:r>
              <a:rPr lang="en-US" altLang="vi-VN" dirty="0" err="1"/>
              <a:t>được</a:t>
            </a:r>
            <a:r>
              <a:rPr lang="en-US" altLang="vi-VN" dirty="0"/>
              <a:t> </a:t>
            </a:r>
            <a:r>
              <a:rPr lang="en-US" altLang="vi-VN" dirty="0" err="1"/>
              <a:t>tổ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thu</a:t>
            </a:r>
            <a:r>
              <a:rPr lang="en-US" altLang="vi-VN" dirty="0"/>
              <a:t> </a:t>
            </a:r>
            <a:r>
              <a:rPr lang="en-US" altLang="vi-VN" dirty="0" err="1"/>
              <a:t>thập</a:t>
            </a:r>
            <a:r>
              <a:rPr lang="en-US" altLang="vi-VN" dirty="0"/>
              <a:t>, </a:t>
            </a:r>
            <a:r>
              <a:rPr lang="en-US" altLang="vi-VN" dirty="0" err="1"/>
              <a:t>xử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, </a:t>
            </a:r>
            <a:r>
              <a:rPr lang="en-US" altLang="vi-VN" dirty="0" err="1"/>
              <a:t>lưu</a:t>
            </a:r>
            <a:r>
              <a:rPr lang="en-US" altLang="vi-VN" dirty="0"/>
              <a:t> </a:t>
            </a:r>
            <a:r>
              <a:rPr lang="en-US" altLang="vi-VN" dirty="0" err="1"/>
              <a:t>trữ</a:t>
            </a:r>
            <a:r>
              <a:rPr lang="en-US" altLang="vi-VN" dirty="0"/>
              <a:t>, </a:t>
            </a:r>
            <a:r>
              <a:rPr lang="en-US" altLang="vi-VN" dirty="0" err="1"/>
              <a:t>phân</a:t>
            </a:r>
            <a:r>
              <a:rPr lang="en-US" altLang="vi-VN" dirty="0"/>
              <a:t> </a:t>
            </a:r>
            <a:r>
              <a:rPr lang="en-US" altLang="vi-VN" dirty="0" err="1"/>
              <a:t>phối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biểu</a:t>
            </a:r>
            <a:r>
              <a:rPr lang="en-US" altLang="vi-VN" dirty="0"/>
              <a:t> </a:t>
            </a:r>
            <a:r>
              <a:rPr lang="en-US" altLang="vi-VN" dirty="0" err="1"/>
              <a:t>diễn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tin, </a:t>
            </a:r>
            <a:r>
              <a:rPr lang="en-US" altLang="vi-VN" dirty="0" err="1"/>
              <a:t>trợ</a:t>
            </a:r>
            <a:r>
              <a:rPr lang="en-US" altLang="vi-VN" dirty="0"/>
              <a:t> </a:t>
            </a:r>
            <a:r>
              <a:rPr lang="en-US" altLang="vi-VN" dirty="0" err="1"/>
              <a:t>giúp</a:t>
            </a:r>
            <a:r>
              <a:rPr lang="en-US" altLang="vi-VN" dirty="0"/>
              <a:t> </a:t>
            </a:r>
            <a:r>
              <a:rPr lang="en-US" altLang="vi-VN" dirty="0" err="1"/>
              <a:t>việc</a:t>
            </a:r>
            <a:r>
              <a:rPr lang="en-US" altLang="vi-VN" dirty="0"/>
              <a:t> </a:t>
            </a:r>
            <a:r>
              <a:rPr lang="en-US" altLang="vi-VN" dirty="0" err="1"/>
              <a:t>ra</a:t>
            </a:r>
            <a:r>
              <a:rPr lang="en-US" altLang="vi-VN" dirty="0"/>
              <a:t> </a:t>
            </a:r>
            <a:r>
              <a:rPr lang="en-US" altLang="vi-VN" dirty="0" err="1"/>
              <a:t>quyết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kiểm</a:t>
            </a:r>
            <a:r>
              <a:rPr lang="en-US" altLang="vi-VN" dirty="0"/>
              <a:t> </a:t>
            </a:r>
            <a:r>
              <a:rPr lang="en-US" altLang="vi-VN" dirty="0" err="1"/>
              <a:t>soát</a:t>
            </a:r>
            <a:r>
              <a:rPr lang="en-US" altLang="vi-VN" dirty="0"/>
              <a:t> </a:t>
            </a:r>
            <a:r>
              <a:rPr lang="en-US" altLang="vi-VN" dirty="0" err="1"/>
              <a:t>hoạt</a:t>
            </a:r>
            <a:r>
              <a:rPr lang="en-US" altLang="vi-VN" dirty="0"/>
              <a:t> </a:t>
            </a:r>
            <a:r>
              <a:rPr lang="en-US" altLang="vi-VN" dirty="0" err="1"/>
              <a:t>động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tổ</a:t>
            </a:r>
            <a:r>
              <a:rPr lang="en-US" altLang="vi-VN" dirty="0"/>
              <a:t> </a:t>
            </a:r>
            <a:r>
              <a:rPr lang="en-US" altLang="vi-VN" dirty="0" err="1"/>
              <a:t>chức</a:t>
            </a:r>
            <a:r>
              <a:rPr lang="en-US" altLang="vi-VN" dirty="0"/>
              <a:t>.</a:t>
            </a:r>
          </a:p>
          <a:p>
            <a:pPr marL="381000" indent="-381000">
              <a:lnSpc>
                <a:spcPct val="120000"/>
              </a:lnSpc>
              <a:buNone/>
            </a:pPr>
            <a:r>
              <a:rPr lang="en-US" altLang="vi-VN" b="1" i="1" u="sng" dirty="0" err="1"/>
              <a:t>Một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số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khái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niệm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liên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quan</a:t>
            </a:r>
            <a:r>
              <a:rPr lang="en-US" altLang="vi-VN" b="1" i="1" u="sng" dirty="0"/>
              <a:t> </a:t>
            </a:r>
            <a:r>
              <a:rPr lang="en-US" altLang="vi-VN" b="1" i="1" u="sng" dirty="0" err="1"/>
              <a:t>đến</a:t>
            </a:r>
            <a:r>
              <a:rPr lang="en-US" altLang="vi-VN" b="1" i="1" u="sng" dirty="0"/>
              <a:t> HTTT: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(data)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(information)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(information activities)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endParaRPr lang="vi-VN" dirty="0"/>
          </a:p>
          <a:p>
            <a:pPr marL="381000" indent="-381000">
              <a:lnSpc>
                <a:spcPct val="120000"/>
              </a:lnSpc>
              <a:buNone/>
            </a:pPr>
            <a:endParaRPr lang="en-US" altLang="vi-VN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6108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1.1. Khái niệm về hệ thống thông tin (tiếp...)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1.1.2.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thống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tin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 (Management Information Systems)</a:t>
            </a:r>
          </a:p>
          <a:p>
            <a:pPr marL="383096" lvl="1" indent="427038">
              <a:lnSpc>
                <a:spcPct val="130000"/>
              </a:lnSpc>
              <a:buNone/>
            </a:pP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là</a:t>
            </a:r>
            <a:r>
              <a:rPr lang="en-US" altLang="vi-VN" dirty="0"/>
              <a:t> </a:t>
            </a:r>
            <a:r>
              <a:rPr lang="en-US" altLang="vi-VN" dirty="0" err="1"/>
              <a:t>một</a:t>
            </a:r>
            <a:r>
              <a:rPr lang="en-US" altLang="vi-VN" dirty="0"/>
              <a:t>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tích</a:t>
            </a:r>
            <a:r>
              <a:rPr lang="en-US" altLang="vi-VN" dirty="0"/>
              <a:t> </a:t>
            </a:r>
            <a:r>
              <a:rPr lang="en-US" altLang="vi-VN" dirty="0" err="1"/>
              <a:t>hợp</a:t>
            </a:r>
            <a:r>
              <a:rPr lang="en-US" altLang="vi-VN" dirty="0"/>
              <a:t> </a:t>
            </a:r>
            <a:r>
              <a:rPr lang="en-US" altLang="vi-VN" dirty="0" err="1"/>
              <a:t>Người</a:t>
            </a:r>
            <a:r>
              <a:rPr lang="en-US" altLang="vi-VN" dirty="0"/>
              <a:t> - </a:t>
            </a:r>
            <a:r>
              <a:rPr lang="en-US" altLang="vi-VN" dirty="0" err="1"/>
              <a:t>Máy</a:t>
            </a:r>
            <a:r>
              <a:rPr lang="en-US" altLang="vi-VN" dirty="0"/>
              <a:t> </a:t>
            </a:r>
            <a:r>
              <a:rPr lang="en-US" altLang="vi-VN" dirty="0" err="1"/>
              <a:t>nhằm</a:t>
            </a:r>
            <a:r>
              <a:rPr lang="en-US" altLang="vi-VN" dirty="0"/>
              <a:t> </a:t>
            </a:r>
            <a:r>
              <a:rPr lang="en-US" altLang="vi-VN" dirty="0" err="1"/>
              <a:t>cung</a:t>
            </a:r>
            <a:r>
              <a:rPr lang="en-US" altLang="vi-VN" dirty="0"/>
              <a:t> </a:t>
            </a:r>
            <a:r>
              <a:rPr lang="en-US" altLang="vi-VN" dirty="0" err="1"/>
              <a:t>cấp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 </a:t>
            </a:r>
            <a:r>
              <a:rPr lang="en-US" altLang="vi-VN" dirty="0" err="1"/>
              <a:t>cần</a:t>
            </a:r>
            <a:r>
              <a:rPr lang="en-US" altLang="vi-VN" dirty="0"/>
              <a:t> </a:t>
            </a:r>
            <a:r>
              <a:rPr lang="en-US" altLang="vi-VN" dirty="0" err="1"/>
              <a:t>thiết</a:t>
            </a:r>
            <a:r>
              <a:rPr lang="en-US" altLang="vi-VN" dirty="0"/>
              <a:t> </a:t>
            </a:r>
            <a:r>
              <a:rPr lang="en-US" altLang="vi-VN" dirty="0" err="1"/>
              <a:t>cho</a:t>
            </a:r>
            <a:r>
              <a:rPr lang="en-US" altLang="vi-VN" dirty="0"/>
              <a:t> </a:t>
            </a:r>
            <a:r>
              <a:rPr lang="en-US" altLang="vi-VN" dirty="0" err="1"/>
              <a:t>việc</a:t>
            </a:r>
            <a:r>
              <a:rPr lang="en-US" altLang="vi-VN" dirty="0"/>
              <a:t> </a:t>
            </a:r>
            <a:r>
              <a:rPr lang="en-US" altLang="vi-VN" dirty="0" err="1"/>
              <a:t>sản</a:t>
            </a:r>
            <a:r>
              <a:rPr lang="en-US" altLang="vi-VN" dirty="0"/>
              <a:t> </a:t>
            </a:r>
            <a:r>
              <a:rPr lang="en-US" altLang="vi-VN" dirty="0" err="1"/>
              <a:t>xuất</a:t>
            </a:r>
            <a:r>
              <a:rPr lang="en-US" altLang="vi-VN" dirty="0"/>
              <a:t>,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điều</a:t>
            </a:r>
            <a:r>
              <a:rPr lang="en-US" altLang="vi-VN" dirty="0"/>
              <a:t> </a:t>
            </a:r>
            <a:r>
              <a:rPr lang="en-US" altLang="vi-VN" dirty="0" err="1"/>
              <a:t>hành</a:t>
            </a:r>
            <a:r>
              <a:rPr lang="en-US" altLang="vi-VN" dirty="0"/>
              <a:t> </a:t>
            </a:r>
            <a:r>
              <a:rPr lang="en-US" altLang="vi-VN" dirty="0" err="1"/>
              <a:t>của</a:t>
            </a:r>
            <a:r>
              <a:rPr lang="en-US" altLang="vi-VN" dirty="0"/>
              <a:t> </a:t>
            </a:r>
            <a:r>
              <a:rPr lang="en-US" altLang="vi-VN" dirty="0" err="1"/>
              <a:t>doanh</a:t>
            </a:r>
            <a:r>
              <a:rPr lang="en-US" altLang="vi-VN" dirty="0"/>
              <a:t> </a:t>
            </a:r>
            <a:r>
              <a:rPr lang="en-US" altLang="vi-VN" dirty="0" err="1"/>
              <a:t>nghiệp</a:t>
            </a:r>
            <a:r>
              <a:rPr lang="en-US" altLang="vi-VN" dirty="0"/>
              <a:t>. </a:t>
            </a:r>
            <a:r>
              <a:rPr lang="en-US" altLang="vi-VN" dirty="0" err="1"/>
              <a:t>Hệ</a:t>
            </a:r>
            <a:r>
              <a:rPr lang="en-US" altLang="vi-VN" dirty="0"/>
              <a:t> </a:t>
            </a:r>
            <a:r>
              <a:rPr lang="en-US" altLang="vi-VN" dirty="0" err="1"/>
              <a:t>thống</a:t>
            </a:r>
            <a:r>
              <a:rPr lang="en-US" altLang="vi-VN" dirty="0"/>
              <a:t> </a:t>
            </a:r>
            <a:r>
              <a:rPr lang="en-US" altLang="vi-VN" dirty="0" err="1"/>
              <a:t>thông</a:t>
            </a:r>
            <a:r>
              <a:rPr lang="en-US" altLang="vi-VN" dirty="0"/>
              <a:t> tin </a:t>
            </a:r>
            <a:r>
              <a:rPr lang="en-US" altLang="vi-VN" dirty="0" err="1"/>
              <a:t>quản</a:t>
            </a:r>
            <a:r>
              <a:rPr lang="en-US" altLang="vi-VN" dirty="0"/>
              <a:t> </a:t>
            </a:r>
            <a:r>
              <a:rPr lang="en-US" altLang="vi-VN" dirty="0" err="1"/>
              <a:t>lý</a:t>
            </a:r>
            <a:r>
              <a:rPr lang="en-US" altLang="vi-VN" dirty="0"/>
              <a:t> </a:t>
            </a:r>
            <a:r>
              <a:rPr lang="en-US" altLang="vi-VN" dirty="0" err="1"/>
              <a:t>sử</a:t>
            </a:r>
            <a:r>
              <a:rPr lang="en-US" altLang="vi-VN" dirty="0"/>
              <a:t> </a:t>
            </a:r>
            <a:r>
              <a:rPr lang="en-US" altLang="vi-VN" dirty="0" err="1"/>
              <a:t>dụng</a:t>
            </a:r>
            <a:r>
              <a:rPr lang="en-US" altLang="vi-VN" dirty="0"/>
              <a:t>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thiết</a:t>
            </a:r>
            <a:r>
              <a:rPr lang="en-US" altLang="vi-VN" dirty="0"/>
              <a:t> </a:t>
            </a:r>
            <a:r>
              <a:rPr lang="en-US" altLang="vi-VN" dirty="0" err="1"/>
              <a:t>bị</a:t>
            </a:r>
            <a:r>
              <a:rPr lang="en-US" altLang="vi-VN" dirty="0"/>
              <a:t> tin </a:t>
            </a:r>
            <a:r>
              <a:rPr lang="en-US" altLang="vi-VN" dirty="0" err="1"/>
              <a:t>học</a:t>
            </a:r>
            <a:r>
              <a:rPr lang="en-US" altLang="vi-VN" dirty="0"/>
              <a:t>,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phần</a:t>
            </a:r>
            <a:r>
              <a:rPr lang="en-US" altLang="vi-VN" dirty="0"/>
              <a:t> </a:t>
            </a:r>
            <a:r>
              <a:rPr lang="en-US" altLang="vi-VN" dirty="0" err="1"/>
              <a:t>mềm</a:t>
            </a:r>
            <a:r>
              <a:rPr lang="en-US" altLang="vi-VN" dirty="0"/>
              <a:t>, </a:t>
            </a:r>
            <a:r>
              <a:rPr lang="en-US" altLang="vi-VN" dirty="0" err="1"/>
              <a:t>cơ</a:t>
            </a:r>
            <a:r>
              <a:rPr lang="en-US" altLang="vi-VN" dirty="0"/>
              <a:t> </a:t>
            </a:r>
            <a:r>
              <a:rPr lang="en-US" altLang="vi-VN" dirty="0" err="1"/>
              <a:t>sở</a:t>
            </a:r>
            <a:r>
              <a:rPr lang="en-US" altLang="vi-VN" dirty="0"/>
              <a:t> </a:t>
            </a:r>
            <a:r>
              <a:rPr lang="en-US" altLang="vi-VN" dirty="0" err="1"/>
              <a:t>dữ</a:t>
            </a:r>
            <a:r>
              <a:rPr lang="en-US" altLang="vi-VN" dirty="0"/>
              <a:t> </a:t>
            </a:r>
            <a:r>
              <a:rPr lang="en-US" altLang="vi-VN" dirty="0" err="1"/>
              <a:t>liệu</a:t>
            </a:r>
            <a:r>
              <a:rPr lang="en-US" altLang="vi-VN" dirty="0"/>
              <a:t>,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thủ</a:t>
            </a:r>
            <a:r>
              <a:rPr lang="en-US" altLang="vi-VN" dirty="0"/>
              <a:t> </a:t>
            </a:r>
            <a:r>
              <a:rPr lang="en-US" altLang="vi-VN" dirty="0" err="1"/>
              <a:t>tục</a:t>
            </a:r>
            <a:r>
              <a:rPr lang="en-US" altLang="vi-VN" dirty="0"/>
              <a:t> </a:t>
            </a:r>
            <a:r>
              <a:rPr lang="en-US" altLang="vi-VN" dirty="0" err="1"/>
              <a:t>thủ</a:t>
            </a:r>
            <a:r>
              <a:rPr lang="en-US" altLang="vi-VN" dirty="0"/>
              <a:t> </a:t>
            </a:r>
            <a:r>
              <a:rPr lang="en-US" altLang="vi-VN" dirty="0" err="1"/>
              <a:t>công</a:t>
            </a:r>
            <a:r>
              <a:rPr lang="en-US" altLang="vi-VN" dirty="0"/>
              <a:t>, </a:t>
            </a:r>
            <a:r>
              <a:rPr lang="en-US" altLang="vi-VN" dirty="0" err="1"/>
              <a:t>các</a:t>
            </a:r>
            <a:r>
              <a:rPr lang="en-US" altLang="vi-VN" dirty="0"/>
              <a:t> </a:t>
            </a:r>
            <a:r>
              <a:rPr lang="en-US" altLang="vi-VN" dirty="0" err="1"/>
              <a:t>mô</a:t>
            </a:r>
            <a:r>
              <a:rPr lang="en-US" altLang="vi-VN" dirty="0"/>
              <a:t> </a:t>
            </a:r>
            <a:r>
              <a:rPr lang="en-US" altLang="vi-VN" dirty="0" err="1"/>
              <a:t>hình</a:t>
            </a:r>
            <a:r>
              <a:rPr lang="en-US" altLang="vi-VN" dirty="0"/>
              <a:t> </a:t>
            </a:r>
            <a:r>
              <a:rPr lang="en-US" altLang="vi-VN" dirty="0" err="1"/>
              <a:t>để</a:t>
            </a:r>
            <a:r>
              <a:rPr lang="en-US" altLang="vi-VN" dirty="0"/>
              <a:t> </a:t>
            </a:r>
            <a:r>
              <a:rPr lang="en-US" altLang="vi-VN" dirty="0" err="1"/>
              <a:t>phân</a:t>
            </a:r>
            <a:r>
              <a:rPr lang="en-US" altLang="vi-VN" dirty="0"/>
              <a:t> </a:t>
            </a:r>
            <a:r>
              <a:rPr lang="en-US" altLang="vi-VN" dirty="0" err="1"/>
              <a:t>tích</a:t>
            </a:r>
            <a:r>
              <a:rPr lang="en-US" altLang="vi-VN" dirty="0"/>
              <a:t>, </a:t>
            </a:r>
            <a:r>
              <a:rPr lang="en-US" altLang="vi-VN" dirty="0" err="1"/>
              <a:t>lập</a:t>
            </a:r>
            <a:r>
              <a:rPr lang="en-US" altLang="vi-VN" dirty="0"/>
              <a:t> </a:t>
            </a:r>
            <a:r>
              <a:rPr lang="en-US" altLang="vi-VN" dirty="0" err="1"/>
              <a:t>kế</a:t>
            </a:r>
            <a:r>
              <a:rPr lang="en-US" altLang="vi-VN" dirty="0"/>
              <a:t> </a:t>
            </a:r>
            <a:r>
              <a:rPr lang="en-US" altLang="vi-VN" dirty="0" err="1"/>
              <a:t>hoạch</a:t>
            </a:r>
            <a:r>
              <a:rPr lang="en-US" altLang="vi-VN" dirty="0"/>
              <a:t> </a:t>
            </a:r>
            <a:r>
              <a:rPr lang="en-US" altLang="vi-VN" dirty="0" err="1"/>
              <a:t>và</a:t>
            </a:r>
            <a:r>
              <a:rPr lang="en-US" altLang="vi-VN" dirty="0"/>
              <a:t> </a:t>
            </a:r>
            <a:r>
              <a:rPr lang="en-US" altLang="vi-VN" dirty="0" err="1"/>
              <a:t>ra</a:t>
            </a:r>
            <a:r>
              <a:rPr lang="en-US" altLang="vi-VN" dirty="0"/>
              <a:t> </a:t>
            </a:r>
            <a:r>
              <a:rPr lang="en-US" altLang="vi-VN" dirty="0" err="1"/>
              <a:t>quyết</a:t>
            </a:r>
            <a:r>
              <a:rPr lang="en-US" altLang="vi-VN" dirty="0"/>
              <a:t> </a:t>
            </a:r>
            <a:r>
              <a:rPr lang="en-US" altLang="vi-VN" dirty="0" err="1"/>
              <a:t>định</a:t>
            </a:r>
            <a:r>
              <a:rPr lang="en-US" altLang="vi-V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8</a:t>
            </a:fld>
            <a:endParaRPr lang="vi-VN"/>
          </a:p>
        </p:txBody>
      </p:sp>
      <p:pic>
        <p:nvPicPr>
          <p:cNvPr id="5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45" y="2914291"/>
            <a:ext cx="7466162" cy="276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9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1.2. Chu kỳ phát triển hệ thống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lnSpc>
                <a:spcPct val="130000"/>
              </a:lnSpc>
              <a:buNone/>
            </a:pPr>
            <a:r>
              <a:rPr lang="en-US" sz="2000" b="1" dirty="0"/>
              <a:t>1.2.1. Chu </a:t>
            </a:r>
            <a:r>
              <a:rPr lang="en-US" sz="2000" b="1" dirty="0" err="1"/>
              <a:t>ky</a:t>
            </a:r>
            <a:r>
              <a:rPr lang="en-US" sz="2000" b="1" dirty="0"/>
              <a:t>̀ </a:t>
            </a:r>
            <a:r>
              <a:rPr lang="en-US" sz="2000" b="1" dirty="0" err="1"/>
              <a:t>phát</a:t>
            </a:r>
            <a:r>
              <a:rPr lang="en-US" sz="2000" b="1" dirty="0"/>
              <a:t> </a:t>
            </a:r>
            <a:r>
              <a:rPr lang="en-US" sz="2000" b="1" dirty="0" err="1"/>
              <a:t>triển</a:t>
            </a:r>
            <a:endParaRPr lang="vi-VN" sz="2000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loạt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(</a:t>
            </a:r>
            <a:r>
              <a:rPr lang="en-US" dirty="0" err="1"/>
              <a:t>bàn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)</a:t>
            </a:r>
            <a:endParaRPr lang="vi-VN" dirty="0"/>
          </a:p>
          <a:p>
            <a:pPr lvl="1">
              <a:lnSpc>
                <a:spcPct val="130000"/>
              </a:lnSpc>
            </a:pP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dần</a:t>
            </a:r>
            <a:r>
              <a:rPr lang="en-US" dirty="0"/>
              <a:t>,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B68D-873B-40A0-9B84-406ED7AD1845}" type="slidenum">
              <a:rPr lang="vi-VN" smtClean="0"/>
              <a:t>9</a:t>
            </a:fld>
            <a:endParaRPr lang="vi-V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32339771"/>
              </p:ext>
            </p:extLst>
          </p:nvPr>
        </p:nvGraphicFramePr>
        <p:xfrm>
          <a:off x="6430239" y="1293486"/>
          <a:ext cx="5301686" cy="3908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9936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6C15D473-249F-4D80-B33F-5DD2437BE3B5}"/>
  <p:tag name="ISPRING_RESOURCE_FOLDER" val="D:\Google Drive\Lecture\BAI GIANG PTTKHTTT\SLIDES\2020_Chuong 1_ Gioi thieu ve phan tich va thiet ke he thong\"/>
  <p:tag name="ISPRING_PRESENTATION_PATH" val="D:\Google Drive\Lecture\BAI GIANG PTTKHTTT\SLIDES\2020_Chuong 1_ Gioi thieu ve phan tich va thiet ke he thong.pptx"/>
  <p:tag name="ISPRING_PROJECT_VERSION" val="9"/>
  <p:tag name="ISPRING_PROJECT_FOLDER_UPDATED" val="1"/>
  <p:tag name="ISPRING_SCREEN_RECS_UPDATED" val="D:\Google Drive\Lecture\BAI GIANG PTTKHTTT\SLIDES\2020_Chuong 1_ Gioi thieu ve phan tich va thiet ke he thong\"/>
  <p:tag name="ISPRING_LMS_API_VERSION" val="SCORM 2004 (4th edition)"/>
  <p:tag name="ISPRING_ULTRA_SCORM_COURSE_ID" val="0CAE2931-58B6-4226-A462-F6D6CB8F89EC"/>
  <p:tag name="ISPRING_CMI5_LAUNCH_METHOD" val="any window"/>
  <p:tag name="ISPRING_SCORM_RATE_SLIDES" val="1"/>
  <p:tag name="ISPRING_SCORM_PASSING_SCORE" val="100.000000"/>
  <p:tag name="ISPRINGCLOUDFOLDERID" val="1"/>
  <p:tag name="ISPRINGONLINEFOLDERID" val="1"/>
  <p:tag name="ISPRING_OUTPUT_FOLDER" val="[[&quot;\uFFFDF\uFFFD\u0014{5DA0ACFB-F058-4447-93ED-38D26C35E035}&quot;,&quot;D:\\Google Drive\\Lecture\\BAI GIANG PTTKHTTT\\SLIDES&quot;]]"/>
  <p:tag name="ISPRING_CURRENT_PLAYER_ID" val="universal"/>
  <p:tag name="ISPRING_PRESENTATION_TITLE" val="2020_Chuong 1_ Gioi thieu ve phan tich va thiet ke he thong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</TotalTime>
  <Words>1794</Words>
  <Application>Microsoft Office PowerPoint</Application>
  <PresentationFormat>Widescreen</PresentationFormat>
  <Paragraphs>207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Segoe UI Symbol</vt:lpstr>
      <vt:lpstr>Times New Roman</vt:lpstr>
      <vt:lpstr>Wingdings</vt:lpstr>
      <vt:lpstr>Retrospect</vt:lpstr>
      <vt:lpstr>PHÂN TÍCH VÀ THIẾT KẾ  HỆ THỐNG THÔNG TIN</vt:lpstr>
      <vt:lpstr>Giới thiệu</vt:lpstr>
      <vt:lpstr>Tài liệu tham khảo</vt:lpstr>
      <vt:lpstr>Thông tin học phần</vt:lpstr>
      <vt:lpstr>NỘI DUNG HỌC PHẦN</vt:lpstr>
      <vt:lpstr>NỘI DUNG HỌC PHẦN</vt:lpstr>
      <vt:lpstr>1.1. Khái niệm về hệ thống thông tin</vt:lpstr>
      <vt:lpstr>1.1. Khái niệm về hệ thống thông tin (tiếp...)</vt:lpstr>
      <vt:lpstr>1.2. Chu kỳ phát triển hệ thống</vt:lpstr>
      <vt:lpstr>1.2. Chu kỳ phát triển hệ thống</vt:lpstr>
      <vt:lpstr>1.2. Chu kỳ phát triển hệ thống</vt:lpstr>
      <vt:lpstr>1.2. Chu kỳ phát triển hệ thống</vt:lpstr>
      <vt:lpstr>1.2. Chu kỳ phát triển hệ thống</vt:lpstr>
      <vt:lpstr>1.2. Chu kỳ phát triển hệ thống</vt:lpstr>
      <vt:lpstr>1.3. Kỹ năng của người phân tích hệ thống</vt:lpstr>
      <vt:lpstr>1.3. Kỹ năng của người phân tích hệ thống</vt:lpstr>
      <vt:lpstr>1.4. Vai trò của việc phân tích thiết kế hệ thống </vt:lpstr>
    </vt:vector>
  </TitlesOfParts>
  <Company>blogthuthuatwin10.com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2020_Chuong 1_ Gioi thieu ve phan tich va thiet ke he thong</dc:title>
  <dc:creator>Admin</dc:creator>
  <cp:lastModifiedBy>Sơn Huy</cp:lastModifiedBy>
  <cp:revision>55</cp:revision>
  <dcterms:created xsi:type="dcterms:W3CDTF">2020-02-03T09:12:56Z</dcterms:created>
  <dcterms:modified xsi:type="dcterms:W3CDTF">2021-02-23T02:14:23Z</dcterms:modified>
</cp:coreProperties>
</file>