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5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3" r:id="rId22"/>
    <p:sldId id="285" r:id="rId23"/>
    <p:sldId id="286" r:id="rId24"/>
    <p:sldId id="287" r:id="rId25"/>
    <p:sldId id="288" r:id="rId26"/>
    <p:sldId id="289" r:id="rId27"/>
    <p:sldId id="290" r:id="rId28"/>
    <p:sldId id="292" r:id="rId29"/>
    <p:sldId id="293" r:id="rId30"/>
    <p:sldId id="294" r:id="rId31"/>
    <p:sldId id="296" r:id="rId32"/>
    <p:sldId id="295" r:id="rId33"/>
    <p:sldId id="297" r:id="rId34"/>
  </p:sldIdLst>
  <p:sldSz cx="12192000" cy="6858000"/>
  <p:notesSz cx="6858000" cy="9144000"/>
  <p:custDataLst>
    <p:tags r:id="rId3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CCF26-99C5-4195-80EE-CEA716DC171D}" type="datetimeFigureOut">
              <a:rPr lang="vi-VN" smtClean="0"/>
              <a:t>09/03/2020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E496D-58E6-4651-9142-9F467006E9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508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1607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0294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4405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9343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5043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0646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9739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0371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0718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6744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758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2964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8612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7472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4699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97644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7440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89755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31261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4477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13880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879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14923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04034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7471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32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83689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33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622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9054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5485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6925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2175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5391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229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836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33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333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 marL="520700" indent="-320675">
              <a:spcBef>
                <a:spcPts val="1200"/>
              </a:spcBef>
              <a:defRPr/>
            </a:lvl2pPr>
            <a:lvl4pPr>
              <a:defRPr sz="1200"/>
            </a:lvl4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9716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76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984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106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202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291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AEB68D-873B-40A0-9B84-406ED7AD18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741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596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282" y="286604"/>
            <a:ext cx="11887200" cy="704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282" y="1204957"/>
            <a:ext cx="11887200" cy="50589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AEB68D-873B-40A0-9B84-406ED7AD1845}" type="slidenum">
              <a:rPr lang="vi-VN" smtClean="0"/>
              <a:t>‹#›</a:t>
            </a:fld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39282" y="982284"/>
            <a:ext cx="11887200" cy="854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ject 4"/>
          <p:cNvSpPr txBox="1">
            <a:spLocks/>
          </p:cNvSpPr>
          <p:nvPr userDrawn="1"/>
        </p:nvSpPr>
        <p:spPr>
          <a:xfrm>
            <a:off x="1022905" y="6497115"/>
            <a:ext cx="3244850" cy="290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vi-VN" dirty="0" smtClean="0"/>
              <a:t>Phân tích và thiết kế hệ thống thông tin –</a:t>
            </a:r>
          </a:p>
          <a:p>
            <a:pPr lvl="0"/>
            <a:r>
              <a:rPr lang="vi-VN" dirty="0" smtClean="0"/>
              <a:t>Information system analysis and design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379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q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▫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083" y="741699"/>
            <a:ext cx="10058400" cy="2286174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2">
                    <a:lumMod val="50000"/>
                  </a:schemeClr>
                </a:solidFill>
              </a:rPr>
              <a:t>PHÂN TÍCH VÀ THIẾT KẾ </a:t>
            </a:r>
            <a:br>
              <a:rPr lang="en-US" sz="6000" b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6000" b="1" dirty="0" smtClean="0">
                <a:solidFill>
                  <a:schemeClr val="bg2">
                    <a:lumMod val="50000"/>
                  </a:schemeClr>
                </a:solidFill>
              </a:rPr>
              <a:t>HỆ THỐNG THÔNG TIN</a:t>
            </a:r>
            <a:endParaRPr lang="vi-VN" sz="6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083" y="4610896"/>
            <a:ext cx="10058400" cy="1143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–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vinh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1</a:t>
            </a:fld>
            <a:endParaRPr lang="vi-VN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54083" y="292874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 dirty="0"/>
          </a:p>
        </p:txBody>
      </p:sp>
      <p:sp>
        <p:nvSpPr>
          <p:cNvPr id="6" name="Rectangle 5"/>
          <p:cNvSpPr/>
          <p:nvPr/>
        </p:nvSpPr>
        <p:spPr>
          <a:xfrm>
            <a:off x="1232256" y="3022975"/>
            <a:ext cx="8265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Information Systems Analysis and Design</a:t>
            </a:r>
            <a:endParaRPr lang="vi-VN" sz="2800" dirty="0">
              <a:solidFill>
                <a:schemeClr val="bg2">
                  <a:lumMod val="25000"/>
                </a:schemeClr>
              </a:solidFill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03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2.1. Tổng quan quản lý dự án phần </a:t>
            </a:r>
            <a:r>
              <a:rPr lang="pt-BR" b="1" dirty="0" smtClean="0"/>
              <a:t>mềm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endParaRPr lang="vi-VN" dirty="0"/>
          </a:p>
          <a:p>
            <a:pPr lvl="1"/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?</a:t>
            </a:r>
            <a:endParaRPr lang="vi-VN" dirty="0"/>
          </a:p>
          <a:p>
            <a:pPr lvl="1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?</a:t>
            </a:r>
            <a:endParaRPr lang="vi-VN" dirty="0"/>
          </a:p>
          <a:p>
            <a:pPr lvl="1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:</a:t>
            </a:r>
            <a:endParaRPr lang="vi-VN" dirty="0"/>
          </a:p>
          <a:p>
            <a:pPr lvl="2"/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ủng</a:t>
            </a:r>
            <a:r>
              <a:rPr lang="en-US" dirty="0"/>
              <a:t> </a:t>
            </a:r>
            <a:r>
              <a:rPr lang="en-US" dirty="0" err="1"/>
              <a:t>hộ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vi-VN" dirty="0"/>
          </a:p>
          <a:p>
            <a:pPr lvl="2"/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endParaRPr lang="vi-VN" dirty="0"/>
          </a:p>
          <a:p>
            <a:pPr lvl="2"/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vi-VN" dirty="0"/>
          </a:p>
          <a:p>
            <a:pPr lvl="2"/>
            <a:r>
              <a:rPr lang="en-US" dirty="0" err="1"/>
              <a:t>Khác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835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2.1. Tổng quan quản lý dự án phần </a:t>
            </a:r>
            <a:r>
              <a:rPr lang="pt-BR" b="1" dirty="0" smtClean="0"/>
              <a:t>mềm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2.1.6.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vi-VN" dirty="0"/>
          </a:p>
          <a:p>
            <a:pPr lvl="1"/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/>
              <a:t>phạm</a:t>
            </a:r>
            <a:r>
              <a:rPr lang="en-US" dirty="0"/>
              <a:t> vi</a:t>
            </a:r>
            <a:endParaRPr lang="vi-VN" dirty="0"/>
          </a:p>
          <a:p>
            <a:pPr lvl="2"/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vi-VN" dirty="0"/>
          </a:p>
          <a:p>
            <a:pPr lvl="2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vi-VN" dirty="0"/>
          </a:p>
          <a:p>
            <a:pPr lvl="2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xấu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vi-VN" dirty="0"/>
          </a:p>
          <a:p>
            <a:pPr lvl="1"/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</a:t>
            </a:r>
            <a:endParaRPr lang="vi-VN" dirty="0"/>
          </a:p>
          <a:p>
            <a:pPr lvl="2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vi-VN" dirty="0"/>
          </a:p>
          <a:p>
            <a:pPr lvl="2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vi-VN" dirty="0"/>
          </a:p>
          <a:p>
            <a:pPr lvl="2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cẩn</a:t>
            </a:r>
            <a:r>
              <a:rPr lang="en-US" dirty="0"/>
              <a:t> </a:t>
            </a:r>
            <a:r>
              <a:rPr lang="en-US" dirty="0" err="1"/>
              <a:t>thận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vi-VN" dirty="0"/>
          </a:p>
          <a:p>
            <a:pPr lvl="2"/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hoãn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endParaRPr lang="vi-VN" dirty="0"/>
          </a:p>
          <a:p>
            <a:pPr lvl="2"/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(</a:t>
            </a:r>
            <a:r>
              <a:rPr lang="en-US" dirty="0" err="1"/>
              <a:t>timeboxing</a:t>
            </a:r>
            <a:r>
              <a:rPr lang="en-US" dirty="0"/>
              <a:t>)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41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2.1. Tổng quan quản lý dự án phần </a:t>
            </a:r>
            <a:r>
              <a:rPr lang="pt-BR" b="1" dirty="0" smtClean="0"/>
              <a:t>mềm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2.1.7.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vi-VN" sz="1600" dirty="0"/>
          </a:p>
          <a:p>
            <a:pPr lvl="1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: </a:t>
            </a:r>
            <a:endParaRPr lang="vi-VN" sz="1400" dirty="0"/>
          </a:p>
          <a:p>
            <a:pPr lvl="2"/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vi-VN" sz="1000" dirty="0"/>
          </a:p>
          <a:p>
            <a:pPr lvl="1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:</a:t>
            </a:r>
            <a:endParaRPr lang="vi-VN" sz="1400" dirty="0"/>
          </a:p>
          <a:p>
            <a:pPr lvl="2"/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vi-VN" sz="1000" dirty="0"/>
          </a:p>
          <a:p>
            <a:pPr lvl="2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vi-VN" sz="1000" dirty="0"/>
          </a:p>
          <a:p>
            <a:pPr lvl="1"/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:</a:t>
            </a:r>
            <a:endParaRPr lang="vi-VN" sz="1400" dirty="0"/>
          </a:p>
          <a:p>
            <a:pPr lvl="2"/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trưởng</a:t>
            </a:r>
            <a:endParaRPr lang="vi-VN" sz="1000" dirty="0"/>
          </a:p>
          <a:p>
            <a:pPr lvl="2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&amp;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tăng</a:t>
            </a:r>
            <a:endParaRPr lang="vi-VN" sz="1000" dirty="0"/>
          </a:p>
          <a:p>
            <a:pPr lvl="3"/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vi-VN" sz="800" dirty="0"/>
          </a:p>
          <a:p>
            <a:pPr lvl="3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vi-VN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883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2.1. Tổng quan quản lý dự án phần </a:t>
            </a:r>
            <a:r>
              <a:rPr lang="pt-BR" b="1" dirty="0" smtClean="0"/>
              <a:t>mềm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2.1.8.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vi-VN" sz="1600" dirty="0"/>
          </a:p>
          <a:p>
            <a:pPr lvl="1"/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:</a:t>
            </a:r>
            <a:endParaRPr lang="vi-VN" sz="1400" dirty="0"/>
          </a:p>
          <a:p>
            <a:pPr lvl="2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vi-VN" sz="1000" dirty="0"/>
          </a:p>
          <a:p>
            <a:pPr lvl="2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endParaRPr lang="vi-VN" sz="1000" dirty="0"/>
          </a:p>
          <a:p>
            <a:pPr lvl="2"/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vi-VN" sz="1000" dirty="0"/>
          </a:p>
          <a:p>
            <a:pPr lvl="2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đột</a:t>
            </a:r>
            <a:endParaRPr lang="vi-VN" sz="1000" dirty="0"/>
          </a:p>
          <a:p>
            <a:pPr lvl="1"/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,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</a:t>
            </a:r>
            <a:endParaRPr lang="vi-VN" sz="1400" dirty="0"/>
          </a:p>
          <a:p>
            <a:pPr lvl="2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giao</a:t>
            </a:r>
            <a:endParaRPr lang="vi-VN" sz="1000" dirty="0"/>
          </a:p>
          <a:p>
            <a:pPr lvl="2"/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vi-VN" sz="1000" dirty="0"/>
          </a:p>
          <a:p>
            <a:pPr lvl="2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(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)</a:t>
            </a:r>
            <a:endParaRPr lang="vi-VN" sz="1000" dirty="0"/>
          </a:p>
          <a:p>
            <a:pPr lvl="1"/>
            <a:endParaRPr lang="vi-VN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61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2.1. Tổng quan quản lý dự án phần </a:t>
            </a:r>
            <a:r>
              <a:rPr lang="pt-BR" b="1" dirty="0" smtClean="0"/>
              <a:t>mềm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2.1.8.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vi-VN" sz="1600" dirty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vi-VN" sz="1400" dirty="0"/>
          </a:p>
          <a:p>
            <a:pPr lvl="2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đủ</a:t>
            </a:r>
            <a:endParaRPr lang="vi-VN" sz="1000" dirty="0"/>
          </a:p>
          <a:p>
            <a:pPr lvl="2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endParaRPr lang="vi-VN" sz="1000" dirty="0"/>
          </a:p>
          <a:p>
            <a:pPr lvl="2"/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, </a:t>
            </a:r>
            <a:r>
              <a:rPr lang="en-US" dirty="0" err="1"/>
              <a:t>thưởng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.</a:t>
            </a:r>
            <a:endParaRPr lang="vi-VN" sz="1000" dirty="0"/>
          </a:p>
          <a:p>
            <a:pPr lvl="2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:</a:t>
            </a:r>
            <a:endParaRPr lang="vi-VN" sz="1000" dirty="0"/>
          </a:p>
          <a:p>
            <a:pPr lvl="3"/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20%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vi-VN" sz="800" dirty="0"/>
          </a:p>
          <a:p>
            <a:pPr lvl="3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endParaRPr lang="vi-VN" sz="800" dirty="0"/>
          </a:p>
          <a:p>
            <a:pPr lvl="3"/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(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</a:t>
            </a:r>
            <a:r>
              <a:rPr lang="en-US" dirty="0" err="1"/>
              <a:t>chúng</a:t>
            </a:r>
            <a:r>
              <a:rPr lang="en-US" dirty="0"/>
              <a:t> ta”)</a:t>
            </a:r>
            <a:endParaRPr lang="vi-VN" sz="800" dirty="0"/>
          </a:p>
          <a:p>
            <a:pPr lvl="3"/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vi-VN" sz="800" dirty="0"/>
          </a:p>
          <a:p>
            <a:pPr lvl="3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thưởng</a:t>
            </a:r>
            <a:r>
              <a:rPr lang="en-US" dirty="0"/>
              <a:t> </a:t>
            </a:r>
            <a:r>
              <a:rPr lang="en-US" dirty="0" err="1"/>
              <a:t>phạt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bằng</a:t>
            </a:r>
            <a:endParaRPr lang="vi-VN" sz="800" dirty="0"/>
          </a:p>
          <a:p>
            <a:pPr lvl="3"/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khích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vi-VN" sz="800" dirty="0"/>
          </a:p>
          <a:p>
            <a:pPr lvl="3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tin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vi-VN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496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2.1. Tổng quan quản lý dự án phần </a:t>
            </a:r>
            <a:r>
              <a:rPr lang="pt-BR" b="1" dirty="0" smtClean="0"/>
              <a:t>mềm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2.1.9.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đột</a:t>
            </a:r>
            <a:endParaRPr lang="vi-VN" dirty="0"/>
          </a:p>
          <a:p>
            <a:pPr lvl="1"/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ngừa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:</a:t>
            </a:r>
            <a:endParaRPr lang="vi-VN" dirty="0"/>
          </a:p>
          <a:p>
            <a:pPr lvl="2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vi-VN" dirty="0"/>
          </a:p>
          <a:p>
            <a:pPr lvl="2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endParaRPr lang="vi-VN" dirty="0"/>
          </a:p>
          <a:p>
            <a:pPr lvl="2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vi-VN" dirty="0"/>
          </a:p>
          <a:p>
            <a:pPr lvl="1"/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sung:</a:t>
            </a:r>
            <a:endParaRPr lang="vi-VN" dirty="0"/>
          </a:p>
          <a:p>
            <a:pPr lvl="2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vi-VN" dirty="0"/>
          </a:p>
          <a:p>
            <a:pPr lvl="2"/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chắn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vi-VN" dirty="0"/>
          </a:p>
          <a:p>
            <a:pPr lvl="2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lang="vi-VN" dirty="0"/>
          </a:p>
          <a:p>
            <a:pPr lvl="2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vi-VN" dirty="0"/>
          </a:p>
          <a:p>
            <a:pPr lvl="2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cam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vi-VN" dirty="0"/>
          </a:p>
          <a:p>
            <a:pPr lvl="2"/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066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2.2. Một số quy trình phát triển phần mềm thông dụng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vi-VN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:</a:t>
            </a:r>
            <a:endParaRPr lang="vi-VN" dirty="0"/>
          </a:p>
          <a:p>
            <a:pPr lvl="2"/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(Process oriented)</a:t>
            </a:r>
            <a:endParaRPr lang="vi-VN" dirty="0"/>
          </a:p>
          <a:p>
            <a:pPr lvl="2"/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(Data centered)</a:t>
            </a:r>
            <a:endParaRPr lang="vi-VN" dirty="0"/>
          </a:p>
          <a:p>
            <a:pPr lvl="2"/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(Structured)</a:t>
            </a:r>
            <a:endParaRPr lang="vi-VN" dirty="0"/>
          </a:p>
          <a:p>
            <a:pPr lvl="3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(Waterfall</a:t>
            </a:r>
            <a:r>
              <a:rPr lang="en-US" dirty="0" smtClean="0"/>
              <a:t>)</a:t>
            </a:r>
          </a:p>
          <a:p>
            <a:pPr lvl="3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song </a:t>
            </a:r>
            <a:r>
              <a:rPr lang="en-US" dirty="0" err="1"/>
              <a:t>song</a:t>
            </a:r>
            <a:r>
              <a:rPr lang="en-US" dirty="0"/>
              <a:t> (Parallel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(Object-oriented)</a:t>
            </a:r>
            <a:endParaRPr lang="vi-VN" dirty="0"/>
          </a:p>
          <a:p>
            <a:pPr lvl="2"/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(Rapid action development)</a:t>
            </a:r>
            <a:endParaRPr lang="vi-VN" dirty="0"/>
          </a:p>
          <a:p>
            <a:pPr lvl="3"/>
            <a:r>
              <a:rPr lang="en-US" dirty="0"/>
              <a:t>Theo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(Phased</a:t>
            </a:r>
            <a:r>
              <a:rPr lang="en-US" dirty="0" smtClean="0"/>
              <a:t>)</a:t>
            </a:r>
          </a:p>
          <a:p>
            <a:pPr lvl="3"/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(Prototyping</a:t>
            </a:r>
            <a:r>
              <a:rPr lang="en-US" dirty="0" smtClean="0"/>
              <a:t>)</a:t>
            </a:r>
          </a:p>
          <a:p>
            <a:pPr lvl="3"/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vứt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(Throwaway Prototyping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(Agile Development)</a:t>
            </a:r>
            <a:endParaRPr lang="vi-VN" dirty="0"/>
          </a:p>
          <a:p>
            <a:pPr lvl="3"/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đoan</a:t>
            </a:r>
            <a:r>
              <a:rPr lang="en-US" dirty="0"/>
              <a:t> (Extreme Programming)</a:t>
            </a:r>
            <a:endParaRPr lang="vi-VN" dirty="0"/>
          </a:p>
          <a:p>
            <a:pPr lvl="3"/>
            <a:r>
              <a:rPr lang="en-US" dirty="0" smtClean="0"/>
              <a:t>SCRUM</a:t>
            </a:r>
            <a:endParaRPr lang="vi-VN" dirty="0"/>
          </a:p>
          <a:p>
            <a:endParaRPr lang="vi-VN" dirty="0"/>
          </a:p>
          <a:p>
            <a:endParaRPr lang="vi-VN" dirty="0"/>
          </a:p>
          <a:p>
            <a:pPr lvl="0"/>
            <a:endParaRPr lang="vi-VN" dirty="0"/>
          </a:p>
          <a:p>
            <a:endParaRPr lang="vi-VN" dirty="0"/>
          </a:p>
          <a:p>
            <a:pPr lvl="0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554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2.2. Một số quy trình phát triển phần mềm thông dụng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(Structured)</a:t>
            </a:r>
            <a:endParaRPr lang="vi-VN" dirty="0"/>
          </a:p>
          <a:p>
            <a:endParaRPr lang="vi-VN" dirty="0"/>
          </a:p>
          <a:p>
            <a:endParaRPr lang="vi-VN" dirty="0"/>
          </a:p>
          <a:p>
            <a:pPr lvl="0"/>
            <a:endParaRPr lang="vi-VN" dirty="0"/>
          </a:p>
          <a:p>
            <a:endParaRPr lang="vi-VN" dirty="0"/>
          </a:p>
          <a:p>
            <a:pPr lvl="0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17</a:t>
            </a:fld>
            <a:endParaRPr lang="vi-V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19185"/>
              </p:ext>
            </p:extLst>
          </p:nvPr>
        </p:nvGraphicFramePr>
        <p:xfrm>
          <a:off x="514109" y="1618431"/>
          <a:ext cx="11325466" cy="464546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662733">
                  <a:extLst>
                    <a:ext uri="{9D8B030D-6E8A-4147-A177-3AD203B41FA5}">
                      <a16:colId xmlns:a16="http://schemas.microsoft.com/office/drawing/2014/main" val="3447085115"/>
                    </a:ext>
                  </a:extLst>
                </a:gridCol>
                <a:gridCol w="5662733">
                  <a:extLst>
                    <a:ext uri="{9D8B030D-6E8A-4147-A177-3AD203B41FA5}">
                      <a16:colId xmlns:a16="http://schemas.microsoft.com/office/drawing/2014/main" val="1699790267"/>
                    </a:ext>
                  </a:extLst>
                </a:gridCol>
              </a:tblGrid>
              <a:tr h="372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thác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nước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(Waterfall)</a:t>
                      </a:r>
                      <a:endParaRPr lang="vi-VN" sz="16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song </a:t>
                      </a: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song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(Parallel)</a:t>
                      </a:r>
                      <a:endParaRPr lang="vi-VN" sz="16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523655"/>
                  </a:ext>
                </a:extLst>
              </a:tr>
              <a:tr h="4272844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40693"/>
                  </a:ext>
                </a:extLst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81049" y="2081441"/>
            <a:ext cx="5210175" cy="373833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5991225" y="2200274"/>
            <a:ext cx="5657850" cy="381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1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2.2. Một số quy trình phát triển phần mềm thông dụng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(Rapid action development)</a:t>
            </a:r>
            <a:endParaRPr lang="vi-VN" dirty="0"/>
          </a:p>
          <a:p>
            <a:endParaRPr lang="vi-VN" dirty="0"/>
          </a:p>
          <a:p>
            <a:endParaRPr lang="vi-VN" dirty="0"/>
          </a:p>
          <a:p>
            <a:pPr lvl="0"/>
            <a:endParaRPr lang="vi-VN" dirty="0"/>
          </a:p>
          <a:p>
            <a:endParaRPr lang="vi-VN" dirty="0"/>
          </a:p>
          <a:p>
            <a:pPr lvl="0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18</a:t>
            </a:fld>
            <a:endParaRPr lang="vi-V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33258"/>
              </p:ext>
            </p:extLst>
          </p:nvPr>
        </p:nvGraphicFramePr>
        <p:xfrm>
          <a:off x="405848" y="1618876"/>
          <a:ext cx="11576601" cy="464501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363703">
                  <a:extLst>
                    <a:ext uri="{9D8B030D-6E8A-4147-A177-3AD203B41FA5}">
                      <a16:colId xmlns:a16="http://schemas.microsoft.com/office/drawing/2014/main" val="3447085115"/>
                    </a:ext>
                  </a:extLst>
                </a:gridCol>
                <a:gridCol w="212898">
                  <a:extLst>
                    <a:ext uri="{9D8B030D-6E8A-4147-A177-3AD203B41FA5}">
                      <a16:colId xmlns:a16="http://schemas.microsoft.com/office/drawing/2014/main" val="1699790267"/>
                    </a:ext>
                  </a:extLst>
                </a:gridCol>
              </a:tblGrid>
              <a:tr h="384692">
                <a:tc>
                  <a:txBody>
                    <a:bodyPr/>
                    <a:lstStyle/>
                    <a:p>
                      <a:pPr lvl="0"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Theo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giai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(Phased)</a:t>
                      </a:r>
                      <a:endParaRPr lang="vi-V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vi-VN" sz="16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523655"/>
                  </a:ext>
                </a:extLst>
              </a:tr>
              <a:tr h="4260327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40693"/>
                  </a:ext>
                </a:extLst>
              </a:tr>
            </a:tbl>
          </a:graphicData>
        </a:graphic>
      </p:graphicFrame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3067050" y="2085975"/>
            <a:ext cx="5487352" cy="417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2.2. Một số quy trình phát triển phần mềm thông dụng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(Rapid action development)</a:t>
            </a:r>
            <a:endParaRPr lang="vi-VN" dirty="0"/>
          </a:p>
          <a:p>
            <a:endParaRPr lang="vi-VN" dirty="0"/>
          </a:p>
          <a:p>
            <a:endParaRPr lang="vi-VN" dirty="0"/>
          </a:p>
          <a:p>
            <a:pPr lvl="0"/>
            <a:endParaRPr lang="vi-VN" dirty="0"/>
          </a:p>
          <a:p>
            <a:endParaRPr lang="vi-VN" dirty="0"/>
          </a:p>
          <a:p>
            <a:pPr lvl="0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19</a:t>
            </a:fld>
            <a:endParaRPr lang="vi-V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267677"/>
              </p:ext>
            </p:extLst>
          </p:nvPr>
        </p:nvGraphicFramePr>
        <p:xfrm>
          <a:off x="514109" y="1618431"/>
          <a:ext cx="11458816" cy="464546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729408">
                  <a:extLst>
                    <a:ext uri="{9D8B030D-6E8A-4147-A177-3AD203B41FA5}">
                      <a16:colId xmlns:a16="http://schemas.microsoft.com/office/drawing/2014/main" val="3447085115"/>
                    </a:ext>
                  </a:extLst>
                </a:gridCol>
                <a:gridCol w="5729408">
                  <a:extLst>
                    <a:ext uri="{9D8B030D-6E8A-4147-A177-3AD203B41FA5}">
                      <a16:colId xmlns:a16="http://schemas.microsoft.com/office/drawing/2014/main" val="1699790267"/>
                    </a:ext>
                  </a:extLst>
                </a:gridCol>
              </a:tblGrid>
              <a:tr h="372620">
                <a:tc>
                  <a:txBody>
                    <a:bodyPr/>
                    <a:lstStyle/>
                    <a:p>
                      <a:pPr lvl="0" algn="ctr"/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Nguyên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mẫu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(Prototyping)</a:t>
                      </a:r>
                      <a:endParaRPr lang="vi-V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Nguyên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mẫu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vứt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bỏ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(Throwaway Prototyping)</a:t>
                      </a:r>
                      <a:endParaRPr lang="vi-V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523655"/>
                  </a:ext>
                </a:extLst>
              </a:tr>
              <a:tr h="4272844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40693"/>
                  </a:ext>
                </a:extLst>
              </a:tr>
            </a:tbl>
          </a:graphicData>
        </a:graphic>
      </p:graphicFrame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0" y="2333624"/>
            <a:ext cx="5276850" cy="296227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6324600" y="2509836"/>
            <a:ext cx="56483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7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NỘI DUNG HỌC PHẦN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Chương </a:t>
            </a:r>
            <a:r>
              <a:rPr lang="pt-BR" b="1" dirty="0">
                <a:solidFill>
                  <a:schemeClr val="bg1">
                    <a:lumMod val="75000"/>
                  </a:schemeClr>
                </a:solidFill>
              </a:rPr>
              <a:t>1: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b="1" dirty="0">
                <a:solidFill>
                  <a:schemeClr val="bg1">
                    <a:lumMod val="75000"/>
                  </a:schemeClr>
                </a:solidFill>
              </a:rPr>
              <a:t>Giới thiệu về phân tích thiết kế hệ thống 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(3 tiết)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pt-BR" b="1" dirty="0" smtClean="0">
                <a:solidFill>
                  <a:srgbClr val="00B050"/>
                </a:solidFill>
              </a:rPr>
              <a:t>Chương </a:t>
            </a:r>
            <a:r>
              <a:rPr lang="pt-BR" b="1" dirty="0">
                <a:solidFill>
                  <a:srgbClr val="00B050"/>
                </a:solidFill>
              </a:rPr>
              <a:t>2: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b="1" dirty="0">
                <a:solidFill>
                  <a:srgbClr val="00B050"/>
                </a:solidFill>
              </a:rPr>
              <a:t>Phát triển dự án phần </a:t>
            </a:r>
            <a:r>
              <a:rPr lang="pt-BR" b="1" dirty="0" smtClean="0">
                <a:solidFill>
                  <a:srgbClr val="00B050"/>
                </a:solidFill>
              </a:rPr>
              <a:t>mềm (6 tiết)</a:t>
            </a:r>
          </a:p>
          <a:p>
            <a:pPr lvl="2"/>
            <a:r>
              <a:rPr lang="pt-BR" dirty="0" smtClean="0">
                <a:solidFill>
                  <a:srgbClr val="00B050"/>
                </a:solidFill>
              </a:rPr>
              <a:t>2.1. Tổng quan quản lý dự án phần mềm</a:t>
            </a:r>
            <a:endParaRPr lang="vi-VN" sz="1000" dirty="0" smtClean="0">
              <a:solidFill>
                <a:srgbClr val="00B050"/>
              </a:solidFill>
            </a:endParaRPr>
          </a:p>
          <a:p>
            <a:pPr lvl="2"/>
            <a:r>
              <a:rPr lang="pt-BR" dirty="0" smtClean="0">
                <a:solidFill>
                  <a:srgbClr val="00B050"/>
                </a:solidFill>
              </a:rPr>
              <a:t>2.2</a:t>
            </a:r>
            <a:r>
              <a:rPr lang="pt-BR" dirty="0">
                <a:solidFill>
                  <a:srgbClr val="00B050"/>
                </a:solidFill>
              </a:rPr>
              <a:t>. Một số quy trình phát triển phần mềm thông dụng</a:t>
            </a:r>
            <a:endParaRPr lang="vi-VN" sz="1000" dirty="0">
              <a:solidFill>
                <a:srgbClr val="00B050"/>
              </a:solidFill>
            </a:endParaRPr>
          </a:p>
          <a:p>
            <a:pPr lvl="2"/>
            <a:r>
              <a:rPr lang="pt-BR" dirty="0" smtClean="0">
                <a:solidFill>
                  <a:srgbClr val="00B050"/>
                </a:solidFill>
              </a:rPr>
              <a:t>2.3. </a:t>
            </a:r>
            <a:r>
              <a:rPr lang="pt-BR" dirty="0">
                <a:solidFill>
                  <a:srgbClr val="00B050"/>
                </a:solidFill>
              </a:rPr>
              <a:t>Tiếp cận hệ thống hướng đối </a:t>
            </a:r>
            <a:r>
              <a:rPr lang="pt-BR" dirty="0" smtClean="0">
                <a:solidFill>
                  <a:srgbClr val="00B050"/>
                </a:solidFill>
              </a:rPr>
              <a:t>tượng</a:t>
            </a:r>
          </a:p>
          <a:p>
            <a:pPr lvl="2"/>
            <a:r>
              <a:rPr lang="pt-BR" dirty="0" smtClean="0">
                <a:solidFill>
                  <a:srgbClr val="00B050"/>
                </a:solidFill>
              </a:rPr>
              <a:t>2.4. Quy trình hợp nhất (RUP - Rational </a:t>
            </a:r>
            <a:r>
              <a:rPr lang="pt-BR" dirty="0">
                <a:solidFill>
                  <a:srgbClr val="00B050"/>
                </a:solidFill>
              </a:rPr>
              <a:t>Unified </a:t>
            </a:r>
            <a:r>
              <a:rPr lang="pt-BR" dirty="0" smtClean="0">
                <a:solidFill>
                  <a:srgbClr val="00B050"/>
                </a:solidFill>
              </a:rPr>
              <a:t>Process)</a:t>
            </a:r>
            <a:endParaRPr lang="pt-BR" dirty="0">
              <a:solidFill>
                <a:srgbClr val="00B050"/>
              </a:solidFill>
            </a:endParaRPr>
          </a:p>
          <a:p>
            <a:pPr lvl="1"/>
            <a:r>
              <a:rPr lang="pt-BR" b="1" dirty="0" smtClean="0"/>
              <a:t>Chương </a:t>
            </a:r>
            <a:r>
              <a:rPr lang="pt-BR" b="1" dirty="0"/>
              <a:t>3:</a:t>
            </a:r>
            <a:r>
              <a:rPr lang="pt-BR" dirty="0"/>
              <a:t> </a:t>
            </a:r>
            <a:r>
              <a:rPr lang="pt-BR" b="1" dirty="0"/>
              <a:t>Mô hình hóa hệ </a:t>
            </a:r>
            <a:r>
              <a:rPr lang="pt-BR" b="1" dirty="0" smtClean="0"/>
              <a:t>thống (6 tiết)</a:t>
            </a:r>
          </a:p>
          <a:p>
            <a:pPr lvl="1"/>
            <a:r>
              <a:rPr lang="en-US" b="1" dirty="0" err="1" smtClean="0"/>
              <a:t>Chương</a:t>
            </a:r>
            <a:r>
              <a:rPr lang="en-US" b="1" dirty="0" smtClean="0"/>
              <a:t> </a:t>
            </a:r>
            <a:r>
              <a:rPr lang="en-US" b="1" dirty="0"/>
              <a:t>4: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tích</a:t>
            </a:r>
            <a:r>
              <a:rPr lang="en-US" b="1" dirty="0"/>
              <a:t> </a:t>
            </a:r>
            <a:r>
              <a:rPr lang="en-US" b="1" dirty="0" err="1"/>
              <a:t>hê</a:t>
            </a:r>
            <a:r>
              <a:rPr lang="en-US" b="1" dirty="0"/>
              <a:t>̣ </a:t>
            </a:r>
            <a:r>
              <a:rPr lang="en-US" b="1" dirty="0" err="1"/>
              <a:t>thống</a:t>
            </a:r>
            <a:r>
              <a:rPr lang="en-US" b="1" dirty="0"/>
              <a:t> (12 </a:t>
            </a:r>
            <a:r>
              <a:rPr lang="en-US" b="1" dirty="0" err="1"/>
              <a:t>tiết</a:t>
            </a:r>
            <a:r>
              <a:rPr lang="en-US" b="1" dirty="0"/>
              <a:t>)</a:t>
            </a:r>
            <a:endParaRPr lang="vi-VN" dirty="0"/>
          </a:p>
          <a:p>
            <a:pPr lvl="1"/>
            <a:r>
              <a:rPr lang="en-US" b="1" dirty="0" err="1" smtClean="0"/>
              <a:t>Chương</a:t>
            </a:r>
            <a:r>
              <a:rPr lang="en-US" b="1" dirty="0" smtClean="0"/>
              <a:t> </a:t>
            </a:r>
            <a:r>
              <a:rPr lang="en-US" b="1" dirty="0"/>
              <a:t>5: </a:t>
            </a:r>
            <a:r>
              <a:rPr lang="en-US" b="1" dirty="0" err="1"/>
              <a:t>Thiết</a:t>
            </a:r>
            <a:r>
              <a:rPr lang="en-US" b="1" dirty="0"/>
              <a:t> </a:t>
            </a:r>
            <a:r>
              <a:rPr lang="en-US" b="1" dirty="0" err="1"/>
              <a:t>kê</a:t>
            </a:r>
            <a:r>
              <a:rPr lang="en-US" b="1" dirty="0"/>
              <a:t>́ </a:t>
            </a:r>
            <a:r>
              <a:rPr lang="en-US" b="1" dirty="0" err="1"/>
              <a:t>hê</a:t>
            </a:r>
            <a:r>
              <a:rPr lang="en-US" b="1" dirty="0"/>
              <a:t>̣ </a:t>
            </a:r>
            <a:r>
              <a:rPr lang="en-US" b="1" dirty="0" err="1"/>
              <a:t>thống</a:t>
            </a:r>
            <a:r>
              <a:rPr lang="en-US" b="1" dirty="0"/>
              <a:t> (12 </a:t>
            </a:r>
            <a:r>
              <a:rPr lang="en-US" b="1" dirty="0" err="1"/>
              <a:t>tiết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 err="1" smtClean="0"/>
              <a:t>Chương</a:t>
            </a:r>
            <a:r>
              <a:rPr lang="en-US" b="1" dirty="0" smtClean="0"/>
              <a:t> </a:t>
            </a:r>
            <a:r>
              <a:rPr lang="en-US" b="1" dirty="0"/>
              <a:t>6: </a:t>
            </a:r>
            <a:r>
              <a:rPr lang="en-US" b="1" dirty="0" err="1"/>
              <a:t>Cài</a:t>
            </a:r>
            <a:r>
              <a:rPr lang="en-US" b="1" dirty="0"/>
              <a:t> </a:t>
            </a:r>
            <a:r>
              <a:rPr lang="en-US" b="1" dirty="0" err="1"/>
              <a:t>đặt</a:t>
            </a:r>
            <a:r>
              <a:rPr lang="en-US" b="1" dirty="0"/>
              <a:t>, </a:t>
            </a:r>
            <a:r>
              <a:rPr lang="en-US" b="1" dirty="0" err="1"/>
              <a:t>vận</a:t>
            </a:r>
            <a:r>
              <a:rPr lang="en-US" b="1" dirty="0"/>
              <a:t> </a:t>
            </a:r>
            <a:r>
              <a:rPr lang="en-US" b="1" dirty="0" err="1"/>
              <a:t>hành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̀ </a:t>
            </a:r>
            <a:r>
              <a:rPr lang="en-US" b="1" dirty="0" err="1" smtClean="0"/>
              <a:t>hỗ</a:t>
            </a:r>
            <a:r>
              <a:rPr lang="en-US" b="1" dirty="0" smtClean="0"/>
              <a:t>̃ </a:t>
            </a:r>
            <a:r>
              <a:rPr lang="en-US" b="1" dirty="0" err="1"/>
              <a:t>trơ</a:t>
            </a:r>
            <a:r>
              <a:rPr lang="en-US" b="1" dirty="0"/>
              <a:t>̣ </a:t>
            </a:r>
            <a:r>
              <a:rPr lang="en-US" b="1" dirty="0" err="1"/>
              <a:t>hê</a:t>
            </a:r>
            <a:r>
              <a:rPr lang="en-US" b="1" dirty="0"/>
              <a:t>̣ </a:t>
            </a:r>
            <a:r>
              <a:rPr lang="en-US" b="1" dirty="0" err="1"/>
              <a:t>thống</a:t>
            </a:r>
            <a:r>
              <a:rPr lang="en-US" b="1" dirty="0"/>
              <a:t> (3 </a:t>
            </a:r>
            <a:r>
              <a:rPr lang="en-US" b="1" dirty="0" err="1"/>
              <a:t>tiết</a:t>
            </a:r>
            <a:r>
              <a:rPr lang="en-US" b="1" dirty="0"/>
              <a:t>)</a:t>
            </a:r>
            <a:endParaRPr lang="vi-VN" dirty="0"/>
          </a:p>
          <a:p>
            <a:endParaRPr lang="vi-VN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025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2.2. Một số quy trình phát triển phần mềm thông dụng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(Agile Development)</a:t>
            </a:r>
            <a:endParaRPr lang="vi-VN" dirty="0"/>
          </a:p>
          <a:p>
            <a:pPr lvl="1"/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đoan</a:t>
            </a:r>
            <a:r>
              <a:rPr lang="en-US" dirty="0"/>
              <a:t> (Extreme Programming)</a:t>
            </a:r>
            <a:endParaRPr lang="vi-VN" dirty="0"/>
          </a:p>
          <a:p>
            <a:pPr lvl="3"/>
            <a:r>
              <a:rPr lang="en-US" dirty="0"/>
              <a:t>4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cốt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: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,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can </a:t>
            </a:r>
            <a:r>
              <a:rPr lang="en-US" dirty="0" err="1"/>
              <a:t>đảm</a:t>
            </a:r>
            <a:r>
              <a:rPr lang="en-US" dirty="0"/>
              <a:t>.</a:t>
            </a:r>
            <a:endParaRPr lang="vi-VN" dirty="0"/>
          </a:p>
          <a:p>
            <a:pPr lvl="1"/>
            <a:r>
              <a:rPr lang="en-US" dirty="0"/>
              <a:t>SCRUM</a:t>
            </a:r>
            <a:endParaRPr lang="vi-VN" dirty="0"/>
          </a:p>
          <a:p>
            <a:pPr lvl="3"/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.</a:t>
            </a:r>
            <a:endParaRPr lang="vi-VN" dirty="0"/>
          </a:p>
          <a:p>
            <a:pPr lvl="3"/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  <a:endParaRPr lang="vi-VN" dirty="0"/>
          </a:p>
          <a:p>
            <a:pPr lvl="3"/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.</a:t>
            </a:r>
            <a:endParaRPr lang="vi-VN" dirty="0"/>
          </a:p>
          <a:p>
            <a:pPr lvl="3"/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;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tin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.</a:t>
            </a:r>
            <a:endParaRPr lang="vi-VN" dirty="0"/>
          </a:p>
          <a:p>
            <a:pPr lvl="3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  <a:endParaRPr lang="vi-VN" dirty="0"/>
          </a:p>
          <a:p>
            <a:pPr lvl="3"/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</a:t>
            </a:r>
            <a:endParaRPr lang="vi-VN" dirty="0"/>
          </a:p>
          <a:p>
            <a:pPr lvl="3"/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bền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. </a:t>
            </a:r>
            <a:endParaRPr lang="vi-VN" dirty="0"/>
          </a:p>
          <a:p>
            <a:pPr lvl="3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nhẹn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  <a:endParaRPr lang="vi-VN" dirty="0"/>
          </a:p>
          <a:p>
            <a:pPr lvl="3"/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.</a:t>
            </a:r>
            <a:endParaRPr lang="vi-VN" dirty="0"/>
          </a:p>
          <a:p>
            <a:pPr lvl="3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​​</a:t>
            </a:r>
            <a:r>
              <a:rPr lang="en-US" dirty="0" err="1"/>
              <a:t>trúc</a:t>
            </a:r>
            <a:r>
              <a:rPr lang="en-US" dirty="0"/>
              <a:t>,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  <a:endParaRPr lang="vi-VN" dirty="0"/>
          </a:p>
          <a:p>
            <a:pPr lvl="3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endParaRPr lang="vi-VN" dirty="0"/>
          </a:p>
          <a:p>
            <a:endParaRPr lang="vi-VN" dirty="0"/>
          </a:p>
          <a:p>
            <a:pPr lvl="0"/>
            <a:endParaRPr lang="vi-VN" dirty="0"/>
          </a:p>
          <a:p>
            <a:endParaRPr lang="vi-VN" dirty="0"/>
          </a:p>
          <a:p>
            <a:pPr lvl="0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20</a:t>
            </a:fld>
            <a:endParaRPr lang="vi-VN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43912" y="1582671"/>
            <a:ext cx="3595688" cy="39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6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2.2. Một số quy trình phát triển phần mềm thông dụng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vi-VN" dirty="0"/>
          </a:p>
          <a:p>
            <a:endParaRPr lang="vi-VN" dirty="0"/>
          </a:p>
          <a:p>
            <a:pPr lvl="0"/>
            <a:endParaRPr lang="vi-VN" dirty="0"/>
          </a:p>
          <a:p>
            <a:endParaRPr lang="vi-VN" dirty="0"/>
          </a:p>
          <a:p>
            <a:pPr lvl="0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21</a:t>
            </a:fld>
            <a:endParaRPr lang="vi-VN"/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l="28750" t="53704" r="29167" b="22592"/>
          <a:stretch/>
        </p:blipFill>
        <p:spPr>
          <a:xfrm>
            <a:off x="619125" y="1696720"/>
            <a:ext cx="10925175" cy="380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8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2.3. Tiếp cận hệ thống hướng đối tượng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82" y="1110066"/>
            <a:ext cx="11887200" cy="52476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2.3.1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vi-VN" sz="1600" dirty="0"/>
          </a:p>
          <a:p>
            <a:pPr lvl="1"/>
            <a:r>
              <a:rPr lang="en-US" dirty="0" err="1"/>
              <a:t>Nỗ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vi-VN" sz="1400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(UML)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(RUP)</a:t>
            </a:r>
            <a:endParaRPr lang="vi-VN" sz="1400" dirty="0"/>
          </a:p>
          <a:p>
            <a:pPr lvl="1"/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:</a:t>
            </a:r>
            <a:endParaRPr lang="vi-VN" sz="1400" dirty="0"/>
          </a:p>
          <a:p>
            <a:pPr lvl="2"/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(ca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)</a:t>
            </a:r>
            <a:endParaRPr lang="vi-VN" sz="1000" dirty="0"/>
          </a:p>
          <a:p>
            <a:pPr lvl="3"/>
            <a:r>
              <a:rPr lang="en-US" dirty="0"/>
              <a:t>Ca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vi-VN" sz="800" dirty="0"/>
          </a:p>
          <a:p>
            <a:pPr lvl="3"/>
            <a:r>
              <a:rPr lang="en-US" dirty="0" err="1"/>
              <a:t>Mỗi</a:t>
            </a:r>
            <a:r>
              <a:rPr lang="en-US" dirty="0"/>
              <a:t> ca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pPr lvl="2"/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vi-VN" sz="1000" dirty="0"/>
          </a:p>
          <a:p>
            <a:pPr lvl="3"/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(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):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vi-VN" sz="800" dirty="0"/>
          </a:p>
          <a:p>
            <a:pPr lvl="3"/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(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):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vi-VN" sz="800" dirty="0"/>
          </a:p>
          <a:p>
            <a:pPr lvl="3"/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(</a:t>
            </a:r>
            <a:r>
              <a:rPr lang="en-US" dirty="0" err="1"/>
              <a:t>hành</a:t>
            </a:r>
            <a:r>
              <a:rPr lang="en-US" dirty="0"/>
              <a:t> vi):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vi-VN" sz="800" dirty="0"/>
          </a:p>
          <a:p>
            <a:pPr lvl="2"/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trưởng</a:t>
            </a:r>
            <a:endParaRPr lang="vi-VN" sz="1000" dirty="0"/>
          </a:p>
          <a:p>
            <a:pPr lvl="2"/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OOSAD</a:t>
            </a:r>
            <a:endParaRPr lang="vi-VN" sz="1000" dirty="0"/>
          </a:p>
          <a:p>
            <a:pPr lvl="3"/>
            <a:r>
              <a:rPr lang="en-US" dirty="0"/>
              <a:t>Chia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vi-VN" sz="800" dirty="0"/>
          </a:p>
          <a:p>
            <a:pPr lvl="3"/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mô-đun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 smtClean="0"/>
              <a:t>lẻ</a:t>
            </a:r>
            <a:endParaRPr lang="vi-VN" sz="800" dirty="0"/>
          </a:p>
          <a:p>
            <a:endParaRPr lang="vi-VN" dirty="0"/>
          </a:p>
          <a:p>
            <a:endParaRPr lang="vi-VN" dirty="0"/>
          </a:p>
          <a:p>
            <a:pPr lvl="0"/>
            <a:endParaRPr lang="vi-VN" dirty="0"/>
          </a:p>
          <a:p>
            <a:endParaRPr lang="vi-VN" dirty="0"/>
          </a:p>
          <a:p>
            <a:pPr lvl="0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02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2.3. Tiếp cận hệ thống hướng đối tượng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82" y="1110066"/>
            <a:ext cx="11887200" cy="5247602"/>
          </a:xfrm>
        </p:spPr>
        <p:txBody>
          <a:bodyPr>
            <a:normAutofit/>
          </a:bodyPr>
          <a:lstStyle/>
          <a:p>
            <a:r>
              <a:rPr lang="en-US" dirty="0"/>
              <a:t>2.3.2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vi-VN" dirty="0"/>
          </a:p>
          <a:p>
            <a:pPr lvl="1"/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&amp;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(Classes &amp; Objects)</a:t>
            </a:r>
            <a:endParaRPr lang="vi-VN" dirty="0"/>
          </a:p>
          <a:p>
            <a:pPr lvl="2"/>
            <a:r>
              <a:rPr lang="en-US" dirty="0"/>
              <a:t>Object (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):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vi-VN" dirty="0"/>
          </a:p>
          <a:p>
            <a:pPr lvl="2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vi-VN" dirty="0"/>
          </a:p>
          <a:p>
            <a:pPr lvl="2"/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vi-VN" dirty="0"/>
          </a:p>
          <a:p>
            <a:pPr lvl="1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&amp;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(Methods &amp; Messages)</a:t>
            </a:r>
            <a:endParaRPr lang="vi-VN" dirty="0"/>
          </a:p>
          <a:p>
            <a:pPr lvl="2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vi-VN" dirty="0"/>
          </a:p>
          <a:p>
            <a:pPr lvl="2"/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(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)</a:t>
            </a:r>
            <a:endParaRPr lang="vi-VN" dirty="0"/>
          </a:p>
          <a:p>
            <a:pPr lvl="1"/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&amp;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(Encapsulation &amp; information hiding)</a:t>
            </a:r>
            <a:endParaRPr lang="vi-VN" dirty="0"/>
          </a:p>
          <a:p>
            <a:pPr lvl="2"/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  <a:p>
            <a:pPr lvl="2"/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tin: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ẩn</a:t>
            </a:r>
            <a:endParaRPr lang="vi-VN" dirty="0"/>
          </a:p>
          <a:p>
            <a:endParaRPr lang="vi-VN" dirty="0"/>
          </a:p>
          <a:p>
            <a:endParaRPr lang="vi-VN" dirty="0"/>
          </a:p>
          <a:p>
            <a:pPr lvl="0"/>
            <a:endParaRPr lang="vi-VN" dirty="0"/>
          </a:p>
          <a:p>
            <a:endParaRPr lang="vi-VN" dirty="0"/>
          </a:p>
          <a:p>
            <a:pPr lvl="0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653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2.3. Tiếp cận hệ thống hướng đối tượng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82" y="1110066"/>
            <a:ext cx="11887200" cy="5247602"/>
          </a:xfrm>
        </p:spPr>
        <p:txBody>
          <a:bodyPr>
            <a:normAutofit/>
          </a:bodyPr>
          <a:lstStyle/>
          <a:p>
            <a:r>
              <a:rPr lang="en-US" dirty="0"/>
              <a:t>2.3.2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…)</a:t>
            </a:r>
            <a:endParaRPr lang="vi-VN" dirty="0"/>
          </a:p>
          <a:p>
            <a:pPr lvl="1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endParaRPr lang="vi-VN" sz="1400" dirty="0"/>
          </a:p>
          <a:p>
            <a:pPr lvl="2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(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)</a:t>
            </a:r>
            <a:endParaRPr lang="vi-VN" sz="1000" dirty="0"/>
          </a:p>
          <a:p>
            <a:pPr lvl="2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vi-VN" sz="1000" dirty="0"/>
          </a:p>
          <a:p>
            <a:pPr lvl="1"/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(Polymorphism &amp; dynamic binding)</a:t>
            </a:r>
            <a:endParaRPr lang="vi-VN" sz="1400" dirty="0"/>
          </a:p>
          <a:p>
            <a:pPr lvl="2"/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: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sz="1000" dirty="0"/>
          </a:p>
          <a:p>
            <a:pPr lvl="2"/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vi-VN" sz="1000" dirty="0"/>
          </a:p>
          <a:p>
            <a:endParaRPr lang="vi-VN" dirty="0"/>
          </a:p>
          <a:p>
            <a:endParaRPr lang="vi-VN" dirty="0"/>
          </a:p>
          <a:p>
            <a:pPr lvl="0"/>
            <a:endParaRPr lang="vi-VN" dirty="0"/>
          </a:p>
          <a:p>
            <a:endParaRPr lang="vi-VN" dirty="0"/>
          </a:p>
          <a:p>
            <a:pPr lvl="0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32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2.4. Quy trình hợp nhất (RUP - Rational Unified Process)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82" y="1110066"/>
            <a:ext cx="11887200" cy="5247602"/>
          </a:xfrm>
        </p:spPr>
        <p:txBody>
          <a:bodyPr>
            <a:normAutofit/>
          </a:bodyPr>
          <a:lstStyle/>
          <a:p>
            <a:pPr marL="200025" lvl="1" indent="0">
              <a:buNone/>
            </a:pPr>
            <a:r>
              <a:rPr lang="vi-VN" dirty="0"/>
              <a:t>RUP (Rational Unified Process) là một quy  trình mô hình hóa với UML, không phải là một  chuẩn</a:t>
            </a:r>
            <a:r>
              <a:rPr lang="en-US" dirty="0"/>
              <a:t>,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</a:t>
            </a:r>
            <a:endParaRPr lang="vi-VN" dirty="0"/>
          </a:p>
          <a:p>
            <a:pPr lvl="1"/>
            <a:r>
              <a:rPr lang="vi-VN" dirty="0"/>
              <a:t>Các nguyên tắc cơ bản</a:t>
            </a:r>
          </a:p>
          <a:p>
            <a:pPr lvl="1"/>
            <a:r>
              <a:rPr lang="vi-VN" dirty="0"/>
              <a:t>Các giai đoạn chính (phases)</a:t>
            </a:r>
          </a:p>
          <a:p>
            <a:pPr lvl="1"/>
            <a:r>
              <a:rPr lang="vi-VN" dirty="0"/>
              <a:t>Các bước chính (steps)</a:t>
            </a:r>
          </a:p>
          <a:p>
            <a:endParaRPr lang="vi-VN" dirty="0"/>
          </a:p>
          <a:p>
            <a:endParaRPr lang="vi-VN" dirty="0"/>
          </a:p>
          <a:p>
            <a:pPr lvl="0"/>
            <a:endParaRPr lang="vi-VN" dirty="0"/>
          </a:p>
          <a:p>
            <a:endParaRPr lang="vi-VN" dirty="0"/>
          </a:p>
          <a:p>
            <a:pPr lvl="0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549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2.4. Quy trình hợp nhất (</a:t>
            </a:r>
            <a:r>
              <a:rPr lang="pt-BR" b="1" dirty="0" smtClean="0"/>
              <a:t>RUP)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82" y="990827"/>
            <a:ext cx="11887200" cy="5340961"/>
          </a:xfrm>
        </p:spPr>
        <p:txBody>
          <a:bodyPr>
            <a:normAutofit/>
          </a:bodyPr>
          <a:lstStyle/>
          <a:p>
            <a:r>
              <a:rPr lang="en-US" dirty="0" smtClean="0"/>
              <a:t>2.4.1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vi-VN" sz="1600" dirty="0"/>
          </a:p>
          <a:p>
            <a:pPr lvl="1"/>
            <a:r>
              <a:rPr lang="vi-VN" dirty="0"/>
              <a:t>Lặp và tăng trưởng</a:t>
            </a:r>
            <a:endParaRPr lang="vi-VN" sz="1400" dirty="0"/>
          </a:p>
          <a:p>
            <a:pPr lvl="2"/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endParaRPr lang="vi-VN" sz="1000" dirty="0"/>
          </a:p>
          <a:p>
            <a:pPr lvl="2"/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 </a:t>
            </a:r>
            <a:r>
              <a:rPr lang="en-US" dirty="0" err="1"/>
              <a:t>dần</a:t>
            </a:r>
            <a:endParaRPr lang="vi-VN" sz="1000" dirty="0"/>
          </a:p>
          <a:p>
            <a:pPr lvl="1"/>
            <a:r>
              <a:rPr lang="vi-VN" dirty="0"/>
              <a:t>Tập trung vào kiến trúc</a:t>
            </a:r>
            <a:endParaRPr lang="vi-VN" sz="1400" dirty="0"/>
          </a:p>
          <a:p>
            <a:pPr lvl="2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mô-đun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endParaRPr lang="vi-VN" sz="1000" dirty="0"/>
          </a:p>
          <a:p>
            <a:pPr lvl="2"/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5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 </a:t>
            </a:r>
            <a:r>
              <a:rPr lang="en-US" dirty="0" err="1"/>
              <a:t>nhau</a:t>
            </a:r>
            <a:endParaRPr lang="vi-VN" sz="1000" dirty="0"/>
          </a:p>
          <a:p>
            <a:endParaRPr lang="vi-VN" dirty="0"/>
          </a:p>
          <a:p>
            <a:endParaRPr lang="vi-VN" dirty="0"/>
          </a:p>
          <a:p>
            <a:pPr lvl="0"/>
            <a:endParaRPr lang="vi-VN" dirty="0"/>
          </a:p>
          <a:p>
            <a:endParaRPr lang="vi-VN" dirty="0"/>
          </a:p>
          <a:p>
            <a:pPr lvl="0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87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2.4. Quy trình hợp nhất (</a:t>
            </a:r>
            <a:r>
              <a:rPr lang="pt-BR" b="1" dirty="0" smtClean="0"/>
              <a:t>RUP)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82" y="990827"/>
            <a:ext cx="11887200" cy="5340961"/>
          </a:xfrm>
        </p:spPr>
        <p:txBody>
          <a:bodyPr>
            <a:normAutofit/>
          </a:bodyPr>
          <a:lstStyle/>
          <a:p>
            <a:r>
              <a:rPr lang="en-US" dirty="0" smtClean="0"/>
              <a:t>2.4.1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00B050"/>
                </a:solidFill>
              </a:rPr>
              <a:t>tiếp</a:t>
            </a:r>
            <a:r>
              <a:rPr lang="en-US" dirty="0" smtClean="0"/>
              <a:t>)</a:t>
            </a:r>
            <a:endParaRPr lang="vi-VN" sz="1600" dirty="0"/>
          </a:p>
          <a:p>
            <a:pPr lvl="1"/>
            <a:r>
              <a:rPr lang="vi-VN" dirty="0" smtClean="0"/>
              <a:t>Dẫn </a:t>
            </a:r>
            <a:r>
              <a:rPr lang="vi-VN" dirty="0"/>
              <a:t>dắt theo các ca sử dụng (use cases)</a:t>
            </a:r>
            <a:endParaRPr lang="vi-VN" sz="1400" dirty="0"/>
          </a:p>
          <a:p>
            <a:pPr lvl="2"/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ca </a:t>
            </a:r>
            <a:r>
              <a:rPr lang="en-US" dirty="0" err="1"/>
              <a:t>sử</a:t>
            </a:r>
            <a:r>
              <a:rPr lang="en-US" dirty="0"/>
              <a:t> 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 </a:t>
            </a:r>
            <a:r>
              <a:rPr lang="en-US" dirty="0" err="1"/>
              <a:t>thống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vi-VN" sz="1000" dirty="0"/>
          </a:p>
          <a:p>
            <a:pPr lvl="2"/>
            <a:r>
              <a:rPr lang="en-US" b="1" dirty="0" err="1"/>
              <a:t>Nắm</a:t>
            </a:r>
            <a:r>
              <a:rPr lang="en-US" b="1" dirty="0"/>
              <a:t> </a:t>
            </a:r>
            <a:r>
              <a:rPr lang="en-US" b="1" dirty="0" err="1"/>
              <a:t>bắt</a:t>
            </a:r>
            <a:r>
              <a:rPr lang="en-US" b="1" dirty="0"/>
              <a:t> </a:t>
            </a:r>
            <a:r>
              <a:rPr lang="en-US" b="1" dirty="0" err="1"/>
              <a:t>nhu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dirty="0"/>
              <a:t>: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vi-VN" sz="1000" dirty="0"/>
          </a:p>
          <a:p>
            <a:pPr lvl="2"/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tích</a:t>
            </a:r>
            <a:r>
              <a:rPr lang="en-US" dirty="0"/>
              <a:t>: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vi-VN" sz="1000" dirty="0"/>
          </a:p>
          <a:p>
            <a:pPr lvl="2"/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cài</a:t>
            </a:r>
            <a:r>
              <a:rPr lang="en-US" b="1" dirty="0"/>
              <a:t> </a:t>
            </a:r>
            <a:r>
              <a:rPr lang="en-US" b="1" dirty="0" err="1"/>
              <a:t>đặt</a:t>
            </a:r>
            <a:r>
              <a:rPr lang="en-US" dirty="0"/>
              <a:t>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vi-VN" sz="1000" dirty="0"/>
          </a:p>
          <a:p>
            <a:pPr lvl="2"/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thu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dirty="0"/>
              <a:t>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ca </a:t>
            </a:r>
            <a:r>
              <a:rPr lang="en-US" dirty="0" err="1"/>
              <a:t>sử</a:t>
            </a:r>
            <a:r>
              <a:rPr lang="en-US" dirty="0"/>
              <a:t>  </a:t>
            </a:r>
            <a:r>
              <a:rPr lang="en-US" dirty="0" err="1"/>
              <a:t>dụng</a:t>
            </a:r>
            <a:endParaRPr lang="vi-VN" sz="1000" dirty="0"/>
          </a:p>
          <a:p>
            <a:pPr lvl="1"/>
            <a:r>
              <a:rPr lang="vi-VN" dirty="0"/>
              <a:t>Khống chế các nguy cơ (risks)</a:t>
            </a:r>
            <a:endParaRPr lang="vi-VN" sz="1400" dirty="0"/>
          </a:p>
          <a:p>
            <a:pPr lvl="2"/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vi-VN" sz="1000" dirty="0"/>
          </a:p>
          <a:p>
            <a:endParaRPr lang="vi-VN" dirty="0"/>
          </a:p>
          <a:p>
            <a:endParaRPr lang="vi-VN" dirty="0"/>
          </a:p>
          <a:p>
            <a:pPr lvl="0"/>
            <a:endParaRPr lang="vi-VN" dirty="0"/>
          </a:p>
          <a:p>
            <a:endParaRPr lang="vi-VN" dirty="0"/>
          </a:p>
          <a:p>
            <a:pPr lvl="0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052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2.4. Quy trình hợp nhất (</a:t>
            </a:r>
            <a:r>
              <a:rPr lang="pt-BR" b="1" dirty="0" smtClean="0"/>
              <a:t>RUP)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84" y="1068463"/>
            <a:ext cx="4695026" cy="5047665"/>
          </a:xfrm>
        </p:spPr>
        <p:txBody>
          <a:bodyPr>
            <a:normAutofit/>
          </a:bodyPr>
          <a:lstStyle/>
          <a:p>
            <a:r>
              <a:rPr lang="en-US" dirty="0" smtClean="0"/>
              <a:t>2.4.2. </a:t>
            </a:r>
            <a:r>
              <a:rPr lang="vi-VN" dirty="0"/>
              <a:t>Các giai đoạn của RUP</a:t>
            </a:r>
          </a:p>
          <a:p>
            <a:pPr lvl="1"/>
            <a:r>
              <a:rPr lang="vi-VN" dirty="0"/>
              <a:t>Giai đoạn khởi đầu (Inception)</a:t>
            </a:r>
          </a:p>
          <a:p>
            <a:pPr lvl="2"/>
            <a:r>
              <a:rPr lang="en-US" dirty="0"/>
              <a:t>Cho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 </a:t>
            </a:r>
            <a:r>
              <a:rPr lang="en-US" dirty="0" err="1"/>
              <a:t>mềm</a:t>
            </a:r>
            <a:r>
              <a:rPr lang="en-US" dirty="0"/>
              <a:t> (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,…)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PTPM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(</a:t>
            </a:r>
            <a:r>
              <a:rPr lang="en-US" dirty="0" err="1"/>
              <a:t>phạm</a:t>
            </a:r>
            <a:r>
              <a:rPr lang="en-US" dirty="0"/>
              <a:t> vi,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, </a:t>
            </a:r>
            <a:r>
              <a:rPr lang="en-US" dirty="0" err="1"/>
              <a:t>tính</a:t>
            </a:r>
            <a:r>
              <a:rPr lang="en-US" dirty="0"/>
              <a:t> 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,…) =&gt;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 </a:t>
            </a:r>
            <a:r>
              <a:rPr lang="en-US" dirty="0" err="1"/>
              <a:t>án</a:t>
            </a:r>
            <a:r>
              <a:rPr lang="en-US" dirty="0"/>
              <a:t> hay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?</a:t>
            </a:r>
            <a:endParaRPr lang="vi-VN" dirty="0"/>
          </a:p>
          <a:p>
            <a:pPr lvl="1"/>
            <a:r>
              <a:rPr lang="vi-VN" dirty="0"/>
              <a:t>Giai đoạn chi tiết hóa (Elaboration)</a:t>
            </a:r>
          </a:p>
          <a:p>
            <a:pPr lvl="2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(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)</a:t>
            </a:r>
            <a:endParaRPr lang="vi-VN" dirty="0"/>
          </a:p>
          <a:p>
            <a:pPr lvl="2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(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)</a:t>
            </a:r>
            <a:endParaRPr lang="vi-VN" dirty="0"/>
          </a:p>
          <a:p>
            <a:endParaRPr lang="vi-VN" dirty="0"/>
          </a:p>
          <a:p>
            <a:pPr lvl="0"/>
            <a:endParaRPr lang="vi-VN" dirty="0"/>
          </a:p>
          <a:p>
            <a:endParaRPr lang="vi-VN" dirty="0"/>
          </a:p>
          <a:p>
            <a:pPr lvl="0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28</a:t>
            </a:fld>
            <a:endParaRPr lang="vi-VN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l="30246" t="28652" r="28327" b="14416"/>
          <a:stretch/>
        </p:blipFill>
        <p:spPr>
          <a:xfrm>
            <a:off x="5426015" y="1068463"/>
            <a:ext cx="6415796" cy="497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2.4. Quy trình hợp nhất (</a:t>
            </a:r>
            <a:r>
              <a:rPr lang="pt-BR" b="1" dirty="0" smtClean="0"/>
              <a:t>RUP)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83" y="1068463"/>
            <a:ext cx="4902060" cy="5244863"/>
          </a:xfrm>
        </p:spPr>
        <p:txBody>
          <a:bodyPr>
            <a:normAutofit/>
          </a:bodyPr>
          <a:lstStyle/>
          <a:p>
            <a:r>
              <a:rPr lang="en-US" dirty="0" smtClean="0"/>
              <a:t>2.4.2. </a:t>
            </a:r>
            <a:r>
              <a:rPr lang="vi-VN" dirty="0"/>
              <a:t>Các giai đoạn của </a:t>
            </a:r>
            <a:r>
              <a:rPr lang="vi-VN" dirty="0" smtClean="0"/>
              <a:t>RUP (</a:t>
            </a:r>
            <a:r>
              <a:rPr lang="vi-VN" dirty="0" smtClean="0">
                <a:solidFill>
                  <a:srgbClr val="00B050"/>
                </a:solidFill>
              </a:rPr>
              <a:t>tiếp</a:t>
            </a:r>
            <a:r>
              <a:rPr lang="vi-VN" dirty="0" smtClean="0"/>
              <a:t>)</a:t>
            </a:r>
            <a:endParaRPr lang="vi-VN" dirty="0"/>
          </a:p>
          <a:p>
            <a:pPr lvl="1"/>
            <a:r>
              <a:rPr lang="vi-VN" dirty="0" smtClean="0"/>
              <a:t>Giai </a:t>
            </a:r>
            <a:r>
              <a:rPr lang="vi-VN" dirty="0"/>
              <a:t>đoạn xây dựng (Construction)</a:t>
            </a:r>
          </a:p>
          <a:p>
            <a:pPr lvl="2"/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vi-VN" dirty="0"/>
          </a:p>
          <a:p>
            <a:pPr lvl="2"/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endParaRPr lang="vi-VN" dirty="0"/>
          </a:p>
          <a:p>
            <a:pPr lvl="2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1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kèm</a:t>
            </a:r>
            <a:endParaRPr lang="vi-VN" dirty="0"/>
          </a:p>
          <a:p>
            <a:pPr lvl="2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vi-VN" dirty="0"/>
          </a:p>
          <a:p>
            <a:pPr lvl="1"/>
            <a:r>
              <a:rPr lang="vi-VN" dirty="0"/>
              <a:t>Giai đoạn chuyển giao (Transition)</a:t>
            </a:r>
          </a:p>
          <a:p>
            <a:pPr lvl="2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: 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lắp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,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,…</a:t>
            </a:r>
            <a:endParaRPr lang="vi-VN" dirty="0"/>
          </a:p>
          <a:p>
            <a:endParaRPr lang="vi-VN" dirty="0"/>
          </a:p>
          <a:p>
            <a:pPr lvl="0"/>
            <a:endParaRPr lang="vi-VN" dirty="0"/>
          </a:p>
          <a:p>
            <a:endParaRPr lang="vi-VN" dirty="0"/>
          </a:p>
          <a:p>
            <a:pPr lvl="0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29</a:t>
            </a:fld>
            <a:endParaRPr lang="vi-VN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l="30246" t="28652" r="28327" b="14416"/>
          <a:stretch/>
        </p:blipFill>
        <p:spPr>
          <a:xfrm>
            <a:off x="5503653" y="1068463"/>
            <a:ext cx="6305909" cy="499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2.1. Tổng quan quản lý dự án phần </a:t>
            </a:r>
            <a:r>
              <a:rPr lang="pt-BR" b="1" dirty="0" smtClean="0"/>
              <a:t>mềm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2.1.1. </a:t>
            </a:r>
            <a:r>
              <a:rPr lang="en-US" b="1" dirty="0" err="1"/>
              <a:t>Giới</a:t>
            </a:r>
            <a:r>
              <a:rPr lang="en-US" b="1" dirty="0"/>
              <a:t> </a:t>
            </a:r>
            <a:r>
              <a:rPr lang="en-US" b="1" dirty="0" err="1"/>
              <a:t>thiệu</a:t>
            </a:r>
            <a:endParaRPr lang="vi-VN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vi-VN" dirty="0"/>
          </a:p>
          <a:p>
            <a:pPr lvl="1"/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endParaRPr lang="vi-VN" dirty="0"/>
          </a:p>
          <a:p>
            <a:pPr lvl="1"/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vi-VN" dirty="0"/>
          </a:p>
          <a:p>
            <a:pPr lvl="1"/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endParaRPr lang="vi-VN" dirty="0"/>
          </a:p>
          <a:p>
            <a:pPr lvl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;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vi-VN" dirty="0"/>
          </a:p>
          <a:p>
            <a:pPr lvl="1"/>
            <a:r>
              <a:rPr lang="en-US" dirty="0" err="1"/>
              <a:t>Phê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chối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 smtClean="0"/>
              <a:t>án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20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2.4. Quy trình hợp nhất (</a:t>
            </a:r>
            <a:r>
              <a:rPr lang="pt-BR" b="1" dirty="0" smtClean="0"/>
              <a:t>RUP)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82" y="1068463"/>
            <a:ext cx="11509895" cy="5244863"/>
          </a:xfrm>
        </p:spPr>
        <p:txBody>
          <a:bodyPr>
            <a:normAutofit/>
          </a:bodyPr>
          <a:lstStyle/>
          <a:p>
            <a:r>
              <a:rPr lang="en-US" dirty="0"/>
              <a:t>2.4.</a:t>
            </a:r>
            <a:r>
              <a:rPr lang="vi-VN" dirty="0"/>
              <a:t>3</a:t>
            </a:r>
            <a:r>
              <a:rPr lang="en-US" dirty="0"/>
              <a:t>. </a:t>
            </a:r>
            <a:r>
              <a:rPr lang="vi-VN" dirty="0"/>
              <a:t>Các bước chính của </a:t>
            </a:r>
            <a:r>
              <a:rPr lang="vi-VN" dirty="0" smtClean="0"/>
              <a:t>RUP</a:t>
            </a:r>
            <a:endParaRPr lang="vi-VN" dirty="0"/>
          </a:p>
          <a:p>
            <a:pPr lvl="0"/>
            <a:endParaRPr lang="vi-VN" dirty="0"/>
          </a:p>
          <a:p>
            <a:endParaRPr lang="vi-VN" dirty="0"/>
          </a:p>
          <a:p>
            <a:pPr lvl="0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30</a:t>
            </a:fld>
            <a:endParaRPr lang="vi-VN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345721" y="1664898"/>
            <a:ext cx="9866762" cy="4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2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2.4. Quy trình hợp nhất (</a:t>
            </a:r>
            <a:r>
              <a:rPr lang="pt-BR" b="1" dirty="0" smtClean="0"/>
              <a:t>RUP)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82" y="1068463"/>
            <a:ext cx="5497283" cy="5244863"/>
          </a:xfrm>
        </p:spPr>
        <p:txBody>
          <a:bodyPr>
            <a:normAutofit/>
          </a:bodyPr>
          <a:lstStyle/>
          <a:p>
            <a:r>
              <a:rPr lang="en-US" dirty="0"/>
              <a:t>2.4.</a:t>
            </a:r>
            <a:r>
              <a:rPr lang="vi-VN" dirty="0"/>
              <a:t>3</a:t>
            </a:r>
            <a:r>
              <a:rPr lang="en-US" dirty="0"/>
              <a:t>. </a:t>
            </a:r>
            <a:r>
              <a:rPr lang="vi-VN" dirty="0"/>
              <a:t>Các bước chính của RUP</a:t>
            </a:r>
          </a:p>
          <a:p>
            <a:pPr marL="200025" lvl="1" indent="0">
              <a:buNone/>
            </a:pPr>
            <a:r>
              <a:rPr lang="vi-VN" sz="1600" b="1" dirty="0" smtClean="0"/>
              <a:t>1. Nghiên </a:t>
            </a:r>
            <a:r>
              <a:rPr lang="vi-VN" sz="1600" b="1" dirty="0"/>
              <a:t>cứu sơ bộ</a:t>
            </a:r>
          </a:p>
          <a:p>
            <a:pPr lvl="2"/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PTPM</a:t>
            </a:r>
            <a:endParaRPr lang="vi-VN" sz="1000" dirty="0"/>
          </a:p>
          <a:p>
            <a:pPr lvl="2"/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: </a:t>
            </a:r>
            <a:r>
              <a:rPr lang="en-US" dirty="0" err="1"/>
              <a:t>nên</a:t>
            </a:r>
            <a:r>
              <a:rPr lang="en-US" dirty="0"/>
              <a:t>/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?</a:t>
            </a:r>
            <a:endParaRPr lang="vi-VN" sz="1000" dirty="0"/>
          </a:p>
          <a:p>
            <a:pPr marL="200025" lvl="1" indent="0">
              <a:buNone/>
            </a:pPr>
            <a:r>
              <a:rPr lang="vi-VN" sz="1600" b="1" dirty="0" smtClean="0"/>
              <a:t>2. Nhận </a:t>
            </a:r>
            <a:r>
              <a:rPr lang="vi-VN" sz="1600" b="1" dirty="0"/>
              <a:t>định và đặc tả các ca sử dụng</a:t>
            </a:r>
          </a:p>
          <a:p>
            <a:pPr lvl="2"/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vi-VN" sz="1000" dirty="0"/>
          </a:p>
          <a:p>
            <a:pPr lvl="2"/>
            <a:r>
              <a:rPr lang="en-US" dirty="0" err="1"/>
              <a:t>Mỗi</a:t>
            </a:r>
            <a:r>
              <a:rPr lang="en-US" dirty="0"/>
              <a:t> ca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(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)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/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vi-VN" sz="1000" dirty="0"/>
          </a:p>
          <a:p>
            <a:pPr marL="200025" lvl="1" indent="0">
              <a:buNone/>
            </a:pPr>
            <a:r>
              <a:rPr lang="vi-VN" sz="1600" b="1" dirty="0" smtClean="0"/>
              <a:t>3. MHH </a:t>
            </a:r>
            <a:r>
              <a:rPr lang="vi-VN" sz="1600" b="1" dirty="0"/>
              <a:t>lĩnh vực ứng dụng</a:t>
            </a:r>
          </a:p>
          <a:p>
            <a:pPr lvl="2"/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,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vi-VN" sz="1000" dirty="0"/>
          </a:p>
          <a:p>
            <a:pPr lvl="2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)</a:t>
            </a:r>
            <a:endParaRPr lang="vi-VN" sz="1000" dirty="0"/>
          </a:p>
          <a:p>
            <a:endParaRPr lang="vi-VN" dirty="0"/>
          </a:p>
          <a:p>
            <a:pPr lvl="0"/>
            <a:endParaRPr lang="vi-VN" dirty="0"/>
          </a:p>
          <a:p>
            <a:endParaRPr lang="vi-VN" dirty="0"/>
          </a:p>
          <a:p>
            <a:pPr lvl="0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31</a:t>
            </a:fld>
            <a:endParaRPr lang="vi-VN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979544" y="1386900"/>
            <a:ext cx="5943600" cy="329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7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2.4. Quy trình hợp nhất (</a:t>
            </a:r>
            <a:r>
              <a:rPr lang="pt-BR" b="1" dirty="0" smtClean="0"/>
              <a:t>RUP)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82" y="1068463"/>
            <a:ext cx="5497283" cy="52448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2.4.</a:t>
            </a:r>
            <a:r>
              <a:rPr lang="vi-VN" dirty="0"/>
              <a:t>3</a:t>
            </a:r>
            <a:r>
              <a:rPr lang="en-US" dirty="0"/>
              <a:t>. </a:t>
            </a:r>
            <a:r>
              <a:rPr lang="vi-VN" dirty="0"/>
              <a:t>Các bước chính của </a:t>
            </a:r>
            <a:r>
              <a:rPr lang="vi-VN" dirty="0" smtClean="0"/>
              <a:t>RUP (</a:t>
            </a:r>
            <a:r>
              <a:rPr lang="vi-VN" dirty="0" smtClean="0">
                <a:solidFill>
                  <a:srgbClr val="00B050"/>
                </a:solidFill>
              </a:rPr>
              <a:t>tiếp</a:t>
            </a:r>
            <a:r>
              <a:rPr lang="vi-VN" dirty="0" smtClean="0"/>
              <a:t>)</a:t>
            </a:r>
            <a:endParaRPr lang="vi-VN" dirty="0"/>
          </a:p>
          <a:p>
            <a:pPr marL="200025" lvl="1" indent="0">
              <a:buNone/>
            </a:pPr>
            <a:r>
              <a:rPr lang="vi-VN" sz="1700" b="1" dirty="0" smtClean="0"/>
              <a:t>4. Xác </a:t>
            </a:r>
            <a:r>
              <a:rPr lang="vi-VN" sz="1700" b="1" dirty="0"/>
              <a:t>định các đối tượng/lớp tham gia ca sử dụng</a:t>
            </a:r>
          </a:p>
          <a:p>
            <a:pPr lvl="2"/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ca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,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, 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biên</a:t>
            </a:r>
            <a:endParaRPr lang="vi-VN" sz="1000" dirty="0"/>
          </a:p>
          <a:p>
            <a:pPr marL="200025" lvl="1" indent="0">
              <a:buNone/>
            </a:pPr>
            <a:r>
              <a:rPr lang="vi-VN" sz="1700" b="1" dirty="0" smtClean="0"/>
              <a:t>5. MHH </a:t>
            </a:r>
            <a:r>
              <a:rPr lang="vi-VN" sz="1700" b="1" dirty="0"/>
              <a:t>tương tác trong các ca sử dụng</a:t>
            </a:r>
          </a:p>
          <a:p>
            <a:pPr lvl="2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endParaRPr lang="vi-VN" sz="1000" dirty="0"/>
          </a:p>
          <a:p>
            <a:pPr lvl="2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vi-VN" sz="1000" dirty="0"/>
          </a:p>
          <a:p>
            <a:pPr marL="200025" lvl="1" indent="0">
              <a:buNone/>
            </a:pPr>
            <a:r>
              <a:rPr lang="vi-VN" sz="1700" b="1" dirty="0" smtClean="0"/>
              <a:t>6. MHH </a:t>
            </a:r>
            <a:r>
              <a:rPr lang="vi-VN" sz="1700" b="1" dirty="0"/>
              <a:t>sự ứng xử</a:t>
            </a:r>
          </a:p>
          <a:p>
            <a:pPr lvl="2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vi-VN" sz="1000" dirty="0"/>
          </a:p>
          <a:p>
            <a:pPr lvl="2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vi-VN" sz="1000" dirty="0"/>
          </a:p>
          <a:p>
            <a:pPr marL="200025" lvl="1" indent="0">
              <a:buNone/>
            </a:pPr>
            <a:r>
              <a:rPr lang="vi-VN" sz="1700" b="1" dirty="0" smtClean="0"/>
              <a:t>7. Làm </a:t>
            </a:r>
            <a:r>
              <a:rPr lang="vi-VN" sz="1700" b="1" dirty="0"/>
              <a:t>nguyên mẫu giao diện người dùng</a:t>
            </a:r>
          </a:p>
          <a:p>
            <a:pPr lvl="2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(graphical user  interface – GUI)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vi-VN" sz="1000" dirty="0"/>
          </a:p>
          <a:p>
            <a:endParaRPr lang="vi-VN" dirty="0"/>
          </a:p>
          <a:p>
            <a:pPr lvl="0"/>
            <a:endParaRPr lang="vi-VN" dirty="0"/>
          </a:p>
          <a:p>
            <a:endParaRPr lang="vi-VN" dirty="0"/>
          </a:p>
          <a:p>
            <a:pPr lvl="0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32</a:t>
            </a:fld>
            <a:endParaRPr lang="vi-VN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979544" y="1386900"/>
            <a:ext cx="5943600" cy="329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2.4. Quy trình hợp nhất (</a:t>
            </a:r>
            <a:r>
              <a:rPr lang="pt-BR" b="1" dirty="0" smtClean="0"/>
              <a:t>RUP)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82" y="1068463"/>
            <a:ext cx="5497283" cy="52448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2.4.</a:t>
            </a:r>
            <a:r>
              <a:rPr lang="vi-VN" dirty="0"/>
              <a:t>3</a:t>
            </a:r>
            <a:r>
              <a:rPr lang="en-US" dirty="0"/>
              <a:t>. </a:t>
            </a:r>
            <a:r>
              <a:rPr lang="vi-VN" dirty="0"/>
              <a:t>Các bước chính của </a:t>
            </a:r>
            <a:r>
              <a:rPr lang="vi-VN" dirty="0" smtClean="0"/>
              <a:t>RUP (</a:t>
            </a:r>
            <a:r>
              <a:rPr lang="vi-VN" dirty="0" smtClean="0">
                <a:solidFill>
                  <a:srgbClr val="00B050"/>
                </a:solidFill>
              </a:rPr>
              <a:t>tiếp</a:t>
            </a:r>
            <a:r>
              <a:rPr lang="vi-VN" dirty="0" smtClean="0"/>
              <a:t>)</a:t>
            </a:r>
            <a:endParaRPr lang="vi-VN" dirty="0"/>
          </a:p>
          <a:p>
            <a:pPr marL="200025" lvl="1" indent="0">
              <a:buNone/>
            </a:pPr>
            <a:r>
              <a:rPr lang="vi-VN" sz="1700" b="1" dirty="0"/>
              <a:t>8</a:t>
            </a:r>
            <a:r>
              <a:rPr lang="vi-VN" sz="1700" b="1" dirty="0" smtClean="0"/>
              <a:t>. </a:t>
            </a:r>
            <a:r>
              <a:rPr lang="vi-VN" b="1" dirty="0"/>
              <a:t>Thiết kế hệ thống</a:t>
            </a:r>
            <a:endParaRPr lang="vi-VN" dirty="0"/>
          </a:p>
          <a:p>
            <a:pPr lvl="2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vi-VN" sz="1000" dirty="0"/>
          </a:p>
          <a:p>
            <a:pPr lvl="2"/>
            <a:r>
              <a:rPr lang="en-US" dirty="0"/>
              <a:t>Chia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con,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vi-VN" sz="1000" dirty="0"/>
          </a:p>
          <a:p>
            <a:pPr lvl="2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vi-VN" sz="1000" dirty="0"/>
          </a:p>
          <a:p>
            <a:pPr lvl="2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,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tầng</a:t>
            </a:r>
            <a:endParaRPr lang="vi-VN" sz="1000" dirty="0"/>
          </a:p>
          <a:p>
            <a:pPr lvl="2"/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/</a:t>
            </a:r>
            <a:r>
              <a:rPr lang="en-US" dirty="0" err="1"/>
              <a:t>chủ</a:t>
            </a:r>
            <a:r>
              <a:rPr lang="en-US" dirty="0"/>
              <a:t> (client/server)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hay 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endParaRPr lang="vi-VN" sz="2200" b="1" dirty="0" smtClean="0"/>
          </a:p>
          <a:p>
            <a:pPr lvl="0"/>
            <a:r>
              <a:rPr lang="vi-VN" sz="1700" dirty="0" smtClean="0"/>
              <a:t> 9</a:t>
            </a:r>
            <a:r>
              <a:rPr lang="vi-VN" sz="1700" b="1" dirty="0" smtClean="0"/>
              <a:t>. </a:t>
            </a:r>
            <a:r>
              <a:rPr lang="vi-VN" dirty="0"/>
              <a:t>Thiết kế chi tiết</a:t>
            </a:r>
            <a:endParaRPr lang="vi-VN" sz="1600" dirty="0"/>
          </a:p>
          <a:p>
            <a:pPr lvl="2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vi-VN" sz="1000" dirty="0"/>
          </a:p>
          <a:p>
            <a:pPr lvl="2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vi-VN" sz="1000" dirty="0"/>
          </a:p>
          <a:p>
            <a:pPr marL="200025" lvl="1" indent="0">
              <a:buNone/>
            </a:pPr>
            <a:r>
              <a:rPr lang="vi-VN" sz="1700" b="1" dirty="0" smtClean="0"/>
              <a:t>10. Cài đặt</a:t>
            </a:r>
            <a:endParaRPr lang="vi-VN" sz="1700" b="1" dirty="0"/>
          </a:p>
          <a:p>
            <a:pPr lvl="2"/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vi-VN" sz="1000" dirty="0"/>
          </a:p>
          <a:p>
            <a:pPr lvl="2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vi-VN" sz="1000" dirty="0"/>
          </a:p>
          <a:p>
            <a:endParaRPr lang="vi-VN" dirty="0"/>
          </a:p>
          <a:p>
            <a:pPr lvl="0"/>
            <a:endParaRPr lang="vi-VN" dirty="0"/>
          </a:p>
          <a:p>
            <a:endParaRPr lang="vi-VN" dirty="0"/>
          </a:p>
          <a:p>
            <a:pPr lvl="0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33</a:t>
            </a:fld>
            <a:endParaRPr lang="vi-VN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979544" y="1386900"/>
            <a:ext cx="5943600" cy="329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2.1. Tổng quan quản lý dự án phần </a:t>
            </a:r>
            <a:r>
              <a:rPr lang="pt-BR" b="1" dirty="0" smtClean="0"/>
              <a:t>mềm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2.1.2. </a:t>
            </a:r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dự</a:t>
            </a:r>
            <a:r>
              <a:rPr lang="en-US" b="1" dirty="0"/>
              <a:t> </a:t>
            </a:r>
            <a:r>
              <a:rPr lang="en-US" b="1" dirty="0" err="1"/>
              <a:t>án</a:t>
            </a:r>
            <a:endParaRPr lang="vi-VN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vi-VN" dirty="0"/>
          </a:p>
          <a:p>
            <a:pPr lvl="2"/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vi-VN" dirty="0"/>
          </a:p>
          <a:p>
            <a:pPr lvl="2"/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IT</a:t>
            </a:r>
            <a:endParaRPr lang="vi-VN" dirty="0"/>
          </a:p>
          <a:p>
            <a:pPr lvl="2"/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smtClean="0"/>
              <a:t>IT</a:t>
            </a:r>
          </a:p>
          <a:p>
            <a:pPr lvl="1"/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tin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vi-VN" dirty="0"/>
          </a:p>
          <a:p>
            <a:pPr lvl="2"/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vi-VN" dirty="0"/>
          </a:p>
          <a:p>
            <a:pPr lvl="2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thẩm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56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2.1. Tổng quan quản lý dự án phần </a:t>
            </a:r>
            <a:r>
              <a:rPr lang="pt-BR" b="1" dirty="0" smtClean="0"/>
              <a:t>mềm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2.1.3.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vi-VN" dirty="0"/>
          </a:p>
          <a:p>
            <a:pPr lvl="1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vi-VN" dirty="0"/>
          </a:p>
          <a:p>
            <a:pPr lvl="2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vi-VN" dirty="0"/>
          </a:p>
          <a:p>
            <a:pPr lvl="2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giảm</a:t>
            </a:r>
            <a:r>
              <a:rPr lang="en-US" dirty="0"/>
              <a:t> 2%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vi-VN" dirty="0"/>
          </a:p>
          <a:p>
            <a:pPr lvl="1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vi-VN" dirty="0"/>
          </a:p>
          <a:p>
            <a:pPr lvl="2"/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endParaRPr lang="vi-VN" dirty="0"/>
          </a:p>
          <a:p>
            <a:pPr lvl="2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030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2.1. Tổng quan quản lý dự án phần </a:t>
            </a:r>
            <a:r>
              <a:rPr lang="pt-BR" b="1" dirty="0" smtClean="0"/>
              <a:t>mềm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2.1.4.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vi-VN" dirty="0"/>
          </a:p>
          <a:p>
            <a:pPr lvl="1"/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vi-VN" dirty="0"/>
          </a:p>
          <a:p>
            <a:pPr lvl="1"/>
            <a:r>
              <a:rPr lang="en-US" dirty="0" err="1"/>
              <a:t>Có</a:t>
            </a:r>
            <a:r>
              <a:rPr lang="en-US" dirty="0"/>
              <a:t> 5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:</a:t>
            </a:r>
            <a:endParaRPr lang="vi-VN" dirty="0"/>
          </a:p>
          <a:p>
            <a:pPr lvl="2"/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vi-VN" dirty="0"/>
          </a:p>
          <a:p>
            <a:pPr lvl="2"/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vi-VN" dirty="0"/>
          </a:p>
          <a:p>
            <a:pPr lvl="2"/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vi-VN" dirty="0"/>
          </a:p>
          <a:p>
            <a:pPr lvl="2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: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vi-VN" dirty="0"/>
          </a:p>
          <a:p>
            <a:pPr lvl="2"/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: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26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2.1. Tổng quan quản lý dự án phần </a:t>
            </a:r>
            <a:r>
              <a:rPr lang="pt-BR" b="1" dirty="0" smtClean="0"/>
              <a:t>mềm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2.1.5.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vi-VN" dirty="0"/>
          </a:p>
          <a:p>
            <a:pPr lvl="1"/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  <a:endParaRPr lang="vi-VN" dirty="0"/>
          </a:p>
          <a:p>
            <a:pPr lvl="2"/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  <a:endParaRPr lang="vi-VN" dirty="0"/>
          </a:p>
          <a:p>
            <a:pPr lvl="2"/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?</a:t>
            </a:r>
            <a:endParaRPr lang="vi-VN" dirty="0"/>
          </a:p>
          <a:p>
            <a:pPr lvl="1"/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</a:t>
            </a:r>
            <a:endParaRPr lang="vi-VN" dirty="0"/>
          </a:p>
          <a:p>
            <a:pPr lvl="2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(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?)</a:t>
            </a:r>
            <a:endParaRPr lang="vi-VN" dirty="0"/>
          </a:p>
          <a:p>
            <a:pPr lvl="2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(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?)</a:t>
            </a:r>
            <a:endParaRPr lang="vi-VN" dirty="0"/>
          </a:p>
          <a:p>
            <a:pPr lvl="2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(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chứ</a:t>
            </a:r>
            <a:r>
              <a:rPr lang="en-US" dirty="0"/>
              <a:t>?)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6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2.1. Tổng quan quản lý dự án phần </a:t>
            </a:r>
            <a:r>
              <a:rPr lang="pt-BR" b="1" dirty="0" smtClean="0"/>
              <a:t>mềm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vi-VN" dirty="0"/>
          </a:p>
          <a:p>
            <a:pPr lvl="1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:</a:t>
            </a:r>
            <a:endParaRPr lang="vi-VN" dirty="0"/>
          </a:p>
          <a:p>
            <a:pPr lvl="2"/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  <a:endParaRPr lang="vi-VN" dirty="0"/>
          </a:p>
          <a:p>
            <a:pPr lvl="2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: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endParaRPr lang="vi-VN" dirty="0"/>
          </a:p>
          <a:p>
            <a:pPr lvl="2"/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vi-VN" dirty="0"/>
          </a:p>
          <a:p>
            <a:pPr lvl="2"/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: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38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2.1. Tổng quan quản lý dự án phần </a:t>
            </a:r>
            <a:r>
              <a:rPr lang="pt-BR" b="1" dirty="0" smtClean="0"/>
              <a:t>mềm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vi-VN" dirty="0"/>
          </a:p>
          <a:p>
            <a:pPr lvl="1"/>
            <a:r>
              <a:rPr lang="en-US" sz="1900" dirty="0" err="1"/>
              <a:t>Xác</a:t>
            </a:r>
            <a:r>
              <a:rPr lang="en-US" sz="1900" dirty="0"/>
              <a:t> </a:t>
            </a:r>
            <a:r>
              <a:rPr lang="en-US" sz="1900" dirty="0" err="1"/>
              <a:t>định</a:t>
            </a:r>
            <a:r>
              <a:rPr lang="en-US" sz="1900" dirty="0"/>
              <a:t> chi </a:t>
            </a:r>
            <a:r>
              <a:rPr lang="en-US" sz="1900" dirty="0" err="1"/>
              <a:t>phí</a:t>
            </a:r>
            <a:r>
              <a:rPr lang="en-US" sz="1900" dirty="0"/>
              <a:t> </a:t>
            </a:r>
            <a:r>
              <a:rPr lang="en-US" sz="1900" dirty="0" err="1"/>
              <a:t>và</a:t>
            </a:r>
            <a:r>
              <a:rPr lang="en-US" sz="1900" dirty="0"/>
              <a:t> </a:t>
            </a:r>
            <a:r>
              <a:rPr lang="en-US" sz="1900" dirty="0" err="1"/>
              <a:t>lợi</a:t>
            </a:r>
            <a:r>
              <a:rPr lang="en-US" sz="1900" dirty="0"/>
              <a:t> </a:t>
            </a:r>
            <a:r>
              <a:rPr lang="en-US" sz="1900" dirty="0" err="1"/>
              <a:t>ích</a:t>
            </a:r>
            <a:r>
              <a:rPr lang="en-US" sz="1900" dirty="0"/>
              <a:t>  </a:t>
            </a:r>
            <a:endParaRPr lang="vi-VN" sz="1900" dirty="0"/>
          </a:p>
          <a:p>
            <a:pPr lvl="2"/>
            <a:r>
              <a:rPr lang="en-US" sz="1500" dirty="0" err="1"/>
              <a:t>Liệt</a:t>
            </a:r>
            <a:r>
              <a:rPr lang="en-US" sz="1500" dirty="0"/>
              <a:t> </a:t>
            </a:r>
            <a:r>
              <a:rPr lang="en-US" sz="1500" dirty="0" err="1"/>
              <a:t>kê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chi </a:t>
            </a:r>
            <a:r>
              <a:rPr lang="en-US" sz="1500" dirty="0" err="1"/>
              <a:t>phí</a:t>
            </a:r>
            <a:r>
              <a:rPr lang="en-US" sz="1500" dirty="0"/>
              <a:t> </a:t>
            </a:r>
            <a:r>
              <a:rPr lang="en-US" sz="1500" dirty="0" err="1"/>
              <a:t>hữu</a:t>
            </a:r>
            <a:r>
              <a:rPr lang="en-US" sz="1500" dirty="0"/>
              <a:t> </a:t>
            </a:r>
            <a:r>
              <a:rPr lang="en-US" sz="1500" dirty="0" err="1"/>
              <a:t>hình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lợi</a:t>
            </a:r>
            <a:r>
              <a:rPr lang="en-US" sz="1500" dirty="0"/>
              <a:t> </a:t>
            </a:r>
            <a:r>
              <a:rPr lang="en-US" sz="1500" dirty="0" err="1"/>
              <a:t>ích</a:t>
            </a:r>
            <a:r>
              <a:rPr lang="en-US" sz="1500" dirty="0"/>
              <a:t> </a:t>
            </a:r>
            <a:r>
              <a:rPr lang="en-US" sz="1500" dirty="0" err="1"/>
              <a:t>cho</a:t>
            </a:r>
            <a:r>
              <a:rPr lang="en-US" sz="1500" dirty="0"/>
              <a:t> </a:t>
            </a:r>
            <a:r>
              <a:rPr lang="en-US" sz="1500" dirty="0" err="1"/>
              <a:t>dự</a:t>
            </a:r>
            <a:r>
              <a:rPr lang="en-US" sz="1500" dirty="0"/>
              <a:t> </a:t>
            </a:r>
            <a:r>
              <a:rPr lang="en-US" sz="1500" dirty="0" err="1"/>
              <a:t>án</a:t>
            </a:r>
            <a:r>
              <a:rPr lang="en-US" sz="1500" dirty="0"/>
              <a:t>. </a:t>
            </a:r>
            <a:r>
              <a:rPr lang="en-US" sz="1500" dirty="0" err="1"/>
              <a:t>Bao</a:t>
            </a:r>
            <a:r>
              <a:rPr lang="en-US" sz="1500" dirty="0"/>
              <a:t> </a:t>
            </a:r>
            <a:r>
              <a:rPr lang="en-US" sz="1500" dirty="0" err="1"/>
              <a:t>gồm</a:t>
            </a:r>
            <a:r>
              <a:rPr lang="en-US" sz="1500" dirty="0"/>
              <a:t> </a:t>
            </a:r>
            <a:r>
              <a:rPr lang="en-US" sz="1500" dirty="0" err="1"/>
              <a:t>cả</a:t>
            </a:r>
            <a:r>
              <a:rPr lang="en-US" sz="1500" dirty="0"/>
              <a:t> chi </a:t>
            </a:r>
            <a:r>
              <a:rPr lang="en-US" sz="1500" dirty="0" err="1"/>
              <a:t>phí</a:t>
            </a:r>
            <a:r>
              <a:rPr lang="en-US" sz="1500" dirty="0"/>
              <a:t> </a:t>
            </a:r>
            <a:r>
              <a:rPr lang="en-US" sz="1500" dirty="0" err="1"/>
              <a:t>một</a:t>
            </a:r>
            <a:r>
              <a:rPr lang="en-US" sz="1500" dirty="0"/>
              <a:t> </a:t>
            </a:r>
            <a:r>
              <a:rPr lang="en-US" sz="1500" dirty="0" err="1"/>
              <a:t>lần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định</a:t>
            </a:r>
            <a:r>
              <a:rPr lang="en-US" sz="1500" dirty="0"/>
              <a:t> </a:t>
            </a:r>
            <a:r>
              <a:rPr lang="en-US" sz="1500" dirty="0" err="1"/>
              <a:t>kỳ</a:t>
            </a:r>
            <a:r>
              <a:rPr lang="en-US" sz="1500" dirty="0"/>
              <a:t>.</a:t>
            </a:r>
            <a:endParaRPr lang="vi-VN" sz="1500" dirty="0"/>
          </a:p>
          <a:p>
            <a:pPr lvl="1"/>
            <a:r>
              <a:rPr lang="en-US" sz="1900" dirty="0" err="1"/>
              <a:t>Gán</a:t>
            </a:r>
            <a:r>
              <a:rPr lang="en-US" sz="1900" dirty="0"/>
              <a:t> </a:t>
            </a:r>
            <a:r>
              <a:rPr lang="en-US" sz="1900" dirty="0" err="1"/>
              <a:t>giá</a:t>
            </a:r>
            <a:r>
              <a:rPr lang="en-US" sz="1900" dirty="0"/>
              <a:t> </a:t>
            </a:r>
            <a:r>
              <a:rPr lang="en-US" sz="1900" dirty="0" err="1"/>
              <a:t>trị</a:t>
            </a:r>
            <a:r>
              <a:rPr lang="en-US" sz="1900" dirty="0"/>
              <a:t> </a:t>
            </a:r>
            <a:r>
              <a:rPr lang="en-US" sz="1900" dirty="0" err="1"/>
              <a:t>cho</a:t>
            </a:r>
            <a:r>
              <a:rPr lang="en-US" sz="1900" dirty="0"/>
              <a:t> chi </a:t>
            </a:r>
            <a:r>
              <a:rPr lang="en-US" sz="1900" dirty="0" err="1"/>
              <a:t>phí</a:t>
            </a:r>
            <a:r>
              <a:rPr lang="en-US" sz="1900" dirty="0"/>
              <a:t> </a:t>
            </a:r>
            <a:r>
              <a:rPr lang="en-US" sz="1900" dirty="0" err="1"/>
              <a:t>và</a:t>
            </a:r>
            <a:r>
              <a:rPr lang="en-US" sz="1900" dirty="0"/>
              <a:t> </a:t>
            </a:r>
            <a:r>
              <a:rPr lang="en-US" sz="1900" dirty="0" err="1"/>
              <a:t>lợi</a:t>
            </a:r>
            <a:r>
              <a:rPr lang="en-US" sz="1900" dirty="0"/>
              <a:t> </a:t>
            </a:r>
            <a:r>
              <a:rPr lang="en-US" sz="1900" dirty="0" err="1"/>
              <a:t>ích</a:t>
            </a:r>
            <a:endParaRPr lang="vi-VN" sz="1900" dirty="0"/>
          </a:p>
          <a:p>
            <a:pPr lvl="2"/>
            <a:r>
              <a:rPr lang="en-US" sz="1500" dirty="0"/>
              <a:t> </a:t>
            </a:r>
            <a:r>
              <a:rPr lang="en-US" sz="1500" dirty="0" err="1"/>
              <a:t>Làm</a:t>
            </a:r>
            <a:r>
              <a:rPr lang="en-US" sz="1500" dirty="0"/>
              <a:t> </a:t>
            </a:r>
            <a:r>
              <a:rPr lang="en-US" sz="1500" dirty="0" err="1"/>
              <a:t>việc</a:t>
            </a:r>
            <a:r>
              <a:rPr lang="en-US" sz="1500" dirty="0"/>
              <a:t> </a:t>
            </a:r>
            <a:r>
              <a:rPr lang="en-US" sz="1500" dirty="0" err="1"/>
              <a:t>với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 </a:t>
            </a:r>
            <a:r>
              <a:rPr lang="en-US" sz="1500" dirty="0" err="1"/>
              <a:t>nghiệp</a:t>
            </a:r>
            <a:r>
              <a:rPr lang="en-US" sz="1500" dirty="0"/>
              <a:t> </a:t>
            </a:r>
            <a:r>
              <a:rPr lang="en-US" sz="1500" dirty="0" err="1"/>
              <a:t>vụ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chuyên</a:t>
            </a:r>
            <a:r>
              <a:rPr lang="en-US" sz="1500" dirty="0"/>
              <a:t> </a:t>
            </a:r>
            <a:r>
              <a:rPr lang="en-US" sz="1500" dirty="0" err="1"/>
              <a:t>gia</a:t>
            </a:r>
            <a:r>
              <a:rPr lang="en-US" sz="1500" dirty="0"/>
              <a:t> CNTT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đưa</a:t>
            </a:r>
            <a:r>
              <a:rPr lang="en-US" sz="1500" dirty="0"/>
              <a:t> </a:t>
            </a:r>
            <a:r>
              <a:rPr lang="en-US" sz="1500" dirty="0" err="1"/>
              <a:t>ra</a:t>
            </a:r>
            <a:r>
              <a:rPr lang="en-US" sz="1500" dirty="0"/>
              <a:t> con </a:t>
            </a:r>
            <a:r>
              <a:rPr lang="en-US" sz="1500" dirty="0" err="1"/>
              <a:t>số</a:t>
            </a:r>
            <a:r>
              <a:rPr lang="en-US" sz="1500" dirty="0"/>
              <a:t> </a:t>
            </a:r>
            <a:r>
              <a:rPr lang="en-US" sz="1500" dirty="0" err="1"/>
              <a:t>cho</a:t>
            </a:r>
            <a:r>
              <a:rPr lang="en-US" sz="1500" dirty="0"/>
              <a:t> </a:t>
            </a:r>
            <a:r>
              <a:rPr lang="en-US" sz="1500" dirty="0" err="1"/>
              <a:t>từng</a:t>
            </a:r>
            <a:r>
              <a:rPr lang="en-US" sz="1500" dirty="0"/>
              <a:t> chi </a:t>
            </a:r>
            <a:r>
              <a:rPr lang="en-US" sz="1500" dirty="0" err="1"/>
              <a:t>phí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lợi</a:t>
            </a:r>
            <a:r>
              <a:rPr lang="en-US" sz="1500" dirty="0"/>
              <a:t> </a:t>
            </a:r>
            <a:r>
              <a:rPr lang="en-US" sz="1500" dirty="0" err="1"/>
              <a:t>ích</a:t>
            </a:r>
            <a:r>
              <a:rPr lang="en-US" sz="1500" dirty="0"/>
              <a:t>. </a:t>
            </a:r>
            <a:endParaRPr lang="vi-VN" sz="1500" dirty="0"/>
          </a:p>
          <a:p>
            <a:pPr lvl="1"/>
            <a:r>
              <a:rPr lang="en-US" sz="1900" dirty="0" err="1"/>
              <a:t>Xác</a:t>
            </a:r>
            <a:r>
              <a:rPr lang="en-US" sz="1900" dirty="0"/>
              <a:t> </a:t>
            </a:r>
            <a:r>
              <a:rPr lang="en-US" sz="1900" dirty="0" err="1"/>
              <a:t>định</a:t>
            </a:r>
            <a:r>
              <a:rPr lang="en-US" sz="1900" dirty="0"/>
              <a:t> </a:t>
            </a:r>
            <a:r>
              <a:rPr lang="en-US" sz="1900" dirty="0" err="1"/>
              <a:t>dòng</a:t>
            </a:r>
            <a:r>
              <a:rPr lang="en-US" sz="1900" dirty="0"/>
              <a:t> </a:t>
            </a:r>
            <a:r>
              <a:rPr lang="en-US" sz="1900" dirty="0" err="1"/>
              <a:t>tiền</a:t>
            </a:r>
            <a:endParaRPr lang="vi-VN" sz="1900" dirty="0"/>
          </a:p>
          <a:p>
            <a:pPr lvl="2"/>
            <a:r>
              <a:rPr lang="en-US" sz="1500" dirty="0" err="1"/>
              <a:t>Dự</a:t>
            </a:r>
            <a:r>
              <a:rPr lang="en-US" sz="1500" dirty="0"/>
              <a:t> </a:t>
            </a:r>
            <a:r>
              <a:rPr lang="en-US" sz="1500" dirty="0" err="1"/>
              <a:t>tính</a:t>
            </a:r>
            <a:r>
              <a:rPr lang="en-US" sz="1500" dirty="0"/>
              <a:t> chi </a:t>
            </a:r>
            <a:r>
              <a:rPr lang="en-US" sz="1500" dirty="0" err="1"/>
              <a:t>phí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lợi</a:t>
            </a:r>
            <a:r>
              <a:rPr lang="en-US" sz="1500" dirty="0"/>
              <a:t> </a:t>
            </a:r>
            <a:r>
              <a:rPr lang="en-US" sz="1500" dirty="0" err="1"/>
              <a:t>ích</a:t>
            </a:r>
            <a:r>
              <a:rPr lang="en-US" sz="1500" dirty="0"/>
              <a:t> </a:t>
            </a:r>
            <a:r>
              <a:rPr lang="en-US" sz="1500" dirty="0" err="1"/>
              <a:t>sẽ</a:t>
            </a:r>
            <a:r>
              <a:rPr lang="en-US" sz="1500" dirty="0"/>
              <a:t> </a:t>
            </a:r>
            <a:r>
              <a:rPr lang="en-US" sz="1500" dirty="0" err="1"/>
              <a:t>là</a:t>
            </a:r>
            <a:r>
              <a:rPr lang="en-US" sz="1500" dirty="0"/>
              <a:t> </a:t>
            </a:r>
            <a:r>
              <a:rPr lang="en-US" sz="1500" dirty="0" err="1"/>
              <a:t>bao</a:t>
            </a:r>
            <a:r>
              <a:rPr lang="en-US" sz="1500" dirty="0"/>
              <a:t> </a:t>
            </a:r>
            <a:r>
              <a:rPr lang="en-US" sz="1500" dirty="0" err="1"/>
              <a:t>nhiêu</a:t>
            </a:r>
            <a:r>
              <a:rPr lang="en-US" sz="1500" dirty="0"/>
              <a:t> </a:t>
            </a:r>
            <a:r>
              <a:rPr lang="en-US" sz="1500" dirty="0" err="1"/>
              <a:t>trong</a:t>
            </a:r>
            <a:r>
              <a:rPr lang="en-US" sz="1500" dirty="0"/>
              <a:t> </a:t>
            </a:r>
            <a:r>
              <a:rPr lang="en-US" sz="1500" dirty="0" err="1"/>
              <a:t>một</a:t>
            </a:r>
            <a:r>
              <a:rPr lang="en-US" sz="1500" dirty="0"/>
              <a:t> </a:t>
            </a:r>
            <a:r>
              <a:rPr lang="en-US" sz="1500" dirty="0" err="1"/>
              <a:t>khoảng</a:t>
            </a:r>
            <a:r>
              <a:rPr lang="en-US" sz="1500" dirty="0"/>
              <a:t> </a:t>
            </a:r>
            <a:r>
              <a:rPr lang="en-US" sz="1500" dirty="0" err="1"/>
              <a:t>thời</a:t>
            </a:r>
            <a:r>
              <a:rPr lang="en-US" sz="1500" dirty="0"/>
              <a:t> </a:t>
            </a:r>
            <a:r>
              <a:rPr lang="en-US" sz="1500" dirty="0" err="1"/>
              <a:t>gian</a:t>
            </a:r>
            <a:r>
              <a:rPr lang="en-US" sz="1500" dirty="0"/>
              <a:t>, </a:t>
            </a:r>
            <a:r>
              <a:rPr lang="en-US" sz="1500" dirty="0" err="1"/>
              <a:t>thường</a:t>
            </a:r>
            <a:r>
              <a:rPr lang="en-US" sz="1500" dirty="0"/>
              <a:t> </a:t>
            </a:r>
            <a:r>
              <a:rPr lang="en-US" sz="1500" dirty="0" err="1"/>
              <a:t>là</a:t>
            </a:r>
            <a:r>
              <a:rPr lang="en-US" sz="1500" dirty="0"/>
              <a:t> </a:t>
            </a:r>
            <a:r>
              <a:rPr lang="en-US" sz="1500" dirty="0" err="1"/>
              <a:t>từ</a:t>
            </a:r>
            <a:r>
              <a:rPr lang="en-US" sz="1500" dirty="0"/>
              <a:t> </a:t>
            </a:r>
            <a:r>
              <a:rPr lang="en-US" sz="1500" dirty="0" err="1"/>
              <a:t>ba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</a:t>
            </a:r>
            <a:r>
              <a:rPr lang="en-US" sz="1500" dirty="0" err="1"/>
              <a:t>năm</a:t>
            </a:r>
            <a:r>
              <a:rPr lang="en-US" sz="1500" dirty="0"/>
              <a:t> </a:t>
            </a:r>
            <a:r>
              <a:rPr lang="en-US" sz="1500" dirty="0" err="1"/>
              <a:t>năm</a:t>
            </a:r>
            <a:r>
              <a:rPr lang="en-US" sz="1500" dirty="0"/>
              <a:t>.</a:t>
            </a:r>
            <a:endParaRPr lang="vi-VN" sz="1500" dirty="0"/>
          </a:p>
          <a:p>
            <a:pPr lvl="1"/>
            <a:r>
              <a:rPr lang="en-US" sz="1900" dirty="0" err="1"/>
              <a:t>Xác</a:t>
            </a:r>
            <a:r>
              <a:rPr lang="en-US" sz="1900" dirty="0"/>
              <a:t> </a:t>
            </a:r>
            <a:r>
              <a:rPr lang="en-US" sz="1900" dirty="0" err="1"/>
              <a:t>định</a:t>
            </a:r>
            <a:r>
              <a:rPr lang="en-US" sz="1900" dirty="0"/>
              <a:t> </a:t>
            </a:r>
            <a:r>
              <a:rPr lang="en-US" sz="1900" dirty="0" err="1"/>
              <a:t>giá</a:t>
            </a:r>
            <a:r>
              <a:rPr lang="en-US" sz="1900" dirty="0"/>
              <a:t> </a:t>
            </a:r>
            <a:r>
              <a:rPr lang="en-US" sz="1900" dirty="0" err="1"/>
              <a:t>trị</a:t>
            </a:r>
            <a:r>
              <a:rPr lang="en-US" sz="1900" dirty="0"/>
              <a:t> </a:t>
            </a:r>
            <a:r>
              <a:rPr lang="en-US" sz="1900" dirty="0" err="1"/>
              <a:t>bằng</a:t>
            </a:r>
            <a:r>
              <a:rPr lang="en-US" sz="1900" dirty="0"/>
              <a:t> </a:t>
            </a:r>
            <a:r>
              <a:rPr lang="en-US" sz="1900" dirty="0" err="1"/>
              <a:t>một</a:t>
            </a:r>
            <a:r>
              <a:rPr lang="en-US" sz="1900" dirty="0"/>
              <a:t> </a:t>
            </a:r>
            <a:r>
              <a:rPr lang="en-US" sz="1900" dirty="0" err="1"/>
              <a:t>hoặc</a:t>
            </a:r>
            <a:r>
              <a:rPr lang="en-US" sz="1900" dirty="0"/>
              <a:t> </a:t>
            </a:r>
            <a:r>
              <a:rPr lang="en-US" sz="1900" dirty="0" err="1"/>
              <a:t>nhiều</a:t>
            </a:r>
            <a:r>
              <a:rPr lang="en-US" sz="1900" dirty="0"/>
              <a:t> </a:t>
            </a:r>
            <a:r>
              <a:rPr lang="en-US" sz="1900" dirty="0" err="1"/>
              <a:t>phương</a:t>
            </a:r>
            <a:r>
              <a:rPr lang="en-US" sz="1900" dirty="0"/>
              <a:t> </a:t>
            </a:r>
            <a:r>
              <a:rPr lang="en-US" sz="1900" dirty="0" err="1"/>
              <a:t>thức</a:t>
            </a:r>
            <a:r>
              <a:rPr lang="en-US" sz="1900" dirty="0"/>
              <a:t>:</a:t>
            </a:r>
            <a:endParaRPr lang="vi-VN" sz="1900" dirty="0"/>
          </a:p>
          <a:p>
            <a:pPr lvl="2"/>
            <a:r>
              <a:rPr lang="en-US" sz="1500" dirty="0" err="1"/>
              <a:t>Giá</a:t>
            </a:r>
            <a:r>
              <a:rPr lang="en-US" sz="1500" dirty="0"/>
              <a:t> </a:t>
            </a:r>
            <a:r>
              <a:rPr lang="en-US" sz="1500" dirty="0" err="1"/>
              <a:t>trị</a:t>
            </a:r>
            <a:r>
              <a:rPr lang="en-US" sz="1500" dirty="0"/>
              <a:t> </a:t>
            </a:r>
            <a:r>
              <a:rPr lang="en-US" sz="1500" dirty="0" err="1"/>
              <a:t>hiện</a:t>
            </a:r>
            <a:r>
              <a:rPr lang="en-US" sz="1500" dirty="0"/>
              <a:t> </a:t>
            </a:r>
            <a:r>
              <a:rPr lang="en-US" sz="1500" dirty="0" err="1"/>
              <a:t>tại</a:t>
            </a:r>
            <a:r>
              <a:rPr lang="en-US" sz="1500" dirty="0"/>
              <a:t> </a:t>
            </a:r>
            <a:r>
              <a:rPr lang="en-US" sz="1500" dirty="0" err="1"/>
              <a:t>ròng</a:t>
            </a:r>
            <a:r>
              <a:rPr lang="en-US" sz="1500" dirty="0"/>
              <a:t> (NPV)</a:t>
            </a:r>
            <a:endParaRPr lang="vi-VN" sz="1500" dirty="0"/>
          </a:p>
          <a:p>
            <a:pPr lvl="2"/>
            <a:r>
              <a:rPr lang="en-US" sz="1500" dirty="0" err="1"/>
              <a:t>Lợi</a:t>
            </a:r>
            <a:r>
              <a:rPr lang="en-US" sz="1500" dirty="0"/>
              <a:t> </a:t>
            </a:r>
            <a:r>
              <a:rPr lang="en-US" sz="1500" dirty="0" err="1"/>
              <a:t>tức</a:t>
            </a:r>
            <a:r>
              <a:rPr lang="en-US" sz="1500" dirty="0"/>
              <a:t> </a:t>
            </a:r>
            <a:r>
              <a:rPr lang="en-US" sz="1500" dirty="0" err="1"/>
              <a:t>đầu</a:t>
            </a:r>
            <a:r>
              <a:rPr lang="en-US" sz="1500" dirty="0"/>
              <a:t> </a:t>
            </a:r>
            <a:r>
              <a:rPr lang="en-US" sz="1500" dirty="0" err="1"/>
              <a:t>tư</a:t>
            </a:r>
            <a:r>
              <a:rPr lang="en-US" sz="1500" dirty="0"/>
              <a:t> (ROI)</a:t>
            </a:r>
            <a:endParaRPr lang="vi-VN" sz="1500" dirty="0"/>
          </a:p>
          <a:p>
            <a:pPr lvl="2"/>
            <a:r>
              <a:rPr lang="en-US" sz="1500" dirty="0" err="1"/>
              <a:t>Điểm</a:t>
            </a:r>
            <a:r>
              <a:rPr lang="en-US" sz="1500" dirty="0"/>
              <a:t> </a:t>
            </a:r>
            <a:r>
              <a:rPr lang="en-US" sz="1500" dirty="0" err="1"/>
              <a:t>hòa</a:t>
            </a:r>
            <a:r>
              <a:rPr lang="en-US" sz="1500" dirty="0"/>
              <a:t> </a:t>
            </a:r>
            <a:r>
              <a:rPr lang="en-US" sz="1500" dirty="0" err="1"/>
              <a:t>vốn</a:t>
            </a:r>
            <a:endParaRPr lang="vi-VN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47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6C15D473-249F-4D80-B33F-5DD2437BE3B5}"/>
  <p:tag name="ISPRING_RESOURCE_FOLDER" val="D:\Google Drive\Lecture\BAI GIANG PTTKHTTT\SLIDES\2020_Chuong 1_ Gioi thieu ve phan tich va thiet ke he thong\"/>
  <p:tag name="ISPRING_PRESENTATION_PATH" val="D:\Google Drive\Lecture\BAI GIANG PTTKHTTT\SLIDES\2020_Chuong 1_ Gioi thieu ve phan tich va thiet ke he thong.pptx"/>
  <p:tag name="ISPRING_PROJECT_VERSION" val="9"/>
  <p:tag name="ISPRING_PROJECT_FOLDER_UPDATED" val="1"/>
  <p:tag name="ISPRING_SCREEN_RECS_UPDATED" val="D:\Google Drive\Lecture\BAI GIANG PTTKHTTT\SLIDES\2020_Chuong 1_ Gioi thieu ve phan tich va thiet ke he thong\"/>
  <p:tag name="ISPRING_LMS_API_VERSION" val="SCORM 2004 (4th edition)"/>
  <p:tag name="ISPRING_ULTRA_SCORM_COURSE_ID" val="0CAE2931-58B6-4226-A462-F6D6CB8F89EC"/>
  <p:tag name="ISPRING_CMI5_LAUNCH_METHOD" val="any window"/>
  <p:tag name="ISPRING_SCORM_RATE_SLIDES" val="1"/>
  <p:tag name="ISPRING_SCORM_PASSING_SCORE" val="100.000000"/>
  <p:tag name="ISPRINGCLOUDFOLDERID" val="1"/>
  <p:tag name="ISPRINGONLINEFOLDERID" val="1"/>
  <p:tag name="ISPRING_OUTPUT_FOLDER" val="[[&quot;\uFFFDF\uFFFD\u0014{5DA0ACFB-F058-4447-93ED-38D26C35E035}&quot;,&quot;D:\\Google Drive\\Lecture\\BAI GIANG PTTKHTTT\\SLIDES&quot;]]"/>
  <p:tag name="ISPRING_CURRENT_PLAYER_ID" val="universal"/>
  <p:tag name="ISPRING_FIRST_PUBLISH" val="1"/>
  <p:tag name="ISPRING_ULTRA_SCORM_COURCE_TITLE" val="2020_Chuong 2_ Phat trien du an phan mem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  <p:tag name="ISPRING_PRESENTATION_TITLE" val="2020_Chuong 2_ Phat trien du an phan mem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441</TotalTime>
  <Words>3496</Words>
  <Application>Microsoft Office PowerPoint</Application>
  <PresentationFormat>Widescreen</PresentationFormat>
  <Paragraphs>418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Segoe UI Symbol</vt:lpstr>
      <vt:lpstr>Times New Roman</vt:lpstr>
      <vt:lpstr>Wingdings</vt:lpstr>
      <vt:lpstr>Retrospect</vt:lpstr>
      <vt:lpstr>PHÂN TÍCH VÀ THIẾT KẾ  HỆ THỐNG THÔNG TIN</vt:lpstr>
      <vt:lpstr>NỘI DUNG HỌC PHẦN</vt:lpstr>
      <vt:lpstr>2.1. Tổng quan quản lý dự án phần mềm</vt:lpstr>
      <vt:lpstr>2.1. Tổng quan quản lý dự án phần mềm</vt:lpstr>
      <vt:lpstr>2.1. Tổng quan quản lý dự án phần mềm</vt:lpstr>
      <vt:lpstr>2.1. Tổng quan quản lý dự án phần mềm</vt:lpstr>
      <vt:lpstr>2.1. Tổng quan quản lý dự án phần mềm</vt:lpstr>
      <vt:lpstr>2.1. Tổng quan quản lý dự án phần mềm</vt:lpstr>
      <vt:lpstr>2.1. Tổng quan quản lý dự án phần mềm</vt:lpstr>
      <vt:lpstr>2.1. Tổng quan quản lý dự án phần mềm</vt:lpstr>
      <vt:lpstr>2.1. Tổng quan quản lý dự án phần mềm</vt:lpstr>
      <vt:lpstr>2.1. Tổng quan quản lý dự án phần mềm</vt:lpstr>
      <vt:lpstr>2.1. Tổng quan quản lý dự án phần mềm</vt:lpstr>
      <vt:lpstr>2.1. Tổng quan quản lý dự án phần mềm</vt:lpstr>
      <vt:lpstr>2.1. Tổng quan quản lý dự án phần mềm</vt:lpstr>
      <vt:lpstr>2.2. Một số quy trình phát triển phần mềm thông dụng</vt:lpstr>
      <vt:lpstr>2.2. Một số quy trình phát triển phần mềm thông dụng</vt:lpstr>
      <vt:lpstr>2.2. Một số quy trình phát triển phần mềm thông dụng</vt:lpstr>
      <vt:lpstr>2.2. Một số quy trình phát triển phần mềm thông dụng</vt:lpstr>
      <vt:lpstr>2.2. Một số quy trình phát triển phần mềm thông dụng</vt:lpstr>
      <vt:lpstr>2.2. Một số quy trình phát triển phần mềm thông dụng</vt:lpstr>
      <vt:lpstr>2.3. Tiếp cận hệ thống hướng đối tượng</vt:lpstr>
      <vt:lpstr>2.3. Tiếp cận hệ thống hướng đối tượng</vt:lpstr>
      <vt:lpstr>2.3. Tiếp cận hệ thống hướng đối tượng</vt:lpstr>
      <vt:lpstr>2.4. Quy trình hợp nhất (RUP - Rational Unified Process)</vt:lpstr>
      <vt:lpstr>2.4. Quy trình hợp nhất (RUP)</vt:lpstr>
      <vt:lpstr>2.4. Quy trình hợp nhất (RUP)</vt:lpstr>
      <vt:lpstr>2.4. Quy trình hợp nhất (RUP)</vt:lpstr>
      <vt:lpstr>2.4. Quy trình hợp nhất (RUP)</vt:lpstr>
      <vt:lpstr>2.4. Quy trình hợp nhất (RUP)</vt:lpstr>
      <vt:lpstr>2.4. Quy trình hợp nhất (RUP)</vt:lpstr>
      <vt:lpstr>2.4. Quy trình hợp nhất (RUP)</vt:lpstr>
      <vt:lpstr>2.4. Quy trình hợp nhất (RUP)</vt:lpstr>
    </vt:vector>
  </TitlesOfParts>
  <Company>blogthuthuatwin10.com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2020_Chuong 2_ Phat trien du an phan mem</dc:title>
  <dc:creator>Admin</dc:creator>
  <cp:lastModifiedBy>Le Van Tan</cp:lastModifiedBy>
  <cp:revision>69</cp:revision>
  <dcterms:created xsi:type="dcterms:W3CDTF">2020-02-03T09:12:56Z</dcterms:created>
  <dcterms:modified xsi:type="dcterms:W3CDTF">2020-03-09T09:43:58Z</dcterms:modified>
</cp:coreProperties>
</file>