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4"/>
  </p:sldMasterIdLst>
  <p:notesMasterIdLst>
    <p:notesMasterId r:id="rId29"/>
  </p:notesMasterIdLst>
  <p:sldIdLst>
    <p:sldId id="256"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7" r:id="rId19"/>
    <p:sldId id="279" r:id="rId20"/>
    <p:sldId id="280" r:id="rId21"/>
    <p:sldId id="281" r:id="rId22"/>
    <p:sldId id="282" r:id="rId23"/>
    <p:sldId id="283" r:id="rId24"/>
    <p:sldId id="284" r:id="rId25"/>
    <p:sldId id="285" r:id="rId26"/>
    <p:sldId id="286" r:id="rId27"/>
    <p:sldId id="287" r:id="rId28"/>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6" d="100"/>
          <a:sy n="46" d="100"/>
        </p:scale>
        <p:origin x="-90" y="-6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5CCF26-99C5-4195-80EE-CEA716DC171D}" type="datetimeFigureOut">
              <a:rPr lang="vi-VN" smtClean="0"/>
              <a:t>09/03/2020</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E496D-58E6-4651-9142-9F467006E977}" type="slidenum">
              <a:rPr lang="vi-VN" smtClean="0"/>
              <a:t>‹#›</a:t>
            </a:fld>
            <a:endParaRPr lang="vi-VN"/>
          </a:p>
        </p:txBody>
      </p:sp>
    </p:spTree>
    <p:extLst>
      <p:ext uri="{BB962C8B-B14F-4D97-AF65-F5344CB8AC3E}">
        <p14:creationId xmlns:p14="http://schemas.microsoft.com/office/powerpoint/2010/main" val="1755080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a:t>
            </a:fld>
            <a:endParaRPr lang="vi-VN"/>
          </a:p>
        </p:txBody>
      </p:sp>
    </p:spTree>
    <p:extLst>
      <p:ext uri="{BB962C8B-B14F-4D97-AF65-F5344CB8AC3E}">
        <p14:creationId xmlns:p14="http://schemas.microsoft.com/office/powerpoint/2010/main" val="2881607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10</a:t>
            </a:fld>
            <a:endParaRPr lang="vi-VN"/>
          </a:p>
        </p:txBody>
      </p:sp>
    </p:spTree>
    <p:extLst>
      <p:ext uri="{BB962C8B-B14F-4D97-AF65-F5344CB8AC3E}">
        <p14:creationId xmlns:p14="http://schemas.microsoft.com/office/powerpoint/2010/main" val="609871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11</a:t>
            </a:fld>
            <a:endParaRPr lang="vi-VN"/>
          </a:p>
        </p:txBody>
      </p:sp>
    </p:spTree>
    <p:extLst>
      <p:ext uri="{BB962C8B-B14F-4D97-AF65-F5344CB8AC3E}">
        <p14:creationId xmlns:p14="http://schemas.microsoft.com/office/powerpoint/2010/main" val="985257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12</a:t>
            </a:fld>
            <a:endParaRPr lang="vi-VN"/>
          </a:p>
        </p:txBody>
      </p:sp>
    </p:spTree>
    <p:extLst>
      <p:ext uri="{BB962C8B-B14F-4D97-AF65-F5344CB8AC3E}">
        <p14:creationId xmlns:p14="http://schemas.microsoft.com/office/powerpoint/2010/main" val="2167387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13</a:t>
            </a:fld>
            <a:endParaRPr lang="vi-VN"/>
          </a:p>
        </p:txBody>
      </p:sp>
    </p:spTree>
    <p:extLst>
      <p:ext uri="{BB962C8B-B14F-4D97-AF65-F5344CB8AC3E}">
        <p14:creationId xmlns:p14="http://schemas.microsoft.com/office/powerpoint/2010/main" val="2404989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14</a:t>
            </a:fld>
            <a:endParaRPr lang="vi-VN"/>
          </a:p>
        </p:txBody>
      </p:sp>
    </p:spTree>
    <p:extLst>
      <p:ext uri="{BB962C8B-B14F-4D97-AF65-F5344CB8AC3E}">
        <p14:creationId xmlns:p14="http://schemas.microsoft.com/office/powerpoint/2010/main" val="2445755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15</a:t>
            </a:fld>
            <a:endParaRPr lang="vi-VN"/>
          </a:p>
        </p:txBody>
      </p:sp>
    </p:spTree>
    <p:extLst>
      <p:ext uri="{BB962C8B-B14F-4D97-AF65-F5344CB8AC3E}">
        <p14:creationId xmlns:p14="http://schemas.microsoft.com/office/powerpoint/2010/main" val="3651808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16</a:t>
            </a:fld>
            <a:endParaRPr lang="vi-VN"/>
          </a:p>
        </p:txBody>
      </p:sp>
    </p:spTree>
    <p:extLst>
      <p:ext uri="{BB962C8B-B14F-4D97-AF65-F5344CB8AC3E}">
        <p14:creationId xmlns:p14="http://schemas.microsoft.com/office/powerpoint/2010/main" val="3693448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17</a:t>
            </a:fld>
            <a:endParaRPr lang="vi-VN"/>
          </a:p>
        </p:txBody>
      </p:sp>
    </p:spTree>
    <p:extLst>
      <p:ext uri="{BB962C8B-B14F-4D97-AF65-F5344CB8AC3E}">
        <p14:creationId xmlns:p14="http://schemas.microsoft.com/office/powerpoint/2010/main" val="3693448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18</a:t>
            </a:fld>
            <a:endParaRPr lang="vi-VN"/>
          </a:p>
        </p:txBody>
      </p:sp>
    </p:spTree>
    <p:extLst>
      <p:ext uri="{BB962C8B-B14F-4D97-AF65-F5344CB8AC3E}">
        <p14:creationId xmlns:p14="http://schemas.microsoft.com/office/powerpoint/2010/main" val="369344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19</a:t>
            </a:fld>
            <a:endParaRPr lang="vi-VN"/>
          </a:p>
        </p:txBody>
      </p:sp>
    </p:spTree>
    <p:extLst>
      <p:ext uri="{BB962C8B-B14F-4D97-AF65-F5344CB8AC3E}">
        <p14:creationId xmlns:p14="http://schemas.microsoft.com/office/powerpoint/2010/main" val="369344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a:t>
            </a:fld>
            <a:endParaRPr lang="vi-VN"/>
          </a:p>
        </p:txBody>
      </p:sp>
    </p:spTree>
    <p:extLst>
      <p:ext uri="{BB962C8B-B14F-4D97-AF65-F5344CB8AC3E}">
        <p14:creationId xmlns:p14="http://schemas.microsoft.com/office/powerpoint/2010/main" val="330296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20</a:t>
            </a:fld>
            <a:endParaRPr lang="vi-VN"/>
          </a:p>
        </p:txBody>
      </p:sp>
    </p:spTree>
    <p:extLst>
      <p:ext uri="{BB962C8B-B14F-4D97-AF65-F5344CB8AC3E}">
        <p14:creationId xmlns:p14="http://schemas.microsoft.com/office/powerpoint/2010/main" val="3693448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21</a:t>
            </a:fld>
            <a:endParaRPr lang="vi-VN"/>
          </a:p>
        </p:txBody>
      </p:sp>
    </p:spTree>
    <p:extLst>
      <p:ext uri="{BB962C8B-B14F-4D97-AF65-F5344CB8AC3E}">
        <p14:creationId xmlns:p14="http://schemas.microsoft.com/office/powerpoint/2010/main" val="3693448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22</a:t>
            </a:fld>
            <a:endParaRPr lang="vi-VN"/>
          </a:p>
        </p:txBody>
      </p:sp>
    </p:spTree>
    <p:extLst>
      <p:ext uri="{BB962C8B-B14F-4D97-AF65-F5344CB8AC3E}">
        <p14:creationId xmlns:p14="http://schemas.microsoft.com/office/powerpoint/2010/main" val="3693448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23</a:t>
            </a:fld>
            <a:endParaRPr lang="vi-VN"/>
          </a:p>
        </p:txBody>
      </p:sp>
    </p:spTree>
    <p:extLst>
      <p:ext uri="{BB962C8B-B14F-4D97-AF65-F5344CB8AC3E}">
        <p14:creationId xmlns:p14="http://schemas.microsoft.com/office/powerpoint/2010/main" val="3693448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24</a:t>
            </a:fld>
            <a:endParaRPr lang="vi-VN"/>
          </a:p>
        </p:txBody>
      </p:sp>
    </p:spTree>
    <p:extLst>
      <p:ext uri="{BB962C8B-B14F-4D97-AF65-F5344CB8AC3E}">
        <p14:creationId xmlns:p14="http://schemas.microsoft.com/office/powerpoint/2010/main" val="369344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3</a:t>
            </a:fld>
            <a:endParaRPr lang="vi-VN"/>
          </a:p>
        </p:txBody>
      </p:sp>
    </p:spTree>
    <p:extLst>
      <p:ext uri="{BB962C8B-B14F-4D97-AF65-F5344CB8AC3E}">
        <p14:creationId xmlns:p14="http://schemas.microsoft.com/office/powerpoint/2010/main" val="781492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4</a:t>
            </a:fld>
            <a:endParaRPr lang="vi-VN"/>
          </a:p>
        </p:txBody>
      </p:sp>
    </p:spTree>
    <p:extLst>
      <p:ext uri="{BB962C8B-B14F-4D97-AF65-F5344CB8AC3E}">
        <p14:creationId xmlns:p14="http://schemas.microsoft.com/office/powerpoint/2010/main" val="3939885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5</a:t>
            </a:fld>
            <a:endParaRPr lang="vi-VN"/>
          </a:p>
        </p:txBody>
      </p:sp>
    </p:spTree>
    <p:extLst>
      <p:ext uri="{BB962C8B-B14F-4D97-AF65-F5344CB8AC3E}">
        <p14:creationId xmlns:p14="http://schemas.microsoft.com/office/powerpoint/2010/main" val="3091373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6</a:t>
            </a:fld>
            <a:endParaRPr lang="vi-VN"/>
          </a:p>
        </p:txBody>
      </p:sp>
    </p:spTree>
    <p:extLst>
      <p:ext uri="{BB962C8B-B14F-4D97-AF65-F5344CB8AC3E}">
        <p14:creationId xmlns:p14="http://schemas.microsoft.com/office/powerpoint/2010/main" val="24620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7</a:t>
            </a:fld>
            <a:endParaRPr lang="vi-VN"/>
          </a:p>
        </p:txBody>
      </p:sp>
    </p:spTree>
    <p:extLst>
      <p:ext uri="{BB962C8B-B14F-4D97-AF65-F5344CB8AC3E}">
        <p14:creationId xmlns:p14="http://schemas.microsoft.com/office/powerpoint/2010/main" val="2001104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8</a:t>
            </a:fld>
            <a:endParaRPr lang="vi-VN"/>
          </a:p>
        </p:txBody>
      </p:sp>
    </p:spTree>
    <p:extLst>
      <p:ext uri="{BB962C8B-B14F-4D97-AF65-F5344CB8AC3E}">
        <p14:creationId xmlns:p14="http://schemas.microsoft.com/office/powerpoint/2010/main" val="100569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FAE496D-58E6-4651-9142-9F467006E977}" type="slidenum">
              <a:rPr lang="vi-VN" smtClean="0"/>
              <a:t>9</a:t>
            </a:fld>
            <a:endParaRPr lang="vi-VN"/>
          </a:p>
        </p:txBody>
      </p:sp>
    </p:spTree>
    <p:extLst>
      <p:ext uri="{BB962C8B-B14F-4D97-AF65-F5344CB8AC3E}">
        <p14:creationId xmlns:p14="http://schemas.microsoft.com/office/powerpoint/2010/main" val="1081904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vi-VN"/>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EAEB68D-873B-40A0-9B84-406ED7AD184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8364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vi-VN"/>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58334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vi-VN"/>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45333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b="1"/>
            </a:lvl1pPr>
            <a:lvl2pPr marL="520700" indent="-320675">
              <a:spcBef>
                <a:spcPts val="1200"/>
              </a:spcBef>
              <a:defRPr/>
            </a:lvl2pPr>
            <a:lvl4pPr>
              <a:defRPr sz="1200"/>
            </a:lvl4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vi-VN"/>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38097168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1097280" y="6459785"/>
            <a:ext cx="2472271" cy="365125"/>
          </a:xfrm>
          <a:prstGeom prst="rect">
            <a:avLst/>
          </a:prstGeom>
        </p:spPr>
        <p:txBody>
          <a:bodyPr/>
          <a:lstStyle/>
          <a:p>
            <a:endParaRPr lang="vi-VN"/>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endParaRPr lang="vi-VN"/>
          </a:p>
        </p:txBody>
      </p:sp>
      <p:sp>
        <p:nvSpPr>
          <p:cNvPr id="6" name="Slide Number Placeholder 5"/>
          <p:cNvSpPr>
            <a:spLocks noGrp="1"/>
          </p:cNvSpPr>
          <p:nvPr>
            <p:ph type="sldNum" sz="quarter" idx="12"/>
          </p:nvPr>
        </p:nvSpPr>
        <p:spPr/>
        <p:txBody>
          <a:bodyPr/>
          <a:lstStyle/>
          <a:p>
            <a:fld id="{7EAEB68D-873B-40A0-9B84-406ED7AD1845}"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76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vi-VN"/>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vi-VN"/>
          </a:p>
        </p:txBody>
      </p:sp>
      <p:sp>
        <p:nvSpPr>
          <p:cNvPr id="7" name="Slide Number Placeholder 6"/>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2279845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vi-VN"/>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p>
            <a:endParaRPr lang="vi-VN"/>
          </a:p>
        </p:txBody>
      </p:sp>
      <p:sp>
        <p:nvSpPr>
          <p:cNvPr id="9" name="Slide Number Placeholder 8"/>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2961066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a:xfrm>
            <a:off x="1097280" y="6459785"/>
            <a:ext cx="2472271" cy="365125"/>
          </a:xfrm>
          <a:prstGeom prst="rect">
            <a:avLst/>
          </a:prstGeom>
        </p:spPr>
        <p:txBody>
          <a:bodyPr/>
          <a:lstStyle/>
          <a:p>
            <a:endParaRPr lang="vi-VN"/>
          </a:p>
        </p:txBody>
      </p:sp>
      <p:sp>
        <p:nvSpPr>
          <p:cNvPr id="4" name="Footer Placeholder 3"/>
          <p:cNvSpPr>
            <a:spLocks noGrp="1"/>
          </p:cNvSpPr>
          <p:nvPr>
            <p:ph type="ftr" sz="quarter" idx="11"/>
          </p:nvPr>
        </p:nvSpPr>
        <p:spPr>
          <a:xfrm>
            <a:off x="3686185" y="6459785"/>
            <a:ext cx="4822804" cy="365125"/>
          </a:xfrm>
          <a:prstGeom prst="rect">
            <a:avLst/>
          </a:prstGeom>
        </p:spPr>
        <p:txBody>
          <a:bodyPr/>
          <a:lstStyle/>
          <a:p>
            <a:endParaRPr lang="vi-VN"/>
          </a:p>
        </p:txBody>
      </p:sp>
      <p:sp>
        <p:nvSpPr>
          <p:cNvPr id="5" name="Slide Number Placeholder 4"/>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3502020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endParaRPr lang="vi-VN"/>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90291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vi-VN"/>
          </a:p>
        </p:txBody>
      </p:sp>
      <p:sp>
        <p:nvSpPr>
          <p:cNvPr id="6" name="Footer Placeholder 5"/>
          <p:cNvSpPr>
            <a:spLocks noGrp="1"/>
          </p:cNvSpPr>
          <p:nvPr>
            <p:ph type="ftr" sz="quarter" idx="11"/>
          </p:nvPr>
        </p:nvSpPr>
        <p:spPr>
          <a:xfrm>
            <a:off x="4800600" y="6459785"/>
            <a:ext cx="4648200" cy="365125"/>
          </a:xfrm>
          <a:prstGeom prst="rect">
            <a:avLst/>
          </a:prstGeo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EAEB68D-873B-40A0-9B84-406ED7AD1845}" type="slidenum">
              <a:rPr lang="vi-VN" smtClean="0"/>
              <a:t>‹#›</a:t>
            </a:fld>
            <a:endParaRPr lang="vi-VN"/>
          </a:p>
        </p:txBody>
      </p:sp>
    </p:spTree>
    <p:extLst>
      <p:ext uri="{BB962C8B-B14F-4D97-AF65-F5344CB8AC3E}">
        <p14:creationId xmlns:p14="http://schemas.microsoft.com/office/powerpoint/2010/main" val="167741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vi-VN"/>
          </a:p>
        </p:txBody>
      </p:sp>
      <p:sp>
        <p:nvSpPr>
          <p:cNvPr id="6" name="Footer Placeholder 5"/>
          <p:cNvSpPr>
            <a:spLocks noGrp="1"/>
          </p:cNvSpPr>
          <p:nvPr>
            <p:ph type="ftr" sz="quarter" idx="11"/>
          </p:nvPr>
        </p:nvSpPr>
        <p:spPr>
          <a:xfrm>
            <a:off x="3686185" y="6459785"/>
            <a:ext cx="4822804" cy="365125"/>
          </a:xfrm>
          <a:prstGeom prst="rect">
            <a:avLst/>
          </a:prstGeom>
        </p:spPr>
        <p:txBody>
          <a:bodyPr/>
          <a:lstStyle/>
          <a:p>
            <a:endParaRPr lang="vi-VN"/>
          </a:p>
        </p:txBody>
      </p:sp>
      <p:sp>
        <p:nvSpPr>
          <p:cNvPr id="7" name="Slide Number Placeholder 6"/>
          <p:cNvSpPr>
            <a:spLocks noGrp="1"/>
          </p:cNvSpPr>
          <p:nvPr>
            <p:ph type="sldNum" sz="quarter" idx="12"/>
          </p:nvPr>
        </p:nvSpPr>
        <p:spPr/>
        <p:txBody>
          <a:bodyPr/>
          <a:lstStyle/>
          <a:p>
            <a:fld id="{7EAEB68D-873B-40A0-9B84-406ED7AD1845}" type="slidenum">
              <a:rPr lang="vi-VN" smtClean="0"/>
              <a:t>‹#›</a:t>
            </a:fld>
            <a:endParaRPr lang="vi-VN"/>
          </a:p>
        </p:txBody>
      </p:sp>
    </p:spTree>
    <p:extLst>
      <p:ext uri="{BB962C8B-B14F-4D97-AF65-F5344CB8AC3E}">
        <p14:creationId xmlns:p14="http://schemas.microsoft.com/office/powerpoint/2010/main" val="160596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tx2">
              <a:lumMod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39282" y="286604"/>
            <a:ext cx="11887200" cy="704224"/>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39282" y="1204957"/>
            <a:ext cx="11887200" cy="5058938"/>
          </a:xfrm>
          <a:prstGeom prst="rect">
            <a:avLst/>
          </a:prstGeom>
        </p:spPr>
        <p:txBody>
          <a:bodyPr vert="horz" lIns="0" tIns="45720" rIns="0" bIns="45720" rtlCol="0">
            <a:normAutofit/>
          </a:bodyPr>
          <a:lstStyle/>
          <a:p>
            <a:pPr lvl="0"/>
            <a:r>
              <a:rPr lang="en-US" dirty="0" smtClean="0"/>
              <a:t>Edit Master text styles</a:t>
            </a:r>
          </a:p>
          <a:p>
            <a:pPr lvl="1"/>
            <a:r>
              <a:rPr lang="en-US" dirty="0" smtClean="0"/>
              <a:t> 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EAEB68D-873B-40A0-9B84-406ED7AD1845}" type="slidenum">
              <a:rPr lang="vi-VN" smtClean="0"/>
              <a:t>‹#›</a:t>
            </a:fld>
            <a:endParaRPr lang="vi-VN" dirty="0"/>
          </a:p>
        </p:txBody>
      </p:sp>
      <p:cxnSp>
        <p:nvCxnSpPr>
          <p:cNvPr id="10" name="Straight Connector 9"/>
          <p:cNvCxnSpPr/>
          <p:nvPr/>
        </p:nvCxnSpPr>
        <p:spPr>
          <a:xfrm>
            <a:off x="239282" y="982284"/>
            <a:ext cx="11887200" cy="8544"/>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bject 4"/>
          <p:cNvSpPr txBox="1">
            <a:spLocks/>
          </p:cNvSpPr>
          <p:nvPr userDrawn="1"/>
        </p:nvSpPr>
        <p:spPr>
          <a:xfrm>
            <a:off x="1022905" y="6497115"/>
            <a:ext cx="3244850" cy="290464"/>
          </a:xfrm>
          <a:prstGeom prst="rect">
            <a:avLst/>
          </a:prstGeom>
        </p:spPr>
        <p:txBody>
          <a:bodyPr vert="horz" lIns="91440" tIns="45720" rIns="91440" bIns="45720" rtlCol="0" anchor="ctr"/>
          <a:lstStyle>
            <a:defPPr>
              <a:defRPr lang="en-US"/>
            </a:defPPr>
            <a:lvl1pPr algn="ctr">
              <a:defRPr sz="900" cap="all" baseline="0">
                <a:solidFill>
                  <a:srgbClr val="FFFFFF"/>
                </a:solidFill>
              </a:defRPr>
            </a:lvl1pPr>
          </a:lstStyle>
          <a:p>
            <a:pPr lvl="0"/>
            <a:r>
              <a:rPr lang="vi-VN" dirty="0" smtClean="0"/>
              <a:t>Phân tích và thiết kế hệ thống thông tin –</a:t>
            </a:r>
          </a:p>
          <a:p>
            <a:pPr lvl="0"/>
            <a:r>
              <a:rPr lang="vi-VN" dirty="0" smtClean="0"/>
              <a:t>Information system analysis and design</a:t>
            </a:r>
            <a:endParaRPr lang="vi-VN" dirty="0"/>
          </a:p>
        </p:txBody>
      </p:sp>
    </p:spTree>
    <p:extLst>
      <p:ext uri="{BB962C8B-B14F-4D97-AF65-F5344CB8AC3E}">
        <p14:creationId xmlns:p14="http://schemas.microsoft.com/office/powerpoint/2010/main" val="15379640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800" kern="1200" spc="-50" baseline="0">
          <a:solidFill>
            <a:schemeClr val="bg2">
              <a:lumMod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
          <a:schemeClr val="accent1"/>
        </a:buClr>
        <a:buFont typeface="Wingdings" panose="05000000000000000000" pitchFamily="2" charset="2"/>
        <a:buChar char="q"/>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iviettech.vn/wp-content/uploads/2014/01/UML-View.jp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hyperlink" Target="http://iviettech.vn/wp-content/uploads/2014/01/UML-View.jp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hyperlink" Target="http://iviettech.vn/wp-content/uploads/2014/01/UML-View.jp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hyperlink" Target="http://iviettech.vn/wp-content/uploads/2014/01/UML-View.jp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hyperlink" Target="http://iviettech.vn/wp-content/uploads/2014/01/UML-View.jp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hyperlink" Target="http://iviettech.vn/wp-content/uploads/2014/01/UML-Diagram.jp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www.umldesigner.org/" TargetMode="External"/><Relationship Id="rId3" Type="http://schemas.openxmlformats.org/officeDocument/2006/relationships/hyperlink" Target="http://www.modelsphere.com/org/)" TargetMode="External"/><Relationship Id="rId7" Type="http://schemas.openxmlformats.org/officeDocument/2006/relationships/hyperlink" Target="http://www.umldesigner.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eclipse.org/acceleo/)" TargetMode="External"/><Relationship Id="rId5" Type="http://schemas.openxmlformats.org/officeDocument/2006/relationships/hyperlink" Target="http://www.eclipse.org/papyrus/)" TargetMode="External"/><Relationship Id="rId10" Type="http://schemas.openxmlformats.org/officeDocument/2006/relationships/hyperlink" Target="http://www.oracle.com/technetwork/developer-" TargetMode="External"/><Relationship Id="rId4" Type="http://schemas.openxmlformats.org/officeDocument/2006/relationships/hyperlink" Target="http://www.modelio.org/)" TargetMode="External"/><Relationship Id="rId9" Type="http://schemas.openxmlformats.org/officeDocument/2006/relationships/hyperlink" Target="http://www.eclipse.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iviettech.vn/wp-content/uploads/2014/01/UML-View.jp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083" y="741699"/>
            <a:ext cx="10058400" cy="2286174"/>
          </a:xfrm>
        </p:spPr>
        <p:txBody>
          <a:bodyPr>
            <a:normAutofit/>
          </a:bodyPr>
          <a:lstStyle/>
          <a:p>
            <a:r>
              <a:rPr lang="en-US" sz="6000" b="1" dirty="0" smtClean="0">
                <a:solidFill>
                  <a:schemeClr val="bg2">
                    <a:lumMod val="50000"/>
                  </a:schemeClr>
                </a:solidFill>
              </a:rPr>
              <a:t>PHÂN TÍCH VÀ THIẾT KẾ </a:t>
            </a:r>
            <a:br>
              <a:rPr lang="en-US" sz="6000" b="1" dirty="0" smtClean="0">
                <a:solidFill>
                  <a:schemeClr val="bg2">
                    <a:lumMod val="50000"/>
                  </a:schemeClr>
                </a:solidFill>
              </a:rPr>
            </a:br>
            <a:r>
              <a:rPr lang="en-US" sz="6000" b="1" dirty="0" smtClean="0">
                <a:solidFill>
                  <a:schemeClr val="bg2">
                    <a:lumMod val="50000"/>
                  </a:schemeClr>
                </a:solidFill>
              </a:rPr>
              <a:t>HỆ THỐNG THÔNG TIN</a:t>
            </a:r>
            <a:endParaRPr lang="vi-VN" sz="6000" b="1" dirty="0">
              <a:solidFill>
                <a:schemeClr val="bg2">
                  <a:lumMod val="50000"/>
                </a:schemeClr>
              </a:solidFill>
            </a:endParaRPr>
          </a:p>
        </p:txBody>
      </p:sp>
      <p:sp>
        <p:nvSpPr>
          <p:cNvPr id="3" name="Subtitle 2"/>
          <p:cNvSpPr>
            <a:spLocks noGrp="1"/>
          </p:cNvSpPr>
          <p:nvPr>
            <p:ph type="subTitle" idx="1"/>
          </p:nvPr>
        </p:nvSpPr>
        <p:spPr>
          <a:xfrm>
            <a:off x="1154083" y="4610896"/>
            <a:ext cx="10058400" cy="1143000"/>
          </a:xfrm>
        </p:spPr>
        <p:txBody>
          <a:bodyPr>
            <a:normAutofit lnSpcReduction="10000"/>
          </a:bodyPr>
          <a:lstStyle/>
          <a:p>
            <a:r>
              <a:rPr lang="en-US" dirty="0" err="1" smtClean="0"/>
              <a:t>Giảng</a:t>
            </a:r>
            <a:r>
              <a:rPr lang="en-US" dirty="0" smtClean="0"/>
              <a:t> </a:t>
            </a:r>
            <a:r>
              <a:rPr lang="en-US" dirty="0" err="1" smtClean="0"/>
              <a:t>viên</a:t>
            </a:r>
            <a:r>
              <a:rPr lang="en-US" dirty="0" smtClean="0"/>
              <a:t>: </a:t>
            </a:r>
            <a:r>
              <a:rPr lang="en-US" dirty="0" err="1" smtClean="0"/>
              <a:t>lê</a:t>
            </a:r>
            <a:r>
              <a:rPr lang="en-US" dirty="0" smtClean="0"/>
              <a:t> </a:t>
            </a:r>
            <a:r>
              <a:rPr lang="en-US" dirty="0" err="1" smtClean="0"/>
              <a:t>văn</a:t>
            </a:r>
            <a:r>
              <a:rPr lang="en-US" dirty="0" smtClean="0"/>
              <a:t> </a:t>
            </a:r>
            <a:r>
              <a:rPr lang="en-US" dirty="0" err="1" smtClean="0"/>
              <a:t>tấn</a:t>
            </a:r>
            <a:r>
              <a:rPr lang="en-US" dirty="0" smtClean="0"/>
              <a:t> </a:t>
            </a:r>
          </a:p>
          <a:p>
            <a:r>
              <a:rPr lang="en-US" dirty="0" err="1" smtClean="0"/>
              <a:t>Trung</a:t>
            </a:r>
            <a:r>
              <a:rPr lang="en-US" dirty="0" smtClean="0"/>
              <a:t> </a:t>
            </a:r>
            <a:r>
              <a:rPr lang="en-US" dirty="0" err="1" smtClean="0"/>
              <a:t>tâm</a:t>
            </a:r>
            <a:r>
              <a:rPr lang="en-US" dirty="0" smtClean="0"/>
              <a:t> </a:t>
            </a:r>
            <a:r>
              <a:rPr lang="en-US" dirty="0" err="1" smtClean="0"/>
              <a:t>công</a:t>
            </a:r>
            <a:r>
              <a:rPr lang="en-US" dirty="0" smtClean="0"/>
              <a:t> </a:t>
            </a:r>
            <a:r>
              <a:rPr lang="en-US" dirty="0" err="1" smtClean="0"/>
              <a:t>nghệ</a:t>
            </a:r>
            <a:r>
              <a:rPr lang="en-US" dirty="0" smtClean="0"/>
              <a:t> </a:t>
            </a:r>
            <a:r>
              <a:rPr lang="en-US" dirty="0" err="1" smtClean="0"/>
              <a:t>thông</a:t>
            </a:r>
            <a:r>
              <a:rPr lang="en-US" dirty="0" smtClean="0"/>
              <a:t> tin – </a:t>
            </a:r>
            <a:r>
              <a:rPr lang="en-US" dirty="0" err="1" smtClean="0"/>
              <a:t>Trường</a:t>
            </a:r>
            <a:r>
              <a:rPr lang="en-US" dirty="0" smtClean="0"/>
              <a:t> </a:t>
            </a:r>
            <a:r>
              <a:rPr lang="en-US" dirty="0" err="1" smtClean="0"/>
              <a:t>đại</a:t>
            </a:r>
            <a:r>
              <a:rPr lang="en-US" dirty="0" smtClean="0"/>
              <a:t> </a:t>
            </a:r>
            <a:r>
              <a:rPr lang="en-US" dirty="0" err="1" smtClean="0"/>
              <a:t>học</a:t>
            </a:r>
            <a:r>
              <a:rPr lang="en-US" dirty="0" smtClean="0"/>
              <a:t> </a:t>
            </a:r>
            <a:r>
              <a:rPr lang="en-US" dirty="0" err="1" smtClean="0"/>
              <a:t>vinh</a:t>
            </a:r>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1</a:t>
            </a:fld>
            <a:endParaRPr lang="vi-VN"/>
          </a:p>
        </p:txBody>
      </p:sp>
      <p:sp>
        <p:nvSpPr>
          <p:cNvPr id="5" name="Subtitle 2"/>
          <p:cNvSpPr txBox="1">
            <a:spLocks/>
          </p:cNvSpPr>
          <p:nvPr/>
        </p:nvSpPr>
        <p:spPr>
          <a:xfrm>
            <a:off x="1154083" y="2928745"/>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vi-VN" dirty="0"/>
          </a:p>
        </p:txBody>
      </p:sp>
      <p:sp>
        <p:nvSpPr>
          <p:cNvPr id="6" name="Rectangle 5"/>
          <p:cNvSpPr/>
          <p:nvPr/>
        </p:nvSpPr>
        <p:spPr>
          <a:xfrm>
            <a:off x="1232256" y="3022975"/>
            <a:ext cx="8265428" cy="523220"/>
          </a:xfrm>
          <a:prstGeom prst="rect">
            <a:avLst/>
          </a:prstGeom>
        </p:spPr>
        <p:txBody>
          <a:bodyPr wrap="square">
            <a:spAutoFit/>
          </a:bodyPr>
          <a:lstStyle/>
          <a:p>
            <a:r>
              <a:rPr lang="en-US" sz="2800" b="1" dirty="0">
                <a:solidFill>
                  <a:schemeClr val="bg2">
                    <a:lumMod val="25000"/>
                  </a:schemeClr>
                </a:solidFill>
                <a:latin typeface="Segoe UI Symbol" panose="020B0502040204020203" pitchFamily="34" charset="0"/>
                <a:ea typeface="Segoe UI Symbol" panose="020B0502040204020203" pitchFamily="34" charset="0"/>
              </a:rPr>
              <a:t>Information Systems Analysis and Design</a:t>
            </a:r>
            <a:endParaRPr lang="vi-VN" sz="2800" dirty="0">
              <a:solidFill>
                <a:schemeClr val="bg2">
                  <a:lumMod val="25000"/>
                </a:schemeClr>
              </a:solidFill>
              <a:ea typeface="Segoe UI Symbol" panose="020B0502040204020203" pitchFamily="34" charset="0"/>
            </a:endParaRPr>
          </a:p>
        </p:txBody>
      </p:sp>
    </p:spTree>
    <p:extLst>
      <p:ext uri="{BB962C8B-B14F-4D97-AF65-F5344CB8AC3E}">
        <p14:creationId xmlns:p14="http://schemas.microsoft.com/office/powerpoint/2010/main" val="2141032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3" y="1102387"/>
            <a:ext cx="5868220" cy="4830792"/>
          </a:xfrm>
        </p:spPr>
        <p:txBody>
          <a:bodyPr>
            <a:normAutofit/>
          </a:bodyPr>
          <a:lstStyle/>
          <a:p>
            <a:r>
              <a:rPr lang="en-US" dirty="0"/>
              <a:t>3.2.2. </a:t>
            </a:r>
            <a:r>
              <a:rPr lang="en-US" dirty="0" err="1"/>
              <a:t>Các</a:t>
            </a:r>
            <a:r>
              <a:rPr lang="en-US" dirty="0"/>
              <a:t> </a:t>
            </a:r>
            <a:r>
              <a:rPr lang="en-US" dirty="0" err="1"/>
              <a:t>góc</a:t>
            </a:r>
            <a:r>
              <a:rPr lang="en-US" dirty="0"/>
              <a:t> </a:t>
            </a:r>
            <a:r>
              <a:rPr lang="en-US" dirty="0" err="1"/>
              <a:t>nhìn</a:t>
            </a:r>
            <a:r>
              <a:rPr lang="en-US" dirty="0"/>
              <a:t> </a:t>
            </a:r>
            <a:r>
              <a:rPr lang="en-US" dirty="0" err="1"/>
              <a:t>của</a:t>
            </a:r>
            <a:r>
              <a:rPr lang="en-US" dirty="0"/>
              <a:t> UML</a:t>
            </a:r>
            <a:endParaRPr lang="vi-VN" dirty="0"/>
          </a:p>
          <a:p>
            <a:pPr lvl="1"/>
            <a:r>
              <a:rPr lang="vi-VN" b="1" dirty="0"/>
              <a:t>Góc nhìn ca sử dụng (Use case view)</a:t>
            </a:r>
            <a:endParaRPr lang="vi-VN" sz="1400" b="1" dirty="0"/>
          </a:p>
          <a:p>
            <a:pPr lvl="2"/>
            <a:r>
              <a:rPr lang="en-US" dirty="0" err="1"/>
              <a:t>Là</a:t>
            </a:r>
            <a:r>
              <a:rPr lang="en-US" dirty="0"/>
              <a:t> </a:t>
            </a:r>
            <a:r>
              <a:rPr lang="en-US" dirty="0" err="1"/>
              <a:t>góc</a:t>
            </a:r>
            <a:r>
              <a:rPr lang="en-US" dirty="0"/>
              <a:t> </a:t>
            </a:r>
            <a:r>
              <a:rPr lang="en-US" dirty="0" err="1"/>
              <a:t>nhìn</a:t>
            </a:r>
            <a:r>
              <a:rPr lang="en-US" dirty="0"/>
              <a:t> </a:t>
            </a:r>
            <a:r>
              <a:rPr lang="en-US" dirty="0" err="1"/>
              <a:t>từ</a:t>
            </a:r>
            <a:r>
              <a:rPr lang="en-US" dirty="0"/>
              <a:t> </a:t>
            </a:r>
            <a:r>
              <a:rPr lang="en-US" dirty="0" err="1"/>
              <a:t>ngoài</a:t>
            </a:r>
            <a:r>
              <a:rPr lang="en-US" dirty="0"/>
              <a:t> </a:t>
            </a:r>
            <a:r>
              <a:rPr lang="en-US" dirty="0" err="1"/>
              <a:t>nhìn</a:t>
            </a:r>
            <a:r>
              <a:rPr lang="en-US" dirty="0"/>
              <a:t> </a:t>
            </a:r>
            <a:r>
              <a:rPr lang="en-US" dirty="0" err="1"/>
              <a:t>vào</a:t>
            </a:r>
            <a:r>
              <a:rPr lang="en-US" dirty="0"/>
              <a:t> </a:t>
            </a:r>
            <a:r>
              <a:rPr lang="en-US" dirty="0" err="1"/>
              <a:t>hệ</a:t>
            </a:r>
            <a:r>
              <a:rPr lang="en-US" dirty="0"/>
              <a:t> </a:t>
            </a:r>
            <a:r>
              <a:rPr lang="en-US" dirty="0" err="1"/>
              <a:t>thống</a:t>
            </a:r>
            <a:endParaRPr lang="vi-VN" sz="1000" dirty="0"/>
          </a:p>
          <a:p>
            <a:pPr lvl="2"/>
            <a:r>
              <a:rPr lang="en-US" dirty="0" err="1"/>
              <a:t>Là</a:t>
            </a:r>
            <a:r>
              <a:rPr lang="en-US" dirty="0"/>
              <a:t> </a:t>
            </a:r>
            <a:r>
              <a:rPr lang="en-US" dirty="0" err="1"/>
              <a:t>cách</a:t>
            </a:r>
            <a:r>
              <a:rPr lang="en-US" dirty="0"/>
              <a:t> </a:t>
            </a:r>
            <a:r>
              <a:rPr lang="en-US" dirty="0" err="1"/>
              <a:t>nhìn</a:t>
            </a:r>
            <a:r>
              <a:rPr lang="en-US" dirty="0"/>
              <a:t> </a:t>
            </a:r>
            <a:r>
              <a:rPr lang="en-US" dirty="0" err="1"/>
              <a:t>của</a:t>
            </a:r>
            <a:r>
              <a:rPr lang="en-US" dirty="0"/>
              <a:t> </a:t>
            </a:r>
            <a:r>
              <a:rPr lang="en-US" dirty="0" err="1"/>
              <a:t>người</a:t>
            </a:r>
            <a:r>
              <a:rPr lang="en-US" dirty="0"/>
              <a:t> </a:t>
            </a:r>
            <a:r>
              <a:rPr lang="en-US" dirty="0" err="1"/>
              <a:t>dùng</a:t>
            </a:r>
            <a:r>
              <a:rPr lang="en-US" dirty="0"/>
              <a:t> </a:t>
            </a:r>
            <a:r>
              <a:rPr lang="en-US" dirty="0" err="1"/>
              <a:t>cuối</a:t>
            </a:r>
            <a:r>
              <a:rPr lang="en-US" dirty="0"/>
              <a:t>, </a:t>
            </a:r>
            <a:r>
              <a:rPr lang="en-US" dirty="0" err="1"/>
              <a:t>người</a:t>
            </a:r>
            <a:r>
              <a:rPr lang="en-US" dirty="0"/>
              <a:t> </a:t>
            </a:r>
            <a:r>
              <a:rPr lang="en-US" dirty="0" err="1"/>
              <a:t>phân</a:t>
            </a:r>
            <a:r>
              <a:rPr lang="en-US" dirty="0"/>
              <a:t> </a:t>
            </a:r>
            <a:r>
              <a:rPr lang="en-US" dirty="0" err="1"/>
              <a:t>tích</a:t>
            </a:r>
            <a:r>
              <a:rPr lang="en-US" dirty="0"/>
              <a:t>,  </a:t>
            </a:r>
            <a:r>
              <a:rPr lang="en-US" dirty="0" err="1"/>
              <a:t>người</a:t>
            </a:r>
            <a:r>
              <a:rPr lang="en-US" dirty="0"/>
              <a:t> </a:t>
            </a:r>
            <a:r>
              <a:rPr lang="en-US" dirty="0" err="1"/>
              <a:t>kiểm</a:t>
            </a:r>
            <a:r>
              <a:rPr lang="en-US" dirty="0"/>
              <a:t> </a:t>
            </a:r>
            <a:r>
              <a:rPr lang="en-US" dirty="0" err="1"/>
              <a:t>thử</a:t>
            </a:r>
            <a:endParaRPr lang="vi-VN" sz="1000" dirty="0"/>
          </a:p>
          <a:p>
            <a:pPr lvl="2"/>
            <a:r>
              <a:rPr lang="en-US" dirty="0" err="1"/>
              <a:t>Không</a:t>
            </a:r>
            <a:r>
              <a:rPr lang="en-US" dirty="0"/>
              <a:t> </a:t>
            </a:r>
            <a:r>
              <a:rPr lang="en-US" dirty="0" err="1"/>
              <a:t>phản</a:t>
            </a:r>
            <a:r>
              <a:rPr lang="en-US" dirty="0"/>
              <a:t> </a:t>
            </a:r>
            <a:r>
              <a:rPr lang="en-US" dirty="0" err="1"/>
              <a:t>ánh</a:t>
            </a:r>
            <a:r>
              <a:rPr lang="en-US" dirty="0"/>
              <a:t> </a:t>
            </a:r>
            <a:r>
              <a:rPr lang="en-US" dirty="0" err="1"/>
              <a:t>tổ</a:t>
            </a:r>
            <a:r>
              <a:rPr lang="en-US" dirty="0"/>
              <a:t> </a:t>
            </a:r>
            <a:r>
              <a:rPr lang="en-US" dirty="0" err="1"/>
              <a:t>chức</a:t>
            </a:r>
            <a:r>
              <a:rPr lang="en-US" dirty="0"/>
              <a:t> </a:t>
            </a:r>
            <a:r>
              <a:rPr lang="en-US" dirty="0" err="1"/>
              <a:t>bên</a:t>
            </a:r>
            <a:r>
              <a:rPr lang="en-US" dirty="0"/>
              <a:t> </a:t>
            </a:r>
            <a:r>
              <a:rPr lang="en-US" dirty="0" err="1"/>
              <a:t>trong</a:t>
            </a:r>
            <a:r>
              <a:rPr lang="en-US" dirty="0"/>
              <a:t>, </a:t>
            </a:r>
            <a:r>
              <a:rPr lang="en-US" dirty="0" err="1"/>
              <a:t>mà</a:t>
            </a:r>
            <a:r>
              <a:rPr lang="en-US" dirty="0"/>
              <a:t> </a:t>
            </a:r>
            <a:r>
              <a:rPr lang="en-US" dirty="0" err="1"/>
              <a:t>chỉ</a:t>
            </a:r>
            <a:r>
              <a:rPr lang="en-US" dirty="0"/>
              <a:t> </a:t>
            </a:r>
            <a:r>
              <a:rPr lang="en-US" dirty="0" err="1"/>
              <a:t>làm</a:t>
            </a:r>
            <a:r>
              <a:rPr lang="en-US" dirty="0"/>
              <a:t> </a:t>
            </a:r>
            <a:r>
              <a:rPr lang="en-US" dirty="0" err="1"/>
              <a:t>rõ</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chính</a:t>
            </a:r>
            <a:r>
              <a:rPr lang="en-US" dirty="0"/>
              <a:t>/</a:t>
            </a:r>
            <a:r>
              <a:rPr lang="en-US" dirty="0" err="1"/>
              <a:t>quan</a:t>
            </a:r>
            <a:r>
              <a:rPr lang="en-US" dirty="0"/>
              <a:t> </a:t>
            </a:r>
            <a:r>
              <a:rPr lang="en-US" dirty="0" err="1"/>
              <a:t>trọng</a:t>
            </a:r>
            <a:r>
              <a:rPr lang="en-US" dirty="0"/>
              <a:t> </a:t>
            </a:r>
            <a:r>
              <a:rPr lang="en-US" dirty="0" err="1"/>
              <a:t>mà</a:t>
            </a:r>
            <a:r>
              <a:rPr lang="en-US" dirty="0"/>
              <a:t> </a:t>
            </a:r>
            <a:r>
              <a:rPr lang="en-US" dirty="0" err="1"/>
              <a:t>hệ</a:t>
            </a:r>
            <a:r>
              <a:rPr lang="en-US" dirty="0"/>
              <a:t> </a:t>
            </a:r>
            <a:r>
              <a:rPr lang="en-US" dirty="0" err="1"/>
              <a:t>thống</a:t>
            </a:r>
            <a:r>
              <a:rPr lang="en-US" dirty="0"/>
              <a:t> </a:t>
            </a:r>
            <a:r>
              <a:rPr lang="en-US" dirty="0" err="1"/>
              <a:t>phải</a:t>
            </a:r>
            <a:r>
              <a:rPr lang="en-US" dirty="0"/>
              <a:t> </a:t>
            </a:r>
            <a:r>
              <a:rPr lang="en-US" dirty="0" err="1"/>
              <a:t>đáp</a:t>
            </a:r>
            <a:r>
              <a:rPr lang="en-US" dirty="0"/>
              <a:t>  </a:t>
            </a:r>
            <a:r>
              <a:rPr lang="en-US" dirty="0" err="1"/>
              <a:t>ứng</a:t>
            </a:r>
            <a:r>
              <a:rPr lang="en-US" dirty="0"/>
              <a:t> </a:t>
            </a:r>
            <a:r>
              <a:rPr lang="en-US" dirty="0" err="1"/>
              <a:t>cho</a:t>
            </a:r>
            <a:r>
              <a:rPr lang="en-US" dirty="0"/>
              <a:t> </a:t>
            </a:r>
            <a:r>
              <a:rPr lang="en-US" dirty="0" err="1"/>
              <a:t>người</a:t>
            </a:r>
            <a:r>
              <a:rPr lang="en-US" dirty="0"/>
              <a:t> </a:t>
            </a:r>
            <a:r>
              <a:rPr lang="en-US" dirty="0" err="1"/>
              <a:t>dùng</a:t>
            </a:r>
            <a:endParaRPr lang="vi-VN" sz="1000" dirty="0"/>
          </a:p>
          <a:p>
            <a:pPr lvl="2"/>
            <a:r>
              <a:rPr lang="en-US" dirty="0" err="1"/>
              <a:t>Sắc</a:t>
            </a:r>
            <a:r>
              <a:rPr lang="en-US" dirty="0"/>
              <a:t> </a:t>
            </a:r>
            <a:r>
              <a:rPr lang="en-US" dirty="0" err="1"/>
              <a:t>thái</a:t>
            </a:r>
            <a:r>
              <a:rPr lang="en-US" dirty="0"/>
              <a:t> </a:t>
            </a:r>
            <a:r>
              <a:rPr lang="en-US" dirty="0" err="1"/>
              <a:t>tĩnh</a:t>
            </a:r>
            <a:r>
              <a:rPr lang="en-US" dirty="0"/>
              <a:t>: </a:t>
            </a:r>
            <a:r>
              <a:rPr lang="en-US" dirty="0" err="1"/>
              <a:t>Biểu</a:t>
            </a:r>
            <a:r>
              <a:rPr lang="en-US" dirty="0"/>
              <a:t> </a:t>
            </a:r>
            <a:r>
              <a:rPr lang="en-US" dirty="0" err="1"/>
              <a:t>đồ</a:t>
            </a:r>
            <a:r>
              <a:rPr lang="en-US" dirty="0"/>
              <a:t> ca </a:t>
            </a:r>
            <a:r>
              <a:rPr lang="en-US" dirty="0" err="1"/>
              <a:t>sử</a:t>
            </a:r>
            <a:r>
              <a:rPr lang="en-US" dirty="0"/>
              <a:t> </a:t>
            </a:r>
            <a:r>
              <a:rPr lang="en-US" dirty="0" err="1"/>
              <a:t>dụng</a:t>
            </a:r>
            <a:r>
              <a:rPr lang="en-US" dirty="0"/>
              <a:t> (Use case diagram)</a:t>
            </a:r>
            <a:endParaRPr lang="vi-VN" sz="1000" dirty="0"/>
          </a:p>
          <a:p>
            <a:pPr lvl="2"/>
            <a:r>
              <a:rPr lang="en-US" dirty="0" err="1"/>
              <a:t>Sắc</a:t>
            </a:r>
            <a:r>
              <a:rPr lang="en-US" dirty="0"/>
              <a:t> </a:t>
            </a:r>
            <a:r>
              <a:rPr lang="en-US" dirty="0" err="1"/>
              <a:t>thái</a:t>
            </a:r>
            <a:r>
              <a:rPr lang="en-US" dirty="0"/>
              <a:t> </a:t>
            </a:r>
            <a:r>
              <a:rPr lang="en-US" dirty="0" err="1"/>
              <a:t>động</a:t>
            </a:r>
            <a:r>
              <a:rPr lang="en-US" dirty="0"/>
              <a:t>: </a:t>
            </a:r>
            <a:r>
              <a:rPr lang="en-US" dirty="0" err="1"/>
              <a:t>Biểu</a:t>
            </a:r>
            <a:r>
              <a:rPr lang="en-US" dirty="0"/>
              <a:t> </a:t>
            </a:r>
            <a:r>
              <a:rPr lang="en-US" dirty="0" err="1"/>
              <a:t>đồ</a:t>
            </a:r>
            <a:r>
              <a:rPr lang="en-US" dirty="0"/>
              <a:t> </a:t>
            </a:r>
            <a:r>
              <a:rPr lang="en-US" dirty="0" err="1"/>
              <a:t>giao</a:t>
            </a:r>
            <a:r>
              <a:rPr lang="en-US" dirty="0"/>
              <a:t> </a:t>
            </a:r>
            <a:r>
              <a:rPr lang="en-US" dirty="0" err="1"/>
              <a:t>tiếp</a:t>
            </a:r>
            <a:r>
              <a:rPr lang="en-US" dirty="0"/>
              <a:t> (Communication  diagram), </a:t>
            </a:r>
            <a:r>
              <a:rPr lang="en-US" dirty="0" err="1"/>
              <a:t>Biểu</a:t>
            </a:r>
            <a:r>
              <a:rPr lang="en-US" dirty="0"/>
              <a:t> </a:t>
            </a:r>
            <a:r>
              <a:rPr lang="en-US" dirty="0" err="1"/>
              <a:t>đồ</a:t>
            </a:r>
            <a:r>
              <a:rPr lang="en-US" dirty="0"/>
              <a:t> </a:t>
            </a:r>
            <a:r>
              <a:rPr lang="en-US" dirty="0" err="1"/>
              <a:t>máy</a:t>
            </a:r>
            <a:r>
              <a:rPr lang="en-US" dirty="0"/>
              <a:t> </a:t>
            </a:r>
            <a:r>
              <a:rPr lang="en-US" dirty="0" err="1"/>
              <a:t>trạng</a:t>
            </a:r>
            <a:r>
              <a:rPr lang="en-US" dirty="0"/>
              <a:t> </a:t>
            </a:r>
            <a:r>
              <a:rPr lang="en-US" dirty="0" err="1"/>
              <a:t>thái</a:t>
            </a:r>
            <a:r>
              <a:rPr lang="en-US" dirty="0"/>
              <a:t> (State diagram), </a:t>
            </a:r>
            <a:r>
              <a:rPr lang="en-US" dirty="0" err="1"/>
              <a:t>và</a:t>
            </a:r>
            <a:r>
              <a:rPr lang="en-US" dirty="0"/>
              <a:t>  </a:t>
            </a:r>
            <a:r>
              <a:rPr lang="en-US" dirty="0" err="1"/>
              <a:t>Biểu</a:t>
            </a:r>
            <a:r>
              <a:rPr lang="en-US" dirty="0"/>
              <a:t> </a:t>
            </a:r>
            <a:r>
              <a:rPr lang="en-US" dirty="0" err="1"/>
              <a:t>đồ</a:t>
            </a:r>
            <a:r>
              <a:rPr lang="en-US" dirty="0"/>
              <a:t> </a:t>
            </a:r>
            <a:r>
              <a:rPr lang="en-US" dirty="0" err="1"/>
              <a:t>hoạt</a:t>
            </a:r>
            <a:r>
              <a:rPr lang="en-US" dirty="0"/>
              <a:t> </a:t>
            </a:r>
            <a:r>
              <a:rPr lang="en-US" dirty="0" err="1"/>
              <a:t>động</a:t>
            </a:r>
            <a:r>
              <a:rPr lang="en-US" dirty="0"/>
              <a:t> (Activity diagram)</a:t>
            </a:r>
            <a:endParaRPr lang="vi-VN" sz="1000" dirty="0"/>
          </a:p>
          <a:p>
            <a:pPr lvl="3"/>
            <a:endParaRPr lang="en-US" dirty="0" smtClean="0"/>
          </a:p>
          <a:p>
            <a:pPr lvl="3"/>
            <a:endParaRPr lang="en-US" sz="800" dirty="0"/>
          </a:p>
          <a:p>
            <a:pPr lvl="3"/>
            <a:endParaRPr lang="vi-VN" sz="800" dirty="0"/>
          </a:p>
          <a:p>
            <a:pPr lvl="2"/>
            <a:endParaRPr lang="vi-VN" sz="1000" dirty="0"/>
          </a:p>
          <a:p>
            <a:pPr lvl="1"/>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10</a:t>
            </a:fld>
            <a:endParaRPr lang="vi-VN"/>
          </a:p>
        </p:txBody>
      </p:sp>
      <p:pic>
        <p:nvPicPr>
          <p:cNvPr id="6" name="Picture 5" descr="UML-View">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6477030" y="1594093"/>
            <a:ext cx="5315280" cy="3883681"/>
          </a:xfrm>
          <a:prstGeom prst="rect">
            <a:avLst/>
          </a:prstGeom>
          <a:noFill/>
          <a:ln>
            <a:noFill/>
          </a:ln>
        </p:spPr>
      </p:pic>
    </p:spTree>
    <p:extLst>
      <p:ext uri="{BB962C8B-B14F-4D97-AF65-F5344CB8AC3E}">
        <p14:creationId xmlns:p14="http://schemas.microsoft.com/office/powerpoint/2010/main" val="2164709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3" y="1102387"/>
            <a:ext cx="5868220" cy="4830792"/>
          </a:xfrm>
        </p:spPr>
        <p:txBody>
          <a:bodyPr>
            <a:normAutofit/>
          </a:bodyPr>
          <a:lstStyle/>
          <a:p>
            <a:r>
              <a:rPr lang="en-US" dirty="0"/>
              <a:t>3.2.2. </a:t>
            </a:r>
            <a:r>
              <a:rPr lang="en-US" dirty="0" err="1"/>
              <a:t>Các</a:t>
            </a:r>
            <a:r>
              <a:rPr lang="en-US" dirty="0"/>
              <a:t> </a:t>
            </a:r>
            <a:r>
              <a:rPr lang="en-US" dirty="0" err="1"/>
              <a:t>góc</a:t>
            </a:r>
            <a:r>
              <a:rPr lang="en-US" dirty="0"/>
              <a:t> </a:t>
            </a:r>
            <a:r>
              <a:rPr lang="en-US" dirty="0" err="1"/>
              <a:t>nhìn</a:t>
            </a:r>
            <a:r>
              <a:rPr lang="en-US" dirty="0"/>
              <a:t> </a:t>
            </a:r>
            <a:r>
              <a:rPr lang="en-US" dirty="0" err="1"/>
              <a:t>của</a:t>
            </a:r>
            <a:r>
              <a:rPr lang="en-US" dirty="0"/>
              <a:t> UML</a:t>
            </a:r>
            <a:endParaRPr lang="vi-VN" dirty="0"/>
          </a:p>
          <a:p>
            <a:pPr lvl="1"/>
            <a:r>
              <a:rPr lang="vi-VN" b="1" dirty="0"/>
              <a:t>Góc nhìn thiết kế (Design view</a:t>
            </a:r>
            <a:r>
              <a:rPr lang="vi-VN" b="1" dirty="0" smtClean="0"/>
              <a:t>)</a:t>
            </a:r>
            <a:endParaRPr lang="vi-VN" sz="1400" b="1" dirty="0"/>
          </a:p>
          <a:p>
            <a:pPr lvl="2"/>
            <a:r>
              <a:rPr lang="en-US" dirty="0" err="1"/>
              <a:t>Còn</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góc</a:t>
            </a:r>
            <a:r>
              <a:rPr lang="en-US" dirty="0"/>
              <a:t> </a:t>
            </a:r>
            <a:r>
              <a:rPr lang="en-US" dirty="0" err="1"/>
              <a:t>nhìn</a:t>
            </a:r>
            <a:r>
              <a:rPr lang="en-US" dirty="0"/>
              <a:t> logic (Logical view)</a:t>
            </a:r>
            <a:endParaRPr lang="vi-VN" sz="1000" dirty="0"/>
          </a:p>
          <a:p>
            <a:pPr lvl="2"/>
            <a:r>
              <a:rPr lang="en-US" dirty="0" err="1"/>
              <a:t>Là</a:t>
            </a:r>
            <a:r>
              <a:rPr lang="en-US" dirty="0"/>
              <a:t> </a:t>
            </a:r>
            <a:r>
              <a:rPr lang="en-US" dirty="0" err="1"/>
              <a:t>góc</a:t>
            </a:r>
            <a:r>
              <a:rPr lang="en-US" dirty="0"/>
              <a:t> </a:t>
            </a:r>
            <a:r>
              <a:rPr lang="en-US" dirty="0" err="1"/>
              <a:t>nhìn</a:t>
            </a:r>
            <a:r>
              <a:rPr lang="en-US" dirty="0"/>
              <a:t> </a:t>
            </a:r>
            <a:r>
              <a:rPr lang="en-US" dirty="0" err="1"/>
              <a:t>vào</a:t>
            </a:r>
            <a:r>
              <a:rPr lang="en-US" dirty="0"/>
              <a:t> </a:t>
            </a:r>
            <a:r>
              <a:rPr lang="en-US" dirty="0" err="1"/>
              <a:t>bên</a:t>
            </a:r>
            <a:r>
              <a:rPr lang="en-US" dirty="0"/>
              <a:t> </a:t>
            </a:r>
            <a:r>
              <a:rPr lang="en-US" dirty="0" err="1"/>
              <a:t>trong</a:t>
            </a:r>
            <a:r>
              <a:rPr lang="en-US" dirty="0"/>
              <a:t> (</a:t>
            </a:r>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err="1"/>
              <a:t>cho</a:t>
            </a:r>
            <a:r>
              <a:rPr lang="en-US" dirty="0"/>
              <a:t> </a:t>
            </a:r>
            <a:r>
              <a:rPr lang="en-US" dirty="0" err="1"/>
              <a:t>thấy</a:t>
            </a:r>
            <a:r>
              <a:rPr lang="en-US" dirty="0"/>
              <a:t> </a:t>
            </a:r>
            <a:r>
              <a:rPr lang="en-US" dirty="0" err="1"/>
              <a:t>các</a:t>
            </a:r>
            <a:r>
              <a:rPr lang="en-US" dirty="0"/>
              <a:t> </a:t>
            </a:r>
            <a:r>
              <a:rPr lang="en-US" dirty="0" err="1"/>
              <a:t>nhiệm</a:t>
            </a:r>
            <a:r>
              <a:rPr lang="en-US" dirty="0"/>
              <a:t> </a:t>
            </a:r>
            <a:r>
              <a:rPr lang="en-US" dirty="0" err="1"/>
              <a:t>vụ</a:t>
            </a:r>
            <a:r>
              <a:rPr lang="en-US" dirty="0"/>
              <a:t> </a:t>
            </a:r>
            <a:r>
              <a:rPr lang="en-US" dirty="0" err="1"/>
              <a:t>của</a:t>
            </a:r>
            <a:r>
              <a:rPr lang="en-US" dirty="0"/>
              <a:t> </a:t>
            </a:r>
            <a:r>
              <a:rPr lang="en-US" dirty="0" err="1"/>
              <a:t>hệ</a:t>
            </a:r>
            <a:r>
              <a:rPr lang="en-US" dirty="0"/>
              <a:t> </a:t>
            </a:r>
            <a:r>
              <a:rPr lang="en-US" dirty="0" err="1"/>
              <a:t>thống</a:t>
            </a:r>
            <a:endParaRPr lang="vi-VN" sz="1000" dirty="0"/>
          </a:p>
          <a:p>
            <a:pPr lvl="2"/>
            <a:r>
              <a:rPr lang="en-US" dirty="0" err="1"/>
              <a:t>Là</a:t>
            </a:r>
            <a:r>
              <a:rPr lang="en-US" dirty="0"/>
              <a:t> </a:t>
            </a:r>
            <a:r>
              <a:rPr lang="en-US" dirty="0" err="1"/>
              <a:t>cách</a:t>
            </a:r>
            <a:r>
              <a:rPr lang="en-US" dirty="0"/>
              <a:t> </a:t>
            </a:r>
            <a:r>
              <a:rPr lang="en-US" dirty="0" err="1"/>
              <a:t>nhìn</a:t>
            </a:r>
            <a:r>
              <a:rPr lang="en-US" dirty="0"/>
              <a:t> </a:t>
            </a:r>
            <a:r>
              <a:rPr lang="en-US" dirty="0" err="1"/>
              <a:t>của</a:t>
            </a:r>
            <a:r>
              <a:rPr lang="en-US" dirty="0"/>
              <a:t> </a:t>
            </a:r>
            <a:r>
              <a:rPr lang="en-US" dirty="0" err="1"/>
              <a:t>người</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vi-VN" sz="1000" dirty="0"/>
          </a:p>
          <a:p>
            <a:pPr lvl="2"/>
            <a:r>
              <a:rPr lang="en-US" dirty="0" err="1"/>
              <a:t>Sắc</a:t>
            </a:r>
            <a:r>
              <a:rPr lang="en-US" dirty="0"/>
              <a:t> </a:t>
            </a:r>
            <a:r>
              <a:rPr lang="en-US" dirty="0" err="1"/>
              <a:t>thái</a:t>
            </a:r>
            <a:r>
              <a:rPr lang="en-US" dirty="0"/>
              <a:t> </a:t>
            </a:r>
            <a:r>
              <a:rPr lang="en-US" dirty="0" err="1"/>
              <a:t>tĩnh</a:t>
            </a:r>
            <a:r>
              <a:rPr lang="en-US" dirty="0"/>
              <a:t>: </a:t>
            </a:r>
            <a:r>
              <a:rPr lang="en-US" dirty="0" err="1"/>
              <a:t>Biểu</a:t>
            </a:r>
            <a:r>
              <a:rPr lang="en-US" dirty="0"/>
              <a:t> </a:t>
            </a:r>
            <a:r>
              <a:rPr lang="en-US" dirty="0" err="1"/>
              <a:t>đồ</a:t>
            </a:r>
            <a:r>
              <a:rPr lang="en-US" dirty="0"/>
              <a:t> </a:t>
            </a:r>
            <a:r>
              <a:rPr lang="en-US" dirty="0" err="1"/>
              <a:t>lớp</a:t>
            </a:r>
            <a:r>
              <a:rPr lang="en-US" dirty="0"/>
              <a:t> (Class diagram), </a:t>
            </a:r>
            <a:r>
              <a:rPr lang="en-US" dirty="0" err="1"/>
              <a:t>Biểu</a:t>
            </a:r>
            <a:r>
              <a:rPr lang="en-US" dirty="0"/>
              <a:t>  </a:t>
            </a:r>
            <a:r>
              <a:rPr lang="en-US" dirty="0" err="1"/>
              <a:t>đồ</a:t>
            </a:r>
            <a:r>
              <a:rPr lang="en-US" dirty="0"/>
              <a:t> </a:t>
            </a:r>
            <a:r>
              <a:rPr lang="en-US" dirty="0" err="1"/>
              <a:t>đối</a:t>
            </a:r>
            <a:r>
              <a:rPr lang="en-US" dirty="0"/>
              <a:t> </a:t>
            </a:r>
            <a:r>
              <a:rPr lang="en-US" dirty="0" err="1"/>
              <a:t>tượng</a:t>
            </a:r>
            <a:r>
              <a:rPr lang="en-US" dirty="0"/>
              <a:t> (Object diagram)</a:t>
            </a:r>
            <a:endParaRPr lang="vi-VN" sz="1000" dirty="0"/>
          </a:p>
          <a:p>
            <a:pPr lvl="2"/>
            <a:r>
              <a:rPr lang="en-US" dirty="0" err="1"/>
              <a:t>Sắc</a:t>
            </a:r>
            <a:r>
              <a:rPr lang="en-US" dirty="0"/>
              <a:t> </a:t>
            </a:r>
            <a:r>
              <a:rPr lang="en-US" dirty="0" err="1"/>
              <a:t>thái</a:t>
            </a:r>
            <a:r>
              <a:rPr lang="en-US" dirty="0"/>
              <a:t> </a:t>
            </a:r>
            <a:r>
              <a:rPr lang="en-US" dirty="0" err="1"/>
              <a:t>động</a:t>
            </a:r>
            <a:r>
              <a:rPr lang="en-US" dirty="0"/>
              <a:t>: </a:t>
            </a:r>
            <a:r>
              <a:rPr lang="en-US" dirty="0" err="1"/>
              <a:t>Biểu</a:t>
            </a:r>
            <a:r>
              <a:rPr lang="en-US" dirty="0"/>
              <a:t> </a:t>
            </a:r>
            <a:r>
              <a:rPr lang="en-US" dirty="0" err="1"/>
              <a:t>đồ</a:t>
            </a:r>
            <a:r>
              <a:rPr lang="en-US" dirty="0"/>
              <a:t> </a:t>
            </a:r>
            <a:r>
              <a:rPr lang="en-US" dirty="0" err="1"/>
              <a:t>giao</a:t>
            </a:r>
            <a:r>
              <a:rPr lang="en-US" dirty="0"/>
              <a:t> </a:t>
            </a:r>
            <a:r>
              <a:rPr lang="en-US" dirty="0" err="1"/>
              <a:t>tiếp</a:t>
            </a:r>
            <a:r>
              <a:rPr lang="en-US" dirty="0"/>
              <a:t> (Communication  diagram), </a:t>
            </a:r>
            <a:r>
              <a:rPr lang="en-US" dirty="0" err="1"/>
              <a:t>Biểu</a:t>
            </a:r>
            <a:r>
              <a:rPr lang="en-US" dirty="0"/>
              <a:t> </a:t>
            </a:r>
            <a:r>
              <a:rPr lang="en-US" dirty="0" err="1"/>
              <a:t>đồ</a:t>
            </a:r>
            <a:r>
              <a:rPr lang="en-US" dirty="0"/>
              <a:t> </a:t>
            </a:r>
            <a:r>
              <a:rPr lang="en-US" dirty="0" err="1"/>
              <a:t>máy</a:t>
            </a:r>
            <a:r>
              <a:rPr lang="en-US" dirty="0"/>
              <a:t> </a:t>
            </a:r>
            <a:r>
              <a:rPr lang="en-US" dirty="0" err="1"/>
              <a:t>trạng</a:t>
            </a:r>
            <a:r>
              <a:rPr lang="en-US" dirty="0"/>
              <a:t> </a:t>
            </a:r>
            <a:r>
              <a:rPr lang="en-US" dirty="0" err="1"/>
              <a:t>thái</a:t>
            </a:r>
            <a:r>
              <a:rPr lang="en-US" dirty="0"/>
              <a:t> (State diagram),  </a:t>
            </a:r>
            <a:r>
              <a:rPr lang="en-US" dirty="0" err="1"/>
              <a:t>Biểu</a:t>
            </a:r>
            <a:r>
              <a:rPr lang="en-US" dirty="0"/>
              <a:t> </a:t>
            </a:r>
            <a:r>
              <a:rPr lang="en-US" dirty="0" err="1"/>
              <a:t>đồ</a:t>
            </a:r>
            <a:r>
              <a:rPr lang="en-US" dirty="0"/>
              <a:t> </a:t>
            </a:r>
            <a:r>
              <a:rPr lang="en-US" dirty="0" err="1"/>
              <a:t>hoạt</a:t>
            </a:r>
            <a:r>
              <a:rPr lang="en-US" dirty="0"/>
              <a:t> </a:t>
            </a:r>
            <a:r>
              <a:rPr lang="en-US" dirty="0" err="1"/>
              <a:t>động</a:t>
            </a:r>
            <a:r>
              <a:rPr lang="en-US" dirty="0"/>
              <a:t> (Activity diagram)</a:t>
            </a:r>
            <a:endParaRPr lang="vi-VN" sz="1000" dirty="0"/>
          </a:p>
          <a:p>
            <a:pPr lvl="3"/>
            <a:endParaRPr lang="en-US" dirty="0" smtClean="0"/>
          </a:p>
          <a:p>
            <a:pPr lvl="3"/>
            <a:endParaRPr lang="en-US" sz="800" dirty="0"/>
          </a:p>
          <a:p>
            <a:pPr lvl="3"/>
            <a:endParaRPr lang="vi-VN" sz="800" dirty="0"/>
          </a:p>
          <a:p>
            <a:pPr lvl="2"/>
            <a:endParaRPr lang="vi-VN" sz="1000" dirty="0"/>
          </a:p>
          <a:p>
            <a:pPr lvl="1"/>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11</a:t>
            </a:fld>
            <a:endParaRPr lang="vi-VN"/>
          </a:p>
        </p:txBody>
      </p:sp>
      <p:pic>
        <p:nvPicPr>
          <p:cNvPr id="6" name="Picture 5" descr="UML-View">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6477030" y="1594093"/>
            <a:ext cx="5315280" cy="3883681"/>
          </a:xfrm>
          <a:prstGeom prst="rect">
            <a:avLst/>
          </a:prstGeom>
          <a:noFill/>
          <a:ln>
            <a:noFill/>
          </a:ln>
        </p:spPr>
      </p:pic>
    </p:spTree>
    <p:extLst>
      <p:ext uri="{BB962C8B-B14F-4D97-AF65-F5344CB8AC3E}">
        <p14:creationId xmlns:p14="http://schemas.microsoft.com/office/powerpoint/2010/main" val="1590831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3" y="1102387"/>
            <a:ext cx="5868220" cy="4830792"/>
          </a:xfrm>
        </p:spPr>
        <p:txBody>
          <a:bodyPr>
            <a:normAutofit/>
          </a:bodyPr>
          <a:lstStyle/>
          <a:p>
            <a:r>
              <a:rPr lang="en-US" dirty="0"/>
              <a:t>3.2.2. </a:t>
            </a:r>
            <a:r>
              <a:rPr lang="en-US" dirty="0" err="1"/>
              <a:t>Các</a:t>
            </a:r>
            <a:r>
              <a:rPr lang="en-US" dirty="0"/>
              <a:t> </a:t>
            </a:r>
            <a:r>
              <a:rPr lang="en-US" dirty="0" err="1"/>
              <a:t>góc</a:t>
            </a:r>
            <a:r>
              <a:rPr lang="en-US" dirty="0"/>
              <a:t> </a:t>
            </a:r>
            <a:r>
              <a:rPr lang="en-US" dirty="0" err="1"/>
              <a:t>nhìn</a:t>
            </a:r>
            <a:r>
              <a:rPr lang="en-US" dirty="0"/>
              <a:t> </a:t>
            </a:r>
            <a:r>
              <a:rPr lang="en-US" dirty="0" err="1"/>
              <a:t>của</a:t>
            </a:r>
            <a:r>
              <a:rPr lang="en-US" dirty="0"/>
              <a:t> UML</a:t>
            </a:r>
            <a:endParaRPr lang="vi-VN" dirty="0"/>
          </a:p>
          <a:p>
            <a:pPr lvl="1"/>
            <a:r>
              <a:rPr lang="vi-VN" b="1" dirty="0"/>
              <a:t>Góc nhìn quá trình (Process view)</a:t>
            </a:r>
            <a:endParaRPr lang="vi-VN" sz="1400" b="1" dirty="0"/>
          </a:p>
          <a:p>
            <a:pPr lvl="2"/>
            <a:r>
              <a:rPr lang="en-US" dirty="0" err="1"/>
              <a:t>Còn</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góc</a:t>
            </a:r>
            <a:r>
              <a:rPr lang="en-US" dirty="0"/>
              <a:t> </a:t>
            </a:r>
            <a:r>
              <a:rPr lang="en-US" dirty="0" err="1"/>
              <a:t>nhìn</a:t>
            </a:r>
            <a:r>
              <a:rPr lang="en-US" dirty="0"/>
              <a:t> song </a:t>
            </a:r>
            <a:r>
              <a:rPr lang="en-US" dirty="0" err="1"/>
              <a:t>hành</a:t>
            </a:r>
            <a:endParaRPr lang="vi-VN" sz="1000" dirty="0"/>
          </a:p>
          <a:p>
            <a:pPr lvl="2"/>
            <a:r>
              <a:rPr lang="en-US" dirty="0" err="1"/>
              <a:t>Phản</a:t>
            </a:r>
            <a:r>
              <a:rPr lang="en-US" dirty="0"/>
              <a:t> </a:t>
            </a:r>
            <a:r>
              <a:rPr lang="en-US" dirty="0" err="1"/>
              <a:t>ánh</a:t>
            </a:r>
            <a:r>
              <a:rPr lang="en-US" dirty="0"/>
              <a:t> </a:t>
            </a:r>
            <a:r>
              <a:rPr lang="en-US" dirty="0" err="1"/>
              <a:t>các</a:t>
            </a:r>
            <a:r>
              <a:rPr lang="en-US" dirty="0"/>
              <a:t> </a:t>
            </a:r>
            <a:r>
              <a:rPr lang="en-US" dirty="0" err="1"/>
              <a:t>quá</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các</a:t>
            </a:r>
            <a:r>
              <a:rPr lang="en-US" dirty="0"/>
              <a:t> </a:t>
            </a:r>
            <a:r>
              <a:rPr lang="en-US" dirty="0" err="1"/>
              <a:t>quá</a:t>
            </a:r>
            <a:r>
              <a:rPr lang="en-US" dirty="0"/>
              <a:t> </a:t>
            </a:r>
            <a:r>
              <a:rPr lang="en-US" dirty="0" err="1"/>
              <a:t>trình</a:t>
            </a:r>
            <a:r>
              <a:rPr lang="en-US" dirty="0"/>
              <a:t>  </a:t>
            </a:r>
            <a:r>
              <a:rPr lang="en-US" dirty="0" err="1"/>
              <a:t>thực</a:t>
            </a:r>
            <a:r>
              <a:rPr lang="en-US" dirty="0"/>
              <a:t> </a:t>
            </a:r>
            <a:r>
              <a:rPr lang="en-US" dirty="0" err="1"/>
              <a:t>hiện</a:t>
            </a:r>
            <a:r>
              <a:rPr lang="en-US" dirty="0"/>
              <a:t>, </a:t>
            </a:r>
            <a:r>
              <a:rPr lang="en-US" dirty="0" err="1"/>
              <a:t>cho</a:t>
            </a:r>
            <a:r>
              <a:rPr lang="en-US" dirty="0"/>
              <a:t> </a:t>
            </a:r>
            <a:r>
              <a:rPr lang="en-US" dirty="0" err="1"/>
              <a:t>thấy</a:t>
            </a:r>
            <a:r>
              <a:rPr lang="en-US" dirty="0"/>
              <a:t> </a:t>
            </a:r>
            <a:r>
              <a:rPr lang="en-US" dirty="0" err="1"/>
              <a:t>sự</a:t>
            </a:r>
            <a:r>
              <a:rPr lang="en-US" dirty="0"/>
              <a:t> </a:t>
            </a:r>
            <a:r>
              <a:rPr lang="en-US" dirty="0" err="1"/>
              <a:t>hoạt</a:t>
            </a:r>
            <a:r>
              <a:rPr lang="en-US" dirty="0"/>
              <a:t> </a:t>
            </a:r>
            <a:r>
              <a:rPr lang="en-US" dirty="0" err="1"/>
              <a:t>động</a:t>
            </a:r>
            <a:r>
              <a:rPr lang="en-US" dirty="0"/>
              <a:t> </a:t>
            </a:r>
            <a:r>
              <a:rPr lang="en-US" dirty="0" err="1"/>
              <a:t>đồng</a:t>
            </a:r>
            <a:r>
              <a:rPr lang="en-US" dirty="0"/>
              <a:t> </a:t>
            </a:r>
            <a:r>
              <a:rPr lang="en-US" dirty="0" err="1"/>
              <a:t>bộ</a:t>
            </a:r>
            <a:r>
              <a:rPr lang="en-US" dirty="0"/>
              <a:t> </a:t>
            </a:r>
            <a:r>
              <a:rPr lang="en-US" dirty="0" err="1"/>
              <a:t>của</a:t>
            </a:r>
            <a:r>
              <a:rPr lang="en-US" dirty="0"/>
              <a:t> </a:t>
            </a:r>
            <a:r>
              <a:rPr lang="en-US" dirty="0" err="1"/>
              <a:t>hệ</a:t>
            </a:r>
            <a:r>
              <a:rPr lang="en-US" dirty="0"/>
              <a:t>  </a:t>
            </a:r>
            <a:r>
              <a:rPr lang="en-US" dirty="0" err="1"/>
              <a:t>thống</a:t>
            </a:r>
            <a:endParaRPr lang="vi-VN" sz="1000" dirty="0"/>
          </a:p>
          <a:p>
            <a:pPr lvl="2"/>
            <a:r>
              <a:rPr lang="en-US" dirty="0" err="1"/>
              <a:t>Được</a:t>
            </a:r>
            <a:r>
              <a:rPr lang="en-US" dirty="0"/>
              <a:t> </a:t>
            </a:r>
            <a:r>
              <a:rPr lang="en-US" dirty="0" err="1"/>
              <a:t>thể</a:t>
            </a:r>
            <a:r>
              <a:rPr lang="en-US" dirty="0"/>
              <a:t> </a:t>
            </a:r>
            <a:r>
              <a:rPr lang="en-US" dirty="0" err="1"/>
              <a:t>hiện</a:t>
            </a:r>
            <a:r>
              <a:rPr lang="en-US" dirty="0"/>
              <a:t> (</a:t>
            </a:r>
            <a:r>
              <a:rPr lang="en-US" dirty="0" err="1"/>
              <a:t>sử</a:t>
            </a:r>
            <a:r>
              <a:rPr lang="en-US" dirty="0"/>
              <a:t> </a:t>
            </a:r>
            <a:r>
              <a:rPr lang="en-US" dirty="0" err="1"/>
              <a:t>dụng</a:t>
            </a:r>
            <a:r>
              <a:rPr lang="en-US" dirty="0"/>
              <a:t>) </a:t>
            </a:r>
            <a:r>
              <a:rPr lang="en-US" dirty="0" err="1"/>
              <a:t>với</a:t>
            </a:r>
            <a:r>
              <a:rPr lang="en-US" dirty="0"/>
              <a:t> </a:t>
            </a:r>
            <a:r>
              <a:rPr lang="en-US" dirty="0" err="1"/>
              <a:t>các</a:t>
            </a:r>
            <a:r>
              <a:rPr lang="en-US" dirty="0"/>
              <a:t> </a:t>
            </a:r>
            <a:r>
              <a:rPr lang="en-US" dirty="0" err="1"/>
              <a:t>biểu</a:t>
            </a:r>
            <a:r>
              <a:rPr lang="en-US" dirty="0"/>
              <a:t> </a:t>
            </a:r>
            <a:r>
              <a:rPr lang="en-US" dirty="0" err="1"/>
              <a:t>đồ</a:t>
            </a:r>
            <a:r>
              <a:rPr lang="en-US" dirty="0"/>
              <a:t> </a:t>
            </a:r>
            <a:r>
              <a:rPr lang="en-US" dirty="0" err="1"/>
              <a:t>như</a:t>
            </a:r>
            <a:r>
              <a:rPr lang="en-US" dirty="0"/>
              <a:t>  </a:t>
            </a:r>
            <a:r>
              <a:rPr lang="en-US" dirty="0" err="1"/>
              <a:t>trong</a:t>
            </a:r>
            <a:r>
              <a:rPr lang="en-US" dirty="0"/>
              <a:t> </a:t>
            </a:r>
            <a:r>
              <a:rPr lang="en-US" dirty="0" err="1"/>
              <a:t>Góc</a:t>
            </a:r>
            <a:r>
              <a:rPr lang="en-US" dirty="0"/>
              <a:t> </a:t>
            </a:r>
            <a:r>
              <a:rPr lang="en-US" dirty="0" err="1"/>
              <a:t>nhìn</a:t>
            </a:r>
            <a:r>
              <a:rPr lang="en-US" dirty="0"/>
              <a:t> </a:t>
            </a:r>
            <a:r>
              <a:rPr lang="en-US" dirty="0" err="1"/>
              <a:t>thiết</a:t>
            </a:r>
            <a:r>
              <a:rPr lang="en-US" dirty="0"/>
              <a:t> </a:t>
            </a:r>
            <a:r>
              <a:rPr lang="en-US" dirty="0" err="1"/>
              <a:t>kế</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các</a:t>
            </a:r>
            <a:r>
              <a:rPr lang="en-US" dirty="0"/>
              <a:t> </a:t>
            </a:r>
            <a:r>
              <a:rPr lang="en-US" dirty="0" err="1"/>
              <a:t>lớp</a:t>
            </a:r>
            <a:r>
              <a:rPr lang="en-US" dirty="0"/>
              <a:t> </a:t>
            </a:r>
            <a:r>
              <a:rPr lang="en-US" dirty="0" err="1"/>
              <a:t>chủ</a:t>
            </a:r>
            <a:r>
              <a:rPr lang="en-US" dirty="0"/>
              <a:t>  </a:t>
            </a:r>
            <a:r>
              <a:rPr lang="en-US" dirty="0" err="1"/>
              <a:t>động</a:t>
            </a:r>
            <a:r>
              <a:rPr lang="en-US" dirty="0"/>
              <a:t> (</a:t>
            </a:r>
            <a:r>
              <a:rPr lang="en-US" dirty="0" err="1"/>
              <a:t>Lớp</a:t>
            </a:r>
            <a:r>
              <a:rPr lang="en-US" dirty="0"/>
              <a:t> </a:t>
            </a:r>
            <a:r>
              <a:rPr lang="en-US" dirty="0" err="1"/>
              <a:t>biểu</a:t>
            </a:r>
            <a:r>
              <a:rPr lang="en-US" dirty="0"/>
              <a:t> </a:t>
            </a:r>
            <a:r>
              <a:rPr lang="en-US" dirty="0" err="1"/>
              <a:t>diễn</a:t>
            </a:r>
            <a:r>
              <a:rPr lang="en-US" dirty="0"/>
              <a:t> </a:t>
            </a:r>
            <a:r>
              <a:rPr lang="en-US" dirty="0" err="1"/>
              <a:t>cho</a:t>
            </a:r>
            <a:r>
              <a:rPr lang="en-US" dirty="0"/>
              <a:t> </a:t>
            </a:r>
            <a:r>
              <a:rPr lang="en-US" dirty="0" err="1"/>
              <a:t>các</a:t>
            </a:r>
            <a:r>
              <a:rPr lang="en-US" dirty="0"/>
              <a:t> </a:t>
            </a:r>
            <a:r>
              <a:rPr lang="en-US" dirty="0" err="1"/>
              <a:t>quá</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và</a:t>
            </a:r>
            <a:r>
              <a:rPr lang="en-US" dirty="0"/>
              <a:t> </a:t>
            </a:r>
            <a:r>
              <a:rPr lang="en-US" dirty="0" err="1"/>
              <a:t>quá</a:t>
            </a:r>
            <a:r>
              <a:rPr lang="en-US" dirty="0"/>
              <a:t> </a:t>
            </a:r>
            <a:r>
              <a:rPr lang="en-US" dirty="0" err="1"/>
              <a:t>trình</a:t>
            </a:r>
            <a:r>
              <a:rPr lang="en-US" dirty="0"/>
              <a:t> </a:t>
            </a:r>
            <a:r>
              <a:rPr lang="en-US" dirty="0" err="1"/>
              <a:t>thực</a:t>
            </a:r>
            <a:r>
              <a:rPr lang="en-US" dirty="0"/>
              <a:t> </a:t>
            </a:r>
            <a:r>
              <a:rPr lang="en-US" dirty="0" err="1"/>
              <a:t>hiện</a:t>
            </a:r>
            <a:r>
              <a:rPr lang="en-US" dirty="0"/>
              <a:t>)</a:t>
            </a:r>
            <a:endParaRPr lang="vi-VN" sz="1000" dirty="0"/>
          </a:p>
          <a:p>
            <a:pPr lvl="3"/>
            <a:endParaRPr lang="en-US" dirty="0" smtClean="0"/>
          </a:p>
          <a:p>
            <a:pPr lvl="3"/>
            <a:endParaRPr lang="en-US" sz="800" dirty="0"/>
          </a:p>
          <a:p>
            <a:pPr lvl="3"/>
            <a:endParaRPr lang="vi-VN" sz="800" dirty="0"/>
          </a:p>
          <a:p>
            <a:pPr lvl="2"/>
            <a:endParaRPr lang="vi-VN" sz="1000" dirty="0"/>
          </a:p>
          <a:p>
            <a:pPr lvl="1"/>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12</a:t>
            </a:fld>
            <a:endParaRPr lang="vi-VN"/>
          </a:p>
        </p:txBody>
      </p:sp>
      <p:pic>
        <p:nvPicPr>
          <p:cNvPr id="6" name="Picture 5" descr="UML-View">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6477030" y="1594093"/>
            <a:ext cx="5315280" cy="3883681"/>
          </a:xfrm>
          <a:prstGeom prst="rect">
            <a:avLst/>
          </a:prstGeom>
          <a:noFill/>
          <a:ln>
            <a:noFill/>
          </a:ln>
        </p:spPr>
      </p:pic>
    </p:spTree>
    <p:extLst>
      <p:ext uri="{BB962C8B-B14F-4D97-AF65-F5344CB8AC3E}">
        <p14:creationId xmlns:p14="http://schemas.microsoft.com/office/powerpoint/2010/main" val="1370030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3" y="1102387"/>
            <a:ext cx="5868220" cy="4830792"/>
          </a:xfrm>
        </p:spPr>
        <p:txBody>
          <a:bodyPr>
            <a:normAutofit/>
          </a:bodyPr>
          <a:lstStyle/>
          <a:p>
            <a:r>
              <a:rPr lang="en-US" dirty="0"/>
              <a:t>3.2.2. </a:t>
            </a:r>
            <a:r>
              <a:rPr lang="en-US" dirty="0" err="1"/>
              <a:t>Các</a:t>
            </a:r>
            <a:r>
              <a:rPr lang="en-US" dirty="0"/>
              <a:t> </a:t>
            </a:r>
            <a:r>
              <a:rPr lang="en-US" dirty="0" err="1"/>
              <a:t>góc</a:t>
            </a:r>
            <a:r>
              <a:rPr lang="en-US" dirty="0"/>
              <a:t> </a:t>
            </a:r>
            <a:r>
              <a:rPr lang="en-US" dirty="0" err="1"/>
              <a:t>nhìn</a:t>
            </a:r>
            <a:r>
              <a:rPr lang="en-US" dirty="0"/>
              <a:t> </a:t>
            </a:r>
            <a:r>
              <a:rPr lang="en-US" dirty="0" err="1"/>
              <a:t>của</a:t>
            </a:r>
            <a:r>
              <a:rPr lang="en-US" dirty="0"/>
              <a:t> UML</a:t>
            </a:r>
            <a:endParaRPr lang="vi-VN" dirty="0"/>
          </a:p>
          <a:p>
            <a:pPr lvl="1"/>
            <a:r>
              <a:rPr lang="vi-VN" b="1" dirty="0"/>
              <a:t>Góc nhìn thực thi (Implementation view)</a:t>
            </a:r>
            <a:endParaRPr lang="vi-VN" dirty="0"/>
          </a:p>
          <a:p>
            <a:pPr lvl="2"/>
            <a:r>
              <a:rPr lang="en-US" dirty="0" err="1"/>
              <a:t>Còn</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góc</a:t>
            </a:r>
            <a:r>
              <a:rPr lang="en-US" dirty="0"/>
              <a:t> </a:t>
            </a:r>
            <a:r>
              <a:rPr lang="en-US" dirty="0" err="1"/>
              <a:t>nhìn</a:t>
            </a:r>
            <a:r>
              <a:rPr lang="en-US" dirty="0"/>
              <a:t> </a:t>
            </a:r>
            <a:r>
              <a:rPr lang="en-US" dirty="0" err="1"/>
              <a:t>thành</a:t>
            </a:r>
            <a:r>
              <a:rPr lang="en-US" dirty="0"/>
              <a:t> </a:t>
            </a:r>
            <a:r>
              <a:rPr lang="en-US" dirty="0" err="1"/>
              <a:t>phần</a:t>
            </a:r>
            <a:r>
              <a:rPr lang="en-US" dirty="0"/>
              <a:t> (Component  view)</a:t>
            </a:r>
            <a:endParaRPr lang="vi-VN" sz="1000" dirty="0"/>
          </a:p>
          <a:p>
            <a:pPr lvl="2"/>
            <a:r>
              <a:rPr lang="en-US" dirty="0" err="1"/>
              <a:t>Là</a:t>
            </a:r>
            <a:r>
              <a:rPr lang="en-US" dirty="0"/>
              <a:t> </a:t>
            </a:r>
            <a:r>
              <a:rPr lang="en-US" dirty="0" err="1"/>
              <a:t>góc</a:t>
            </a:r>
            <a:r>
              <a:rPr lang="en-US" dirty="0"/>
              <a:t> </a:t>
            </a:r>
            <a:r>
              <a:rPr lang="en-US" dirty="0" err="1"/>
              <a:t>nhìn</a:t>
            </a:r>
            <a:r>
              <a:rPr lang="en-US" dirty="0"/>
              <a:t> </a:t>
            </a:r>
            <a:r>
              <a:rPr lang="en-US" dirty="0" err="1"/>
              <a:t>đối</a:t>
            </a:r>
            <a:r>
              <a:rPr lang="en-US" dirty="0"/>
              <a:t> </a:t>
            </a:r>
            <a:r>
              <a:rPr lang="en-US" dirty="0" err="1"/>
              <a:t>với</a:t>
            </a:r>
            <a:r>
              <a:rPr lang="en-US" dirty="0"/>
              <a:t> </a:t>
            </a:r>
            <a:r>
              <a:rPr lang="en-US" dirty="0" err="1"/>
              <a:t>dạng</a:t>
            </a:r>
            <a:r>
              <a:rPr lang="en-US" dirty="0"/>
              <a:t> </a:t>
            </a:r>
            <a:r>
              <a:rPr lang="en-US" dirty="0" err="1"/>
              <a:t>phát</a:t>
            </a:r>
            <a:r>
              <a:rPr lang="en-US" dirty="0"/>
              <a:t> </a:t>
            </a:r>
            <a:r>
              <a:rPr lang="en-US" dirty="0" err="1"/>
              <a:t>hành</a:t>
            </a:r>
            <a:r>
              <a:rPr lang="en-US" dirty="0"/>
              <a:t> </a:t>
            </a:r>
            <a:r>
              <a:rPr lang="en-US" dirty="0" err="1"/>
              <a:t>của</a:t>
            </a:r>
            <a:r>
              <a:rPr lang="en-US" dirty="0"/>
              <a:t> </a:t>
            </a:r>
            <a:r>
              <a:rPr lang="en-US" dirty="0" err="1"/>
              <a:t>phần</a:t>
            </a:r>
            <a:r>
              <a:rPr lang="en-US" dirty="0"/>
              <a:t> </a:t>
            </a:r>
            <a:r>
              <a:rPr lang="en-US" dirty="0" err="1"/>
              <a:t>mềm</a:t>
            </a:r>
            <a:endParaRPr lang="vi-VN" sz="1000" dirty="0"/>
          </a:p>
          <a:p>
            <a:pPr lvl="2"/>
            <a:r>
              <a:rPr lang="en-US" dirty="0"/>
              <a:t>Cho </a:t>
            </a:r>
            <a:r>
              <a:rPr lang="en-US" dirty="0" err="1"/>
              <a:t>thấy</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và</a:t>
            </a:r>
            <a:r>
              <a:rPr lang="en-US" dirty="0"/>
              <a:t> </a:t>
            </a:r>
            <a:r>
              <a:rPr lang="en-US" dirty="0" err="1"/>
              <a:t>tập</a:t>
            </a:r>
            <a:r>
              <a:rPr lang="en-US" dirty="0"/>
              <a:t> tin </a:t>
            </a:r>
            <a:r>
              <a:rPr lang="en-US" dirty="0" err="1"/>
              <a:t>tương</a:t>
            </a:r>
            <a:r>
              <a:rPr lang="en-US" dirty="0"/>
              <a:t> </a:t>
            </a:r>
            <a:r>
              <a:rPr lang="en-US" dirty="0" err="1"/>
              <a:t>đối</a:t>
            </a:r>
            <a:r>
              <a:rPr lang="en-US" dirty="0"/>
              <a:t> </a:t>
            </a:r>
            <a:r>
              <a:rPr lang="en-US" dirty="0" err="1"/>
              <a:t>độc</a:t>
            </a:r>
            <a:r>
              <a:rPr lang="en-US" dirty="0"/>
              <a:t> </a:t>
            </a:r>
            <a:r>
              <a:rPr lang="en-US" dirty="0" err="1"/>
              <a:t>lập</a:t>
            </a:r>
            <a:r>
              <a:rPr lang="en-US" dirty="0"/>
              <a:t>,  </a:t>
            </a:r>
            <a:r>
              <a:rPr lang="en-US" dirty="0" err="1"/>
              <a:t>có</a:t>
            </a:r>
            <a:r>
              <a:rPr lang="en-US" dirty="0"/>
              <a:t> </a:t>
            </a:r>
            <a:r>
              <a:rPr lang="en-US" dirty="0" err="1"/>
              <a:t>thể</a:t>
            </a:r>
            <a:r>
              <a:rPr lang="en-US" dirty="0"/>
              <a:t> </a:t>
            </a:r>
            <a:r>
              <a:rPr lang="en-US" dirty="0" err="1"/>
              <a:t>lắp</a:t>
            </a:r>
            <a:r>
              <a:rPr lang="en-US" dirty="0"/>
              <a:t> </a:t>
            </a:r>
            <a:r>
              <a:rPr lang="en-US" dirty="0" err="1"/>
              <a:t>ráp</a:t>
            </a:r>
            <a:r>
              <a:rPr lang="en-US" dirty="0"/>
              <a:t> </a:t>
            </a:r>
            <a:r>
              <a:rPr lang="en-US" dirty="0" err="1"/>
              <a:t>để</a:t>
            </a:r>
            <a:r>
              <a:rPr lang="en-US" dirty="0"/>
              <a:t> </a:t>
            </a:r>
            <a:r>
              <a:rPr lang="en-US" dirty="0" err="1"/>
              <a:t>hệ</a:t>
            </a:r>
            <a:r>
              <a:rPr lang="en-US" dirty="0"/>
              <a:t> </a:t>
            </a:r>
            <a:r>
              <a:rPr lang="en-US" dirty="0" err="1"/>
              <a:t>thống</a:t>
            </a:r>
            <a:r>
              <a:rPr lang="en-US" dirty="0"/>
              <a:t> </a:t>
            </a:r>
            <a:r>
              <a:rPr lang="en-US" dirty="0" err="1"/>
              <a:t>chạy</a:t>
            </a:r>
            <a:r>
              <a:rPr lang="en-US" dirty="0"/>
              <a:t> </a:t>
            </a:r>
            <a:r>
              <a:rPr lang="en-US" dirty="0" err="1"/>
              <a:t>được</a:t>
            </a:r>
            <a:endParaRPr lang="vi-VN" sz="1000" dirty="0"/>
          </a:p>
          <a:p>
            <a:pPr lvl="2"/>
            <a:r>
              <a:rPr lang="en-US" dirty="0" err="1"/>
              <a:t>Sắc</a:t>
            </a:r>
            <a:r>
              <a:rPr lang="en-US" dirty="0"/>
              <a:t> </a:t>
            </a:r>
            <a:r>
              <a:rPr lang="en-US" dirty="0" err="1"/>
              <a:t>thái</a:t>
            </a:r>
            <a:r>
              <a:rPr lang="en-US" dirty="0"/>
              <a:t> </a:t>
            </a:r>
            <a:r>
              <a:rPr lang="en-US" dirty="0" err="1"/>
              <a:t>tĩnh</a:t>
            </a:r>
            <a:r>
              <a:rPr lang="en-US" dirty="0"/>
              <a:t>: </a:t>
            </a:r>
            <a:r>
              <a:rPr lang="en-US" dirty="0" err="1"/>
              <a:t>Biểu</a:t>
            </a:r>
            <a:r>
              <a:rPr lang="en-US" dirty="0"/>
              <a:t> </a:t>
            </a:r>
            <a:r>
              <a:rPr lang="en-US" dirty="0" err="1"/>
              <a:t>đồ</a:t>
            </a:r>
            <a:r>
              <a:rPr lang="en-US" dirty="0"/>
              <a:t> </a:t>
            </a:r>
            <a:r>
              <a:rPr lang="en-US" dirty="0" err="1"/>
              <a:t>thành</a:t>
            </a:r>
            <a:r>
              <a:rPr lang="en-US" dirty="0"/>
              <a:t> </a:t>
            </a:r>
            <a:r>
              <a:rPr lang="en-US" dirty="0" err="1"/>
              <a:t>phần</a:t>
            </a:r>
            <a:r>
              <a:rPr lang="en-US" dirty="0"/>
              <a:t> (Component  diagram)</a:t>
            </a:r>
            <a:endParaRPr lang="vi-VN" sz="1000" dirty="0"/>
          </a:p>
          <a:p>
            <a:pPr lvl="2"/>
            <a:r>
              <a:rPr lang="en-US" dirty="0" err="1"/>
              <a:t>Sắc</a:t>
            </a:r>
            <a:r>
              <a:rPr lang="en-US" dirty="0"/>
              <a:t> </a:t>
            </a:r>
            <a:r>
              <a:rPr lang="en-US" dirty="0" err="1"/>
              <a:t>thái</a:t>
            </a:r>
            <a:r>
              <a:rPr lang="en-US" dirty="0"/>
              <a:t> </a:t>
            </a:r>
            <a:r>
              <a:rPr lang="en-US" dirty="0" err="1"/>
              <a:t>động</a:t>
            </a:r>
            <a:r>
              <a:rPr lang="en-US" dirty="0"/>
              <a:t>: </a:t>
            </a:r>
            <a:r>
              <a:rPr lang="en-US" dirty="0" err="1"/>
              <a:t>Biểu</a:t>
            </a:r>
            <a:r>
              <a:rPr lang="en-US" dirty="0"/>
              <a:t> </a:t>
            </a:r>
            <a:r>
              <a:rPr lang="en-US" dirty="0" err="1"/>
              <a:t>đồ</a:t>
            </a:r>
            <a:r>
              <a:rPr lang="en-US" dirty="0"/>
              <a:t> </a:t>
            </a:r>
            <a:r>
              <a:rPr lang="en-US" dirty="0" err="1"/>
              <a:t>giao</a:t>
            </a:r>
            <a:r>
              <a:rPr lang="en-US" dirty="0"/>
              <a:t> </a:t>
            </a:r>
            <a:r>
              <a:rPr lang="en-US" dirty="0" err="1"/>
              <a:t>tiếp</a:t>
            </a:r>
            <a:r>
              <a:rPr lang="en-US" dirty="0"/>
              <a:t> (Communication  diagram), </a:t>
            </a:r>
            <a:r>
              <a:rPr lang="en-US" dirty="0" err="1"/>
              <a:t>Biểu</a:t>
            </a:r>
            <a:r>
              <a:rPr lang="en-US" dirty="0"/>
              <a:t> </a:t>
            </a:r>
            <a:r>
              <a:rPr lang="en-US" dirty="0" err="1"/>
              <a:t>đồ</a:t>
            </a:r>
            <a:r>
              <a:rPr lang="en-US" dirty="0"/>
              <a:t> </a:t>
            </a:r>
            <a:r>
              <a:rPr lang="en-US" dirty="0" err="1"/>
              <a:t>máy</a:t>
            </a:r>
            <a:r>
              <a:rPr lang="en-US" dirty="0"/>
              <a:t> </a:t>
            </a:r>
            <a:r>
              <a:rPr lang="en-US" dirty="0" err="1"/>
              <a:t>trạng</a:t>
            </a:r>
            <a:r>
              <a:rPr lang="en-US" dirty="0"/>
              <a:t> </a:t>
            </a:r>
            <a:r>
              <a:rPr lang="en-US" dirty="0" err="1"/>
              <a:t>thái</a:t>
            </a:r>
            <a:r>
              <a:rPr lang="en-US" dirty="0"/>
              <a:t> (State diagram),  </a:t>
            </a:r>
            <a:r>
              <a:rPr lang="en-US" dirty="0" err="1"/>
              <a:t>Biểu</a:t>
            </a:r>
            <a:r>
              <a:rPr lang="en-US" dirty="0"/>
              <a:t> </a:t>
            </a:r>
            <a:r>
              <a:rPr lang="en-US" dirty="0" err="1"/>
              <a:t>đồ</a:t>
            </a:r>
            <a:r>
              <a:rPr lang="en-US" dirty="0"/>
              <a:t> </a:t>
            </a:r>
            <a:r>
              <a:rPr lang="en-US" dirty="0" err="1"/>
              <a:t>hoạt</a:t>
            </a:r>
            <a:r>
              <a:rPr lang="en-US" dirty="0"/>
              <a:t> </a:t>
            </a:r>
            <a:r>
              <a:rPr lang="en-US" dirty="0" err="1"/>
              <a:t>động</a:t>
            </a:r>
            <a:r>
              <a:rPr lang="en-US" dirty="0"/>
              <a:t> (Activity diagram)</a:t>
            </a:r>
            <a:endParaRPr lang="vi-VN" sz="1000" dirty="0"/>
          </a:p>
          <a:p>
            <a:pPr lvl="3"/>
            <a:endParaRPr lang="en-US" dirty="0" smtClean="0"/>
          </a:p>
          <a:p>
            <a:pPr lvl="3"/>
            <a:endParaRPr lang="en-US" sz="800" dirty="0"/>
          </a:p>
          <a:p>
            <a:pPr lvl="3"/>
            <a:endParaRPr lang="vi-VN" sz="800" dirty="0"/>
          </a:p>
          <a:p>
            <a:pPr lvl="2"/>
            <a:endParaRPr lang="vi-VN" sz="1000" dirty="0"/>
          </a:p>
          <a:p>
            <a:pPr lvl="1"/>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13</a:t>
            </a:fld>
            <a:endParaRPr lang="vi-VN"/>
          </a:p>
        </p:txBody>
      </p:sp>
      <p:pic>
        <p:nvPicPr>
          <p:cNvPr id="6" name="Picture 5" descr="UML-View">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6477030" y="1594093"/>
            <a:ext cx="5315280" cy="3883681"/>
          </a:xfrm>
          <a:prstGeom prst="rect">
            <a:avLst/>
          </a:prstGeom>
          <a:noFill/>
          <a:ln>
            <a:noFill/>
          </a:ln>
        </p:spPr>
      </p:pic>
    </p:spTree>
    <p:extLst>
      <p:ext uri="{BB962C8B-B14F-4D97-AF65-F5344CB8AC3E}">
        <p14:creationId xmlns:p14="http://schemas.microsoft.com/office/powerpoint/2010/main" val="1340876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3" y="1102387"/>
            <a:ext cx="5868220" cy="4830792"/>
          </a:xfrm>
        </p:spPr>
        <p:txBody>
          <a:bodyPr>
            <a:normAutofit/>
          </a:bodyPr>
          <a:lstStyle/>
          <a:p>
            <a:r>
              <a:rPr lang="en-US" dirty="0"/>
              <a:t>3.2.2. </a:t>
            </a:r>
            <a:r>
              <a:rPr lang="en-US" dirty="0" err="1"/>
              <a:t>Các</a:t>
            </a:r>
            <a:r>
              <a:rPr lang="en-US" dirty="0"/>
              <a:t> </a:t>
            </a:r>
            <a:r>
              <a:rPr lang="en-US" dirty="0" err="1"/>
              <a:t>góc</a:t>
            </a:r>
            <a:r>
              <a:rPr lang="en-US" dirty="0"/>
              <a:t> </a:t>
            </a:r>
            <a:r>
              <a:rPr lang="en-US" dirty="0" err="1"/>
              <a:t>nhìn</a:t>
            </a:r>
            <a:r>
              <a:rPr lang="en-US" dirty="0"/>
              <a:t> </a:t>
            </a:r>
            <a:r>
              <a:rPr lang="en-US" dirty="0" err="1"/>
              <a:t>của</a:t>
            </a:r>
            <a:r>
              <a:rPr lang="en-US" dirty="0"/>
              <a:t> UML</a:t>
            </a:r>
            <a:endParaRPr lang="vi-VN" dirty="0"/>
          </a:p>
          <a:p>
            <a:pPr lvl="1"/>
            <a:r>
              <a:rPr lang="vi-VN" b="1" dirty="0"/>
              <a:t>Góc nhìn triển khai (Deployment view)</a:t>
            </a:r>
            <a:endParaRPr lang="vi-VN" dirty="0"/>
          </a:p>
          <a:p>
            <a:pPr lvl="2"/>
            <a:r>
              <a:rPr lang="en-US" dirty="0" err="1"/>
              <a:t>Là</a:t>
            </a:r>
            <a:r>
              <a:rPr lang="en-US" dirty="0"/>
              <a:t> </a:t>
            </a:r>
            <a:r>
              <a:rPr lang="en-US" dirty="0" err="1"/>
              <a:t>góc</a:t>
            </a:r>
            <a:r>
              <a:rPr lang="en-US" dirty="0"/>
              <a:t> </a:t>
            </a:r>
            <a:r>
              <a:rPr lang="en-US" dirty="0" err="1"/>
              <a:t>nhìn</a:t>
            </a:r>
            <a:r>
              <a:rPr lang="en-US" dirty="0"/>
              <a:t> </a:t>
            </a:r>
            <a:r>
              <a:rPr lang="en-US" dirty="0" err="1"/>
              <a:t>về</a:t>
            </a:r>
            <a:r>
              <a:rPr lang="en-US" dirty="0"/>
              <a:t> </a:t>
            </a:r>
            <a:r>
              <a:rPr lang="en-US" dirty="0" err="1"/>
              <a:t>kiến</a:t>
            </a:r>
            <a:r>
              <a:rPr lang="en-US" dirty="0"/>
              <a:t> </a:t>
            </a:r>
            <a:r>
              <a:rPr lang="en-US" dirty="0" err="1"/>
              <a:t>trúc</a:t>
            </a:r>
            <a:r>
              <a:rPr lang="en-US" dirty="0"/>
              <a:t> </a:t>
            </a:r>
            <a:r>
              <a:rPr lang="en-US" dirty="0" err="1"/>
              <a:t>phần</a:t>
            </a:r>
            <a:r>
              <a:rPr lang="en-US" dirty="0"/>
              <a:t> </a:t>
            </a:r>
            <a:r>
              <a:rPr lang="en-US" dirty="0" err="1"/>
              <a:t>cứng</a:t>
            </a:r>
            <a:r>
              <a:rPr lang="en-US" dirty="0"/>
              <a:t> </a:t>
            </a:r>
            <a:r>
              <a:rPr lang="en-US" dirty="0" err="1"/>
              <a:t>và</a:t>
            </a:r>
            <a:r>
              <a:rPr lang="en-US" dirty="0"/>
              <a:t> </a:t>
            </a:r>
            <a:r>
              <a:rPr lang="en-US" dirty="0" err="1"/>
              <a:t>nền</a:t>
            </a:r>
            <a:r>
              <a:rPr lang="en-US" dirty="0"/>
              <a:t> </a:t>
            </a:r>
            <a:r>
              <a:rPr lang="en-US" dirty="0" err="1"/>
              <a:t>tảng</a:t>
            </a:r>
            <a:r>
              <a:rPr lang="en-US" dirty="0"/>
              <a:t> </a:t>
            </a:r>
            <a:r>
              <a:rPr lang="en-US" dirty="0" err="1"/>
              <a:t>hạ</a:t>
            </a:r>
            <a:r>
              <a:rPr lang="en-US" dirty="0"/>
              <a:t>  </a:t>
            </a:r>
            <a:r>
              <a:rPr lang="en-US" dirty="0" err="1"/>
              <a:t>tầng</a:t>
            </a:r>
            <a:r>
              <a:rPr lang="en-US" dirty="0"/>
              <a:t> </a:t>
            </a:r>
            <a:r>
              <a:rPr lang="en-US" dirty="0" err="1"/>
              <a:t>mà</a:t>
            </a:r>
            <a:r>
              <a:rPr lang="en-US" dirty="0"/>
              <a:t> </a:t>
            </a:r>
            <a:r>
              <a:rPr lang="en-US" dirty="0" err="1"/>
              <a:t>trên</a:t>
            </a:r>
            <a:r>
              <a:rPr lang="en-US" dirty="0"/>
              <a:t> </a:t>
            </a:r>
            <a:r>
              <a:rPr lang="en-US" dirty="0" err="1"/>
              <a:t>đó</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triển</a:t>
            </a:r>
            <a:r>
              <a:rPr lang="en-US" dirty="0"/>
              <a:t> </a:t>
            </a:r>
            <a:r>
              <a:rPr lang="en-US" dirty="0" err="1"/>
              <a:t>khai</a:t>
            </a:r>
            <a:endParaRPr lang="vi-VN" sz="1000" dirty="0"/>
          </a:p>
          <a:p>
            <a:pPr lvl="2"/>
            <a:r>
              <a:rPr lang="en-US" dirty="0" err="1"/>
              <a:t>Chỉ</a:t>
            </a:r>
            <a:r>
              <a:rPr lang="en-US" dirty="0"/>
              <a:t> </a:t>
            </a:r>
            <a:r>
              <a:rPr lang="en-US" dirty="0" err="1"/>
              <a:t>rõ</a:t>
            </a:r>
            <a:r>
              <a:rPr lang="en-US" dirty="0"/>
              <a:t> </a:t>
            </a:r>
            <a:r>
              <a:rPr lang="en-US" dirty="0" err="1"/>
              <a:t>sự</a:t>
            </a:r>
            <a:r>
              <a:rPr lang="en-US" dirty="0"/>
              <a:t> </a:t>
            </a:r>
            <a:r>
              <a:rPr lang="en-US" dirty="0" err="1"/>
              <a:t>phân</a:t>
            </a:r>
            <a:r>
              <a:rPr lang="en-US" dirty="0"/>
              <a:t> </a:t>
            </a:r>
            <a:r>
              <a:rPr lang="en-US" dirty="0" err="1"/>
              <a:t>bố</a:t>
            </a:r>
            <a:r>
              <a:rPr lang="en-US" dirty="0"/>
              <a:t>, </a:t>
            </a:r>
            <a:r>
              <a:rPr lang="en-US" dirty="0" err="1"/>
              <a:t>sắp</a:t>
            </a:r>
            <a:r>
              <a:rPr lang="en-US" dirty="0"/>
              <a:t> </a:t>
            </a:r>
            <a:r>
              <a:rPr lang="en-US" dirty="0" err="1"/>
              <a:t>đặt</a:t>
            </a:r>
            <a:r>
              <a:rPr lang="en-US" dirty="0"/>
              <a:t>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trên</a:t>
            </a:r>
            <a:r>
              <a:rPr lang="en-US" dirty="0"/>
              <a:t> </a:t>
            </a:r>
            <a:r>
              <a:rPr lang="en-US" dirty="0" err="1"/>
              <a:t>các</a:t>
            </a:r>
            <a:r>
              <a:rPr lang="en-US" dirty="0"/>
              <a:t> </a:t>
            </a:r>
            <a:r>
              <a:rPr lang="en-US" dirty="0" err="1"/>
              <a:t>đơn</a:t>
            </a:r>
            <a:r>
              <a:rPr lang="en-US" dirty="0"/>
              <a:t> </a:t>
            </a:r>
            <a:r>
              <a:rPr lang="en-US" dirty="0" err="1"/>
              <a:t>vị</a:t>
            </a:r>
            <a:r>
              <a:rPr lang="en-US" dirty="0"/>
              <a:t> </a:t>
            </a:r>
            <a:r>
              <a:rPr lang="en-US" dirty="0" err="1"/>
              <a:t>phần</a:t>
            </a:r>
            <a:r>
              <a:rPr lang="en-US" dirty="0"/>
              <a:t> </a:t>
            </a:r>
            <a:r>
              <a:rPr lang="en-US" dirty="0" err="1"/>
              <a:t>cứng</a:t>
            </a:r>
            <a:r>
              <a:rPr lang="en-US" dirty="0"/>
              <a:t> </a:t>
            </a:r>
            <a:r>
              <a:rPr lang="en-US" dirty="0" err="1"/>
              <a:t>và</a:t>
            </a:r>
            <a:r>
              <a:rPr lang="en-US" dirty="0"/>
              <a:t> </a:t>
            </a:r>
            <a:r>
              <a:rPr lang="en-US" dirty="0" err="1"/>
              <a:t>nền</a:t>
            </a:r>
            <a:r>
              <a:rPr lang="en-US" dirty="0"/>
              <a:t> </a:t>
            </a:r>
            <a:r>
              <a:rPr lang="en-US" dirty="0" err="1"/>
              <a:t>tảng</a:t>
            </a:r>
            <a:r>
              <a:rPr lang="en-US" dirty="0"/>
              <a:t> </a:t>
            </a:r>
            <a:r>
              <a:rPr lang="en-US" dirty="0" err="1"/>
              <a:t>hạ</a:t>
            </a:r>
            <a:r>
              <a:rPr lang="en-US" dirty="0"/>
              <a:t> </a:t>
            </a:r>
            <a:r>
              <a:rPr lang="en-US" dirty="0" err="1"/>
              <a:t>tầng</a:t>
            </a:r>
            <a:endParaRPr lang="vi-VN" sz="1000" dirty="0"/>
          </a:p>
          <a:p>
            <a:pPr lvl="2"/>
            <a:r>
              <a:rPr lang="en-US" dirty="0" err="1"/>
              <a:t>Sắc</a:t>
            </a:r>
            <a:r>
              <a:rPr lang="en-US" dirty="0"/>
              <a:t> </a:t>
            </a:r>
            <a:r>
              <a:rPr lang="en-US" dirty="0" err="1"/>
              <a:t>thái</a:t>
            </a:r>
            <a:r>
              <a:rPr lang="en-US" dirty="0"/>
              <a:t> </a:t>
            </a:r>
            <a:r>
              <a:rPr lang="en-US" dirty="0" err="1"/>
              <a:t>tĩnh</a:t>
            </a:r>
            <a:r>
              <a:rPr lang="en-US" dirty="0"/>
              <a:t>: </a:t>
            </a:r>
            <a:r>
              <a:rPr lang="en-US" dirty="0" err="1"/>
              <a:t>Biểu</a:t>
            </a:r>
            <a:r>
              <a:rPr lang="en-US" dirty="0"/>
              <a:t> </a:t>
            </a:r>
            <a:r>
              <a:rPr lang="en-US" dirty="0" err="1"/>
              <a:t>đồ</a:t>
            </a:r>
            <a:r>
              <a:rPr lang="en-US" dirty="0"/>
              <a:t> </a:t>
            </a:r>
            <a:r>
              <a:rPr lang="en-US" dirty="0" err="1"/>
              <a:t>triển</a:t>
            </a:r>
            <a:r>
              <a:rPr lang="en-US" dirty="0"/>
              <a:t> </a:t>
            </a:r>
            <a:r>
              <a:rPr lang="en-US" dirty="0" err="1"/>
              <a:t>khai</a:t>
            </a:r>
            <a:r>
              <a:rPr lang="en-US" dirty="0"/>
              <a:t> (Deployment diagram)</a:t>
            </a:r>
            <a:endParaRPr lang="vi-VN" sz="1000" dirty="0"/>
          </a:p>
          <a:p>
            <a:pPr lvl="2"/>
            <a:r>
              <a:rPr lang="en-US" dirty="0" err="1"/>
              <a:t>Sắc</a:t>
            </a:r>
            <a:r>
              <a:rPr lang="en-US" dirty="0"/>
              <a:t> </a:t>
            </a:r>
            <a:r>
              <a:rPr lang="en-US" dirty="0" err="1"/>
              <a:t>thái</a:t>
            </a:r>
            <a:r>
              <a:rPr lang="en-US" dirty="0"/>
              <a:t> </a:t>
            </a:r>
            <a:r>
              <a:rPr lang="en-US" dirty="0" err="1"/>
              <a:t>động</a:t>
            </a:r>
            <a:r>
              <a:rPr lang="en-US" dirty="0"/>
              <a:t>: </a:t>
            </a:r>
            <a:r>
              <a:rPr lang="en-US" dirty="0" err="1"/>
              <a:t>Biểu</a:t>
            </a:r>
            <a:r>
              <a:rPr lang="en-US" dirty="0"/>
              <a:t> </a:t>
            </a:r>
            <a:r>
              <a:rPr lang="en-US" dirty="0" err="1"/>
              <a:t>đồ</a:t>
            </a:r>
            <a:r>
              <a:rPr lang="en-US" dirty="0"/>
              <a:t> </a:t>
            </a:r>
            <a:r>
              <a:rPr lang="en-US" dirty="0" err="1"/>
              <a:t>giao</a:t>
            </a:r>
            <a:r>
              <a:rPr lang="en-US" dirty="0"/>
              <a:t> </a:t>
            </a:r>
            <a:r>
              <a:rPr lang="en-US" dirty="0" err="1"/>
              <a:t>tiếp</a:t>
            </a:r>
            <a:r>
              <a:rPr lang="en-US" dirty="0"/>
              <a:t> (Communication  diagram), </a:t>
            </a:r>
            <a:r>
              <a:rPr lang="en-US" dirty="0" err="1"/>
              <a:t>Biểu</a:t>
            </a:r>
            <a:r>
              <a:rPr lang="en-US" dirty="0"/>
              <a:t> </a:t>
            </a:r>
            <a:r>
              <a:rPr lang="en-US" dirty="0" err="1"/>
              <a:t>đồ</a:t>
            </a:r>
            <a:r>
              <a:rPr lang="en-US" dirty="0"/>
              <a:t> </a:t>
            </a:r>
            <a:r>
              <a:rPr lang="en-US" dirty="0" err="1"/>
              <a:t>máy</a:t>
            </a:r>
            <a:r>
              <a:rPr lang="en-US" dirty="0"/>
              <a:t> </a:t>
            </a:r>
            <a:r>
              <a:rPr lang="en-US" dirty="0" err="1"/>
              <a:t>trạng</a:t>
            </a:r>
            <a:r>
              <a:rPr lang="en-US" dirty="0"/>
              <a:t> </a:t>
            </a:r>
            <a:r>
              <a:rPr lang="en-US" dirty="0" err="1"/>
              <a:t>thái</a:t>
            </a:r>
            <a:r>
              <a:rPr lang="en-US" dirty="0"/>
              <a:t> (State diagram),  </a:t>
            </a:r>
            <a:r>
              <a:rPr lang="en-US" dirty="0" err="1"/>
              <a:t>Biểu</a:t>
            </a:r>
            <a:r>
              <a:rPr lang="en-US" dirty="0"/>
              <a:t> </a:t>
            </a:r>
            <a:r>
              <a:rPr lang="en-US" dirty="0" err="1"/>
              <a:t>đồ</a:t>
            </a:r>
            <a:r>
              <a:rPr lang="en-US" dirty="0"/>
              <a:t> </a:t>
            </a:r>
            <a:r>
              <a:rPr lang="en-US" dirty="0" err="1"/>
              <a:t>hoạt</a:t>
            </a:r>
            <a:r>
              <a:rPr lang="en-US" dirty="0"/>
              <a:t> </a:t>
            </a:r>
            <a:r>
              <a:rPr lang="en-US" dirty="0" err="1"/>
              <a:t>động</a:t>
            </a:r>
            <a:r>
              <a:rPr lang="en-US" dirty="0"/>
              <a:t> (Activity diagram)</a:t>
            </a:r>
            <a:endParaRPr lang="vi-VN" sz="600" dirty="0"/>
          </a:p>
          <a:p>
            <a:pPr lvl="3"/>
            <a:endParaRPr lang="en-US" dirty="0" smtClean="0"/>
          </a:p>
          <a:p>
            <a:pPr lvl="3"/>
            <a:endParaRPr lang="en-US" sz="800" dirty="0"/>
          </a:p>
          <a:p>
            <a:pPr lvl="3"/>
            <a:endParaRPr lang="vi-VN" sz="800" dirty="0"/>
          </a:p>
          <a:p>
            <a:pPr lvl="2"/>
            <a:endParaRPr lang="vi-VN" sz="1000" dirty="0"/>
          </a:p>
          <a:p>
            <a:pPr lvl="1"/>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14</a:t>
            </a:fld>
            <a:endParaRPr lang="vi-VN"/>
          </a:p>
        </p:txBody>
      </p:sp>
      <p:pic>
        <p:nvPicPr>
          <p:cNvPr id="6" name="Picture 5" descr="UML-View">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6477030" y="1594093"/>
            <a:ext cx="5315280" cy="3883681"/>
          </a:xfrm>
          <a:prstGeom prst="rect">
            <a:avLst/>
          </a:prstGeom>
          <a:noFill/>
          <a:ln>
            <a:noFill/>
          </a:ln>
        </p:spPr>
      </p:pic>
    </p:spTree>
    <p:extLst>
      <p:ext uri="{BB962C8B-B14F-4D97-AF65-F5344CB8AC3E}">
        <p14:creationId xmlns:p14="http://schemas.microsoft.com/office/powerpoint/2010/main" val="3866090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2" y="1102387"/>
            <a:ext cx="6704982" cy="4830792"/>
          </a:xfrm>
        </p:spPr>
        <p:txBody>
          <a:bodyPr>
            <a:normAutofit fontScale="85000" lnSpcReduction="20000"/>
          </a:bodyPr>
          <a:lstStyle/>
          <a:p>
            <a:r>
              <a:rPr lang="pt-BR" dirty="0"/>
              <a:t>3.3. Các biểu đồ được sử dụng trong UML</a:t>
            </a:r>
            <a:endParaRPr lang="vi-VN" dirty="0"/>
          </a:p>
          <a:p>
            <a:pPr lvl="1"/>
            <a:r>
              <a:rPr lang="vi-VN"/>
              <a:t>Mô hình hóa quy trình nghiệp vụ và chức năng</a:t>
            </a:r>
            <a:endParaRPr lang="en-US" sz="1400"/>
          </a:p>
          <a:p>
            <a:pPr lvl="2"/>
            <a:r>
              <a:rPr lang="vi-VN"/>
              <a:t>Biểu đồ ca sử dụng (Use case diagram)</a:t>
            </a:r>
            <a:endParaRPr lang="en-US"/>
          </a:p>
          <a:p>
            <a:pPr lvl="2"/>
            <a:r>
              <a:rPr lang="vi-VN"/>
              <a:t>Biểu đồ hoạt động (Activity diagram)</a:t>
            </a:r>
            <a:endParaRPr lang="en-US"/>
          </a:p>
          <a:p>
            <a:pPr lvl="1"/>
            <a:r>
              <a:rPr lang="vi-VN"/>
              <a:t>Mô hình hóa cấu trúc</a:t>
            </a:r>
            <a:endParaRPr lang="en-US" sz="1400"/>
          </a:p>
          <a:p>
            <a:pPr lvl="2"/>
            <a:r>
              <a:rPr lang="vi-VN"/>
              <a:t>Biểu đồ lớp (Class)</a:t>
            </a:r>
            <a:endParaRPr lang="en-US"/>
          </a:p>
          <a:p>
            <a:pPr lvl="2"/>
            <a:r>
              <a:rPr lang="vi-VN"/>
              <a:t>Biểu đồ đối tượng (Object diagram)</a:t>
            </a:r>
            <a:endParaRPr lang="en-US"/>
          </a:p>
          <a:p>
            <a:pPr lvl="1"/>
            <a:r>
              <a:rPr lang="vi-VN"/>
              <a:t>Mô hình hóa hành vi</a:t>
            </a:r>
            <a:endParaRPr lang="en-US" sz="1400"/>
          </a:p>
          <a:p>
            <a:pPr lvl="2"/>
            <a:r>
              <a:rPr lang="vi-VN"/>
              <a:t>Biểu đồ trình tự (Sequence diagram)</a:t>
            </a:r>
            <a:endParaRPr lang="en-US"/>
          </a:p>
          <a:p>
            <a:pPr lvl="2"/>
            <a:r>
              <a:rPr lang="vi-VN"/>
              <a:t>Biểu đồ giao tiếp (communication diagram)</a:t>
            </a:r>
            <a:endParaRPr lang="en-US"/>
          </a:p>
          <a:p>
            <a:pPr lvl="2"/>
            <a:r>
              <a:rPr lang="vi-VN"/>
              <a:t>Biểu đồ máy trạng thái (State Machine)</a:t>
            </a:r>
            <a:endParaRPr lang="en-US"/>
          </a:p>
          <a:p>
            <a:pPr lvl="1"/>
            <a:r>
              <a:rPr lang="en-US"/>
              <a:t>Các biểu đồ khác</a:t>
            </a:r>
            <a:endParaRPr lang="en-US" sz="1400"/>
          </a:p>
          <a:p>
            <a:pPr lvl="2"/>
            <a:r>
              <a:rPr lang="vi-VN"/>
              <a:t>Biểu đồ triển khai (Deployment diagram)</a:t>
            </a:r>
            <a:endParaRPr lang="en-US"/>
          </a:p>
          <a:p>
            <a:pPr lvl="2"/>
            <a:r>
              <a:rPr lang="vi-VN"/>
              <a:t>Biểu đồ gói (Package diagram)</a:t>
            </a:r>
            <a:endParaRPr lang="en-US"/>
          </a:p>
          <a:p>
            <a:pPr lvl="2"/>
            <a:r>
              <a:rPr lang="en-US"/>
              <a:t>…</a:t>
            </a:r>
          </a:p>
          <a:p>
            <a:pPr lvl="3"/>
            <a:endParaRPr lang="en-US" sz="800" dirty="0"/>
          </a:p>
          <a:p>
            <a:pPr lvl="3"/>
            <a:endParaRPr lang="vi-VN" sz="800" dirty="0"/>
          </a:p>
          <a:p>
            <a:pPr lvl="2"/>
            <a:endParaRPr lang="vi-VN" sz="1000" dirty="0"/>
          </a:p>
          <a:p>
            <a:pPr lvl="1"/>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15</a:t>
            </a:fld>
            <a:endParaRPr lang="vi-VN"/>
          </a:p>
        </p:txBody>
      </p:sp>
      <p:pic>
        <p:nvPicPr>
          <p:cNvPr id="7" name="Picture 6" descr="UML-Diagram">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5723626" y="1416887"/>
            <a:ext cx="5973074" cy="4158413"/>
          </a:xfrm>
          <a:prstGeom prst="rect">
            <a:avLst/>
          </a:prstGeom>
          <a:noFill/>
          <a:ln>
            <a:noFill/>
          </a:ln>
        </p:spPr>
      </p:pic>
    </p:spTree>
    <p:extLst>
      <p:ext uri="{BB962C8B-B14F-4D97-AF65-F5344CB8AC3E}">
        <p14:creationId xmlns:p14="http://schemas.microsoft.com/office/powerpoint/2010/main" val="4058933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2" y="1102387"/>
            <a:ext cx="5780518" cy="4830792"/>
          </a:xfrm>
        </p:spPr>
        <p:txBody>
          <a:bodyPr>
            <a:normAutofit/>
          </a:bodyPr>
          <a:lstStyle/>
          <a:p>
            <a:r>
              <a:rPr lang="pt-BR" dirty="0"/>
              <a:t>3.3. Các biểu đồ được sử dụng trong UML</a:t>
            </a:r>
            <a:endParaRPr lang="vi-VN" dirty="0"/>
          </a:p>
          <a:p>
            <a:pPr lvl="1"/>
            <a:r>
              <a:rPr lang="vi-VN"/>
              <a:t>Biểu đồ ca sử dụng (Use case diagram)</a:t>
            </a:r>
            <a:endParaRPr lang="en-US"/>
          </a:p>
          <a:p>
            <a:pPr lvl="2"/>
            <a:r>
              <a:rPr lang="en-US"/>
              <a:t>Biểu đồ mô tả về ca sử dụng của hệ thống. Biểu đồ này sẽ giúp chúng ta biết được ai sử dụng hệ thống, hệ thống có những chức năng gì. Lập được biểu đồ này bạn sẽ hiểu được yêu cầu của hệ thống cần xây dựng</a:t>
            </a:r>
            <a:endParaRPr lang="en-US" sz="800" dirty="0"/>
          </a:p>
          <a:p>
            <a:pPr lvl="3"/>
            <a:endParaRPr lang="vi-VN" sz="800" dirty="0"/>
          </a:p>
          <a:p>
            <a:pPr lvl="2"/>
            <a:endParaRPr lang="vi-VN" sz="1000" dirty="0"/>
          </a:p>
          <a:p>
            <a:pPr lvl="1"/>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16</a:t>
            </a:fld>
            <a:endParaRPr lang="vi-VN"/>
          </a:p>
        </p:txBody>
      </p:sp>
      <p:pic>
        <p:nvPicPr>
          <p:cNvPr id="7" name="Picture 6"/>
          <p:cNvPicPr/>
          <p:nvPr/>
        </p:nvPicPr>
        <p:blipFill>
          <a:blip r:embed="rId3"/>
          <a:stretch>
            <a:fillRect/>
          </a:stretch>
        </p:blipFill>
        <p:spPr>
          <a:xfrm>
            <a:off x="6838950" y="1249680"/>
            <a:ext cx="4953000" cy="4160520"/>
          </a:xfrm>
          <a:prstGeom prst="rect">
            <a:avLst/>
          </a:prstGeom>
        </p:spPr>
      </p:pic>
    </p:spTree>
    <p:extLst>
      <p:ext uri="{BB962C8B-B14F-4D97-AF65-F5344CB8AC3E}">
        <p14:creationId xmlns:p14="http://schemas.microsoft.com/office/powerpoint/2010/main" val="1417929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2" y="1102387"/>
            <a:ext cx="5780518" cy="4830792"/>
          </a:xfrm>
        </p:spPr>
        <p:txBody>
          <a:bodyPr>
            <a:normAutofit/>
          </a:bodyPr>
          <a:lstStyle/>
          <a:p>
            <a:r>
              <a:rPr lang="pt-BR" dirty="0"/>
              <a:t>3.3. Các biểu đồ được sử dụng trong UML</a:t>
            </a:r>
            <a:endParaRPr lang="vi-VN" dirty="0"/>
          </a:p>
          <a:p>
            <a:pPr lvl="1"/>
            <a:r>
              <a:rPr lang="vi-VN"/>
              <a:t>Biểu đồ hoạt động (Activity </a:t>
            </a:r>
            <a:r>
              <a:rPr lang="vi-VN"/>
              <a:t>diagram</a:t>
            </a:r>
            <a:r>
              <a:rPr lang="vi-VN" smtClean="0"/>
              <a:t>)</a:t>
            </a:r>
            <a:endParaRPr lang="en-US"/>
          </a:p>
          <a:p>
            <a:pPr lvl="2"/>
            <a:r>
              <a:rPr lang="vi-VN"/>
              <a:t>Thể hiện quy trình nghiệp vụ độc lập với lớp, luồng hoạt động của ca sử dụng hoặc thiết kế chi tiết phương thức.</a:t>
            </a:r>
            <a:endParaRPr lang="vi-VN" sz="800" dirty="0"/>
          </a:p>
          <a:p>
            <a:pPr lvl="2"/>
            <a:endParaRPr lang="vi-VN" sz="1000" dirty="0"/>
          </a:p>
          <a:p>
            <a:pPr lvl="1"/>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17</a:t>
            </a:fld>
            <a:endParaRPr lang="vi-VN"/>
          </a:p>
        </p:txBody>
      </p:sp>
      <p:pic>
        <p:nvPicPr>
          <p:cNvPr id="6" name="Picture 5"/>
          <p:cNvPicPr/>
          <p:nvPr/>
        </p:nvPicPr>
        <p:blipFill>
          <a:blip r:embed="rId3"/>
          <a:stretch>
            <a:fillRect/>
          </a:stretch>
        </p:blipFill>
        <p:spPr>
          <a:xfrm>
            <a:off x="6917804" y="1223903"/>
            <a:ext cx="4366723" cy="4366406"/>
          </a:xfrm>
          <a:prstGeom prst="rect">
            <a:avLst/>
          </a:prstGeom>
        </p:spPr>
      </p:pic>
    </p:spTree>
    <p:extLst>
      <p:ext uri="{BB962C8B-B14F-4D97-AF65-F5344CB8AC3E}">
        <p14:creationId xmlns:p14="http://schemas.microsoft.com/office/powerpoint/2010/main" val="345319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2" y="1102387"/>
            <a:ext cx="5780518" cy="4830792"/>
          </a:xfrm>
        </p:spPr>
        <p:txBody>
          <a:bodyPr>
            <a:normAutofit/>
          </a:bodyPr>
          <a:lstStyle/>
          <a:p>
            <a:r>
              <a:rPr lang="pt-BR" dirty="0"/>
              <a:t>3.3. Các biểu đồ được sử dụng trong UML</a:t>
            </a:r>
            <a:endParaRPr lang="vi-VN" dirty="0"/>
          </a:p>
          <a:p>
            <a:pPr lvl="1"/>
            <a:r>
              <a:rPr lang="vi-VN"/>
              <a:t>Biểu đồ lớp </a:t>
            </a:r>
            <a:r>
              <a:rPr lang="vi-VN"/>
              <a:t>(</a:t>
            </a:r>
            <a:r>
              <a:rPr lang="vi-VN" smtClean="0"/>
              <a:t>Class</a:t>
            </a:r>
            <a:r>
              <a:rPr lang="en-US" smtClean="0"/>
              <a:t> </a:t>
            </a:r>
            <a:r>
              <a:rPr lang="vi-VN"/>
              <a:t>diagram</a:t>
            </a:r>
            <a:r>
              <a:rPr lang="vi-VN" smtClean="0"/>
              <a:t>)</a:t>
            </a:r>
            <a:endParaRPr lang="en-US" smtClean="0"/>
          </a:p>
          <a:p>
            <a:pPr lvl="2"/>
            <a:r>
              <a:rPr lang="vi-VN"/>
              <a:t>Thể hiện mối quan hệ giữa các lớp được mô hình hóa trong hệ thống</a:t>
            </a:r>
            <a:endParaRPr lang="vi-VN" sz="1000" dirty="0"/>
          </a:p>
          <a:p>
            <a:pPr lvl="1"/>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18</a:t>
            </a:fld>
            <a:endParaRPr lang="vi-VN"/>
          </a:p>
        </p:txBody>
      </p:sp>
      <p:pic>
        <p:nvPicPr>
          <p:cNvPr id="7" name="Picture 6"/>
          <p:cNvPicPr/>
          <p:nvPr/>
        </p:nvPicPr>
        <p:blipFill>
          <a:blip r:embed="rId3"/>
          <a:stretch>
            <a:fillRect/>
          </a:stretch>
        </p:blipFill>
        <p:spPr>
          <a:xfrm>
            <a:off x="6889201" y="1313354"/>
            <a:ext cx="4970290" cy="3279428"/>
          </a:xfrm>
          <a:prstGeom prst="rect">
            <a:avLst/>
          </a:prstGeom>
        </p:spPr>
      </p:pic>
    </p:spTree>
    <p:extLst>
      <p:ext uri="{BB962C8B-B14F-4D97-AF65-F5344CB8AC3E}">
        <p14:creationId xmlns:p14="http://schemas.microsoft.com/office/powerpoint/2010/main" val="8415883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2" y="1102387"/>
            <a:ext cx="5780518" cy="4830792"/>
          </a:xfrm>
        </p:spPr>
        <p:txBody>
          <a:bodyPr>
            <a:normAutofit/>
          </a:bodyPr>
          <a:lstStyle/>
          <a:p>
            <a:r>
              <a:rPr lang="pt-BR" dirty="0"/>
              <a:t>3.3. Các biểu đồ được sử dụng trong UML</a:t>
            </a:r>
            <a:endParaRPr lang="vi-VN" dirty="0"/>
          </a:p>
          <a:p>
            <a:pPr lvl="1"/>
            <a:r>
              <a:rPr lang="vi-VN"/>
              <a:t>Biểu đồ đối tượng (Object </a:t>
            </a:r>
            <a:r>
              <a:rPr lang="vi-VN"/>
              <a:t>diagram</a:t>
            </a:r>
            <a:r>
              <a:rPr lang="vi-VN" smtClean="0"/>
              <a:t>)</a:t>
            </a:r>
            <a:endParaRPr lang="en-US" smtClean="0"/>
          </a:p>
          <a:p>
            <a:pPr lvl="2"/>
            <a:r>
              <a:rPr lang="en-US"/>
              <a:t>Tương tự như Class Diagram nhưng nó mô tả đến đối tượng thay vì lớp (Class)</a:t>
            </a:r>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19</a:t>
            </a:fld>
            <a:endParaRPr lang="vi-VN"/>
          </a:p>
        </p:txBody>
      </p:sp>
      <p:pic>
        <p:nvPicPr>
          <p:cNvPr id="7" name="Picture 6"/>
          <p:cNvPicPr/>
          <p:nvPr/>
        </p:nvPicPr>
        <p:blipFill>
          <a:blip r:embed="rId3"/>
          <a:stretch>
            <a:fillRect/>
          </a:stretch>
        </p:blipFill>
        <p:spPr>
          <a:xfrm>
            <a:off x="6889201" y="980844"/>
            <a:ext cx="4970290" cy="3279428"/>
          </a:xfrm>
          <a:prstGeom prst="rect">
            <a:avLst/>
          </a:prstGeom>
        </p:spPr>
      </p:pic>
      <p:pic>
        <p:nvPicPr>
          <p:cNvPr id="6" name="Picture 5"/>
          <p:cNvPicPr/>
          <p:nvPr/>
        </p:nvPicPr>
        <p:blipFill>
          <a:blip r:embed="rId4"/>
          <a:stretch>
            <a:fillRect/>
          </a:stretch>
        </p:blipFill>
        <p:spPr>
          <a:xfrm>
            <a:off x="7149912" y="4740246"/>
            <a:ext cx="4467124" cy="1176308"/>
          </a:xfrm>
          <a:prstGeom prst="rect">
            <a:avLst/>
          </a:prstGeom>
        </p:spPr>
      </p:pic>
    </p:spTree>
    <p:extLst>
      <p:ext uri="{BB962C8B-B14F-4D97-AF65-F5344CB8AC3E}">
        <p14:creationId xmlns:p14="http://schemas.microsoft.com/office/powerpoint/2010/main" val="2033935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NỘI DUNG HỌC PHẦN</a:t>
            </a:r>
            <a:endParaRPr lang="vi-VN" dirty="0"/>
          </a:p>
        </p:txBody>
      </p:sp>
      <p:sp>
        <p:nvSpPr>
          <p:cNvPr id="3" name="Content Placeholder 2"/>
          <p:cNvSpPr>
            <a:spLocks noGrp="1"/>
          </p:cNvSpPr>
          <p:nvPr>
            <p:ph idx="1"/>
          </p:nvPr>
        </p:nvSpPr>
        <p:spPr/>
        <p:txBody>
          <a:bodyPr>
            <a:normAutofit/>
          </a:bodyPr>
          <a:lstStyle/>
          <a:p>
            <a:pPr lvl="1"/>
            <a:r>
              <a:rPr lang="pt-BR" b="1" dirty="0" smtClean="0">
                <a:solidFill>
                  <a:schemeClr val="bg1">
                    <a:lumMod val="75000"/>
                  </a:schemeClr>
                </a:solidFill>
              </a:rPr>
              <a:t>Chương </a:t>
            </a:r>
            <a:r>
              <a:rPr lang="pt-BR" b="1" dirty="0">
                <a:solidFill>
                  <a:schemeClr val="bg1">
                    <a:lumMod val="75000"/>
                  </a:schemeClr>
                </a:solidFill>
              </a:rPr>
              <a:t>1:</a:t>
            </a:r>
            <a:r>
              <a:rPr lang="pt-BR" dirty="0">
                <a:solidFill>
                  <a:schemeClr val="bg1">
                    <a:lumMod val="75000"/>
                  </a:schemeClr>
                </a:solidFill>
              </a:rPr>
              <a:t> </a:t>
            </a:r>
            <a:r>
              <a:rPr lang="pt-BR" b="1" dirty="0">
                <a:solidFill>
                  <a:schemeClr val="bg1">
                    <a:lumMod val="75000"/>
                  </a:schemeClr>
                </a:solidFill>
              </a:rPr>
              <a:t>Giới thiệu về phân tích thiết kế hệ </a:t>
            </a:r>
            <a:r>
              <a:rPr lang="pt-BR" b="1" dirty="0" smtClean="0">
                <a:solidFill>
                  <a:schemeClr val="bg1">
                    <a:lumMod val="75000"/>
                  </a:schemeClr>
                </a:solidFill>
              </a:rPr>
              <a:t>thống</a:t>
            </a:r>
            <a:r>
              <a:rPr lang="pt-BR" dirty="0">
                <a:solidFill>
                  <a:schemeClr val="bg1">
                    <a:lumMod val="75000"/>
                  </a:schemeClr>
                </a:solidFill>
              </a:rPr>
              <a:t>	</a:t>
            </a:r>
            <a:endParaRPr lang="pt-BR" dirty="0" smtClean="0">
              <a:solidFill>
                <a:schemeClr val="bg1">
                  <a:lumMod val="75000"/>
                </a:schemeClr>
              </a:solidFill>
            </a:endParaRPr>
          </a:p>
          <a:p>
            <a:pPr lvl="1"/>
            <a:r>
              <a:rPr lang="pt-BR" b="1" dirty="0">
                <a:solidFill>
                  <a:schemeClr val="bg1">
                    <a:lumMod val="75000"/>
                  </a:schemeClr>
                </a:solidFill>
              </a:rPr>
              <a:t>Chương 2: Phát triển dự án phần </a:t>
            </a:r>
            <a:r>
              <a:rPr lang="pt-BR" b="1" dirty="0" smtClean="0">
                <a:solidFill>
                  <a:schemeClr val="bg1">
                    <a:lumMod val="75000"/>
                  </a:schemeClr>
                </a:solidFill>
              </a:rPr>
              <a:t>mềm</a:t>
            </a:r>
          </a:p>
          <a:p>
            <a:pPr lvl="1"/>
            <a:r>
              <a:rPr lang="pt-BR" b="1" dirty="0" smtClean="0">
                <a:solidFill>
                  <a:srgbClr val="00B050"/>
                </a:solidFill>
              </a:rPr>
              <a:t>Chương 3:</a:t>
            </a:r>
            <a:r>
              <a:rPr lang="pt-BR" dirty="0" smtClean="0">
                <a:solidFill>
                  <a:srgbClr val="00B050"/>
                </a:solidFill>
              </a:rPr>
              <a:t> </a:t>
            </a:r>
            <a:r>
              <a:rPr lang="pt-BR" b="1" dirty="0" smtClean="0">
                <a:solidFill>
                  <a:srgbClr val="00B050"/>
                </a:solidFill>
              </a:rPr>
              <a:t>Mô hình hóa hệ thống </a:t>
            </a:r>
          </a:p>
          <a:p>
            <a:pPr lvl="2"/>
            <a:r>
              <a:rPr lang="pt-BR" dirty="0" smtClean="0">
                <a:solidFill>
                  <a:srgbClr val="00B050"/>
                </a:solidFill>
              </a:rPr>
              <a:t>3.1. Mô hình hóa</a:t>
            </a:r>
          </a:p>
          <a:p>
            <a:pPr lvl="2"/>
            <a:r>
              <a:rPr lang="pt-BR" dirty="0">
                <a:solidFill>
                  <a:srgbClr val="00B050"/>
                </a:solidFill>
              </a:rPr>
              <a:t>3.2. Ngôn ngữ mô hình hóa thống nhất UML </a:t>
            </a:r>
            <a:endParaRPr lang="pt-BR" dirty="0" smtClean="0">
              <a:solidFill>
                <a:srgbClr val="00B050"/>
              </a:solidFill>
            </a:endParaRPr>
          </a:p>
          <a:p>
            <a:pPr lvl="2"/>
            <a:r>
              <a:rPr lang="pt-BR" sz="1500" dirty="0">
                <a:solidFill>
                  <a:srgbClr val="00B050"/>
                </a:solidFill>
              </a:rPr>
              <a:t>3.3. Các biểu đồ được sử dụng trong </a:t>
            </a:r>
            <a:r>
              <a:rPr lang="pt-BR" sz="1500" dirty="0" smtClean="0">
                <a:solidFill>
                  <a:srgbClr val="00B050"/>
                </a:solidFill>
              </a:rPr>
              <a:t>UML</a:t>
            </a:r>
            <a:endParaRPr lang="pt-BR" dirty="0">
              <a:solidFill>
                <a:srgbClr val="00B050"/>
              </a:solidFill>
            </a:endParaRPr>
          </a:p>
          <a:p>
            <a:pPr lvl="1"/>
            <a:r>
              <a:rPr lang="en-US" b="1" dirty="0" err="1" smtClean="0"/>
              <a:t>Chương</a:t>
            </a:r>
            <a:r>
              <a:rPr lang="en-US" b="1" dirty="0" smtClean="0"/>
              <a:t> </a:t>
            </a:r>
            <a:r>
              <a:rPr lang="en-US" b="1" dirty="0"/>
              <a:t>4: </a:t>
            </a:r>
            <a:r>
              <a:rPr lang="en-US" b="1" dirty="0" err="1"/>
              <a:t>Phân</a:t>
            </a:r>
            <a:r>
              <a:rPr lang="en-US" b="1" dirty="0"/>
              <a:t> </a:t>
            </a:r>
            <a:r>
              <a:rPr lang="en-US" b="1" dirty="0" err="1"/>
              <a:t>tích</a:t>
            </a:r>
            <a:r>
              <a:rPr lang="en-US" b="1" dirty="0"/>
              <a:t> </a:t>
            </a:r>
            <a:r>
              <a:rPr lang="en-US" b="1" dirty="0" err="1"/>
              <a:t>hê</a:t>
            </a:r>
            <a:r>
              <a:rPr lang="en-US" b="1" dirty="0"/>
              <a:t>̣ </a:t>
            </a:r>
            <a:r>
              <a:rPr lang="en-US" b="1" dirty="0" err="1"/>
              <a:t>thống</a:t>
            </a:r>
            <a:r>
              <a:rPr lang="en-US" b="1" dirty="0"/>
              <a:t> </a:t>
            </a:r>
            <a:endParaRPr lang="vi-VN" dirty="0"/>
          </a:p>
          <a:p>
            <a:pPr lvl="1"/>
            <a:r>
              <a:rPr lang="en-US" b="1" dirty="0" err="1" smtClean="0"/>
              <a:t>Chương</a:t>
            </a:r>
            <a:r>
              <a:rPr lang="en-US" b="1" dirty="0" smtClean="0"/>
              <a:t> </a:t>
            </a:r>
            <a:r>
              <a:rPr lang="en-US" b="1" dirty="0"/>
              <a:t>5: </a:t>
            </a:r>
            <a:r>
              <a:rPr lang="en-US" b="1" dirty="0" err="1"/>
              <a:t>Thiết</a:t>
            </a:r>
            <a:r>
              <a:rPr lang="en-US" b="1" dirty="0"/>
              <a:t> </a:t>
            </a:r>
            <a:r>
              <a:rPr lang="en-US" b="1" dirty="0" err="1"/>
              <a:t>kê</a:t>
            </a:r>
            <a:r>
              <a:rPr lang="en-US" b="1" dirty="0"/>
              <a:t>́ </a:t>
            </a:r>
            <a:r>
              <a:rPr lang="en-US" b="1" dirty="0" err="1"/>
              <a:t>hê</a:t>
            </a:r>
            <a:r>
              <a:rPr lang="en-US" b="1" dirty="0"/>
              <a:t>̣ </a:t>
            </a:r>
            <a:r>
              <a:rPr lang="en-US" b="1" dirty="0" err="1"/>
              <a:t>thống</a:t>
            </a:r>
            <a:r>
              <a:rPr lang="en-US" b="1" dirty="0"/>
              <a:t> </a:t>
            </a:r>
            <a:endParaRPr lang="en-US" b="1" dirty="0" smtClean="0"/>
          </a:p>
          <a:p>
            <a:pPr lvl="1"/>
            <a:r>
              <a:rPr lang="en-US" b="1" dirty="0" err="1" smtClean="0"/>
              <a:t>Chương</a:t>
            </a:r>
            <a:r>
              <a:rPr lang="en-US" b="1" dirty="0" smtClean="0"/>
              <a:t> </a:t>
            </a:r>
            <a:r>
              <a:rPr lang="en-US" b="1" dirty="0"/>
              <a:t>6: </a:t>
            </a:r>
            <a:r>
              <a:rPr lang="en-US" b="1" dirty="0" err="1"/>
              <a:t>Cài</a:t>
            </a:r>
            <a:r>
              <a:rPr lang="en-US" b="1" dirty="0"/>
              <a:t> </a:t>
            </a:r>
            <a:r>
              <a:rPr lang="en-US" b="1" dirty="0" err="1"/>
              <a:t>đặt</a:t>
            </a:r>
            <a:r>
              <a:rPr lang="en-US" b="1" dirty="0"/>
              <a:t>, </a:t>
            </a:r>
            <a:r>
              <a:rPr lang="en-US" b="1" dirty="0" err="1"/>
              <a:t>vận</a:t>
            </a:r>
            <a:r>
              <a:rPr lang="en-US" b="1" dirty="0"/>
              <a:t> </a:t>
            </a:r>
            <a:r>
              <a:rPr lang="en-US" b="1" dirty="0" err="1"/>
              <a:t>hành</a:t>
            </a:r>
            <a:r>
              <a:rPr lang="en-US" b="1" dirty="0"/>
              <a:t> </a:t>
            </a:r>
            <a:r>
              <a:rPr lang="en-US" b="1" dirty="0" err="1"/>
              <a:t>va</a:t>
            </a:r>
            <a:r>
              <a:rPr lang="en-US" b="1" dirty="0"/>
              <a:t>̀ </a:t>
            </a:r>
            <a:r>
              <a:rPr lang="en-US" b="1" dirty="0" err="1" smtClean="0"/>
              <a:t>hỗ</a:t>
            </a:r>
            <a:r>
              <a:rPr lang="en-US" b="1" dirty="0" smtClean="0"/>
              <a:t>̃ </a:t>
            </a:r>
            <a:r>
              <a:rPr lang="en-US" b="1" dirty="0" err="1"/>
              <a:t>trơ</a:t>
            </a:r>
            <a:r>
              <a:rPr lang="en-US" b="1" dirty="0"/>
              <a:t>̣ </a:t>
            </a:r>
            <a:r>
              <a:rPr lang="en-US" b="1" dirty="0" err="1"/>
              <a:t>hê</a:t>
            </a:r>
            <a:r>
              <a:rPr lang="en-US" b="1" dirty="0"/>
              <a:t>̣ </a:t>
            </a:r>
            <a:r>
              <a:rPr lang="en-US" b="1" dirty="0" err="1"/>
              <a:t>thống</a:t>
            </a:r>
            <a:r>
              <a:rPr lang="en-US" b="1" dirty="0"/>
              <a:t> </a:t>
            </a:r>
            <a:endParaRPr lang="vi-VN" dirty="0"/>
          </a:p>
          <a:p>
            <a:endParaRPr lang="vi-VN" dirty="0"/>
          </a:p>
          <a:p>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2</a:t>
            </a:fld>
            <a:endParaRPr lang="vi-VN"/>
          </a:p>
        </p:txBody>
      </p:sp>
    </p:spTree>
    <p:extLst>
      <p:ext uri="{BB962C8B-B14F-4D97-AF65-F5344CB8AC3E}">
        <p14:creationId xmlns:p14="http://schemas.microsoft.com/office/powerpoint/2010/main" val="364025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2" y="1102387"/>
            <a:ext cx="5780518" cy="4830792"/>
          </a:xfrm>
        </p:spPr>
        <p:txBody>
          <a:bodyPr>
            <a:normAutofit/>
          </a:bodyPr>
          <a:lstStyle/>
          <a:p>
            <a:r>
              <a:rPr lang="pt-BR" dirty="0"/>
              <a:t>3.3. Các biểu đồ được sử dụng trong UML</a:t>
            </a:r>
            <a:endParaRPr lang="vi-VN" dirty="0"/>
          </a:p>
          <a:p>
            <a:pPr lvl="1"/>
            <a:r>
              <a:rPr lang="vi-VN"/>
              <a:t>Biểu đồ trình tự (Sequence diagram)</a:t>
            </a:r>
            <a:endParaRPr lang="en-US"/>
          </a:p>
          <a:p>
            <a:pPr lvl="2"/>
            <a:r>
              <a:rPr lang="en-US"/>
              <a:t>Là biểu đồ mô tả sự tương tác của các đối tượng trong hệ thống với nhau được mô tả tuần tự các bước tương tác theo thời gian.</a:t>
            </a:r>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20</a:t>
            </a:fld>
            <a:endParaRPr lang="vi-VN"/>
          </a:p>
        </p:txBody>
      </p:sp>
      <p:pic>
        <p:nvPicPr>
          <p:cNvPr id="8" name="Picture 7"/>
          <p:cNvPicPr/>
          <p:nvPr/>
        </p:nvPicPr>
        <p:blipFill>
          <a:blip r:embed="rId3"/>
          <a:stretch>
            <a:fillRect/>
          </a:stretch>
        </p:blipFill>
        <p:spPr>
          <a:xfrm>
            <a:off x="6481155" y="1372233"/>
            <a:ext cx="5343700" cy="3366021"/>
          </a:xfrm>
          <a:prstGeom prst="rect">
            <a:avLst/>
          </a:prstGeom>
        </p:spPr>
      </p:pic>
    </p:spTree>
    <p:extLst>
      <p:ext uri="{BB962C8B-B14F-4D97-AF65-F5344CB8AC3E}">
        <p14:creationId xmlns:p14="http://schemas.microsoft.com/office/powerpoint/2010/main" val="30981286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2" y="1102387"/>
            <a:ext cx="5780518" cy="4830792"/>
          </a:xfrm>
        </p:spPr>
        <p:txBody>
          <a:bodyPr>
            <a:normAutofit/>
          </a:bodyPr>
          <a:lstStyle/>
          <a:p>
            <a:r>
              <a:rPr lang="pt-BR" dirty="0"/>
              <a:t>3.3. Các biểu đồ được sử dụng trong UML</a:t>
            </a:r>
            <a:endParaRPr lang="vi-VN" dirty="0"/>
          </a:p>
          <a:p>
            <a:pPr lvl="1"/>
            <a:r>
              <a:rPr lang="vi-VN"/>
              <a:t>Biểu </a:t>
            </a:r>
            <a:r>
              <a:rPr lang="vi-VN"/>
              <a:t>đồ </a:t>
            </a:r>
            <a:r>
              <a:rPr lang="en-US" smtClean="0"/>
              <a:t>giao tiếp</a:t>
            </a:r>
            <a:r>
              <a:rPr lang="vi-VN" smtClean="0"/>
              <a:t>(Communication </a:t>
            </a:r>
            <a:r>
              <a:rPr lang="vi-VN"/>
              <a:t>Diagrams </a:t>
            </a:r>
            <a:r>
              <a:rPr lang="vi-VN" smtClean="0"/>
              <a:t>)</a:t>
            </a:r>
            <a:endParaRPr lang="en-US"/>
          </a:p>
          <a:p>
            <a:pPr lvl="2"/>
            <a:r>
              <a:rPr lang="vi-VN"/>
              <a:t>Biểu đồ giao tiếp nhấn mạnh vào việc tổ chức các</a:t>
            </a:r>
            <a:r>
              <a:rPr lang="vi-VN"/>
              <a:t/>
            </a:r>
            <a:br>
              <a:rPr lang="vi-VN"/>
            </a:br>
            <a:r>
              <a:rPr lang="vi-VN"/>
              <a:t>đối tượng tham gia vào </a:t>
            </a:r>
            <a:r>
              <a:rPr lang="vi-VN"/>
              <a:t>tương </a:t>
            </a:r>
            <a:r>
              <a:rPr lang="vi-VN" smtClean="0"/>
              <a:t>tác</a:t>
            </a:r>
            <a:r>
              <a:rPr lang="en-US" smtClean="0"/>
              <a:t>.</a:t>
            </a:r>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21</a:t>
            </a:fld>
            <a:endParaRPr lang="vi-VN"/>
          </a:p>
        </p:txBody>
      </p:sp>
      <p:pic>
        <p:nvPicPr>
          <p:cNvPr id="7" name="Picture 6"/>
          <p:cNvPicPr/>
          <p:nvPr/>
        </p:nvPicPr>
        <p:blipFill>
          <a:blip r:embed="rId3"/>
          <a:stretch>
            <a:fillRect/>
          </a:stretch>
        </p:blipFill>
        <p:spPr>
          <a:xfrm>
            <a:off x="6502111" y="1719089"/>
            <a:ext cx="5073362" cy="1959293"/>
          </a:xfrm>
          <a:prstGeom prst="rect">
            <a:avLst/>
          </a:prstGeom>
        </p:spPr>
      </p:pic>
      <p:pic>
        <p:nvPicPr>
          <p:cNvPr id="9" name="Picture 8"/>
          <p:cNvPicPr/>
          <p:nvPr/>
        </p:nvPicPr>
        <p:blipFill>
          <a:blip r:embed="rId3"/>
          <a:stretch>
            <a:fillRect/>
          </a:stretch>
        </p:blipFill>
        <p:spPr>
          <a:xfrm>
            <a:off x="6654511" y="1871489"/>
            <a:ext cx="5073362" cy="1959293"/>
          </a:xfrm>
          <a:prstGeom prst="rect">
            <a:avLst/>
          </a:prstGeom>
        </p:spPr>
      </p:pic>
    </p:spTree>
    <p:extLst>
      <p:ext uri="{BB962C8B-B14F-4D97-AF65-F5344CB8AC3E}">
        <p14:creationId xmlns:p14="http://schemas.microsoft.com/office/powerpoint/2010/main" val="1196201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2" y="1102387"/>
            <a:ext cx="5780518" cy="4830792"/>
          </a:xfrm>
        </p:spPr>
        <p:txBody>
          <a:bodyPr>
            <a:normAutofit/>
          </a:bodyPr>
          <a:lstStyle/>
          <a:p>
            <a:r>
              <a:rPr lang="pt-BR" dirty="0"/>
              <a:t>3.3. Các biểu đồ được sử dụng trong UML</a:t>
            </a:r>
            <a:endParaRPr lang="vi-VN" dirty="0"/>
          </a:p>
          <a:p>
            <a:pPr lvl="1"/>
            <a:r>
              <a:rPr lang="vi-VN"/>
              <a:t>Biểu đồ máy trạng thái (Behavioral State </a:t>
            </a:r>
            <a:r>
              <a:rPr lang="vi-VN"/>
              <a:t>Machine</a:t>
            </a:r>
            <a:r>
              <a:rPr lang="vi-VN" smtClean="0"/>
              <a:t>)</a:t>
            </a:r>
            <a:endParaRPr lang="en-US" smtClean="0"/>
          </a:p>
          <a:p>
            <a:pPr lvl="2"/>
            <a:r>
              <a:rPr lang="en-US"/>
              <a:t>Đ</a:t>
            </a:r>
            <a:r>
              <a:rPr lang="vi-VN" smtClean="0"/>
              <a:t>ược </a:t>
            </a:r>
            <a:r>
              <a:rPr lang="vi-VN"/>
              <a:t>sử dụng để mô hình hóa hành vi rời rạc thông qua các chuyển trạng thái hữu hạn.</a:t>
            </a:r>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22</a:t>
            </a:fld>
            <a:endParaRPr lang="vi-VN"/>
          </a:p>
        </p:txBody>
      </p:sp>
      <p:pic>
        <p:nvPicPr>
          <p:cNvPr id="8" name="Picture 7"/>
          <p:cNvPicPr/>
          <p:nvPr/>
        </p:nvPicPr>
        <p:blipFill>
          <a:blip r:embed="rId3"/>
          <a:stretch>
            <a:fillRect/>
          </a:stretch>
        </p:blipFill>
        <p:spPr>
          <a:xfrm>
            <a:off x="6656935" y="1452562"/>
            <a:ext cx="4918537" cy="2329729"/>
          </a:xfrm>
          <a:prstGeom prst="rect">
            <a:avLst/>
          </a:prstGeom>
        </p:spPr>
      </p:pic>
    </p:spTree>
    <p:extLst>
      <p:ext uri="{BB962C8B-B14F-4D97-AF65-F5344CB8AC3E}">
        <p14:creationId xmlns:p14="http://schemas.microsoft.com/office/powerpoint/2010/main" val="770483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2" y="1102387"/>
            <a:ext cx="5780518" cy="4830792"/>
          </a:xfrm>
        </p:spPr>
        <p:txBody>
          <a:bodyPr>
            <a:normAutofit/>
          </a:bodyPr>
          <a:lstStyle/>
          <a:p>
            <a:r>
              <a:rPr lang="pt-BR" dirty="0"/>
              <a:t>3.3. Các biểu đồ được sử dụng trong UML</a:t>
            </a:r>
            <a:endParaRPr lang="vi-VN" dirty="0"/>
          </a:p>
          <a:p>
            <a:pPr lvl="1"/>
            <a:r>
              <a:rPr lang="vi-VN"/>
              <a:t>Biểu đồ gói (Package </a:t>
            </a:r>
            <a:r>
              <a:rPr lang="vi-VN"/>
              <a:t>diagram</a:t>
            </a:r>
            <a:r>
              <a:rPr lang="vi-VN" smtClean="0"/>
              <a:t>)</a:t>
            </a:r>
            <a:endParaRPr lang="en-US" smtClean="0"/>
          </a:p>
          <a:p>
            <a:pPr lvl="2"/>
            <a:r>
              <a:rPr lang="vi-VN" smtClean="0"/>
              <a:t>Nhóm </a:t>
            </a:r>
            <a:r>
              <a:rPr lang="vi-VN"/>
              <a:t>các phần tử UML khác lại với nhau để tạo thành các cấu trúc mức cao hơn</a:t>
            </a:r>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23</a:t>
            </a:fld>
            <a:endParaRPr lang="vi-VN"/>
          </a:p>
        </p:txBody>
      </p:sp>
      <p:pic>
        <p:nvPicPr>
          <p:cNvPr id="6" name="Picture 5"/>
          <p:cNvPicPr/>
          <p:nvPr/>
        </p:nvPicPr>
        <p:blipFill>
          <a:blip r:embed="rId3"/>
          <a:stretch>
            <a:fillRect/>
          </a:stretch>
        </p:blipFill>
        <p:spPr>
          <a:xfrm>
            <a:off x="7117050" y="1255740"/>
            <a:ext cx="4874059" cy="3711115"/>
          </a:xfrm>
          <a:prstGeom prst="rect">
            <a:avLst/>
          </a:prstGeom>
        </p:spPr>
      </p:pic>
    </p:spTree>
    <p:extLst>
      <p:ext uri="{BB962C8B-B14F-4D97-AF65-F5344CB8AC3E}">
        <p14:creationId xmlns:p14="http://schemas.microsoft.com/office/powerpoint/2010/main" val="29509200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2" y="1102387"/>
            <a:ext cx="5780518" cy="4830792"/>
          </a:xfrm>
        </p:spPr>
        <p:txBody>
          <a:bodyPr>
            <a:normAutofit/>
          </a:bodyPr>
          <a:lstStyle/>
          <a:p>
            <a:r>
              <a:rPr lang="pt-BR" dirty="0"/>
              <a:t>3.3. Các biểu đồ được sử dụng trong UML</a:t>
            </a:r>
            <a:endParaRPr lang="vi-VN" dirty="0"/>
          </a:p>
          <a:p>
            <a:pPr lvl="1"/>
            <a:r>
              <a:rPr lang="vi-VN"/>
              <a:t>Biểu đồ triển khai (Deployment </a:t>
            </a:r>
            <a:r>
              <a:rPr lang="vi-VN"/>
              <a:t>diagram</a:t>
            </a:r>
            <a:r>
              <a:rPr lang="vi-VN" smtClean="0"/>
              <a:t>)</a:t>
            </a:r>
            <a:endParaRPr lang="en-US" smtClean="0"/>
          </a:p>
          <a:p>
            <a:pPr lvl="2"/>
            <a:r>
              <a:rPr lang="vi-VN"/>
              <a:t>Hiển thị kiến trúc vật lý của hệ thống; cũng có thể được sử dụng để hiển thị các thành phần phần mềm được triển khai trên kiến trúc vật lý</a:t>
            </a:r>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24</a:t>
            </a:fld>
            <a:endParaRPr lang="vi-VN"/>
          </a:p>
        </p:txBody>
      </p:sp>
      <p:pic>
        <p:nvPicPr>
          <p:cNvPr id="8" name="Picture 7"/>
          <p:cNvPicPr/>
          <p:nvPr/>
        </p:nvPicPr>
        <p:blipFill>
          <a:blip r:embed="rId3"/>
          <a:stretch>
            <a:fillRect/>
          </a:stretch>
        </p:blipFill>
        <p:spPr>
          <a:xfrm>
            <a:off x="4733026" y="3535995"/>
            <a:ext cx="3150235" cy="2499995"/>
          </a:xfrm>
          <a:prstGeom prst="rect">
            <a:avLst/>
          </a:prstGeom>
        </p:spPr>
      </p:pic>
      <p:pic>
        <p:nvPicPr>
          <p:cNvPr id="9" name="Picture 8"/>
          <p:cNvPicPr/>
          <p:nvPr/>
        </p:nvPicPr>
        <p:blipFill>
          <a:blip r:embed="rId4"/>
          <a:stretch>
            <a:fillRect/>
          </a:stretch>
        </p:blipFill>
        <p:spPr>
          <a:xfrm>
            <a:off x="8287182" y="1216715"/>
            <a:ext cx="3600018" cy="3756314"/>
          </a:xfrm>
          <a:prstGeom prst="rect">
            <a:avLst/>
          </a:prstGeom>
        </p:spPr>
      </p:pic>
    </p:spTree>
    <p:extLst>
      <p:ext uri="{BB962C8B-B14F-4D97-AF65-F5344CB8AC3E}">
        <p14:creationId xmlns:p14="http://schemas.microsoft.com/office/powerpoint/2010/main" val="2994907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a:t>
            </a:r>
            <a:r>
              <a:rPr lang="pt-BR" b="1" dirty="0" smtClean="0"/>
              <a:t>.1. Mô hình hóa</a:t>
            </a:r>
            <a:endParaRPr lang="vi-VN" dirty="0"/>
          </a:p>
        </p:txBody>
      </p:sp>
      <p:sp>
        <p:nvSpPr>
          <p:cNvPr id="3" name="Content Placeholder 2"/>
          <p:cNvSpPr>
            <a:spLocks noGrp="1"/>
          </p:cNvSpPr>
          <p:nvPr>
            <p:ph idx="1"/>
          </p:nvPr>
        </p:nvSpPr>
        <p:spPr>
          <a:xfrm>
            <a:off x="159449" y="1187705"/>
            <a:ext cx="5835910" cy="4980182"/>
          </a:xfrm>
        </p:spPr>
        <p:txBody>
          <a:bodyPr/>
          <a:lstStyle/>
          <a:p>
            <a:pPr lvl="1"/>
            <a:r>
              <a:rPr lang="vi-VN" b="1" dirty="0"/>
              <a:t>Mô hình: </a:t>
            </a:r>
            <a:r>
              <a:rPr lang="vi-VN" dirty="0"/>
              <a:t>là một dạng trừu tượng hóa/một hình ảnh/một biểu diễn của một hệ thống thực, được diễn tả:</a:t>
            </a:r>
          </a:p>
          <a:p>
            <a:pPr lvl="2"/>
            <a:r>
              <a:rPr lang="en-US" dirty="0"/>
              <a:t>Ở </a:t>
            </a:r>
            <a:r>
              <a:rPr lang="en-US" dirty="0" err="1"/>
              <a:t>một</a:t>
            </a:r>
            <a:r>
              <a:rPr lang="en-US" dirty="0"/>
              <a:t> </a:t>
            </a:r>
            <a:r>
              <a:rPr lang="en-US" dirty="0" err="1"/>
              <a:t>mức</a:t>
            </a:r>
            <a:r>
              <a:rPr lang="en-US" dirty="0"/>
              <a:t> </a:t>
            </a:r>
            <a:r>
              <a:rPr lang="en-US" dirty="0" err="1"/>
              <a:t>độ</a:t>
            </a:r>
            <a:r>
              <a:rPr lang="en-US" dirty="0"/>
              <a:t> </a:t>
            </a:r>
            <a:r>
              <a:rPr lang="en-US" dirty="0" err="1"/>
              <a:t>trừu</a:t>
            </a:r>
            <a:r>
              <a:rPr lang="en-US" dirty="0"/>
              <a:t> </a:t>
            </a:r>
            <a:r>
              <a:rPr lang="en-US" dirty="0" err="1"/>
              <a:t>tượng</a:t>
            </a:r>
            <a:r>
              <a:rPr lang="en-US" dirty="0"/>
              <a:t> </a:t>
            </a:r>
            <a:r>
              <a:rPr lang="en-US" dirty="0" err="1"/>
              <a:t>hóa</a:t>
            </a:r>
            <a:r>
              <a:rPr lang="en-US" dirty="0"/>
              <a:t> </a:t>
            </a:r>
            <a:r>
              <a:rPr lang="en-US" dirty="0" err="1"/>
              <a:t>nào</a:t>
            </a:r>
            <a:r>
              <a:rPr lang="en-US" dirty="0"/>
              <a:t> </a:t>
            </a:r>
            <a:r>
              <a:rPr lang="en-US" dirty="0" err="1"/>
              <a:t>đó</a:t>
            </a:r>
            <a:r>
              <a:rPr lang="en-US" dirty="0"/>
              <a:t>,</a:t>
            </a:r>
            <a:endParaRPr lang="vi-VN" dirty="0"/>
          </a:p>
          <a:p>
            <a:pPr lvl="2"/>
            <a:r>
              <a:rPr lang="en-US" dirty="0"/>
              <a:t>Theo </a:t>
            </a:r>
            <a:r>
              <a:rPr lang="en-US" dirty="0" err="1"/>
              <a:t>một</a:t>
            </a:r>
            <a:r>
              <a:rPr lang="en-US" dirty="0"/>
              <a:t> </a:t>
            </a:r>
            <a:r>
              <a:rPr lang="en-US" dirty="0" err="1"/>
              <a:t>quan</a:t>
            </a:r>
            <a:r>
              <a:rPr lang="en-US" dirty="0"/>
              <a:t> </a:t>
            </a:r>
            <a:r>
              <a:rPr lang="en-US" dirty="0" err="1"/>
              <a:t>điểm</a:t>
            </a:r>
            <a:r>
              <a:rPr lang="en-US" dirty="0"/>
              <a:t>/</a:t>
            </a:r>
            <a:r>
              <a:rPr lang="en-US" dirty="0" err="1"/>
              <a:t>góc</a:t>
            </a:r>
            <a:r>
              <a:rPr lang="en-US" dirty="0"/>
              <a:t> </a:t>
            </a:r>
            <a:r>
              <a:rPr lang="en-US" dirty="0" err="1"/>
              <a:t>nhìn</a:t>
            </a:r>
            <a:r>
              <a:rPr lang="en-US" dirty="0"/>
              <a:t> </a:t>
            </a:r>
            <a:r>
              <a:rPr lang="en-US" dirty="0" err="1"/>
              <a:t>nào</a:t>
            </a:r>
            <a:r>
              <a:rPr lang="en-US" dirty="0"/>
              <a:t> </a:t>
            </a:r>
            <a:r>
              <a:rPr lang="en-US" dirty="0" err="1"/>
              <a:t>đó</a:t>
            </a:r>
            <a:r>
              <a:rPr lang="en-US" dirty="0"/>
              <a:t>,</a:t>
            </a:r>
            <a:endParaRPr lang="vi-VN" dirty="0"/>
          </a:p>
          <a:p>
            <a:pPr lvl="2"/>
            <a:r>
              <a:rPr lang="en-US" dirty="0" err="1"/>
              <a:t>Bởi</a:t>
            </a:r>
            <a:r>
              <a:rPr lang="en-US" dirty="0"/>
              <a:t> </a:t>
            </a:r>
            <a:r>
              <a:rPr lang="en-US" dirty="0" err="1"/>
              <a:t>một</a:t>
            </a:r>
            <a:r>
              <a:rPr lang="en-US" dirty="0"/>
              <a:t> </a:t>
            </a:r>
            <a:r>
              <a:rPr lang="en-US" dirty="0" err="1"/>
              <a:t>hình</a:t>
            </a:r>
            <a:r>
              <a:rPr lang="en-US" dirty="0"/>
              <a:t> </a:t>
            </a:r>
            <a:r>
              <a:rPr lang="en-US" dirty="0" err="1"/>
              <a:t>thức</a:t>
            </a:r>
            <a:r>
              <a:rPr lang="en-US" dirty="0"/>
              <a:t> </a:t>
            </a:r>
            <a:r>
              <a:rPr lang="en-US" dirty="0" err="1"/>
              <a:t>diễn</a:t>
            </a:r>
            <a:r>
              <a:rPr lang="en-US" dirty="0"/>
              <a:t> </a:t>
            </a:r>
            <a:r>
              <a:rPr lang="en-US" dirty="0" err="1"/>
              <a:t>tả</a:t>
            </a:r>
            <a:r>
              <a:rPr lang="en-US" dirty="0"/>
              <a:t> </a:t>
            </a:r>
            <a:r>
              <a:rPr lang="en-US" dirty="0" err="1"/>
              <a:t>hiểu</a:t>
            </a:r>
            <a:r>
              <a:rPr lang="en-US" dirty="0"/>
              <a:t> </a:t>
            </a:r>
            <a:r>
              <a:rPr lang="en-US" dirty="0" err="1"/>
              <a:t>được</a:t>
            </a:r>
            <a:r>
              <a:rPr lang="en-US" dirty="0"/>
              <a:t> </a:t>
            </a:r>
            <a:r>
              <a:rPr lang="en-US" dirty="0" err="1"/>
              <a:t>nào</a:t>
            </a:r>
            <a:r>
              <a:rPr lang="en-US" dirty="0"/>
              <a:t> </a:t>
            </a:r>
            <a:r>
              <a:rPr lang="en-US" dirty="0" err="1"/>
              <a:t>đó</a:t>
            </a:r>
            <a:r>
              <a:rPr lang="en-US" dirty="0"/>
              <a:t> (</a:t>
            </a:r>
            <a:r>
              <a:rPr lang="en-US" dirty="0" err="1"/>
              <a:t>như</a:t>
            </a:r>
            <a:r>
              <a:rPr lang="en-US" dirty="0"/>
              <a:t> </a:t>
            </a:r>
            <a:r>
              <a:rPr lang="en-US" dirty="0" err="1"/>
              <a:t>văn</a:t>
            </a:r>
            <a:r>
              <a:rPr lang="en-US" dirty="0"/>
              <a:t>  </a:t>
            </a:r>
            <a:r>
              <a:rPr lang="en-US" dirty="0" err="1"/>
              <a:t>bản</a:t>
            </a:r>
            <a:r>
              <a:rPr lang="en-US" dirty="0"/>
              <a:t>, </a:t>
            </a:r>
            <a:r>
              <a:rPr lang="en-US" dirty="0" err="1"/>
              <a:t>đồ</a:t>
            </a:r>
            <a:r>
              <a:rPr lang="en-US" dirty="0"/>
              <a:t> </a:t>
            </a:r>
            <a:r>
              <a:rPr lang="en-US" dirty="0" err="1"/>
              <a:t>thị</a:t>
            </a:r>
            <a:r>
              <a:rPr lang="en-US" dirty="0"/>
              <a:t>, </a:t>
            </a:r>
            <a:r>
              <a:rPr lang="en-US" dirty="0" err="1"/>
              <a:t>phương</a:t>
            </a:r>
            <a:r>
              <a:rPr lang="en-US" dirty="0"/>
              <a:t> </a:t>
            </a:r>
            <a:r>
              <a:rPr lang="en-US" dirty="0" err="1"/>
              <a:t>trình</a:t>
            </a:r>
            <a:r>
              <a:rPr lang="en-US" dirty="0"/>
              <a:t>,…)</a:t>
            </a:r>
            <a:endParaRPr lang="vi-VN" dirty="0"/>
          </a:p>
          <a:p>
            <a:pPr lvl="1"/>
            <a:r>
              <a:rPr lang="vi-VN" b="1" dirty="0"/>
              <a:t>Mô hình hóa: </a:t>
            </a:r>
            <a:r>
              <a:rPr lang="vi-VN" dirty="0"/>
              <a:t>dùng mô hình để nhận thức và diễn tả một hệ thống</a:t>
            </a:r>
          </a:p>
          <a:p>
            <a:pPr lvl="2"/>
            <a:r>
              <a:rPr lang="en-US" dirty="0" err="1"/>
              <a:t>Quá</a:t>
            </a:r>
            <a:r>
              <a:rPr lang="en-US" dirty="0"/>
              <a:t> </a:t>
            </a:r>
            <a:r>
              <a:rPr lang="en-US" dirty="0" err="1"/>
              <a:t>trình</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HT </a:t>
            </a:r>
            <a:r>
              <a:rPr lang="en-US" dirty="0" err="1"/>
              <a:t>cũng</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dirty="0" err="1"/>
              <a:t>quá</a:t>
            </a:r>
            <a:r>
              <a:rPr lang="en-US" dirty="0"/>
              <a:t>  </a:t>
            </a:r>
            <a:r>
              <a:rPr lang="en-US" dirty="0" err="1"/>
              <a:t>trình</a:t>
            </a:r>
            <a:r>
              <a:rPr lang="en-US" dirty="0"/>
              <a:t> </a:t>
            </a:r>
            <a:r>
              <a:rPr lang="en-US" dirty="0" err="1"/>
              <a:t>mô</a:t>
            </a:r>
            <a:r>
              <a:rPr lang="en-US" dirty="0"/>
              <a:t> </a:t>
            </a:r>
            <a:r>
              <a:rPr lang="en-US" dirty="0" err="1"/>
              <a:t>hình</a:t>
            </a:r>
            <a:r>
              <a:rPr lang="en-US" dirty="0"/>
              <a:t> </a:t>
            </a:r>
            <a:r>
              <a:rPr lang="en-US" dirty="0" err="1"/>
              <a:t>hóa</a:t>
            </a:r>
            <a:r>
              <a:rPr lang="en-US" dirty="0"/>
              <a:t> HT</a:t>
            </a:r>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3</a:t>
            </a:fld>
            <a:endParaRPr lang="vi-VN"/>
          </a:p>
        </p:txBody>
      </p:sp>
      <p:pic>
        <p:nvPicPr>
          <p:cNvPr id="5" name="Picture 4"/>
          <p:cNvPicPr>
            <a:picLocks noChangeAspect="1"/>
          </p:cNvPicPr>
          <p:nvPr/>
        </p:nvPicPr>
        <p:blipFill>
          <a:blip r:embed="rId3"/>
          <a:stretch>
            <a:fillRect/>
          </a:stretch>
        </p:blipFill>
        <p:spPr>
          <a:xfrm>
            <a:off x="5840083" y="1542919"/>
            <a:ext cx="6286399" cy="3253368"/>
          </a:xfrm>
          <a:prstGeom prst="rect">
            <a:avLst/>
          </a:prstGeom>
        </p:spPr>
      </p:pic>
    </p:spTree>
    <p:extLst>
      <p:ext uri="{BB962C8B-B14F-4D97-AF65-F5344CB8AC3E}">
        <p14:creationId xmlns:p14="http://schemas.microsoft.com/office/powerpoint/2010/main" val="3122081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a:t>
            </a:r>
            <a:r>
              <a:rPr lang="pt-BR" b="1" dirty="0" smtClean="0"/>
              <a:t>.1. Mô hình hóa</a:t>
            </a:r>
            <a:endParaRPr lang="vi-VN" dirty="0"/>
          </a:p>
        </p:txBody>
      </p:sp>
      <p:sp>
        <p:nvSpPr>
          <p:cNvPr id="3" name="Content Placeholder 2"/>
          <p:cNvSpPr>
            <a:spLocks noGrp="1"/>
          </p:cNvSpPr>
          <p:nvPr>
            <p:ph idx="1"/>
          </p:nvPr>
        </p:nvSpPr>
        <p:spPr>
          <a:xfrm>
            <a:off x="306097" y="1118693"/>
            <a:ext cx="4593708" cy="4980182"/>
          </a:xfrm>
        </p:spPr>
        <p:txBody>
          <a:bodyPr/>
          <a:lstStyle/>
          <a:p>
            <a:r>
              <a:rPr lang="vi-VN" dirty="0"/>
              <a:t>Mục đích của </a:t>
            </a:r>
            <a:r>
              <a:rPr lang="vi-VN" dirty="0" smtClean="0"/>
              <a:t>mô hình hóa:</a:t>
            </a:r>
            <a:endParaRPr lang="vi-VN" sz="1600" dirty="0"/>
          </a:p>
          <a:p>
            <a:pPr lvl="1"/>
            <a:r>
              <a:rPr lang="en-US" dirty="0" err="1"/>
              <a:t>Để</a:t>
            </a:r>
            <a:r>
              <a:rPr lang="en-US" dirty="0"/>
              <a:t> </a:t>
            </a:r>
            <a:r>
              <a:rPr lang="en-US" dirty="0" err="1"/>
              <a:t>hiểu</a:t>
            </a:r>
            <a:endParaRPr lang="vi-VN" sz="1400" dirty="0"/>
          </a:p>
          <a:p>
            <a:pPr lvl="1"/>
            <a:r>
              <a:rPr lang="en-US" dirty="0" err="1"/>
              <a:t>Để</a:t>
            </a:r>
            <a:r>
              <a:rPr lang="en-US" dirty="0"/>
              <a:t> </a:t>
            </a:r>
            <a:r>
              <a:rPr lang="en-US" dirty="0" err="1"/>
              <a:t>trao</a:t>
            </a:r>
            <a:r>
              <a:rPr lang="en-US" dirty="0"/>
              <a:t> </a:t>
            </a:r>
            <a:r>
              <a:rPr lang="en-US" dirty="0" err="1"/>
              <a:t>đổi</a:t>
            </a:r>
            <a:endParaRPr lang="vi-VN" sz="1400" dirty="0"/>
          </a:p>
          <a:p>
            <a:pPr lvl="1"/>
            <a:r>
              <a:rPr lang="en-US" dirty="0" err="1"/>
              <a:t>Để</a:t>
            </a:r>
            <a:r>
              <a:rPr lang="en-US" dirty="0"/>
              <a:t> </a:t>
            </a:r>
            <a:r>
              <a:rPr lang="en-US" dirty="0" err="1"/>
              <a:t>hoàn</a:t>
            </a:r>
            <a:r>
              <a:rPr lang="en-US" dirty="0"/>
              <a:t> </a:t>
            </a:r>
            <a:r>
              <a:rPr lang="en-US" dirty="0" err="1"/>
              <a:t>chỉnh</a:t>
            </a:r>
            <a:endParaRPr lang="vi-VN" sz="1400" dirty="0"/>
          </a:p>
        </p:txBody>
      </p:sp>
      <p:sp>
        <p:nvSpPr>
          <p:cNvPr id="4" name="Slide Number Placeholder 3"/>
          <p:cNvSpPr>
            <a:spLocks noGrp="1"/>
          </p:cNvSpPr>
          <p:nvPr>
            <p:ph type="sldNum" sz="quarter" idx="12"/>
          </p:nvPr>
        </p:nvSpPr>
        <p:spPr/>
        <p:txBody>
          <a:bodyPr/>
          <a:lstStyle/>
          <a:p>
            <a:fld id="{7EAEB68D-873B-40A0-9B84-406ED7AD1845}" type="slidenum">
              <a:rPr lang="vi-VN" smtClean="0"/>
              <a:t>4</a:t>
            </a:fld>
            <a:endParaRPr lang="vi-VN"/>
          </a:p>
        </p:txBody>
      </p:sp>
      <p:sp>
        <p:nvSpPr>
          <p:cNvPr id="6" name="Content Placeholder 2"/>
          <p:cNvSpPr txBox="1">
            <a:spLocks/>
          </p:cNvSpPr>
          <p:nvPr/>
        </p:nvSpPr>
        <p:spPr>
          <a:xfrm>
            <a:off x="5306749" y="1118693"/>
            <a:ext cx="6313031" cy="4980182"/>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b="1" kern="1200">
                <a:solidFill>
                  <a:schemeClr val="tx1">
                    <a:lumMod val="75000"/>
                    <a:lumOff val="25000"/>
                  </a:schemeClr>
                </a:solidFill>
                <a:latin typeface="+mn-lt"/>
                <a:ea typeface="+mn-ea"/>
                <a:cs typeface="+mn-cs"/>
              </a:defRPr>
            </a:lvl1pPr>
            <a:lvl2pPr marL="520700" indent="-320675" algn="l" defTabSz="914400" rtl="0" eaLnBrk="1" latinLnBrk="0" hangingPunct="1">
              <a:lnSpc>
                <a:spcPct val="120000"/>
              </a:lnSpc>
              <a:spcBef>
                <a:spcPts val="1200"/>
              </a:spcBef>
              <a:spcAft>
                <a:spcPts val="400"/>
              </a:spcAft>
              <a:buClr>
                <a:schemeClr val="accent1"/>
              </a:buClr>
              <a:buFont typeface="Wingdings" panose="05000000000000000000" pitchFamily="2" charset="2"/>
              <a:buChar char="q"/>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0"/>
            <a:r>
              <a:rPr lang="vi-VN" dirty="0"/>
              <a:t>MHH tốt phải thỏa các yêu cầu sau:</a:t>
            </a:r>
          </a:p>
          <a:p>
            <a:pPr lvl="1"/>
            <a:r>
              <a:rPr lang="en-US" dirty="0" err="1"/>
              <a:t>Dễ</a:t>
            </a:r>
            <a:r>
              <a:rPr lang="en-US" dirty="0"/>
              <a:t> </a:t>
            </a:r>
            <a:r>
              <a:rPr lang="en-US" dirty="0" err="1"/>
              <a:t>đọc</a:t>
            </a:r>
            <a:endParaRPr lang="vi-VN" dirty="0"/>
          </a:p>
          <a:p>
            <a:pPr lvl="1"/>
            <a:r>
              <a:rPr lang="en-US" dirty="0" err="1"/>
              <a:t>Dễ</a:t>
            </a:r>
            <a:r>
              <a:rPr lang="en-US" dirty="0"/>
              <a:t> </a:t>
            </a:r>
            <a:r>
              <a:rPr lang="en-US" dirty="0" err="1"/>
              <a:t>hiểu</a:t>
            </a:r>
            <a:endParaRPr lang="vi-VN" dirty="0"/>
          </a:p>
          <a:p>
            <a:pPr lvl="1"/>
            <a:r>
              <a:rPr lang="en-US" dirty="0" err="1"/>
              <a:t>Dễ</a:t>
            </a:r>
            <a:r>
              <a:rPr lang="en-US" dirty="0"/>
              <a:t> </a:t>
            </a:r>
            <a:r>
              <a:rPr lang="en-US" dirty="0" err="1"/>
              <a:t>trao</a:t>
            </a:r>
            <a:r>
              <a:rPr lang="en-US" dirty="0"/>
              <a:t> </a:t>
            </a:r>
            <a:r>
              <a:rPr lang="en-US" dirty="0" err="1"/>
              <a:t>đổi</a:t>
            </a:r>
            <a:endParaRPr lang="vi-VN" dirty="0"/>
          </a:p>
          <a:p>
            <a:pPr lvl="1"/>
            <a:r>
              <a:rPr lang="en-US" dirty="0" err="1"/>
              <a:t>Xác</a:t>
            </a:r>
            <a:r>
              <a:rPr lang="en-US" dirty="0"/>
              <a:t> </a:t>
            </a:r>
            <a:r>
              <a:rPr lang="en-US" dirty="0" err="1"/>
              <a:t>thực</a:t>
            </a:r>
            <a:endParaRPr lang="vi-VN" dirty="0"/>
          </a:p>
          <a:p>
            <a:pPr lvl="1"/>
            <a:r>
              <a:rPr lang="en-US" dirty="0" err="1"/>
              <a:t>Chặt</a:t>
            </a:r>
            <a:r>
              <a:rPr lang="en-US" dirty="0"/>
              <a:t> </a:t>
            </a:r>
            <a:r>
              <a:rPr lang="en-US" dirty="0" err="1"/>
              <a:t>chẽ</a:t>
            </a:r>
            <a:endParaRPr lang="vi-VN" dirty="0"/>
          </a:p>
          <a:p>
            <a:pPr lvl="1"/>
            <a:r>
              <a:rPr lang="en-US" dirty="0" err="1"/>
              <a:t>Đầy</a:t>
            </a:r>
            <a:r>
              <a:rPr lang="en-US" dirty="0"/>
              <a:t> </a:t>
            </a:r>
            <a:r>
              <a:rPr lang="en-US" dirty="0" err="1"/>
              <a:t>đủ</a:t>
            </a:r>
            <a:endParaRPr lang="vi-VN" dirty="0"/>
          </a:p>
          <a:p>
            <a:pPr lvl="1"/>
            <a:r>
              <a:rPr lang="en-US" dirty="0" err="1"/>
              <a:t>Dễ</a:t>
            </a:r>
            <a:r>
              <a:rPr lang="en-US" dirty="0"/>
              <a:t> </a:t>
            </a:r>
            <a:r>
              <a:rPr lang="en-US" dirty="0" err="1"/>
              <a:t>thực</a:t>
            </a:r>
            <a:r>
              <a:rPr lang="en-US" dirty="0"/>
              <a:t> </a:t>
            </a:r>
            <a:r>
              <a:rPr lang="en-US" dirty="0" err="1"/>
              <a:t>hiện</a:t>
            </a:r>
            <a:r>
              <a:rPr lang="en-US" dirty="0"/>
              <a:t> (</a:t>
            </a:r>
            <a:r>
              <a:rPr lang="en-US" dirty="0" err="1"/>
              <a:t>cài</a:t>
            </a:r>
            <a:r>
              <a:rPr lang="en-US" dirty="0"/>
              <a:t> </a:t>
            </a:r>
            <a:r>
              <a:rPr lang="en-US" dirty="0" err="1"/>
              <a:t>đặt</a:t>
            </a:r>
            <a:r>
              <a:rPr lang="en-US" dirty="0"/>
              <a:t>)</a:t>
            </a:r>
            <a:endParaRPr lang="vi-VN" dirty="0"/>
          </a:p>
        </p:txBody>
      </p:sp>
    </p:spTree>
    <p:extLst>
      <p:ext uri="{BB962C8B-B14F-4D97-AF65-F5344CB8AC3E}">
        <p14:creationId xmlns:p14="http://schemas.microsoft.com/office/powerpoint/2010/main" val="3464875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a:t>
            </a:r>
            <a:r>
              <a:rPr lang="pt-BR" b="1" dirty="0" smtClean="0"/>
              <a:t>.1. Mô hình hóa</a:t>
            </a:r>
            <a:endParaRPr lang="vi-VN" dirty="0"/>
          </a:p>
        </p:txBody>
      </p:sp>
      <p:sp>
        <p:nvSpPr>
          <p:cNvPr id="3" name="Content Placeholder 2"/>
          <p:cNvSpPr>
            <a:spLocks noGrp="1"/>
          </p:cNvSpPr>
          <p:nvPr>
            <p:ph idx="1"/>
          </p:nvPr>
        </p:nvSpPr>
        <p:spPr>
          <a:xfrm>
            <a:off x="306097" y="1118693"/>
            <a:ext cx="11598356" cy="4980182"/>
          </a:xfrm>
        </p:spPr>
        <p:txBody>
          <a:bodyPr>
            <a:normAutofit/>
          </a:bodyPr>
          <a:lstStyle/>
          <a:p>
            <a:pPr lvl="0"/>
            <a:r>
              <a:rPr lang="vi-VN" dirty="0"/>
              <a:t>Kết hợp 3 thành phần:</a:t>
            </a:r>
            <a:endParaRPr lang="vi-VN" sz="1600" dirty="0"/>
          </a:p>
          <a:p>
            <a:pPr lvl="1"/>
            <a:r>
              <a:rPr lang="en-US" dirty="0" err="1"/>
              <a:t>Hệ</a:t>
            </a:r>
            <a:r>
              <a:rPr lang="en-US" dirty="0"/>
              <a:t> </a:t>
            </a:r>
            <a:r>
              <a:rPr lang="en-US" dirty="0" err="1"/>
              <a:t>ký</a:t>
            </a:r>
            <a:r>
              <a:rPr lang="en-US" dirty="0"/>
              <a:t> </a:t>
            </a:r>
            <a:r>
              <a:rPr lang="en-US" dirty="0" err="1"/>
              <a:t>pháp</a:t>
            </a:r>
            <a:r>
              <a:rPr lang="en-US" dirty="0"/>
              <a:t> (notation): </a:t>
            </a:r>
            <a:r>
              <a:rPr lang="en-US" dirty="0" err="1"/>
              <a:t>Các</a:t>
            </a:r>
            <a:r>
              <a:rPr lang="en-US" dirty="0"/>
              <a:t> </a:t>
            </a:r>
            <a:r>
              <a:rPr lang="en-US" dirty="0" err="1"/>
              <a:t>khái</a:t>
            </a:r>
            <a:r>
              <a:rPr lang="en-US" dirty="0"/>
              <a:t> </a:t>
            </a:r>
            <a:r>
              <a:rPr lang="en-US" dirty="0" err="1"/>
              <a:t>niệm</a:t>
            </a:r>
            <a:r>
              <a:rPr lang="en-US" dirty="0"/>
              <a:t> </a:t>
            </a:r>
            <a:r>
              <a:rPr lang="en-US" dirty="0" err="1"/>
              <a:t>và</a:t>
            </a:r>
            <a:r>
              <a:rPr lang="en-US" dirty="0"/>
              <a:t> </a:t>
            </a:r>
            <a:r>
              <a:rPr lang="en-US" dirty="0" err="1"/>
              <a:t>mô</a:t>
            </a:r>
            <a:r>
              <a:rPr lang="en-US" dirty="0"/>
              <a:t> </a:t>
            </a:r>
            <a:r>
              <a:rPr lang="en-US" dirty="0" err="1" smtClean="0"/>
              <a:t>hình</a:t>
            </a:r>
            <a:r>
              <a:rPr lang="en-US" dirty="0"/>
              <a:t> </a:t>
            </a:r>
            <a:endParaRPr lang="vi-VN" sz="1400" dirty="0"/>
          </a:p>
          <a:p>
            <a:pPr lvl="1"/>
            <a:r>
              <a:rPr lang="en-US" dirty="0" err="1"/>
              <a:t>Một</a:t>
            </a:r>
            <a:r>
              <a:rPr lang="en-US" dirty="0"/>
              <a:t> </a:t>
            </a:r>
            <a:r>
              <a:rPr lang="en-US" dirty="0" err="1"/>
              <a:t>tiến</a:t>
            </a:r>
            <a:r>
              <a:rPr lang="en-US" dirty="0"/>
              <a:t> </a:t>
            </a:r>
            <a:r>
              <a:rPr lang="en-US" dirty="0" err="1"/>
              <a:t>trình</a:t>
            </a:r>
            <a:r>
              <a:rPr lang="en-US" dirty="0"/>
              <a:t> (process): </a:t>
            </a:r>
            <a:r>
              <a:rPr lang="en-US" dirty="0" err="1"/>
              <a:t>Các</a:t>
            </a:r>
            <a:r>
              <a:rPr lang="en-US" dirty="0"/>
              <a:t> </a:t>
            </a:r>
            <a:r>
              <a:rPr lang="en-US" dirty="0" err="1"/>
              <a:t>bước</a:t>
            </a:r>
            <a:r>
              <a:rPr lang="en-US" dirty="0"/>
              <a:t> </a:t>
            </a:r>
            <a:r>
              <a:rPr lang="en-US" dirty="0" err="1"/>
              <a:t>cần</a:t>
            </a:r>
            <a:r>
              <a:rPr lang="en-US" dirty="0"/>
              <a:t> </a:t>
            </a:r>
            <a:r>
              <a:rPr lang="en-US" dirty="0" err="1"/>
              <a:t>tiến</a:t>
            </a:r>
            <a:r>
              <a:rPr lang="en-US" dirty="0"/>
              <a:t> </a:t>
            </a:r>
            <a:r>
              <a:rPr lang="en-US" dirty="0" err="1"/>
              <a:t>hành</a:t>
            </a:r>
            <a:r>
              <a:rPr lang="en-US" dirty="0"/>
              <a:t>, </a:t>
            </a:r>
            <a:r>
              <a:rPr lang="en-US" dirty="0" err="1"/>
              <a:t>các</a:t>
            </a:r>
            <a:r>
              <a:rPr lang="en-US" dirty="0"/>
              <a:t> </a:t>
            </a:r>
            <a:r>
              <a:rPr lang="en-US" dirty="0" err="1"/>
              <a:t>sản</a:t>
            </a:r>
            <a:r>
              <a:rPr lang="en-US" dirty="0"/>
              <a:t>  </a:t>
            </a:r>
            <a:r>
              <a:rPr lang="en-US" dirty="0" err="1"/>
              <a:t>phẩm</a:t>
            </a:r>
            <a:r>
              <a:rPr lang="en-US" dirty="0"/>
              <a:t> (</a:t>
            </a:r>
            <a:r>
              <a:rPr lang="en-US" dirty="0" err="1"/>
              <a:t>tài</a:t>
            </a:r>
            <a:r>
              <a:rPr lang="en-US" dirty="0"/>
              <a:t> </a:t>
            </a:r>
            <a:r>
              <a:rPr lang="en-US" dirty="0" err="1"/>
              <a:t>liệu</a:t>
            </a:r>
            <a:r>
              <a:rPr lang="en-US" dirty="0"/>
              <a:t>, </a:t>
            </a:r>
            <a:r>
              <a:rPr lang="en-US" dirty="0" err="1"/>
              <a:t>mô</a:t>
            </a:r>
            <a:r>
              <a:rPr lang="en-US" dirty="0"/>
              <a:t> </a:t>
            </a:r>
            <a:r>
              <a:rPr lang="en-US" dirty="0" err="1"/>
              <a:t>hình</a:t>
            </a:r>
            <a:r>
              <a:rPr lang="en-US" dirty="0"/>
              <a:t>) qua </a:t>
            </a:r>
            <a:r>
              <a:rPr lang="en-US" dirty="0" err="1"/>
              <a:t>từng</a:t>
            </a:r>
            <a:r>
              <a:rPr lang="en-US" dirty="0"/>
              <a:t> </a:t>
            </a:r>
            <a:r>
              <a:rPr lang="en-US" dirty="0" err="1"/>
              <a:t>giai</a:t>
            </a:r>
            <a:r>
              <a:rPr lang="en-US" dirty="0"/>
              <a:t> </a:t>
            </a:r>
            <a:r>
              <a:rPr lang="en-US" dirty="0" err="1"/>
              <a:t>đoạn</a:t>
            </a:r>
            <a:r>
              <a:rPr lang="en-US" dirty="0"/>
              <a:t>, </a:t>
            </a:r>
            <a:r>
              <a:rPr lang="en-US" dirty="0" err="1"/>
              <a:t>cách</a:t>
            </a:r>
            <a:r>
              <a:rPr lang="en-US" dirty="0"/>
              <a:t> </a:t>
            </a:r>
            <a:r>
              <a:rPr lang="en-US" dirty="0" err="1"/>
              <a:t>điều</a:t>
            </a:r>
            <a:r>
              <a:rPr lang="en-US" dirty="0"/>
              <a:t>  </a:t>
            </a:r>
            <a:r>
              <a:rPr lang="en-US" dirty="0" err="1"/>
              <a:t>hành</a:t>
            </a:r>
            <a:r>
              <a:rPr lang="en-US" dirty="0"/>
              <a:t> </a:t>
            </a:r>
            <a:r>
              <a:rPr lang="en-US" dirty="0" err="1"/>
              <a:t>tiến</a:t>
            </a:r>
            <a:r>
              <a:rPr lang="en-US" dirty="0"/>
              <a:t> </a:t>
            </a:r>
            <a:r>
              <a:rPr lang="en-US" dirty="0" err="1"/>
              <a:t>trình</a:t>
            </a:r>
            <a:r>
              <a:rPr lang="en-US" dirty="0"/>
              <a:t>, </a:t>
            </a:r>
            <a:r>
              <a:rPr lang="en-US" dirty="0" err="1"/>
              <a:t>cách</a:t>
            </a:r>
            <a:r>
              <a:rPr lang="en-US" dirty="0"/>
              <a:t> </a:t>
            </a:r>
            <a:r>
              <a:rPr lang="en-US" dirty="0" err="1"/>
              <a:t>đánh</a:t>
            </a:r>
            <a:r>
              <a:rPr lang="en-US" dirty="0"/>
              <a:t> </a:t>
            </a:r>
            <a:r>
              <a:rPr lang="en-US" dirty="0" err="1"/>
              <a:t>giá</a:t>
            </a:r>
            <a:r>
              <a:rPr lang="en-US" dirty="0"/>
              <a:t> </a:t>
            </a:r>
            <a:r>
              <a:rPr lang="en-US" dirty="0" err="1"/>
              <a:t>chất</a:t>
            </a:r>
            <a:r>
              <a:rPr lang="en-US" dirty="0"/>
              <a:t> </a:t>
            </a:r>
            <a:r>
              <a:rPr lang="en-US" dirty="0" err="1"/>
              <a:t>lượng</a:t>
            </a:r>
            <a:endParaRPr lang="vi-VN" sz="1400" dirty="0"/>
          </a:p>
          <a:p>
            <a:pPr lvl="1"/>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(CASE): </a:t>
            </a:r>
            <a:r>
              <a:rPr lang="en-US" dirty="0" err="1"/>
              <a:t>Phần</a:t>
            </a:r>
            <a:r>
              <a:rPr lang="en-US" dirty="0"/>
              <a:t> </a:t>
            </a:r>
            <a:r>
              <a:rPr lang="en-US" dirty="0" err="1"/>
              <a:t>mềm</a:t>
            </a:r>
            <a:r>
              <a:rPr lang="en-US" dirty="0"/>
              <a:t> </a:t>
            </a:r>
            <a:r>
              <a:rPr lang="en-US" dirty="0" err="1"/>
              <a:t>hỗ</a:t>
            </a:r>
            <a:r>
              <a:rPr lang="en-US" dirty="0"/>
              <a:t> </a:t>
            </a:r>
            <a:r>
              <a:rPr lang="en-US" dirty="0" err="1"/>
              <a:t>trợ</a:t>
            </a:r>
            <a:r>
              <a:rPr lang="en-US" dirty="0"/>
              <a:t> </a:t>
            </a:r>
            <a:r>
              <a:rPr lang="en-US" dirty="0" err="1"/>
              <a:t>cho</a:t>
            </a:r>
            <a:r>
              <a:rPr lang="en-US" dirty="0"/>
              <a:t> </a:t>
            </a:r>
            <a:r>
              <a:rPr lang="en-US" dirty="0" err="1"/>
              <a:t>quá</a:t>
            </a:r>
            <a:r>
              <a:rPr lang="en-US" dirty="0"/>
              <a:t> </a:t>
            </a:r>
            <a:r>
              <a:rPr lang="en-US" dirty="0" err="1"/>
              <a:t>trình</a:t>
            </a:r>
            <a:r>
              <a:rPr lang="en-US" dirty="0"/>
              <a:t> MHH, </a:t>
            </a:r>
            <a:r>
              <a:rPr lang="en-US" dirty="0" err="1"/>
              <a:t>có</a:t>
            </a:r>
            <a:r>
              <a:rPr lang="en-US" dirty="0"/>
              <a:t> </a:t>
            </a:r>
            <a:r>
              <a:rPr lang="en-US" dirty="0" err="1"/>
              <a:t>khả</a:t>
            </a:r>
            <a:r>
              <a:rPr lang="en-US" dirty="0"/>
              <a:t> </a:t>
            </a:r>
            <a:r>
              <a:rPr lang="en-US" dirty="0" err="1"/>
              <a:t>năng</a:t>
            </a:r>
            <a:r>
              <a:rPr lang="en-US" dirty="0"/>
              <a:t>:</a:t>
            </a:r>
            <a:endParaRPr lang="vi-VN" sz="1400" dirty="0"/>
          </a:p>
          <a:p>
            <a:pPr lvl="2"/>
            <a:r>
              <a:rPr lang="en-US" dirty="0" err="1"/>
              <a:t>Sản</a:t>
            </a:r>
            <a:r>
              <a:rPr lang="en-US" dirty="0"/>
              <a:t> </a:t>
            </a:r>
            <a:r>
              <a:rPr lang="en-US" dirty="0" err="1"/>
              <a:t>sinh</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biểu</a:t>
            </a:r>
            <a:r>
              <a:rPr lang="en-US" dirty="0"/>
              <a:t> </a:t>
            </a:r>
            <a:r>
              <a:rPr lang="en-US" dirty="0" err="1"/>
              <a:t>đồ</a:t>
            </a:r>
            <a:r>
              <a:rPr lang="en-US" dirty="0"/>
              <a:t>,</a:t>
            </a:r>
            <a:endParaRPr lang="vi-VN" sz="1000" dirty="0"/>
          </a:p>
          <a:p>
            <a:pPr lvl="2"/>
            <a:r>
              <a:rPr lang="en-US" dirty="0" err="1"/>
              <a:t>Biến</a:t>
            </a:r>
            <a:r>
              <a:rPr lang="en-US" dirty="0"/>
              <a:t> </a:t>
            </a:r>
            <a:r>
              <a:rPr lang="en-US" dirty="0" err="1"/>
              <a:t>đổi</a:t>
            </a:r>
            <a:r>
              <a:rPr lang="en-US" dirty="0"/>
              <a:t> </a:t>
            </a:r>
            <a:r>
              <a:rPr lang="en-US" dirty="0" err="1"/>
              <a:t>và</a:t>
            </a:r>
            <a:r>
              <a:rPr lang="en-US" dirty="0"/>
              <a:t> </a:t>
            </a:r>
            <a:r>
              <a:rPr lang="en-US" dirty="0" err="1"/>
              <a:t>điều</a:t>
            </a:r>
            <a:r>
              <a:rPr lang="en-US" dirty="0"/>
              <a:t> </a:t>
            </a:r>
            <a:r>
              <a:rPr lang="en-US" dirty="0" err="1"/>
              <a:t>chỉnh</a:t>
            </a:r>
            <a:r>
              <a:rPr lang="en-US" dirty="0"/>
              <a:t> </a:t>
            </a:r>
            <a:r>
              <a:rPr lang="en-US" dirty="0" err="1"/>
              <a:t>nhanh</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và</a:t>
            </a:r>
            <a:r>
              <a:rPr lang="en-US" dirty="0"/>
              <a:t> </a:t>
            </a:r>
            <a:r>
              <a:rPr lang="en-US" dirty="0" err="1"/>
              <a:t>biểu</a:t>
            </a:r>
            <a:r>
              <a:rPr lang="en-US" dirty="0"/>
              <a:t> </a:t>
            </a:r>
            <a:r>
              <a:rPr lang="en-US" dirty="0" err="1"/>
              <a:t>đồ</a:t>
            </a:r>
            <a:r>
              <a:rPr lang="en-US" dirty="0"/>
              <a:t>,</a:t>
            </a:r>
            <a:endParaRPr lang="vi-VN" sz="1000" dirty="0"/>
          </a:p>
          <a:p>
            <a:pPr lvl="2"/>
            <a:r>
              <a:rPr lang="en-US" dirty="0" err="1"/>
              <a:t>Kiểm</a:t>
            </a:r>
            <a:r>
              <a:rPr lang="en-US" dirty="0"/>
              <a:t> </a:t>
            </a:r>
            <a:r>
              <a:rPr lang="en-US" dirty="0" err="1"/>
              <a:t>tra</a:t>
            </a:r>
            <a:r>
              <a:rPr lang="en-US" dirty="0"/>
              <a:t> </a:t>
            </a:r>
            <a:r>
              <a:rPr lang="en-US" dirty="0" err="1"/>
              <a:t>cú</a:t>
            </a:r>
            <a:r>
              <a:rPr lang="en-US" dirty="0"/>
              <a:t> </a:t>
            </a:r>
            <a:r>
              <a:rPr lang="en-US" dirty="0" err="1"/>
              <a:t>pháp</a:t>
            </a:r>
            <a:r>
              <a:rPr lang="en-US" dirty="0"/>
              <a:t>, </a:t>
            </a:r>
            <a:r>
              <a:rPr lang="en-US" dirty="0" err="1"/>
              <a:t>sự</a:t>
            </a:r>
            <a:r>
              <a:rPr lang="en-US" dirty="0"/>
              <a:t> </a:t>
            </a:r>
            <a:r>
              <a:rPr lang="en-US" dirty="0" err="1"/>
              <a:t>chặt</a:t>
            </a:r>
            <a:r>
              <a:rPr lang="en-US" dirty="0"/>
              <a:t> </a:t>
            </a:r>
            <a:r>
              <a:rPr lang="en-US" dirty="0" err="1"/>
              <a:t>chẽ</a:t>
            </a:r>
            <a:r>
              <a:rPr lang="en-US" dirty="0"/>
              <a:t>, </a:t>
            </a:r>
            <a:r>
              <a:rPr lang="en-US" dirty="0" err="1"/>
              <a:t>đầy</a:t>
            </a:r>
            <a:r>
              <a:rPr lang="en-US" dirty="0"/>
              <a:t> </a:t>
            </a:r>
            <a:r>
              <a:rPr lang="en-US" dirty="0" err="1"/>
              <a:t>đủ</a:t>
            </a:r>
            <a:r>
              <a:rPr lang="en-US" dirty="0"/>
              <a:t>,</a:t>
            </a:r>
            <a:endParaRPr lang="vi-VN" sz="1000" dirty="0"/>
          </a:p>
          <a:p>
            <a:pPr lvl="2"/>
            <a:r>
              <a:rPr lang="en-US" dirty="0" err="1"/>
              <a:t>Kiểm</a:t>
            </a:r>
            <a:r>
              <a:rPr lang="en-US" dirty="0"/>
              <a:t> </a:t>
            </a:r>
            <a:r>
              <a:rPr lang="en-US" dirty="0" err="1"/>
              <a:t>thử</a:t>
            </a:r>
            <a:r>
              <a:rPr lang="en-US" dirty="0"/>
              <a:t> </a:t>
            </a:r>
            <a:r>
              <a:rPr lang="en-US" dirty="0" err="1"/>
              <a:t>và</a:t>
            </a:r>
            <a:r>
              <a:rPr lang="en-US" dirty="0"/>
              <a:t> </a:t>
            </a:r>
            <a:r>
              <a:rPr lang="en-US" dirty="0" err="1"/>
              <a:t>đánh</a:t>
            </a:r>
            <a:r>
              <a:rPr lang="en-US" dirty="0"/>
              <a:t> </a:t>
            </a:r>
            <a:r>
              <a:rPr lang="en-US" dirty="0" err="1"/>
              <a:t>giá</a:t>
            </a:r>
            <a:r>
              <a:rPr lang="en-US" dirty="0"/>
              <a:t>,</a:t>
            </a:r>
            <a:endParaRPr lang="vi-VN" sz="1000" dirty="0"/>
          </a:p>
          <a:p>
            <a:pPr lvl="2"/>
            <a:r>
              <a:rPr lang="en-US" dirty="0" err="1"/>
              <a:t>Mô</a:t>
            </a:r>
            <a:r>
              <a:rPr lang="en-US" dirty="0"/>
              <a:t> </a:t>
            </a:r>
            <a:r>
              <a:rPr lang="en-US" dirty="0" err="1"/>
              <a:t>phỏng</a:t>
            </a:r>
            <a:r>
              <a:rPr lang="en-US" dirty="0"/>
              <a:t> </a:t>
            </a:r>
            <a:r>
              <a:rPr lang="en-US" dirty="0" err="1"/>
              <a:t>thực</a:t>
            </a:r>
            <a:r>
              <a:rPr lang="en-US" dirty="0"/>
              <a:t> </a:t>
            </a:r>
            <a:r>
              <a:rPr lang="en-US" dirty="0" err="1"/>
              <a:t>hiện</a:t>
            </a:r>
            <a:r>
              <a:rPr lang="en-US" dirty="0"/>
              <a:t> </a:t>
            </a:r>
            <a:r>
              <a:rPr lang="en-US" dirty="0" err="1"/>
              <a:t>mô</a:t>
            </a:r>
            <a:r>
              <a:rPr lang="en-US" dirty="0"/>
              <a:t> </a:t>
            </a:r>
            <a:r>
              <a:rPr lang="en-US" dirty="0" err="1"/>
              <a:t>hình</a:t>
            </a:r>
            <a:endParaRPr lang="vi-VN" sz="1000" dirty="0"/>
          </a:p>
        </p:txBody>
      </p:sp>
      <p:sp>
        <p:nvSpPr>
          <p:cNvPr id="4" name="Slide Number Placeholder 3"/>
          <p:cNvSpPr>
            <a:spLocks noGrp="1"/>
          </p:cNvSpPr>
          <p:nvPr>
            <p:ph type="sldNum" sz="quarter" idx="12"/>
          </p:nvPr>
        </p:nvSpPr>
        <p:spPr/>
        <p:txBody>
          <a:bodyPr/>
          <a:lstStyle/>
          <a:p>
            <a:fld id="{7EAEB68D-873B-40A0-9B84-406ED7AD1845}" type="slidenum">
              <a:rPr lang="vi-VN" smtClean="0"/>
              <a:t>5</a:t>
            </a:fld>
            <a:endParaRPr lang="vi-VN"/>
          </a:p>
        </p:txBody>
      </p:sp>
    </p:spTree>
    <p:extLst>
      <p:ext uri="{BB962C8B-B14F-4D97-AF65-F5344CB8AC3E}">
        <p14:creationId xmlns:p14="http://schemas.microsoft.com/office/powerpoint/2010/main" val="39493104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306097" y="1118693"/>
            <a:ext cx="11598356" cy="4980182"/>
          </a:xfrm>
        </p:spPr>
        <p:txBody>
          <a:bodyPr>
            <a:normAutofit/>
          </a:bodyPr>
          <a:lstStyle/>
          <a:p>
            <a:r>
              <a:rPr lang="en-US" dirty="0"/>
              <a:t>3.2.1.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ngôn</a:t>
            </a:r>
            <a:r>
              <a:rPr lang="en-US" dirty="0"/>
              <a:t> </a:t>
            </a:r>
            <a:r>
              <a:rPr lang="en-US" dirty="0" err="1"/>
              <a:t>ngữ</a:t>
            </a:r>
            <a:r>
              <a:rPr lang="en-US" dirty="0"/>
              <a:t> UML</a:t>
            </a:r>
            <a:endParaRPr lang="vi-VN" dirty="0"/>
          </a:p>
          <a:p>
            <a:pPr lvl="1"/>
            <a:r>
              <a:rPr lang="vi-VN" dirty="0"/>
              <a:t>Ngôn ngữ UML (Unified Modeling Language) là một  hệ thống ký pháp mô hình hóa hướng đối tượng</a:t>
            </a:r>
          </a:p>
          <a:p>
            <a:pPr lvl="1"/>
            <a:r>
              <a:rPr lang="vi-VN" dirty="0"/>
              <a:t>UML là ngôn ngữ dùng để:</a:t>
            </a:r>
          </a:p>
          <a:p>
            <a:pPr lvl="2"/>
            <a:r>
              <a:rPr lang="en-US" dirty="0" err="1"/>
              <a:t>Mô</a:t>
            </a:r>
            <a:r>
              <a:rPr lang="en-US" dirty="0"/>
              <a:t> </a:t>
            </a:r>
            <a:r>
              <a:rPr lang="en-US" dirty="0" err="1"/>
              <a:t>hình</a:t>
            </a:r>
            <a:r>
              <a:rPr lang="en-US" dirty="0"/>
              <a:t> </a:t>
            </a:r>
            <a:r>
              <a:rPr lang="en-US" dirty="0" err="1"/>
              <a:t>hóa</a:t>
            </a:r>
            <a:r>
              <a:rPr lang="en-US" dirty="0"/>
              <a:t> </a:t>
            </a:r>
            <a:r>
              <a:rPr lang="en-US" dirty="0" err="1"/>
              <a:t>trực</a:t>
            </a:r>
            <a:r>
              <a:rPr lang="en-US" dirty="0"/>
              <a:t> </a:t>
            </a:r>
            <a:r>
              <a:rPr lang="en-US" dirty="0" err="1"/>
              <a:t>quan</a:t>
            </a:r>
            <a:r>
              <a:rPr lang="en-US" dirty="0"/>
              <a:t> (Visualizing)</a:t>
            </a:r>
            <a:endParaRPr lang="vi-VN" dirty="0"/>
          </a:p>
          <a:p>
            <a:pPr lvl="2"/>
            <a:r>
              <a:rPr lang="en-US" dirty="0" err="1"/>
              <a:t>Đặc</a:t>
            </a:r>
            <a:r>
              <a:rPr lang="en-US" dirty="0"/>
              <a:t> </a:t>
            </a:r>
            <a:r>
              <a:rPr lang="en-US" dirty="0" err="1"/>
              <a:t>tả</a:t>
            </a:r>
            <a:r>
              <a:rPr lang="en-US" dirty="0"/>
              <a:t> (Specifying)</a:t>
            </a:r>
            <a:endParaRPr lang="vi-VN" dirty="0"/>
          </a:p>
          <a:p>
            <a:pPr lvl="2"/>
            <a:r>
              <a:rPr lang="en-US" dirty="0" err="1"/>
              <a:t>Xây</a:t>
            </a:r>
            <a:r>
              <a:rPr lang="en-US" dirty="0"/>
              <a:t> </a:t>
            </a:r>
            <a:r>
              <a:rPr lang="en-US" dirty="0" err="1"/>
              <a:t>dựng</a:t>
            </a:r>
            <a:r>
              <a:rPr lang="en-US" dirty="0"/>
              <a:t> (Constructing)</a:t>
            </a:r>
            <a:endParaRPr lang="vi-VN" dirty="0"/>
          </a:p>
          <a:p>
            <a:pPr lvl="2"/>
            <a:r>
              <a:rPr lang="en-US" dirty="0" err="1"/>
              <a:t>Làm</a:t>
            </a:r>
            <a:r>
              <a:rPr lang="en-US" dirty="0"/>
              <a:t> </a:t>
            </a:r>
            <a:r>
              <a:rPr lang="en-US" dirty="0" err="1"/>
              <a:t>tài</a:t>
            </a:r>
            <a:r>
              <a:rPr lang="en-US" dirty="0"/>
              <a:t> </a:t>
            </a:r>
            <a:r>
              <a:rPr lang="en-US" dirty="0" err="1"/>
              <a:t>liệu</a:t>
            </a:r>
            <a:r>
              <a:rPr lang="en-US" dirty="0"/>
              <a:t> (Documenting)</a:t>
            </a:r>
            <a:endParaRPr lang="vi-VN" dirty="0"/>
          </a:p>
          <a:p>
            <a:pPr lvl="1"/>
            <a:r>
              <a:rPr lang="vi-VN" dirty="0"/>
              <a:t>Có thể sử dụng trong bất kỳ tiến trình phát triển hệ thống</a:t>
            </a:r>
          </a:p>
          <a:p>
            <a:pPr lvl="1"/>
            <a:r>
              <a:rPr lang="vi-VN" dirty="0"/>
              <a:t>Xuyên suốt vòng đời phát triển hệ thống</a:t>
            </a:r>
          </a:p>
          <a:p>
            <a:pPr lvl="1"/>
            <a:r>
              <a:rPr lang="vi-VN" dirty="0"/>
              <a:t>Được sử dụng bởi các công nghệ cài đặt khác nhau</a:t>
            </a:r>
          </a:p>
        </p:txBody>
      </p:sp>
      <p:sp>
        <p:nvSpPr>
          <p:cNvPr id="4" name="Slide Number Placeholder 3"/>
          <p:cNvSpPr>
            <a:spLocks noGrp="1"/>
          </p:cNvSpPr>
          <p:nvPr>
            <p:ph type="sldNum" sz="quarter" idx="12"/>
          </p:nvPr>
        </p:nvSpPr>
        <p:spPr/>
        <p:txBody>
          <a:bodyPr/>
          <a:lstStyle/>
          <a:p>
            <a:fld id="{7EAEB68D-873B-40A0-9B84-406ED7AD1845}" type="slidenum">
              <a:rPr lang="vi-VN" smtClean="0"/>
              <a:t>6</a:t>
            </a:fld>
            <a:endParaRPr lang="vi-VN"/>
          </a:p>
        </p:txBody>
      </p:sp>
      <p:pic>
        <p:nvPicPr>
          <p:cNvPr id="5" name="Picture 4"/>
          <p:cNvPicPr>
            <a:picLocks noChangeAspect="1"/>
          </p:cNvPicPr>
          <p:nvPr/>
        </p:nvPicPr>
        <p:blipFill>
          <a:blip r:embed="rId3"/>
          <a:stretch>
            <a:fillRect/>
          </a:stretch>
        </p:blipFill>
        <p:spPr>
          <a:xfrm>
            <a:off x="7715619" y="2607064"/>
            <a:ext cx="3294330" cy="2525653"/>
          </a:xfrm>
          <a:prstGeom prst="rect">
            <a:avLst/>
          </a:prstGeom>
        </p:spPr>
      </p:pic>
    </p:spTree>
    <p:extLst>
      <p:ext uri="{BB962C8B-B14F-4D97-AF65-F5344CB8AC3E}">
        <p14:creationId xmlns:p14="http://schemas.microsoft.com/office/powerpoint/2010/main" val="3310191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2" y="1102387"/>
            <a:ext cx="5115464" cy="4830792"/>
          </a:xfrm>
        </p:spPr>
        <p:txBody>
          <a:bodyPr>
            <a:normAutofit/>
          </a:bodyPr>
          <a:lstStyle/>
          <a:p>
            <a:r>
              <a:rPr lang="en-US" dirty="0"/>
              <a:t>3.2.1.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ngôn</a:t>
            </a:r>
            <a:r>
              <a:rPr lang="en-US" dirty="0"/>
              <a:t> </a:t>
            </a:r>
            <a:r>
              <a:rPr lang="en-US" dirty="0" err="1"/>
              <a:t>ngữ</a:t>
            </a:r>
            <a:r>
              <a:rPr lang="en-US" dirty="0"/>
              <a:t> UML</a:t>
            </a:r>
            <a:endParaRPr lang="vi-VN" dirty="0"/>
          </a:p>
          <a:p>
            <a:pPr lvl="1"/>
            <a:r>
              <a:rPr lang="vi-VN" dirty="0" smtClean="0"/>
              <a:t>Lịch sử</a:t>
            </a:r>
          </a:p>
          <a:p>
            <a:pPr lvl="2"/>
            <a:r>
              <a:rPr lang="en-US" dirty="0"/>
              <a:t>1975-1990: </a:t>
            </a:r>
            <a:r>
              <a:rPr lang="en-US" dirty="0" err="1"/>
              <a:t>Có</a:t>
            </a:r>
            <a:r>
              <a:rPr lang="en-US" dirty="0"/>
              <a:t> </a:t>
            </a:r>
            <a:r>
              <a:rPr lang="en-US" dirty="0" err="1"/>
              <a:t>nhiều</a:t>
            </a:r>
            <a:r>
              <a:rPr lang="en-US" dirty="0"/>
              <a:t> </a:t>
            </a:r>
            <a:r>
              <a:rPr lang="en-US" dirty="0" err="1"/>
              <a:t>ngôn</a:t>
            </a:r>
            <a:r>
              <a:rPr lang="en-US" dirty="0"/>
              <a:t> </a:t>
            </a:r>
            <a:r>
              <a:rPr lang="en-US" dirty="0" err="1"/>
              <a:t>ngữ</a:t>
            </a:r>
            <a:r>
              <a:rPr lang="en-US" dirty="0"/>
              <a:t> MHH </a:t>
            </a:r>
            <a:r>
              <a:rPr lang="en-US" dirty="0" err="1"/>
              <a:t>hướng</a:t>
            </a:r>
            <a:r>
              <a:rPr lang="en-US" dirty="0"/>
              <a:t> </a:t>
            </a:r>
            <a:r>
              <a:rPr lang="en-US" dirty="0" err="1"/>
              <a:t>đối</a:t>
            </a:r>
            <a:r>
              <a:rPr lang="en-US" dirty="0"/>
              <a:t> </a:t>
            </a:r>
            <a:r>
              <a:rPr lang="en-US" dirty="0" err="1"/>
              <a:t>tượng</a:t>
            </a:r>
            <a:r>
              <a:rPr lang="en-US" dirty="0"/>
              <a:t> </a:t>
            </a:r>
            <a:r>
              <a:rPr lang="en-US" dirty="0" err="1"/>
              <a:t>được</a:t>
            </a:r>
            <a:r>
              <a:rPr lang="en-US" dirty="0"/>
              <a:t> </a:t>
            </a:r>
            <a:r>
              <a:rPr lang="en-US" dirty="0" err="1"/>
              <a:t>phát</a:t>
            </a:r>
            <a:r>
              <a:rPr lang="en-US" dirty="0"/>
              <a:t> </a:t>
            </a:r>
            <a:r>
              <a:rPr lang="en-US" dirty="0" err="1"/>
              <a:t>triển</a:t>
            </a:r>
            <a:endParaRPr lang="vi-VN" sz="1000" dirty="0"/>
          </a:p>
          <a:p>
            <a:pPr lvl="2"/>
            <a:r>
              <a:rPr lang="en-US" dirty="0"/>
              <a:t>1990-1994: </a:t>
            </a:r>
            <a:r>
              <a:rPr lang="en-US" dirty="0" err="1"/>
              <a:t>Hơn</a:t>
            </a:r>
            <a:r>
              <a:rPr lang="en-US" dirty="0"/>
              <a:t> 50 </a:t>
            </a:r>
            <a:r>
              <a:rPr lang="en-US" dirty="0" err="1"/>
              <a:t>phương</a:t>
            </a:r>
            <a:r>
              <a:rPr lang="en-US" dirty="0"/>
              <a:t> </a:t>
            </a:r>
            <a:r>
              <a:rPr lang="en-US" dirty="0" err="1"/>
              <a:t>pháp</a:t>
            </a:r>
            <a:r>
              <a:rPr lang="en-US" dirty="0"/>
              <a:t> </a:t>
            </a:r>
            <a:r>
              <a:rPr lang="en-US" dirty="0" err="1"/>
              <a:t>phát</a:t>
            </a:r>
            <a:r>
              <a:rPr lang="en-US" dirty="0"/>
              <a:t> </a:t>
            </a:r>
            <a:r>
              <a:rPr lang="en-US" dirty="0" err="1"/>
              <a:t>triển</a:t>
            </a:r>
            <a:r>
              <a:rPr lang="en-US" dirty="0"/>
              <a:t> </a:t>
            </a:r>
            <a:r>
              <a:rPr lang="en-US" dirty="0" err="1"/>
              <a:t>hướng</a:t>
            </a:r>
            <a:r>
              <a:rPr lang="en-US" dirty="0"/>
              <a:t> </a:t>
            </a:r>
            <a:r>
              <a:rPr lang="en-US" dirty="0" err="1"/>
              <a:t>đối</a:t>
            </a:r>
            <a:r>
              <a:rPr lang="en-US" dirty="0"/>
              <a:t> </a:t>
            </a:r>
            <a:r>
              <a:rPr lang="en-US" dirty="0" err="1"/>
              <a:t>tượng</a:t>
            </a:r>
            <a:r>
              <a:rPr lang="en-US" dirty="0"/>
              <a:t>, </a:t>
            </a:r>
            <a:r>
              <a:rPr lang="en-US" dirty="0" err="1"/>
              <a:t>trong</a:t>
            </a:r>
            <a:r>
              <a:rPr lang="en-US" dirty="0"/>
              <a:t> </a:t>
            </a:r>
            <a:r>
              <a:rPr lang="en-US" dirty="0" err="1"/>
              <a:t>đó</a:t>
            </a:r>
            <a:r>
              <a:rPr lang="en-US" dirty="0"/>
              <a:t> </a:t>
            </a:r>
            <a:r>
              <a:rPr lang="en-US" dirty="0" err="1"/>
              <a:t>có</a:t>
            </a:r>
            <a:r>
              <a:rPr lang="en-US" dirty="0"/>
              <a:t> 3 </a:t>
            </a:r>
            <a:r>
              <a:rPr lang="en-US" dirty="0" err="1"/>
              <a:t>phương</a:t>
            </a:r>
            <a:r>
              <a:rPr lang="en-US" dirty="0"/>
              <a:t> </a:t>
            </a:r>
            <a:r>
              <a:rPr lang="en-US" dirty="0" err="1"/>
              <a:t>pháp</a:t>
            </a:r>
            <a:r>
              <a:rPr lang="en-US" dirty="0"/>
              <a:t> </a:t>
            </a:r>
            <a:r>
              <a:rPr lang="en-US" dirty="0" err="1"/>
              <a:t>nổi</a:t>
            </a:r>
            <a:r>
              <a:rPr lang="en-US" dirty="0"/>
              <a:t> </a:t>
            </a:r>
            <a:r>
              <a:rPr lang="en-US" dirty="0" err="1"/>
              <a:t>tiếng</a:t>
            </a:r>
            <a:r>
              <a:rPr lang="en-US" dirty="0" smtClean="0"/>
              <a:t>:</a:t>
            </a:r>
          </a:p>
          <a:p>
            <a:pPr lvl="3"/>
            <a:r>
              <a:rPr lang="en-US" dirty="0"/>
              <a:t>OOD - Object Oriented Design (Grady </a:t>
            </a:r>
            <a:r>
              <a:rPr lang="en-US" dirty="0" err="1"/>
              <a:t>Booch</a:t>
            </a:r>
            <a:r>
              <a:rPr lang="en-US" dirty="0"/>
              <a:t>)</a:t>
            </a:r>
            <a:endParaRPr lang="vi-VN" sz="800" dirty="0"/>
          </a:p>
          <a:p>
            <a:pPr lvl="3"/>
            <a:r>
              <a:rPr lang="en-US" dirty="0"/>
              <a:t>OOSE - Object Oriented Software Engineering (Ivar  Jacobson)</a:t>
            </a:r>
            <a:endParaRPr lang="vi-VN" sz="800" dirty="0"/>
          </a:p>
          <a:p>
            <a:pPr lvl="3"/>
            <a:r>
              <a:rPr lang="en-US" dirty="0"/>
              <a:t>OMT - Object Modeling Technique (Jim </a:t>
            </a:r>
            <a:r>
              <a:rPr lang="en-US" dirty="0" err="1"/>
              <a:t>Rumbaugh</a:t>
            </a:r>
            <a:r>
              <a:rPr lang="en-US" dirty="0" smtClean="0"/>
              <a:t>)</a:t>
            </a:r>
          </a:p>
          <a:p>
            <a:pPr lvl="3"/>
            <a:endParaRPr lang="en-US" sz="800" dirty="0"/>
          </a:p>
          <a:p>
            <a:pPr lvl="3"/>
            <a:endParaRPr lang="vi-VN" sz="800" dirty="0"/>
          </a:p>
          <a:p>
            <a:pPr lvl="2"/>
            <a:endParaRPr lang="vi-VN" sz="1000" dirty="0"/>
          </a:p>
          <a:p>
            <a:pPr lvl="1"/>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7</a:t>
            </a:fld>
            <a:endParaRPr lang="vi-VN"/>
          </a:p>
        </p:txBody>
      </p:sp>
      <p:pic>
        <p:nvPicPr>
          <p:cNvPr id="6" name="Picture 5"/>
          <p:cNvPicPr/>
          <p:nvPr/>
        </p:nvPicPr>
        <p:blipFill>
          <a:blip r:embed="rId3"/>
          <a:stretch>
            <a:fillRect/>
          </a:stretch>
        </p:blipFill>
        <p:spPr>
          <a:xfrm>
            <a:off x="6034997" y="1425634"/>
            <a:ext cx="6157003" cy="4507545"/>
          </a:xfrm>
          <a:prstGeom prst="rect">
            <a:avLst/>
          </a:prstGeom>
        </p:spPr>
      </p:pic>
    </p:spTree>
    <p:extLst>
      <p:ext uri="{BB962C8B-B14F-4D97-AF65-F5344CB8AC3E}">
        <p14:creationId xmlns:p14="http://schemas.microsoft.com/office/powerpoint/2010/main" val="1782671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2" y="1102387"/>
            <a:ext cx="5609427" cy="4830792"/>
          </a:xfrm>
        </p:spPr>
        <p:txBody>
          <a:bodyPr>
            <a:normAutofit/>
          </a:bodyPr>
          <a:lstStyle/>
          <a:p>
            <a:r>
              <a:rPr lang="en-US" dirty="0"/>
              <a:t>3.2.1.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ngôn</a:t>
            </a:r>
            <a:r>
              <a:rPr lang="en-US" dirty="0"/>
              <a:t> </a:t>
            </a:r>
            <a:r>
              <a:rPr lang="en-US" dirty="0" err="1"/>
              <a:t>ngữ</a:t>
            </a:r>
            <a:r>
              <a:rPr lang="en-US" dirty="0"/>
              <a:t> UML</a:t>
            </a:r>
            <a:endParaRPr lang="vi-VN" dirty="0"/>
          </a:p>
          <a:p>
            <a:pPr lvl="1"/>
            <a:r>
              <a:rPr lang="vi-VN" dirty="0" smtClean="0"/>
              <a:t>Các công cụ MHH UML miễn phí</a:t>
            </a:r>
          </a:p>
          <a:p>
            <a:pPr lvl="2"/>
            <a:r>
              <a:rPr lang="en-US" dirty="0" err="1"/>
              <a:t>WhiteStarUML</a:t>
            </a:r>
            <a:r>
              <a:rPr lang="en-US" dirty="0"/>
              <a:t> (https://sourceforge.net/projects/whitestaruml/)</a:t>
            </a:r>
            <a:endParaRPr lang="vi-VN" sz="1000" dirty="0"/>
          </a:p>
          <a:p>
            <a:pPr lvl="3"/>
            <a:r>
              <a:rPr lang="en-US" dirty="0" err="1"/>
              <a:t>Từ</a:t>
            </a:r>
            <a:r>
              <a:rPr lang="en-US" dirty="0"/>
              <a:t> </a:t>
            </a:r>
            <a:r>
              <a:rPr lang="en-US" dirty="0" err="1"/>
              <a:t>mô</a:t>
            </a:r>
            <a:r>
              <a:rPr lang="en-US" dirty="0"/>
              <a:t> </a:t>
            </a:r>
            <a:r>
              <a:rPr lang="en-US" dirty="0" err="1"/>
              <a:t>hình</a:t>
            </a:r>
            <a:r>
              <a:rPr lang="en-US" dirty="0"/>
              <a:t> </a:t>
            </a:r>
            <a:r>
              <a:rPr lang="en-US" dirty="0" err="1"/>
              <a:t>sinh</a:t>
            </a:r>
            <a:r>
              <a:rPr lang="en-US" dirty="0"/>
              <a:t> </a:t>
            </a:r>
            <a:r>
              <a:rPr lang="en-US" dirty="0" err="1"/>
              <a:t>mã</a:t>
            </a:r>
            <a:r>
              <a:rPr lang="en-US" dirty="0"/>
              <a:t> </a:t>
            </a:r>
            <a:r>
              <a:rPr lang="en-US" dirty="0" err="1"/>
              <a:t>nguồn</a:t>
            </a:r>
            <a:r>
              <a:rPr lang="en-US" dirty="0"/>
              <a:t> </a:t>
            </a:r>
            <a:r>
              <a:rPr lang="en-US" dirty="0" err="1"/>
              <a:t>cho</a:t>
            </a:r>
            <a:r>
              <a:rPr lang="en-US" dirty="0"/>
              <a:t> </a:t>
            </a:r>
            <a:r>
              <a:rPr lang="en-US" dirty="0" err="1"/>
              <a:t>các</a:t>
            </a:r>
            <a:r>
              <a:rPr lang="en-US" dirty="0"/>
              <a:t> </a:t>
            </a:r>
            <a:r>
              <a:rPr lang="en-US" dirty="0" err="1"/>
              <a:t>ngôn</a:t>
            </a:r>
            <a:r>
              <a:rPr lang="en-US" dirty="0"/>
              <a:t> </a:t>
            </a:r>
            <a:r>
              <a:rPr lang="en-US" dirty="0" err="1"/>
              <a:t>ngữ</a:t>
            </a:r>
            <a:r>
              <a:rPr lang="en-US" dirty="0"/>
              <a:t>: Java, C#, C++, SQL</a:t>
            </a:r>
            <a:endParaRPr lang="vi-VN" sz="800" dirty="0"/>
          </a:p>
          <a:p>
            <a:pPr lvl="3"/>
            <a:r>
              <a:rPr lang="en-US" dirty="0" err="1"/>
              <a:t>Từ</a:t>
            </a:r>
            <a:r>
              <a:rPr lang="en-US" dirty="0"/>
              <a:t> </a:t>
            </a:r>
            <a:r>
              <a:rPr lang="en-US" dirty="0" err="1"/>
              <a:t>mã</a:t>
            </a:r>
            <a:r>
              <a:rPr lang="en-US" dirty="0"/>
              <a:t> </a:t>
            </a:r>
            <a:r>
              <a:rPr lang="en-US" dirty="0" err="1"/>
              <a:t>nguồn</a:t>
            </a:r>
            <a:r>
              <a:rPr lang="en-US" dirty="0"/>
              <a:t> </a:t>
            </a:r>
            <a:r>
              <a:rPr lang="en-US" dirty="0" err="1"/>
              <a:t>sinh</a:t>
            </a:r>
            <a:r>
              <a:rPr lang="en-US" dirty="0"/>
              <a:t> </a:t>
            </a:r>
            <a:r>
              <a:rPr lang="en-US" dirty="0" err="1"/>
              <a:t>ngược</a:t>
            </a:r>
            <a:r>
              <a:rPr lang="en-US" dirty="0"/>
              <a:t> </a:t>
            </a:r>
            <a:r>
              <a:rPr lang="en-US" dirty="0" err="1"/>
              <a:t>lại</a:t>
            </a:r>
            <a:r>
              <a:rPr lang="en-US" dirty="0"/>
              <a:t> </a:t>
            </a:r>
            <a:r>
              <a:rPr lang="en-US" dirty="0" err="1"/>
              <a:t>mô</a:t>
            </a:r>
            <a:r>
              <a:rPr lang="en-US" dirty="0"/>
              <a:t> </a:t>
            </a:r>
            <a:r>
              <a:rPr lang="en-US" dirty="0" err="1"/>
              <a:t>hình</a:t>
            </a:r>
            <a:r>
              <a:rPr lang="en-US" dirty="0"/>
              <a:t> </a:t>
            </a:r>
            <a:r>
              <a:rPr lang="en-US" dirty="0" err="1"/>
              <a:t>cho</a:t>
            </a:r>
            <a:r>
              <a:rPr lang="en-US" dirty="0"/>
              <a:t> </a:t>
            </a:r>
            <a:r>
              <a:rPr lang="en-US" dirty="0" err="1"/>
              <a:t>các</a:t>
            </a:r>
            <a:r>
              <a:rPr lang="en-US" dirty="0"/>
              <a:t> </a:t>
            </a:r>
            <a:r>
              <a:rPr lang="en-US" dirty="0" err="1"/>
              <a:t>ngôn</a:t>
            </a:r>
            <a:r>
              <a:rPr lang="en-US" dirty="0"/>
              <a:t> </a:t>
            </a:r>
            <a:r>
              <a:rPr lang="en-US" dirty="0" err="1"/>
              <a:t>ngữ</a:t>
            </a:r>
            <a:r>
              <a:rPr lang="en-US" dirty="0"/>
              <a:t>: Java, C#, C++, SQL</a:t>
            </a:r>
            <a:endParaRPr lang="vi-VN" sz="800" dirty="0"/>
          </a:p>
          <a:p>
            <a:pPr lvl="2"/>
            <a:r>
              <a:rPr lang="en-US" dirty="0"/>
              <a:t>Open </a:t>
            </a:r>
            <a:r>
              <a:rPr lang="en-US" dirty="0" err="1"/>
              <a:t>ModelSphere</a:t>
            </a:r>
            <a:r>
              <a:rPr lang="en-US" dirty="0"/>
              <a:t> </a:t>
            </a:r>
            <a:r>
              <a:rPr lang="en-US" dirty="0">
                <a:hlinkClick r:id="rId3"/>
              </a:rPr>
              <a:t>(http://www</a:t>
            </a:r>
            <a:r>
              <a:rPr lang="en-US" dirty="0"/>
              <a:t>.</a:t>
            </a:r>
            <a:r>
              <a:rPr lang="en-US" dirty="0">
                <a:hlinkClick r:id="rId3"/>
              </a:rPr>
              <a:t>modelsphere.com/org/)</a:t>
            </a:r>
            <a:endParaRPr lang="vi-VN" sz="1000" dirty="0"/>
          </a:p>
          <a:p>
            <a:pPr lvl="3"/>
            <a:r>
              <a:rPr lang="en-US" dirty="0" err="1"/>
              <a:t>Từ</a:t>
            </a:r>
            <a:r>
              <a:rPr lang="en-US" dirty="0"/>
              <a:t> </a:t>
            </a:r>
            <a:r>
              <a:rPr lang="en-US" dirty="0" err="1"/>
              <a:t>mô</a:t>
            </a:r>
            <a:r>
              <a:rPr lang="en-US" dirty="0"/>
              <a:t> </a:t>
            </a:r>
            <a:r>
              <a:rPr lang="en-US" dirty="0" err="1"/>
              <a:t>hình</a:t>
            </a:r>
            <a:r>
              <a:rPr lang="en-US" dirty="0"/>
              <a:t> </a:t>
            </a:r>
            <a:r>
              <a:rPr lang="en-US" dirty="0" err="1"/>
              <a:t>sinh</a:t>
            </a:r>
            <a:r>
              <a:rPr lang="en-US" dirty="0"/>
              <a:t> </a:t>
            </a:r>
            <a:r>
              <a:rPr lang="en-US" dirty="0" err="1"/>
              <a:t>mã</a:t>
            </a:r>
            <a:r>
              <a:rPr lang="en-US" dirty="0"/>
              <a:t> </a:t>
            </a:r>
            <a:r>
              <a:rPr lang="en-US" dirty="0" err="1"/>
              <a:t>nguồn</a:t>
            </a:r>
            <a:r>
              <a:rPr lang="en-US" dirty="0"/>
              <a:t> </a:t>
            </a:r>
            <a:r>
              <a:rPr lang="en-US" dirty="0" err="1"/>
              <a:t>cho</a:t>
            </a:r>
            <a:r>
              <a:rPr lang="en-US" dirty="0"/>
              <a:t> </a:t>
            </a:r>
            <a:r>
              <a:rPr lang="en-US" dirty="0" err="1"/>
              <a:t>các</a:t>
            </a:r>
            <a:r>
              <a:rPr lang="en-US" dirty="0"/>
              <a:t> </a:t>
            </a:r>
            <a:r>
              <a:rPr lang="en-US" dirty="0" err="1"/>
              <a:t>ngôn</a:t>
            </a:r>
            <a:r>
              <a:rPr lang="en-US" dirty="0"/>
              <a:t> </a:t>
            </a:r>
            <a:r>
              <a:rPr lang="en-US" dirty="0" err="1"/>
              <a:t>ngữ</a:t>
            </a:r>
            <a:r>
              <a:rPr lang="en-US" dirty="0"/>
              <a:t>: Java, SQL</a:t>
            </a:r>
            <a:endParaRPr lang="vi-VN" sz="800" dirty="0"/>
          </a:p>
          <a:p>
            <a:pPr lvl="3"/>
            <a:r>
              <a:rPr lang="en-US" dirty="0" err="1"/>
              <a:t>Từ</a:t>
            </a:r>
            <a:r>
              <a:rPr lang="en-US" dirty="0"/>
              <a:t> </a:t>
            </a:r>
            <a:r>
              <a:rPr lang="en-US" dirty="0" err="1"/>
              <a:t>mã</a:t>
            </a:r>
            <a:r>
              <a:rPr lang="en-US" dirty="0"/>
              <a:t> </a:t>
            </a:r>
            <a:r>
              <a:rPr lang="en-US" dirty="0" err="1"/>
              <a:t>nguồn</a:t>
            </a:r>
            <a:r>
              <a:rPr lang="en-US" dirty="0"/>
              <a:t> </a:t>
            </a:r>
            <a:r>
              <a:rPr lang="en-US" dirty="0" err="1"/>
              <a:t>sinh</a:t>
            </a:r>
            <a:r>
              <a:rPr lang="en-US" dirty="0"/>
              <a:t> </a:t>
            </a:r>
            <a:r>
              <a:rPr lang="en-US" dirty="0" err="1"/>
              <a:t>ngược</a:t>
            </a:r>
            <a:r>
              <a:rPr lang="en-US" dirty="0"/>
              <a:t> </a:t>
            </a:r>
            <a:r>
              <a:rPr lang="en-US" dirty="0" err="1"/>
              <a:t>lại</a:t>
            </a:r>
            <a:r>
              <a:rPr lang="en-US" dirty="0"/>
              <a:t> </a:t>
            </a:r>
            <a:r>
              <a:rPr lang="en-US" dirty="0" err="1"/>
              <a:t>mô</a:t>
            </a:r>
            <a:r>
              <a:rPr lang="en-US" dirty="0"/>
              <a:t> </a:t>
            </a:r>
            <a:r>
              <a:rPr lang="en-US" dirty="0" err="1"/>
              <a:t>hình</a:t>
            </a:r>
            <a:r>
              <a:rPr lang="en-US" dirty="0"/>
              <a:t> </a:t>
            </a:r>
            <a:r>
              <a:rPr lang="en-US" dirty="0" err="1"/>
              <a:t>cho</a:t>
            </a:r>
            <a:r>
              <a:rPr lang="en-US" dirty="0"/>
              <a:t> </a:t>
            </a:r>
            <a:r>
              <a:rPr lang="en-US" dirty="0" err="1"/>
              <a:t>các</a:t>
            </a:r>
            <a:r>
              <a:rPr lang="en-US" dirty="0"/>
              <a:t> </a:t>
            </a:r>
            <a:r>
              <a:rPr lang="en-US" dirty="0" err="1"/>
              <a:t>ngôn</a:t>
            </a:r>
            <a:r>
              <a:rPr lang="en-US" dirty="0"/>
              <a:t> </a:t>
            </a:r>
            <a:r>
              <a:rPr lang="en-US" dirty="0" err="1"/>
              <a:t>ngữ</a:t>
            </a:r>
            <a:r>
              <a:rPr lang="en-US" dirty="0"/>
              <a:t>: Java</a:t>
            </a:r>
            <a:endParaRPr lang="vi-VN" sz="800" dirty="0"/>
          </a:p>
          <a:p>
            <a:pPr lvl="2"/>
            <a:r>
              <a:rPr lang="en-US" dirty="0" err="1"/>
              <a:t>Modelio</a:t>
            </a:r>
            <a:r>
              <a:rPr lang="en-US" dirty="0"/>
              <a:t> (https:/</a:t>
            </a:r>
            <a:r>
              <a:rPr lang="en-US" dirty="0">
                <a:hlinkClick r:id="rId4"/>
              </a:rPr>
              <a:t>/w</a:t>
            </a:r>
            <a:r>
              <a:rPr lang="en-US" dirty="0"/>
              <a:t>w</a:t>
            </a:r>
            <a:r>
              <a:rPr lang="en-US" dirty="0">
                <a:hlinkClick r:id="rId4"/>
              </a:rPr>
              <a:t>w.modelio.org/)</a:t>
            </a:r>
            <a:endParaRPr lang="vi-VN" sz="1000" dirty="0"/>
          </a:p>
          <a:p>
            <a:pPr lvl="3"/>
            <a:r>
              <a:rPr lang="en-US" dirty="0" err="1"/>
              <a:t>Từ</a:t>
            </a:r>
            <a:r>
              <a:rPr lang="en-US" dirty="0"/>
              <a:t> </a:t>
            </a:r>
            <a:r>
              <a:rPr lang="en-US" dirty="0" err="1"/>
              <a:t>mô</a:t>
            </a:r>
            <a:r>
              <a:rPr lang="en-US" dirty="0"/>
              <a:t> </a:t>
            </a:r>
            <a:r>
              <a:rPr lang="en-US" dirty="0" err="1"/>
              <a:t>hình</a:t>
            </a:r>
            <a:r>
              <a:rPr lang="en-US" dirty="0"/>
              <a:t> </a:t>
            </a:r>
            <a:r>
              <a:rPr lang="en-US" dirty="0" err="1"/>
              <a:t>sinh</a:t>
            </a:r>
            <a:r>
              <a:rPr lang="en-US" dirty="0"/>
              <a:t> </a:t>
            </a:r>
            <a:r>
              <a:rPr lang="en-US" dirty="0" err="1"/>
              <a:t>mã</a:t>
            </a:r>
            <a:r>
              <a:rPr lang="en-US" dirty="0"/>
              <a:t> </a:t>
            </a:r>
            <a:r>
              <a:rPr lang="en-US" dirty="0" err="1"/>
              <a:t>nguồn</a:t>
            </a:r>
            <a:r>
              <a:rPr lang="en-US" dirty="0"/>
              <a:t> </a:t>
            </a:r>
            <a:r>
              <a:rPr lang="en-US" dirty="0" err="1"/>
              <a:t>cho</a:t>
            </a:r>
            <a:r>
              <a:rPr lang="en-US" dirty="0"/>
              <a:t> </a:t>
            </a:r>
            <a:r>
              <a:rPr lang="en-US" dirty="0" err="1"/>
              <a:t>các</a:t>
            </a:r>
            <a:r>
              <a:rPr lang="en-US" dirty="0"/>
              <a:t> </a:t>
            </a:r>
            <a:r>
              <a:rPr lang="en-US" dirty="0" err="1"/>
              <a:t>ngôn</a:t>
            </a:r>
            <a:r>
              <a:rPr lang="en-US" dirty="0"/>
              <a:t> </a:t>
            </a:r>
            <a:r>
              <a:rPr lang="en-US" dirty="0" err="1"/>
              <a:t>ngữ</a:t>
            </a:r>
            <a:r>
              <a:rPr lang="en-US" dirty="0"/>
              <a:t>: Java</a:t>
            </a:r>
            <a:endParaRPr lang="vi-VN" sz="800" dirty="0"/>
          </a:p>
          <a:p>
            <a:pPr lvl="3"/>
            <a:r>
              <a:rPr lang="en-US" dirty="0" err="1"/>
              <a:t>Từ</a:t>
            </a:r>
            <a:r>
              <a:rPr lang="en-US" dirty="0"/>
              <a:t> </a:t>
            </a:r>
            <a:r>
              <a:rPr lang="en-US" dirty="0" err="1"/>
              <a:t>mã</a:t>
            </a:r>
            <a:r>
              <a:rPr lang="en-US" dirty="0"/>
              <a:t> </a:t>
            </a:r>
            <a:r>
              <a:rPr lang="en-US" dirty="0" err="1"/>
              <a:t>nguồn</a:t>
            </a:r>
            <a:r>
              <a:rPr lang="en-US" dirty="0"/>
              <a:t> </a:t>
            </a:r>
            <a:r>
              <a:rPr lang="en-US" dirty="0" err="1"/>
              <a:t>sinh</a:t>
            </a:r>
            <a:r>
              <a:rPr lang="en-US" dirty="0"/>
              <a:t> </a:t>
            </a:r>
            <a:r>
              <a:rPr lang="en-US" dirty="0" err="1"/>
              <a:t>ngược</a:t>
            </a:r>
            <a:r>
              <a:rPr lang="en-US" dirty="0"/>
              <a:t> </a:t>
            </a:r>
            <a:r>
              <a:rPr lang="en-US" dirty="0" err="1"/>
              <a:t>lại</a:t>
            </a:r>
            <a:r>
              <a:rPr lang="en-US" dirty="0"/>
              <a:t> </a:t>
            </a:r>
            <a:r>
              <a:rPr lang="en-US" dirty="0" err="1"/>
              <a:t>mô</a:t>
            </a:r>
            <a:r>
              <a:rPr lang="en-US" dirty="0"/>
              <a:t> </a:t>
            </a:r>
            <a:r>
              <a:rPr lang="en-US" dirty="0" err="1"/>
              <a:t>hình</a:t>
            </a:r>
            <a:r>
              <a:rPr lang="en-US" dirty="0"/>
              <a:t> </a:t>
            </a:r>
            <a:r>
              <a:rPr lang="en-US" dirty="0" err="1"/>
              <a:t>cho</a:t>
            </a:r>
            <a:r>
              <a:rPr lang="en-US" dirty="0"/>
              <a:t> </a:t>
            </a:r>
            <a:r>
              <a:rPr lang="en-US" dirty="0" err="1"/>
              <a:t>các</a:t>
            </a:r>
            <a:r>
              <a:rPr lang="en-US" dirty="0"/>
              <a:t> </a:t>
            </a:r>
            <a:r>
              <a:rPr lang="en-US" dirty="0" err="1"/>
              <a:t>ngôn</a:t>
            </a:r>
            <a:r>
              <a:rPr lang="en-US" dirty="0"/>
              <a:t> </a:t>
            </a:r>
            <a:r>
              <a:rPr lang="en-US" dirty="0" err="1"/>
              <a:t>ngữ</a:t>
            </a:r>
            <a:r>
              <a:rPr lang="en-US" dirty="0"/>
              <a:t>: </a:t>
            </a:r>
            <a:r>
              <a:rPr lang="en-US" dirty="0" smtClean="0"/>
              <a:t>Java</a:t>
            </a:r>
          </a:p>
          <a:p>
            <a:pPr lvl="3"/>
            <a:endParaRPr lang="en-US" sz="800" dirty="0"/>
          </a:p>
          <a:p>
            <a:pPr lvl="3"/>
            <a:endParaRPr lang="vi-VN" sz="800" dirty="0"/>
          </a:p>
          <a:p>
            <a:pPr lvl="2"/>
            <a:endParaRPr lang="vi-VN" sz="1000" dirty="0"/>
          </a:p>
          <a:p>
            <a:pPr lvl="1"/>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8</a:t>
            </a:fld>
            <a:endParaRPr lang="vi-VN"/>
          </a:p>
        </p:txBody>
      </p:sp>
      <p:sp>
        <p:nvSpPr>
          <p:cNvPr id="7" name="Content Placeholder 2"/>
          <p:cNvSpPr txBox="1">
            <a:spLocks/>
          </p:cNvSpPr>
          <p:nvPr/>
        </p:nvSpPr>
        <p:spPr>
          <a:xfrm>
            <a:off x="5964346" y="1168523"/>
            <a:ext cx="5609427" cy="4830792"/>
          </a:xfrm>
          <a:prstGeom prst="rect">
            <a:avLst/>
          </a:prstGeom>
        </p:spPr>
        <p:txBody>
          <a:bodyPr vert="horz" lIns="0" tIns="45720" rIns="0" bIns="45720" rtlCol="0">
            <a:norm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2000" b="1" kern="1200">
                <a:solidFill>
                  <a:schemeClr val="tx1">
                    <a:lumMod val="75000"/>
                    <a:lumOff val="25000"/>
                  </a:schemeClr>
                </a:solidFill>
                <a:latin typeface="+mn-lt"/>
                <a:ea typeface="+mn-ea"/>
                <a:cs typeface="+mn-cs"/>
              </a:defRPr>
            </a:lvl1pPr>
            <a:lvl2pPr marL="520700" indent="-320675" algn="l" defTabSz="914400" rtl="0" eaLnBrk="1" latinLnBrk="0" hangingPunct="1">
              <a:lnSpc>
                <a:spcPct val="120000"/>
              </a:lnSpc>
              <a:spcBef>
                <a:spcPts val="1200"/>
              </a:spcBef>
              <a:spcAft>
                <a:spcPts val="400"/>
              </a:spcAft>
              <a:buClr>
                <a:schemeClr val="accent1"/>
              </a:buClr>
              <a:buFont typeface="Wingdings" panose="05000000000000000000" pitchFamily="2" charset="2"/>
              <a:buChar char="q"/>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
                <a:schemeClr val="accent1"/>
              </a:buClr>
              <a:buFont typeface="Calibri" panose="020F0502020204030204"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t>…</a:t>
            </a:r>
            <a:endParaRPr lang="vi-VN" dirty="0" smtClean="0"/>
          </a:p>
          <a:p>
            <a:pPr lvl="2"/>
            <a:r>
              <a:rPr lang="en-US" dirty="0" err="1" smtClean="0"/>
              <a:t>Dia</a:t>
            </a:r>
            <a:r>
              <a:rPr lang="en-US" dirty="0" smtClean="0"/>
              <a:t> (https://wiki.gnome.org/Apps/Dia/)</a:t>
            </a:r>
            <a:endParaRPr lang="vi-VN" sz="1000" dirty="0" smtClean="0"/>
          </a:p>
          <a:p>
            <a:pPr lvl="3"/>
            <a:r>
              <a:rPr lang="en-US" dirty="0" err="1" smtClean="0"/>
              <a:t>Từ</a:t>
            </a:r>
            <a:r>
              <a:rPr lang="en-US" dirty="0" smtClean="0"/>
              <a:t> </a:t>
            </a:r>
            <a:r>
              <a:rPr lang="en-US" dirty="0" err="1" smtClean="0"/>
              <a:t>mô</a:t>
            </a:r>
            <a:r>
              <a:rPr lang="en-US" dirty="0" smtClean="0"/>
              <a:t> </a:t>
            </a:r>
            <a:r>
              <a:rPr lang="en-US" dirty="0" err="1" smtClean="0"/>
              <a:t>hình</a:t>
            </a:r>
            <a:r>
              <a:rPr lang="en-US" dirty="0" smtClean="0"/>
              <a:t> </a:t>
            </a:r>
            <a:r>
              <a:rPr lang="en-US" dirty="0" err="1" smtClean="0"/>
              <a:t>sinh</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cho</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Python, C++, JavaScript, Pascal,  Java, PHP</a:t>
            </a:r>
            <a:endParaRPr lang="vi-VN" sz="800" dirty="0" smtClean="0"/>
          </a:p>
          <a:p>
            <a:pPr lvl="2"/>
            <a:r>
              <a:rPr lang="en-US" dirty="0" smtClean="0"/>
              <a:t>Papyrus </a:t>
            </a:r>
            <a:r>
              <a:rPr lang="en-US" dirty="0" smtClean="0">
                <a:hlinkClick r:id="rId5"/>
              </a:rPr>
              <a:t>(http://www.ec</a:t>
            </a:r>
            <a:r>
              <a:rPr lang="en-US" dirty="0" smtClean="0"/>
              <a:t>l</a:t>
            </a:r>
            <a:r>
              <a:rPr lang="en-US" dirty="0" smtClean="0">
                <a:hlinkClick r:id="rId5"/>
              </a:rPr>
              <a:t>ipse.org/papyrus/)</a:t>
            </a:r>
            <a:endParaRPr lang="vi-VN" sz="1000" dirty="0" smtClean="0"/>
          </a:p>
          <a:p>
            <a:pPr lvl="3"/>
            <a:r>
              <a:rPr lang="en-US" dirty="0" err="1" smtClean="0"/>
              <a:t>Từ</a:t>
            </a:r>
            <a:r>
              <a:rPr lang="en-US" dirty="0" smtClean="0"/>
              <a:t> </a:t>
            </a:r>
            <a:r>
              <a:rPr lang="en-US" dirty="0" err="1" smtClean="0"/>
              <a:t>mô</a:t>
            </a:r>
            <a:r>
              <a:rPr lang="en-US" dirty="0" smtClean="0"/>
              <a:t> </a:t>
            </a:r>
            <a:r>
              <a:rPr lang="en-US" dirty="0" err="1" smtClean="0"/>
              <a:t>hình</a:t>
            </a:r>
            <a:r>
              <a:rPr lang="en-US" dirty="0" smtClean="0"/>
              <a:t> </a:t>
            </a:r>
            <a:r>
              <a:rPr lang="en-US" dirty="0" err="1" smtClean="0"/>
              <a:t>sinh</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cho</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C/C++, Java</a:t>
            </a:r>
            <a:endParaRPr lang="vi-VN" sz="800" dirty="0" smtClean="0"/>
          </a:p>
          <a:p>
            <a:pPr lvl="2"/>
            <a:r>
              <a:rPr lang="en-US" dirty="0" err="1" smtClean="0"/>
              <a:t>Acceleo</a:t>
            </a:r>
            <a:r>
              <a:rPr lang="en-US" dirty="0" smtClean="0"/>
              <a:t> (https:/</a:t>
            </a:r>
            <a:r>
              <a:rPr lang="en-US" dirty="0" smtClean="0">
                <a:hlinkClick r:id="rId6"/>
              </a:rPr>
              <a:t>/w</a:t>
            </a:r>
            <a:r>
              <a:rPr lang="en-US" dirty="0" smtClean="0"/>
              <a:t>w</a:t>
            </a:r>
            <a:r>
              <a:rPr lang="en-US" dirty="0" smtClean="0">
                <a:hlinkClick r:id="rId6"/>
              </a:rPr>
              <a:t>w.eclipse.org/acceleo/)</a:t>
            </a:r>
            <a:endParaRPr lang="vi-VN" sz="1000" dirty="0" smtClean="0"/>
          </a:p>
          <a:p>
            <a:pPr lvl="3"/>
            <a:r>
              <a:rPr lang="en-US" dirty="0" err="1" smtClean="0"/>
              <a:t>Từ</a:t>
            </a:r>
            <a:r>
              <a:rPr lang="en-US" dirty="0" smtClean="0"/>
              <a:t> </a:t>
            </a:r>
            <a:r>
              <a:rPr lang="en-US" dirty="0" err="1" smtClean="0"/>
              <a:t>mô</a:t>
            </a:r>
            <a:r>
              <a:rPr lang="en-US" dirty="0" smtClean="0"/>
              <a:t> </a:t>
            </a:r>
            <a:r>
              <a:rPr lang="en-US" dirty="0" err="1" smtClean="0"/>
              <a:t>hình</a:t>
            </a:r>
            <a:r>
              <a:rPr lang="en-US" dirty="0" smtClean="0"/>
              <a:t> </a:t>
            </a:r>
            <a:r>
              <a:rPr lang="en-US" dirty="0" err="1" smtClean="0"/>
              <a:t>sinh</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cho</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JEE, </a:t>
            </a:r>
            <a:r>
              <a:rPr lang="en-US" dirty="0" err="1" smtClean="0"/>
              <a:t>.Net</a:t>
            </a:r>
            <a:r>
              <a:rPr lang="en-US" dirty="0" smtClean="0"/>
              <a:t>, </a:t>
            </a:r>
            <a:r>
              <a:rPr lang="en-US" dirty="0" err="1" smtClean="0"/>
              <a:t>Php</a:t>
            </a:r>
            <a:r>
              <a:rPr lang="en-US" dirty="0" smtClean="0"/>
              <a:t>, ...</a:t>
            </a:r>
            <a:endParaRPr lang="vi-VN" sz="800" dirty="0" smtClean="0"/>
          </a:p>
          <a:p>
            <a:pPr lvl="2"/>
            <a:r>
              <a:rPr lang="en-US" dirty="0" smtClean="0"/>
              <a:t>UML Designer </a:t>
            </a:r>
            <a:r>
              <a:rPr lang="en-US" dirty="0" smtClean="0">
                <a:hlinkClick r:id="rId7"/>
              </a:rPr>
              <a:t>(</a:t>
            </a:r>
            <a:r>
              <a:rPr lang="en-US" dirty="0" smtClean="0">
                <a:hlinkClick r:id="rId8"/>
              </a:rPr>
              <a:t>http://www.umldesigner.org/</a:t>
            </a:r>
            <a:r>
              <a:rPr lang="en-US" dirty="0" smtClean="0">
                <a:hlinkClick r:id="rId7"/>
              </a:rPr>
              <a:t>)</a:t>
            </a:r>
            <a:endParaRPr lang="en-US" dirty="0" smtClean="0"/>
          </a:p>
          <a:p>
            <a:pPr lvl="2"/>
            <a:r>
              <a:rPr lang="en-US" dirty="0"/>
              <a:t>Eclipse UML2 Tools (https:/</a:t>
            </a:r>
            <a:r>
              <a:rPr lang="en-US" dirty="0">
                <a:hlinkClick r:id="rId9"/>
              </a:rPr>
              <a:t>/w</a:t>
            </a:r>
            <a:r>
              <a:rPr lang="en-US" dirty="0"/>
              <a:t>w</a:t>
            </a:r>
            <a:r>
              <a:rPr lang="en-US" dirty="0">
                <a:hlinkClick r:id="rId9"/>
              </a:rPr>
              <a:t>w.eclipse.org/)</a:t>
            </a:r>
            <a:endParaRPr lang="vi-VN" sz="1000" dirty="0"/>
          </a:p>
          <a:p>
            <a:pPr lvl="2"/>
            <a:r>
              <a:rPr lang="en-US" dirty="0"/>
              <a:t>NetBeans IDE (https://netbeans.org/)</a:t>
            </a:r>
            <a:endParaRPr lang="vi-VN" sz="1000" dirty="0"/>
          </a:p>
          <a:p>
            <a:pPr lvl="2"/>
            <a:r>
              <a:rPr lang="en-US" dirty="0"/>
              <a:t>Oracle </a:t>
            </a:r>
            <a:r>
              <a:rPr lang="en-US" dirty="0" err="1"/>
              <a:t>JDeveloper</a:t>
            </a:r>
            <a:r>
              <a:rPr lang="en-US" dirty="0"/>
              <a:t> </a:t>
            </a:r>
            <a:r>
              <a:rPr lang="en-US" dirty="0">
                <a:hlinkClick r:id="rId10"/>
              </a:rPr>
              <a:t>(http://www.oracle.com/technetw</a:t>
            </a:r>
            <a:r>
              <a:rPr lang="en-US" dirty="0"/>
              <a:t>o</a:t>
            </a:r>
            <a:r>
              <a:rPr lang="en-US" dirty="0">
                <a:hlinkClick r:id="rId10"/>
              </a:rPr>
              <a:t>rk/developer- </a:t>
            </a:r>
            <a:r>
              <a:rPr lang="en-US" dirty="0"/>
              <a:t> tools/</a:t>
            </a:r>
            <a:r>
              <a:rPr lang="en-US" dirty="0" err="1"/>
              <a:t>jdev</a:t>
            </a:r>
            <a:r>
              <a:rPr lang="en-US" dirty="0"/>
              <a:t>/overview/index.html)</a:t>
            </a:r>
            <a:endParaRPr lang="vi-VN" sz="1000" dirty="0"/>
          </a:p>
          <a:p>
            <a:pPr lvl="2"/>
            <a:endParaRPr lang="vi-VN" sz="1000" dirty="0" smtClean="0"/>
          </a:p>
          <a:p>
            <a:pPr lvl="1"/>
            <a:endParaRPr lang="en-US" dirty="0" smtClean="0"/>
          </a:p>
          <a:p>
            <a:pPr lvl="3"/>
            <a:endParaRPr lang="en-US" sz="800" dirty="0" smtClean="0"/>
          </a:p>
          <a:p>
            <a:pPr lvl="3"/>
            <a:endParaRPr lang="vi-VN" sz="800" dirty="0" smtClean="0"/>
          </a:p>
          <a:p>
            <a:pPr lvl="2"/>
            <a:endParaRPr lang="vi-VN" sz="1000" dirty="0" smtClean="0"/>
          </a:p>
          <a:p>
            <a:pPr lvl="1"/>
            <a:endParaRPr lang="vi-VN" dirty="0"/>
          </a:p>
        </p:txBody>
      </p:sp>
    </p:spTree>
    <p:extLst>
      <p:ext uri="{BB962C8B-B14F-4D97-AF65-F5344CB8AC3E}">
        <p14:creationId xmlns:p14="http://schemas.microsoft.com/office/powerpoint/2010/main" val="3370282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b="1" dirty="0"/>
              <a:t>3.2. Ngôn ngữ mô hình hóa thống nhất UML </a:t>
            </a:r>
            <a:endParaRPr lang="vi-VN" dirty="0"/>
          </a:p>
        </p:txBody>
      </p:sp>
      <p:sp>
        <p:nvSpPr>
          <p:cNvPr id="3" name="Content Placeholder 2"/>
          <p:cNvSpPr>
            <a:spLocks noGrp="1"/>
          </p:cNvSpPr>
          <p:nvPr>
            <p:ph idx="1"/>
          </p:nvPr>
        </p:nvSpPr>
        <p:spPr>
          <a:xfrm>
            <a:off x="239282" y="1102387"/>
            <a:ext cx="5885473" cy="4830792"/>
          </a:xfrm>
        </p:spPr>
        <p:txBody>
          <a:bodyPr>
            <a:normAutofit/>
          </a:bodyPr>
          <a:lstStyle/>
          <a:p>
            <a:r>
              <a:rPr lang="en-US" dirty="0"/>
              <a:t>3.2.2. </a:t>
            </a:r>
            <a:r>
              <a:rPr lang="en-US" dirty="0" err="1"/>
              <a:t>Các</a:t>
            </a:r>
            <a:r>
              <a:rPr lang="en-US" dirty="0"/>
              <a:t> </a:t>
            </a:r>
            <a:r>
              <a:rPr lang="en-US" dirty="0" err="1"/>
              <a:t>góc</a:t>
            </a:r>
            <a:r>
              <a:rPr lang="en-US" dirty="0"/>
              <a:t> </a:t>
            </a:r>
            <a:r>
              <a:rPr lang="en-US" dirty="0" err="1"/>
              <a:t>nhìn</a:t>
            </a:r>
            <a:r>
              <a:rPr lang="en-US" dirty="0"/>
              <a:t> </a:t>
            </a:r>
            <a:r>
              <a:rPr lang="en-US" dirty="0" err="1"/>
              <a:t>của</a:t>
            </a:r>
            <a:r>
              <a:rPr lang="en-US" dirty="0"/>
              <a:t> UML</a:t>
            </a:r>
            <a:endParaRPr lang="vi-VN" dirty="0"/>
          </a:p>
          <a:p>
            <a:pPr lvl="1"/>
            <a:r>
              <a:rPr lang="vi-VN" dirty="0"/>
              <a:t>UML cung cấp các mô hình để diễn tả hệ thống</a:t>
            </a:r>
            <a:endParaRPr lang="vi-VN" sz="1400" dirty="0"/>
          </a:p>
          <a:p>
            <a:pPr lvl="1"/>
            <a:r>
              <a:rPr lang="vi-VN" dirty="0"/>
              <a:t>Mỗi mô hình chỉ có thể diễn tả hệ thống theo một góc  nhìn (view) nhất định</a:t>
            </a:r>
            <a:endParaRPr lang="vi-VN" sz="1400" dirty="0"/>
          </a:p>
          <a:p>
            <a:pPr lvl="1"/>
            <a:r>
              <a:rPr lang="vi-VN" dirty="0"/>
              <a:t>UML cung cấp 5 góc nhìn đối với hệ thống</a:t>
            </a:r>
            <a:endParaRPr lang="vi-VN" sz="1400" dirty="0"/>
          </a:p>
          <a:p>
            <a:pPr lvl="1"/>
            <a:r>
              <a:rPr lang="vi-VN" dirty="0"/>
              <a:t>Mỗi góc nhìn thực hiện bởi một số biểu đồ (mô hình)</a:t>
            </a:r>
            <a:endParaRPr lang="vi-VN" sz="1400" dirty="0"/>
          </a:p>
          <a:p>
            <a:pPr lvl="1"/>
            <a:r>
              <a:rPr lang="vi-VN" dirty="0"/>
              <a:t>Có thể có biểu đồ thuộc vào nhiều (&gt;1) góc nhìn khác  nhau</a:t>
            </a:r>
            <a:endParaRPr lang="vi-VN" sz="1400" dirty="0"/>
          </a:p>
          <a:p>
            <a:pPr lvl="3"/>
            <a:endParaRPr lang="en-US" dirty="0" smtClean="0"/>
          </a:p>
          <a:p>
            <a:pPr lvl="3"/>
            <a:endParaRPr lang="en-US" sz="800" dirty="0"/>
          </a:p>
          <a:p>
            <a:pPr lvl="3"/>
            <a:endParaRPr lang="vi-VN" sz="800" dirty="0"/>
          </a:p>
          <a:p>
            <a:pPr lvl="2"/>
            <a:endParaRPr lang="vi-VN" sz="1000" dirty="0"/>
          </a:p>
          <a:p>
            <a:pPr lvl="1"/>
            <a:endParaRPr lang="vi-VN" dirty="0"/>
          </a:p>
        </p:txBody>
      </p:sp>
      <p:sp>
        <p:nvSpPr>
          <p:cNvPr id="4" name="Slide Number Placeholder 3"/>
          <p:cNvSpPr>
            <a:spLocks noGrp="1"/>
          </p:cNvSpPr>
          <p:nvPr>
            <p:ph type="sldNum" sz="quarter" idx="12"/>
          </p:nvPr>
        </p:nvSpPr>
        <p:spPr/>
        <p:txBody>
          <a:bodyPr/>
          <a:lstStyle/>
          <a:p>
            <a:fld id="{7EAEB68D-873B-40A0-9B84-406ED7AD1845}" type="slidenum">
              <a:rPr lang="vi-VN" smtClean="0"/>
              <a:t>9</a:t>
            </a:fld>
            <a:endParaRPr lang="vi-VN"/>
          </a:p>
        </p:txBody>
      </p:sp>
      <p:pic>
        <p:nvPicPr>
          <p:cNvPr id="6" name="Picture 5" descr="UML-View">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6477030" y="1594093"/>
            <a:ext cx="5315280" cy="3883681"/>
          </a:xfrm>
          <a:prstGeom prst="rect">
            <a:avLst/>
          </a:prstGeom>
          <a:noFill/>
          <a:ln>
            <a:noFill/>
          </a:ln>
        </p:spPr>
      </p:pic>
    </p:spTree>
    <p:extLst>
      <p:ext uri="{BB962C8B-B14F-4D97-AF65-F5344CB8AC3E}">
        <p14:creationId xmlns:p14="http://schemas.microsoft.com/office/powerpoint/2010/main" val="1554117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6C15D473-249F-4D80-B33F-5DD2437BE3B5}"/>
  <p:tag name="ISPRING_RESOURCE_FOLDER" val="D:\Google Drive\Lecture\BAI GIANG PTTKHTTT\SLIDES\2020_Chuong 1_ Gioi thieu ve phan tich va thiet ke he thong\"/>
  <p:tag name="ISPRING_PRESENTATION_PATH" val="D:\Google Drive\Lecture\BAI GIANG PTTKHTTT\SLIDES\2020_Chuong 1_ Gioi thieu ve phan tich va thiet ke he thong.pptx"/>
  <p:tag name="ISPRING_PROJECT_VERSION" val="9"/>
  <p:tag name="ISPRING_PROJECT_FOLDER_UPDATED" val="1"/>
  <p:tag name="ISPRING_SCREEN_RECS_UPDATED" val="D:\Google Drive\Lecture\BAI GIANG PTTKHTTT\SLIDES\2020_Chuong 1_ Gioi thieu ve phan tich va thiet ke he thong\"/>
  <p:tag name="ISPRING_LMS_API_VERSION" val="SCORM 2004 (4th edition)"/>
  <p:tag name="ISPRING_ULTRA_SCORM_COURSE_ID" val="0CAE2931-58B6-4226-A462-F6D6CB8F89EC"/>
  <p:tag name="ISPRING_CMI5_LAUNCH_METHOD" val="any window"/>
  <p:tag name="ISPRING_SCORM_RATE_SLIDES" val="1"/>
  <p:tag name="ISPRING_SCORM_PASSING_SCORE" val="100.000000"/>
  <p:tag name="ISPRINGCLOUDFOLDERID" val="1"/>
  <p:tag name="ISPRINGONLINEFOLDERID" val="1"/>
  <p:tag name="ISPRING_OUTPUT_FOLDER" val="[[&quot;\uFFFDF\uFFFD\u0014{5DA0ACFB-F058-4447-93ED-38D26C35E035}&quot;,&quot;D:\\Google Drive\\Lecture\\BAI GIANG PTTKHTTT\\SLIDES&quot;]]"/>
  <p:tag name="ISPRING_CURRENT_PLAYER_ID" val="universal"/>
  <p:tag name="ISPRING_FIRST_PUBLISH" val="1"/>
  <p:tag name="ISPRING_ULTRA_SCORM_COURCE_TITLE" val="2020_Chuong 2_ Phat trien du an phan mem"/>
  <p:tag name="ISPRING_SCORM_ENDPOINT" val="&lt;endpoint&gt;&lt;enable&gt;0&lt;/enable&gt;&lt;lrs&gt;http://&lt;/lrs&gt;&lt;auth&gt;0&lt;/auth&gt;&lt;login&gt;&lt;/login&gt;&lt;password&gt;&lt;/password&gt;&lt;key&gt;&lt;/key&gt;&lt;name&gt;&lt;/name&gt;&lt;email&gt;&lt;/email&gt;&lt;/endpoint&gt;&#10;"/>
  <p:tag name="ISPRING_SCORM_RATE_QUIZZES" val="0"/>
  <p:tag name="ISPRING_PRESENTATION_TITLE" val="2020_Chuong 2_ Phat trien du an phan mem"/>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06E08F449638204E9A1518C3F495DE44" ma:contentTypeVersion="9" ma:contentTypeDescription="Tạo tài liệu mới." ma:contentTypeScope="" ma:versionID="44df4c853a3674c785dc9d2a821f47d1">
  <xsd:schema xmlns:xsd="http://www.w3.org/2001/XMLSchema" xmlns:xs="http://www.w3.org/2001/XMLSchema" xmlns:p="http://schemas.microsoft.com/office/2006/metadata/properties" xmlns:ns3="eeb43892-92ba-4451-8bea-60b2e59bcc56" targetNamespace="http://schemas.microsoft.com/office/2006/metadata/properties" ma:root="true" ma:fieldsID="0f86aa4cdf4c04e0a351019436c8e569" ns3:_="">
    <xsd:import namespace="eeb43892-92ba-4451-8bea-60b2e59bcc5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b43892-92ba-4451-8bea-60b2e59bcc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694A4C-B5C9-458B-8E23-28124C289C5A}">
  <ds:schemaRefs>
    <ds:schemaRef ds:uri="http://purl.org/dc/terms/"/>
    <ds:schemaRef ds:uri="http://www.w3.org/XML/1998/namespace"/>
    <ds:schemaRef ds:uri="eeb43892-92ba-4451-8bea-60b2e59bcc56"/>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42B9EF2B-C465-49F0-8F9C-6EBDA1C0729D}">
  <ds:schemaRefs>
    <ds:schemaRef ds:uri="http://schemas.microsoft.com/sharepoint/v3/contenttype/forms"/>
  </ds:schemaRefs>
</ds:datastoreItem>
</file>

<file path=customXml/itemProps3.xml><?xml version="1.0" encoding="utf-8"?>
<ds:datastoreItem xmlns:ds="http://schemas.openxmlformats.org/officeDocument/2006/customXml" ds:itemID="{7B63FC85-6072-4677-9C98-395D103FDB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b43892-92ba-4451-8bea-60b2e59bcc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583</TotalTime>
  <Words>1928</Words>
  <Application>Microsoft Office PowerPoint</Application>
  <PresentationFormat>Custom</PresentationFormat>
  <Paragraphs>259</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Retrospect</vt:lpstr>
      <vt:lpstr>PHÂN TÍCH VÀ THIẾT KẾ  HỆ THỐNG THÔNG TIN</vt:lpstr>
      <vt:lpstr>NỘI DUNG HỌC PHẦN</vt:lpstr>
      <vt:lpstr>3.1. Mô hình hóa</vt:lpstr>
      <vt:lpstr>3.1. Mô hình hóa</vt:lpstr>
      <vt:lpstr>3.1. Mô hình hóa</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lpstr>3.2. Ngôn ngữ mô hình hóa thống nhất UML </vt:lpstr>
    </vt:vector>
  </TitlesOfParts>
  <Company>blogthuthuatwin10.com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2020_Chuong 2_ Phat trien du an phan mem</dc:title>
  <dc:creator>Admin</dc:creator>
  <cp:lastModifiedBy>TRAN MINH TUAN</cp:lastModifiedBy>
  <cp:revision>83</cp:revision>
  <dcterms:created xsi:type="dcterms:W3CDTF">2020-02-03T09:12:56Z</dcterms:created>
  <dcterms:modified xsi:type="dcterms:W3CDTF">2020-03-09T15:52:20Z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0x01010006E08F449638204E9A1518C3F495DE44</vt:lpwstr>
  </property>
</Properties>
</file>