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notesMasterIdLst>
    <p:notesMasterId r:id="rId113"/>
  </p:notesMasterIdLst>
  <p:sldIdLst>
    <p:sldId id="256" r:id="rId5"/>
    <p:sldId id="263" r:id="rId6"/>
    <p:sldId id="264" r:id="rId7"/>
    <p:sldId id="265" r:id="rId8"/>
    <p:sldId id="266" r:id="rId9"/>
    <p:sldId id="267" r:id="rId10"/>
    <p:sldId id="268" r:id="rId11"/>
    <p:sldId id="270"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7" r:id="rId59"/>
    <p:sldId id="318" r:id="rId60"/>
    <p:sldId id="319" r:id="rId61"/>
    <p:sldId id="321" r:id="rId62"/>
    <p:sldId id="320" r:id="rId63"/>
    <p:sldId id="322" r:id="rId64"/>
    <p:sldId id="323" r:id="rId65"/>
    <p:sldId id="324" r:id="rId66"/>
    <p:sldId id="327" r:id="rId67"/>
    <p:sldId id="325" r:id="rId68"/>
    <p:sldId id="326" r:id="rId69"/>
    <p:sldId id="329" r:id="rId70"/>
    <p:sldId id="328" r:id="rId71"/>
    <p:sldId id="330" r:id="rId72"/>
    <p:sldId id="331" r:id="rId73"/>
    <p:sldId id="332" r:id="rId74"/>
    <p:sldId id="334" r:id="rId75"/>
    <p:sldId id="333"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Lst>
  <p:sldSz cx="12192000" cy="6858000"/>
  <p:notesSz cx="6858000" cy="9144000"/>
  <p:custDataLst>
    <p:tags r:id="rId1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5" autoAdjust="0"/>
    <p:restoredTop sz="77455" autoAdjust="0"/>
  </p:normalViewPr>
  <p:slideViewPr>
    <p:cSldViewPr snapToGrid="0">
      <p:cViewPr varScale="1">
        <p:scale>
          <a:sx n="39" d="100"/>
          <a:sy n="39" d="100"/>
        </p:scale>
        <p:origin x="84" y="276"/>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heme" Target="theme/theme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tags" Target="tags/tag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CCF26-99C5-4195-80EE-CEA716DC171D}" type="datetimeFigureOut">
              <a:rPr lang="vi-VN" smtClean="0"/>
              <a:t>11/05/2020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E496D-58E6-4651-9142-9F467006E977}" type="slidenum">
              <a:rPr lang="vi-VN" smtClean="0"/>
              <a:t>‹#›</a:t>
            </a:fld>
            <a:endParaRPr lang="vi-VN"/>
          </a:p>
        </p:txBody>
      </p:sp>
    </p:spTree>
    <p:extLst>
      <p:ext uri="{BB962C8B-B14F-4D97-AF65-F5344CB8AC3E}">
        <p14:creationId xmlns:p14="http://schemas.microsoft.com/office/powerpoint/2010/main" val="175508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a:t>
            </a:fld>
            <a:endParaRPr lang="vi-VN"/>
          </a:p>
        </p:txBody>
      </p:sp>
    </p:spTree>
    <p:extLst>
      <p:ext uri="{BB962C8B-B14F-4D97-AF65-F5344CB8AC3E}">
        <p14:creationId xmlns:p14="http://schemas.microsoft.com/office/powerpoint/2010/main" val="2881607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a:t>
            </a:fld>
            <a:endParaRPr lang="vi-VN"/>
          </a:p>
        </p:txBody>
      </p:sp>
    </p:spTree>
    <p:extLst>
      <p:ext uri="{BB962C8B-B14F-4D97-AF65-F5344CB8AC3E}">
        <p14:creationId xmlns:p14="http://schemas.microsoft.com/office/powerpoint/2010/main" val="6325452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100</a:t>
            </a:fld>
            <a:endParaRPr lang="vi-VN"/>
          </a:p>
        </p:txBody>
      </p:sp>
    </p:spTree>
    <p:extLst>
      <p:ext uri="{BB962C8B-B14F-4D97-AF65-F5344CB8AC3E}">
        <p14:creationId xmlns:p14="http://schemas.microsoft.com/office/powerpoint/2010/main" val="35530182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101</a:t>
            </a:fld>
            <a:endParaRPr lang="vi-VN"/>
          </a:p>
        </p:txBody>
      </p:sp>
    </p:spTree>
    <p:extLst>
      <p:ext uri="{BB962C8B-B14F-4D97-AF65-F5344CB8AC3E}">
        <p14:creationId xmlns:p14="http://schemas.microsoft.com/office/powerpoint/2010/main" val="2444426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102</a:t>
            </a:fld>
            <a:endParaRPr lang="vi-VN"/>
          </a:p>
        </p:txBody>
      </p:sp>
    </p:spTree>
    <p:extLst>
      <p:ext uri="{BB962C8B-B14F-4D97-AF65-F5344CB8AC3E}">
        <p14:creationId xmlns:p14="http://schemas.microsoft.com/office/powerpoint/2010/main" val="156317590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103</a:t>
            </a:fld>
            <a:endParaRPr lang="vi-VN"/>
          </a:p>
        </p:txBody>
      </p:sp>
    </p:spTree>
    <p:extLst>
      <p:ext uri="{BB962C8B-B14F-4D97-AF65-F5344CB8AC3E}">
        <p14:creationId xmlns:p14="http://schemas.microsoft.com/office/powerpoint/2010/main" val="6124181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104</a:t>
            </a:fld>
            <a:endParaRPr lang="vi-VN"/>
          </a:p>
        </p:txBody>
      </p:sp>
    </p:spTree>
    <p:extLst>
      <p:ext uri="{BB962C8B-B14F-4D97-AF65-F5344CB8AC3E}">
        <p14:creationId xmlns:p14="http://schemas.microsoft.com/office/powerpoint/2010/main" val="232588716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105</a:t>
            </a:fld>
            <a:endParaRPr lang="vi-VN"/>
          </a:p>
        </p:txBody>
      </p:sp>
    </p:spTree>
    <p:extLst>
      <p:ext uri="{BB962C8B-B14F-4D97-AF65-F5344CB8AC3E}">
        <p14:creationId xmlns:p14="http://schemas.microsoft.com/office/powerpoint/2010/main" val="189953335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106</a:t>
            </a:fld>
            <a:endParaRPr lang="vi-VN"/>
          </a:p>
        </p:txBody>
      </p:sp>
    </p:spTree>
    <p:extLst>
      <p:ext uri="{BB962C8B-B14F-4D97-AF65-F5344CB8AC3E}">
        <p14:creationId xmlns:p14="http://schemas.microsoft.com/office/powerpoint/2010/main" val="11892783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107</a:t>
            </a:fld>
            <a:endParaRPr lang="vi-VN"/>
          </a:p>
        </p:txBody>
      </p:sp>
    </p:spTree>
    <p:extLst>
      <p:ext uri="{BB962C8B-B14F-4D97-AF65-F5344CB8AC3E}">
        <p14:creationId xmlns:p14="http://schemas.microsoft.com/office/powerpoint/2010/main" val="26482282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108</a:t>
            </a:fld>
            <a:endParaRPr lang="vi-VN"/>
          </a:p>
        </p:txBody>
      </p:sp>
    </p:spTree>
    <p:extLst>
      <p:ext uri="{BB962C8B-B14F-4D97-AF65-F5344CB8AC3E}">
        <p14:creationId xmlns:p14="http://schemas.microsoft.com/office/powerpoint/2010/main" val="3818626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11</a:t>
            </a:fld>
            <a:endParaRPr lang="vi-VN"/>
          </a:p>
        </p:txBody>
      </p:sp>
    </p:spTree>
    <p:extLst>
      <p:ext uri="{BB962C8B-B14F-4D97-AF65-F5344CB8AC3E}">
        <p14:creationId xmlns:p14="http://schemas.microsoft.com/office/powerpoint/2010/main" val="400947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12</a:t>
            </a:fld>
            <a:endParaRPr lang="vi-VN"/>
          </a:p>
        </p:txBody>
      </p:sp>
    </p:spTree>
    <p:extLst>
      <p:ext uri="{BB962C8B-B14F-4D97-AF65-F5344CB8AC3E}">
        <p14:creationId xmlns:p14="http://schemas.microsoft.com/office/powerpoint/2010/main" val="140055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13</a:t>
            </a:fld>
            <a:endParaRPr lang="vi-VN"/>
          </a:p>
        </p:txBody>
      </p:sp>
    </p:spTree>
    <p:extLst>
      <p:ext uri="{BB962C8B-B14F-4D97-AF65-F5344CB8AC3E}">
        <p14:creationId xmlns:p14="http://schemas.microsoft.com/office/powerpoint/2010/main" val="4180998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14</a:t>
            </a:fld>
            <a:endParaRPr lang="vi-VN"/>
          </a:p>
        </p:txBody>
      </p:sp>
    </p:spTree>
    <p:extLst>
      <p:ext uri="{BB962C8B-B14F-4D97-AF65-F5344CB8AC3E}">
        <p14:creationId xmlns:p14="http://schemas.microsoft.com/office/powerpoint/2010/main" val="419477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15</a:t>
            </a:fld>
            <a:endParaRPr lang="vi-VN"/>
          </a:p>
        </p:txBody>
      </p:sp>
    </p:spTree>
    <p:extLst>
      <p:ext uri="{BB962C8B-B14F-4D97-AF65-F5344CB8AC3E}">
        <p14:creationId xmlns:p14="http://schemas.microsoft.com/office/powerpoint/2010/main" val="3847190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16</a:t>
            </a:fld>
            <a:endParaRPr lang="vi-VN"/>
          </a:p>
        </p:txBody>
      </p:sp>
    </p:spTree>
    <p:extLst>
      <p:ext uri="{BB962C8B-B14F-4D97-AF65-F5344CB8AC3E}">
        <p14:creationId xmlns:p14="http://schemas.microsoft.com/office/powerpoint/2010/main" val="345961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17</a:t>
            </a:fld>
            <a:endParaRPr lang="vi-VN"/>
          </a:p>
        </p:txBody>
      </p:sp>
    </p:spTree>
    <p:extLst>
      <p:ext uri="{BB962C8B-B14F-4D97-AF65-F5344CB8AC3E}">
        <p14:creationId xmlns:p14="http://schemas.microsoft.com/office/powerpoint/2010/main" val="2859641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18</a:t>
            </a:fld>
            <a:endParaRPr lang="vi-VN"/>
          </a:p>
        </p:txBody>
      </p:sp>
    </p:spTree>
    <p:extLst>
      <p:ext uri="{BB962C8B-B14F-4D97-AF65-F5344CB8AC3E}">
        <p14:creationId xmlns:p14="http://schemas.microsoft.com/office/powerpoint/2010/main" val="2787325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19</a:t>
            </a:fld>
            <a:endParaRPr lang="vi-VN"/>
          </a:p>
        </p:txBody>
      </p:sp>
    </p:spTree>
    <p:extLst>
      <p:ext uri="{BB962C8B-B14F-4D97-AF65-F5344CB8AC3E}">
        <p14:creationId xmlns:p14="http://schemas.microsoft.com/office/powerpoint/2010/main" val="166736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a:t>
            </a:fld>
            <a:endParaRPr lang="vi-VN"/>
          </a:p>
        </p:txBody>
      </p:sp>
    </p:spTree>
    <p:extLst>
      <p:ext uri="{BB962C8B-B14F-4D97-AF65-F5344CB8AC3E}">
        <p14:creationId xmlns:p14="http://schemas.microsoft.com/office/powerpoint/2010/main" val="330296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20</a:t>
            </a:fld>
            <a:endParaRPr lang="vi-VN"/>
          </a:p>
        </p:txBody>
      </p:sp>
    </p:spTree>
    <p:extLst>
      <p:ext uri="{BB962C8B-B14F-4D97-AF65-F5344CB8AC3E}">
        <p14:creationId xmlns:p14="http://schemas.microsoft.com/office/powerpoint/2010/main" val="4131705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21</a:t>
            </a:fld>
            <a:endParaRPr lang="vi-VN"/>
          </a:p>
        </p:txBody>
      </p:sp>
    </p:spTree>
    <p:extLst>
      <p:ext uri="{BB962C8B-B14F-4D97-AF65-F5344CB8AC3E}">
        <p14:creationId xmlns:p14="http://schemas.microsoft.com/office/powerpoint/2010/main" val="3783549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22</a:t>
            </a:fld>
            <a:endParaRPr lang="vi-VN"/>
          </a:p>
        </p:txBody>
      </p:sp>
    </p:spTree>
    <p:extLst>
      <p:ext uri="{BB962C8B-B14F-4D97-AF65-F5344CB8AC3E}">
        <p14:creationId xmlns:p14="http://schemas.microsoft.com/office/powerpoint/2010/main" val="980699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23</a:t>
            </a:fld>
            <a:endParaRPr lang="vi-VN"/>
          </a:p>
        </p:txBody>
      </p:sp>
    </p:spTree>
    <p:extLst>
      <p:ext uri="{BB962C8B-B14F-4D97-AF65-F5344CB8AC3E}">
        <p14:creationId xmlns:p14="http://schemas.microsoft.com/office/powerpoint/2010/main" val="4087269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24</a:t>
            </a:fld>
            <a:endParaRPr lang="vi-VN"/>
          </a:p>
        </p:txBody>
      </p:sp>
    </p:spTree>
    <p:extLst>
      <p:ext uri="{BB962C8B-B14F-4D97-AF65-F5344CB8AC3E}">
        <p14:creationId xmlns:p14="http://schemas.microsoft.com/office/powerpoint/2010/main" val="1823094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25</a:t>
            </a:fld>
            <a:endParaRPr lang="vi-VN"/>
          </a:p>
        </p:txBody>
      </p:sp>
    </p:spTree>
    <p:extLst>
      <p:ext uri="{BB962C8B-B14F-4D97-AF65-F5344CB8AC3E}">
        <p14:creationId xmlns:p14="http://schemas.microsoft.com/office/powerpoint/2010/main" val="2107815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26</a:t>
            </a:fld>
            <a:endParaRPr lang="vi-VN"/>
          </a:p>
        </p:txBody>
      </p:sp>
    </p:spTree>
    <p:extLst>
      <p:ext uri="{BB962C8B-B14F-4D97-AF65-F5344CB8AC3E}">
        <p14:creationId xmlns:p14="http://schemas.microsoft.com/office/powerpoint/2010/main" val="4229802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27</a:t>
            </a:fld>
            <a:endParaRPr lang="vi-VN"/>
          </a:p>
        </p:txBody>
      </p:sp>
    </p:spTree>
    <p:extLst>
      <p:ext uri="{BB962C8B-B14F-4D97-AF65-F5344CB8AC3E}">
        <p14:creationId xmlns:p14="http://schemas.microsoft.com/office/powerpoint/2010/main" val="2689670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28</a:t>
            </a:fld>
            <a:endParaRPr lang="vi-VN"/>
          </a:p>
        </p:txBody>
      </p:sp>
    </p:spTree>
    <p:extLst>
      <p:ext uri="{BB962C8B-B14F-4D97-AF65-F5344CB8AC3E}">
        <p14:creationId xmlns:p14="http://schemas.microsoft.com/office/powerpoint/2010/main" val="1683422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29</a:t>
            </a:fld>
            <a:endParaRPr lang="vi-VN"/>
          </a:p>
        </p:txBody>
      </p:sp>
    </p:spTree>
    <p:extLst>
      <p:ext uri="{BB962C8B-B14F-4D97-AF65-F5344CB8AC3E}">
        <p14:creationId xmlns:p14="http://schemas.microsoft.com/office/powerpoint/2010/main" val="166056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a:t>
            </a:fld>
            <a:endParaRPr lang="vi-VN"/>
          </a:p>
        </p:txBody>
      </p:sp>
    </p:spTree>
    <p:extLst>
      <p:ext uri="{BB962C8B-B14F-4D97-AF65-F5344CB8AC3E}">
        <p14:creationId xmlns:p14="http://schemas.microsoft.com/office/powerpoint/2010/main" val="781492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30</a:t>
            </a:fld>
            <a:endParaRPr lang="vi-VN"/>
          </a:p>
        </p:txBody>
      </p:sp>
    </p:spTree>
    <p:extLst>
      <p:ext uri="{BB962C8B-B14F-4D97-AF65-F5344CB8AC3E}">
        <p14:creationId xmlns:p14="http://schemas.microsoft.com/office/powerpoint/2010/main" val="2289513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31</a:t>
            </a:fld>
            <a:endParaRPr lang="vi-VN"/>
          </a:p>
        </p:txBody>
      </p:sp>
    </p:spTree>
    <p:extLst>
      <p:ext uri="{BB962C8B-B14F-4D97-AF65-F5344CB8AC3E}">
        <p14:creationId xmlns:p14="http://schemas.microsoft.com/office/powerpoint/2010/main" val="3090945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32</a:t>
            </a:fld>
            <a:endParaRPr lang="vi-VN"/>
          </a:p>
        </p:txBody>
      </p:sp>
    </p:spTree>
    <p:extLst>
      <p:ext uri="{BB962C8B-B14F-4D97-AF65-F5344CB8AC3E}">
        <p14:creationId xmlns:p14="http://schemas.microsoft.com/office/powerpoint/2010/main" val="29795101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33</a:t>
            </a:fld>
            <a:endParaRPr lang="vi-VN"/>
          </a:p>
        </p:txBody>
      </p:sp>
    </p:spTree>
    <p:extLst>
      <p:ext uri="{BB962C8B-B14F-4D97-AF65-F5344CB8AC3E}">
        <p14:creationId xmlns:p14="http://schemas.microsoft.com/office/powerpoint/2010/main" val="25068104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34</a:t>
            </a:fld>
            <a:endParaRPr lang="vi-VN"/>
          </a:p>
        </p:txBody>
      </p:sp>
    </p:spTree>
    <p:extLst>
      <p:ext uri="{BB962C8B-B14F-4D97-AF65-F5344CB8AC3E}">
        <p14:creationId xmlns:p14="http://schemas.microsoft.com/office/powerpoint/2010/main" val="425368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35</a:t>
            </a:fld>
            <a:endParaRPr lang="vi-VN"/>
          </a:p>
        </p:txBody>
      </p:sp>
    </p:spTree>
    <p:extLst>
      <p:ext uri="{BB962C8B-B14F-4D97-AF65-F5344CB8AC3E}">
        <p14:creationId xmlns:p14="http://schemas.microsoft.com/office/powerpoint/2010/main" val="3001408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36</a:t>
            </a:fld>
            <a:endParaRPr lang="vi-VN"/>
          </a:p>
        </p:txBody>
      </p:sp>
    </p:spTree>
    <p:extLst>
      <p:ext uri="{BB962C8B-B14F-4D97-AF65-F5344CB8AC3E}">
        <p14:creationId xmlns:p14="http://schemas.microsoft.com/office/powerpoint/2010/main" val="39030777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37</a:t>
            </a:fld>
            <a:endParaRPr lang="vi-VN"/>
          </a:p>
        </p:txBody>
      </p:sp>
    </p:spTree>
    <p:extLst>
      <p:ext uri="{BB962C8B-B14F-4D97-AF65-F5344CB8AC3E}">
        <p14:creationId xmlns:p14="http://schemas.microsoft.com/office/powerpoint/2010/main" val="29803860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38</a:t>
            </a:fld>
            <a:endParaRPr lang="vi-VN"/>
          </a:p>
        </p:txBody>
      </p:sp>
    </p:spTree>
    <p:extLst>
      <p:ext uri="{BB962C8B-B14F-4D97-AF65-F5344CB8AC3E}">
        <p14:creationId xmlns:p14="http://schemas.microsoft.com/office/powerpoint/2010/main" val="35506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39</a:t>
            </a:fld>
            <a:endParaRPr lang="vi-VN"/>
          </a:p>
        </p:txBody>
      </p:sp>
    </p:spTree>
    <p:extLst>
      <p:ext uri="{BB962C8B-B14F-4D97-AF65-F5344CB8AC3E}">
        <p14:creationId xmlns:p14="http://schemas.microsoft.com/office/powerpoint/2010/main" val="1408342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a:t>
            </a:fld>
            <a:endParaRPr lang="vi-VN"/>
          </a:p>
        </p:txBody>
      </p:sp>
    </p:spTree>
    <p:extLst>
      <p:ext uri="{BB962C8B-B14F-4D97-AF65-F5344CB8AC3E}">
        <p14:creationId xmlns:p14="http://schemas.microsoft.com/office/powerpoint/2010/main" val="28560873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40</a:t>
            </a:fld>
            <a:endParaRPr lang="vi-VN"/>
          </a:p>
        </p:txBody>
      </p:sp>
    </p:spTree>
    <p:extLst>
      <p:ext uri="{BB962C8B-B14F-4D97-AF65-F5344CB8AC3E}">
        <p14:creationId xmlns:p14="http://schemas.microsoft.com/office/powerpoint/2010/main" val="1509391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41</a:t>
            </a:fld>
            <a:endParaRPr lang="vi-VN"/>
          </a:p>
        </p:txBody>
      </p:sp>
    </p:spTree>
    <p:extLst>
      <p:ext uri="{BB962C8B-B14F-4D97-AF65-F5344CB8AC3E}">
        <p14:creationId xmlns:p14="http://schemas.microsoft.com/office/powerpoint/2010/main" val="4237005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42</a:t>
            </a:fld>
            <a:endParaRPr lang="vi-VN"/>
          </a:p>
        </p:txBody>
      </p:sp>
    </p:spTree>
    <p:extLst>
      <p:ext uri="{BB962C8B-B14F-4D97-AF65-F5344CB8AC3E}">
        <p14:creationId xmlns:p14="http://schemas.microsoft.com/office/powerpoint/2010/main" val="2034872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43</a:t>
            </a:fld>
            <a:endParaRPr lang="vi-VN"/>
          </a:p>
        </p:txBody>
      </p:sp>
    </p:spTree>
    <p:extLst>
      <p:ext uri="{BB962C8B-B14F-4D97-AF65-F5344CB8AC3E}">
        <p14:creationId xmlns:p14="http://schemas.microsoft.com/office/powerpoint/2010/main" val="21961774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44</a:t>
            </a:fld>
            <a:endParaRPr lang="vi-VN"/>
          </a:p>
        </p:txBody>
      </p:sp>
    </p:spTree>
    <p:extLst>
      <p:ext uri="{BB962C8B-B14F-4D97-AF65-F5344CB8AC3E}">
        <p14:creationId xmlns:p14="http://schemas.microsoft.com/office/powerpoint/2010/main" val="3726240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45</a:t>
            </a:fld>
            <a:endParaRPr lang="vi-VN"/>
          </a:p>
        </p:txBody>
      </p:sp>
    </p:spTree>
    <p:extLst>
      <p:ext uri="{BB962C8B-B14F-4D97-AF65-F5344CB8AC3E}">
        <p14:creationId xmlns:p14="http://schemas.microsoft.com/office/powerpoint/2010/main" val="1793856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46</a:t>
            </a:fld>
            <a:endParaRPr lang="vi-VN"/>
          </a:p>
        </p:txBody>
      </p:sp>
    </p:spTree>
    <p:extLst>
      <p:ext uri="{BB962C8B-B14F-4D97-AF65-F5344CB8AC3E}">
        <p14:creationId xmlns:p14="http://schemas.microsoft.com/office/powerpoint/2010/main" val="20577636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47</a:t>
            </a:fld>
            <a:endParaRPr lang="vi-VN"/>
          </a:p>
        </p:txBody>
      </p:sp>
    </p:spTree>
    <p:extLst>
      <p:ext uri="{BB962C8B-B14F-4D97-AF65-F5344CB8AC3E}">
        <p14:creationId xmlns:p14="http://schemas.microsoft.com/office/powerpoint/2010/main" val="30174206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48</a:t>
            </a:fld>
            <a:endParaRPr lang="vi-VN"/>
          </a:p>
        </p:txBody>
      </p:sp>
    </p:spTree>
    <p:extLst>
      <p:ext uri="{BB962C8B-B14F-4D97-AF65-F5344CB8AC3E}">
        <p14:creationId xmlns:p14="http://schemas.microsoft.com/office/powerpoint/2010/main" val="35580811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49</a:t>
            </a:fld>
            <a:endParaRPr lang="vi-VN"/>
          </a:p>
        </p:txBody>
      </p:sp>
    </p:spTree>
    <p:extLst>
      <p:ext uri="{BB962C8B-B14F-4D97-AF65-F5344CB8AC3E}">
        <p14:creationId xmlns:p14="http://schemas.microsoft.com/office/powerpoint/2010/main" val="167659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a:t>
            </a:fld>
            <a:endParaRPr lang="vi-VN"/>
          </a:p>
        </p:txBody>
      </p:sp>
    </p:spTree>
    <p:extLst>
      <p:ext uri="{BB962C8B-B14F-4D97-AF65-F5344CB8AC3E}">
        <p14:creationId xmlns:p14="http://schemas.microsoft.com/office/powerpoint/2010/main" val="13956248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50</a:t>
            </a:fld>
            <a:endParaRPr lang="vi-VN"/>
          </a:p>
        </p:txBody>
      </p:sp>
    </p:spTree>
    <p:extLst>
      <p:ext uri="{BB962C8B-B14F-4D97-AF65-F5344CB8AC3E}">
        <p14:creationId xmlns:p14="http://schemas.microsoft.com/office/powerpoint/2010/main" val="3701590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51</a:t>
            </a:fld>
            <a:endParaRPr lang="vi-VN"/>
          </a:p>
        </p:txBody>
      </p:sp>
    </p:spTree>
    <p:extLst>
      <p:ext uri="{BB962C8B-B14F-4D97-AF65-F5344CB8AC3E}">
        <p14:creationId xmlns:p14="http://schemas.microsoft.com/office/powerpoint/2010/main" val="21447137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52</a:t>
            </a:fld>
            <a:endParaRPr lang="vi-VN"/>
          </a:p>
        </p:txBody>
      </p:sp>
    </p:spTree>
    <p:extLst>
      <p:ext uri="{BB962C8B-B14F-4D97-AF65-F5344CB8AC3E}">
        <p14:creationId xmlns:p14="http://schemas.microsoft.com/office/powerpoint/2010/main" val="24611596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53</a:t>
            </a:fld>
            <a:endParaRPr lang="vi-VN"/>
          </a:p>
        </p:txBody>
      </p:sp>
    </p:spTree>
    <p:extLst>
      <p:ext uri="{BB962C8B-B14F-4D97-AF65-F5344CB8AC3E}">
        <p14:creationId xmlns:p14="http://schemas.microsoft.com/office/powerpoint/2010/main" val="41533699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54</a:t>
            </a:fld>
            <a:endParaRPr lang="vi-VN"/>
          </a:p>
        </p:txBody>
      </p:sp>
    </p:spTree>
    <p:extLst>
      <p:ext uri="{BB962C8B-B14F-4D97-AF65-F5344CB8AC3E}">
        <p14:creationId xmlns:p14="http://schemas.microsoft.com/office/powerpoint/2010/main" val="23891136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55</a:t>
            </a:fld>
            <a:endParaRPr lang="vi-VN"/>
          </a:p>
        </p:txBody>
      </p:sp>
    </p:spTree>
    <p:extLst>
      <p:ext uri="{BB962C8B-B14F-4D97-AF65-F5344CB8AC3E}">
        <p14:creationId xmlns:p14="http://schemas.microsoft.com/office/powerpoint/2010/main" val="971088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56</a:t>
            </a:fld>
            <a:endParaRPr lang="vi-VN"/>
          </a:p>
        </p:txBody>
      </p:sp>
    </p:spTree>
    <p:extLst>
      <p:ext uri="{BB962C8B-B14F-4D97-AF65-F5344CB8AC3E}">
        <p14:creationId xmlns:p14="http://schemas.microsoft.com/office/powerpoint/2010/main" val="2793014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57</a:t>
            </a:fld>
            <a:endParaRPr lang="vi-VN"/>
          </a:p>
        </p:txBody>
      </p:sp>
    </p:spTree>
    <p:extLst>
      <p:ext uri="{BB962C8B-B14F-4D97-AF65-F5344CB8AC3E}">
        <p14:creationId xmlns:p14="http://schemas.microsoft.com/office/powerpoint/2010/main" val="25503151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58</a:t>
            </a:fld>
            <a:endParaRPr lang="vi-VN"/>
          </a:p>
        </p:txBody>
      </p:sp>
    </p:spTree>
    <p:extLst>
      <p:ext uri="{BB962C8B-B14F-4D97-AF65-F5344CB8AC3E}">
        <p14:creationId xmlns:p14="http://schemas.microsoft.com/office/powerpoint/2010/main" val="34944161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59</a:t>
            </a:fld>
            <a:endParaRPr lang="vi-VN"/>
          </a:p>
        </p:txBody>
      </p:sp>
    </p:spTree>
    <p:extLst>
      <p:ext uri="{BB962C8B-B14F-4D97-AF65-F5344CB8AC3E}">
        <p14:creationId xmlns:p14="http://schemas.microsoft.com/office/powerpoint/2010/main" val="214835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a:t>
            </a:fld>
            <a:endParaRPr lang="vi-VN"/>
          </a:p>
        </p:txBody>
      </p:sp>
    </p:spTree>
    <p:extLst>
      <p:ext uri="{BB962C8B-B14F-4D97-AF65-F5344CB8AC3E}">
        <p14:creationId xmlns:p14="http://schemas.microsoft.com/office/powerpoint/2010/main" val="34201216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60</a:t>
            </a:fld>
            <a:endParaRPr lang="vi-VN"/>
          </a:p>
        </p:txBody>
      </p:sp>
    </p:spTree>
    <p:extLst>
      <p:ext uri="{BB962C8B-B14F-4D97-AF65-F5344CB8AC3E}">
        <p14:creationId xmlns:p14="http://schemas.microsoft.com/office/powerpoint/2010/main" val="6373254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61</a:t>
            </a:fld>
            <a:endParaRPr lang="vi-VN"/>
          </a:p>
        </p:txBody>
      </p:sp>
    </p:spTree>
    <p:extLst>
      <p:ext uri="{BB962C8B-B14F-4D97-AF65-F5344CB8AC3E}">
        <p14:creationId xmlns:p14="http://schemas.microsoft.com/office/powerpoint/2010/main" val="19228665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62</a:t>
            </a:fld>
            <a:endParaRPr lang="vi-VN"/>
          </a:p>
        </p:txBody>
      </p:sp>
    </p:spTree>
    <p:extLst>
      <p:ext uri="{BB962C8B-B14F-4D97-AF65-F5344CB8AC3E}">
        <p14:creationId xmlns:p14="http://schemas.microsoft.com/office/powerpoint/2010/main" val="26386419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63</a:t>
            </a:fld>
            <a:endParaRPr lang="vi-VN"/>
          </a:p>
        </p:txBody>
      </p:sp>
    </p:spTree>
    <p:extLst>
      <p:ext uri="{BB962C8B-B14F-4D97-AF65-F5344CB8AC3E}">
        <p14:creationId xmlns:p14="http://schemas.microsoft.com/office/powerpoint/2010/main" val="35449544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64</a:t>
            </a:fld>
            <a:endParaRPr lang="vi-VN"/>
          </a:p>
        </p:txBody>
      </p:sp>
    </p:spTree>
    <p:extLst>
      <p:ext uri="{BB962C8B-B14F-4D97-AF65-F5344CB8AC3E}">
        <p14:creationId xmlns:p14="http://schemas.microsoft.com/office/powerpoint/2010/main" val="1078069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65</a:t>
            </a:fld>
            <a:endParaRPr lang="vi-VN"/>
          </a:p>
        </p:txBody>
      </p:sp>
    </p:spTree>
    <p:extLst>
      <p:ext uri="{BB962C8B-B14F-4D97-AF65-F5344CB8AC3E}">
        <p14:creationId xmlns:p14="http://schemas.microsoft.com/office/powerpoint/2010/main" val="26338290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66</a:t>
            </a:fld>
            <a:endParaRPr lang="vi-VN"/>
          </a:p>
        </p:txBody>
      </p:sp>
    </p:spTree>
    <p:extLst>
      <p:ext uri="{BB962C8B-B14F-4D97-AF65-F5344CB8AC3E}">
        <p14:creationId xmlns:p14="http://schemas.microsoft.com/office/powerpoint/2010/main" val="41681349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67</a:t>
            </a:fld>
            <a:endParaRPr lang="vi-VN"/>
          </a:p>
        </p:txBody>
      </p:sp>
    </p:spTree>
    <p:extLst>
      <p:ext uri="{BB962C8B-B14F-4D97-AF65-F5344CB8AC3E}">
        <p14:creationId xmlns:p14="http://schemas.microsoft.com/office/powerpoint/2010/main" val="36335830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68</a:t>
            </a:fld>
            <a:endParaRPr lang="vi-VN"/>
          </a:p>
        </p:txBody>
      </p:sp>
    </p:spTree>
    <p:extLst>
      <p:ext uri="{BB962C8B-B14F-4D97-AF65-F5344CB8AC3E}">
        <p14:creationId xmlns:p14="http://schemas.microsoft.com/office/powerpoint/2010/main" val="35358967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69</a:t>
            </a:fld>
            <a:endParaRPr lang="vi-VN"/>
          </a:p>
        </p:txBody>
      </p:sp>
    </p:spTree>
    <p:extLst>
      <p:ext uri="{BB962C8B-B14F-4D97-AF65-F5344CB8AC3E}">
        <p14:creationId xmlns:p14="http://schemas.microsoft.com/office/powerpoint/2010/main" val="243329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a:t>
            </a:fld>
            <a:endParaRPr lang="vi-VN"/>
          </a:p>
        </p:txBody>
      </p:sp>
    </p:spTree>
    <p:extLst>
      <p:ext uri="{BB962C8B-B14F-4D97-AF65-F5344CB8AC3E}">
        <p14:creationId xmlns:p14="http://schemas.microsoft.com/office/powerpoint/2010/main" val="30915550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70</a:t>
            </a:fld>
            <a:endParaRPr lang="vi-VN"/>
          </a:p>
        </p:txBody>
      </p:sp>
    </p:spTree>
    <p:extLst>
      <p:ext uri="{BB962C8B-B14F-4D97-AF65-F5344CB8AC3E}">
        <p14:creationId xmlns:p14="http://schemas.microsoft.com/office/powerpoint/2010/main" val="9941313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71</a:t>
            </a:fld>
            <a:endParaRPr lang="vi-VN"/>
          </a:p>
        </p:txBody>
      </p:sp>
    </p:spTree>
    <p:extLst>
      <p:ext uri="{BB962C8B-B14F-4D97-AF65-F5344CB8AC3E}">
        <p14:creationId xmlns:p14="http://schemas.microsoft.com/office/powerpoint/2010/main" val="20938059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72</a:t>
            </a:fld>
            <a:endParaRPr lang="vi-VN"/>
          </a:p>
        </p:txBody>
      </p:sp>
    </p:spTree>
    <p:extLst>
      <p:ext uri="{BB962C8B-B14F-4D97-AF65-F5344CB8AC3E}">
        <p14:creationId xmlns:p14="http://schemas.microsoft.com/office/powerpoint/2010/main" val="41674535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73</a:t>
            </a:fld>
            <a:endParaRPr lang="vi-VN"/>
          </a:p>
        </p:txBody>
      </p:sp>
    </p:spTree>
    <p:extLst>
      <p:ext uri="{BB962C8B-B14F-4D97-AF65-F5344CB8AC3E}">
        <p14:creationId xmlns:p14="http://schemas.microsoft.com/office/powerpoint/2010/main" val="9855972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74</a:t>
            </a:fld>
            <a:endParaRPr lang="vi-VN"/>
          </a:p>
        </p:txBody>
      </p:sp>
    </p:spTree>
    <p:extLst>
      <p:ext uri="{BB962C8B-B14F-4D97-AF65-F5344CB8AC3E}">
        <p14:creationId xmlns:p14="http://schemas.microsoft.com/office/powerpoint/2010/main" val="25555897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75</a:t>
            </a:fld>
            <a:endParaRPr lang="vi-VN"/>
          </a:p>
        </p:txBody>
      </p:sp>
    </p:spTree>
    <p:extLst>
      <p:ext uri="{BB962C8B-B14F-4D97-AF65-F5344CB8AC3E}">
        <p14:creationId xmlns:p14="http://schemas.microsoft.com/office/powerpoint/2010/main" val="5051544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76</a:t>
            </a:fld>
            <a:endParaRPr lang="vi-VN"/>
          </a:p>
        </p:txBody>
      </p:sp>
    </p:spTree>
    <p:extLst>
      <p:ext uri="{BB962C8B-B14F-4D97-AF65-F5344CB8AC3E}">
        <p14:creationId xmlns:p14="http://schemas.microsoft.com/office/powerpoint/2010/main" val="3913510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77</a:t>
            </a:fld>
            <a:endParaRPr lang="vi-VN"/>
          </a:p>
        </p:txBody>
      </p:sp>
    </p:spTree>
    <p:extLst>
      <p:ext uri="{BB962C8B-B14F-4D97-AF65-F5344CB8AC3E}">
        <p14:creationId xmlns:p14="http://schemas.microsoft.com/office/powerpoint/2010/main" val="12002660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78</a:t>
            </a:fld>
            <a:endParaRPr lang="vi-VN"/>
          </a:p>
        </p:txBody>
      </p:sp>
    </p:spTree>
    <p:extLst>
      <p:ext uri="{BB962C8B-B14F-4D97-AF65-F5344CB8AC3E}">
        <p14:creationId xmlns:p14="http://schemas.microsoft.com/office/powerpoint/2010/main" val="37339469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79</a:t>
            </a:fld>
            <a:endParaRPr lang="vi-VN"/>
          </a:p>
        </p:txBody>
      </p:sp>
    </p:spTree>
    <p:extLst>
      <p:ext uri="{BB962C8B-B14F-4D97-AF65-F5344CB8AC3E}">
        <p14:creationId xmlns:p14="http://schemas.microsoft.com/office/powerpoint/2010/main" val="2223212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a:t>
            </a:fld>
            <a:endParaRPr lang="vi-VN"/>
          </a:p>
        </p:txBody>
      </p:sp>
    </p:spTree>
    <p:extLst>
      <p:ext uri="{BB962C8B-B14F-4D97-AF65-F5344CB8AC3E}">
        <p14:creationId xmlns:p14="http://schemas.microsoft.com/office/powerpoint/2010/main" val="25573662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80</a:t>
            </a:fld>
            <a:endParaRPr lang="vi-VN"/>
          </a:p>
        </p:txBody>
      </p:sp>
    </p:spTree>
    <p:extLst>
      <p:ext uri="{BB962C8B-B14F-4D97-AF65-F5344CB8AC3E}">
        <p14:creationId xmlns:p14="http://schemas.microsoft.com/office/powerpoint/2010/main" val="38205037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81</a:t>
            </a:fld>
            <a:endParaRPr lang="vi-VN"/>
          </a:p>
        </p:txBody>
      </p:sp>
    </p:spTree>
    <p:extLst>
      <p:ext uri="{BB962C8B-B14F-4D97-AF65-F5344CB8AC3E}">
        <p14:creationId xmlns:p14="http://schemas.microsoft.com/office/powerpoint/2010/main" val="20249474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82</a:t>
            </a:fld>
            <a:endParaRPr lang="vi-VN"/>
          </a:p>
        </p:txBody>
      </p:sp>
    </p:spTree>
    <p:extLst>
      <p:ext uri="{BB962C8B-B14F-4D97-AF65-F5344CB8AC3E}">
        <p14:creationId xmlns:p14="http://schemas.microsoft.com/office/powerpoint/2010/main" val="26584259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83</a:t>
            </a:fld>
            <a:endParaRPr lang="vi-VN"/>
          </a:p>
        </p:txBody>
      </p:sp>
    </p:spTree>
    <p:extLst>
      <p:ext uri="{BB962C8B-B14F-4D97-AF65-F5344CB8AC3E}">
        <p14:creationId xmlns:p14="http://schemas.microsoft.com/office/powerpoint/2010/main" val="13433010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84</a:t>
            </a:fld>
            <a:endParaRPr lang="vi-VN"/>
          </a:p>
        </p:txBody>
      </p:sp>
    </p:spTree>
    <p:extLst>
      <p:ext uri="{BB962C8B-B14F-4D97-AF65-F5344CB8AC3E}">
        <p14:creationId xmlns:p14="http://schemas.microsoft.com/office/powerpoint/2010/main" val="3390044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85</a:t>
            </a:fld>
            <a:endParaRPr lang="vi-VN"/>
          </a:p>
        </p:txBody>
      </p:sp>
    </p:spTree>
    <p:extLst>
      <p:ext uri="{BB962C8B-B14F-4D97-AF65-F5344CB8AC3E}">
        <p14:creationId xmlns:p14="http://schemas.microsoft.com/office/powerpoint/2010/main" val="3723226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86</a:t>
            </a:fld>
            <a:endParaRPr lang="vi-VN"/>
          </a:p>
        </p:txBody>
      </p:sp>
    </p:spTree>
    <p:extLst>
      <p:ext uri="{BB962C8B-B14F-4D97-AF65-F5344CB8AC3E}">
        <p14:creationId xmlns:p14="http://schemas.microsoft.com/office/powerpoint/2010/main" val="19397883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87</a:t>
            </a:fld>
            <a:endParaRPr lang="vi-VN"/>
          </a:p>
        </p:txBody>
      </p:sp>
    </p:spTree>
    <p:extLst>
      <p:ext uri="{BB962C8B-B14F-4D97-AF65-F5344CB8AC3E}">
        <p14:creationId xmlns:p14="http://schemas.microsoft.com/office/powerpoint/2010/main" val="189360075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88</a:t>
            </a:fld>
            <a:endParaRPr lang="vi-VN"/>
          </a:p>
        </p:txBody>
      </p:sp>
    </p:spTree>
    <p:extLst>
      <p:ext uri="{BB962C8B-B14F-4D97-AF65-F5344CB8AC3E}">
        <p14:creationId xmlns:p14="http://schemas.microsoft.com/office/powerpoint/2010/main" val="13251900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89</a:t>
            </a:fld>
            <a:endParaRPr lang="vi-VN"/>
          </a:p>
        </p:txBody>
      </p:sp>
    </p:spTree>
    <p:extLst>
      <p:ext uri="{BB962C8B-B14F-4D97-AF65-F5344CB8AC3E}">
        <p14:creationId xmlns:p14="http://schemas.microsoft.com/office/powerpoint/2010/main" val="1311755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a:t>
            </a:fld>
            <a:endParaRPr lang="vi-VN"/>
          </a:p>
        </p:txBody>
      </p:sp>
    </p:spTree>
    <p:extLst>
      <p:ext uri="{BB962C8B-B14F-4D97-AF65-F5344CB8AC3E}">
        <p14:creationId xmlns:p14="http://schemas.microsoft.com/office/powerpoint/2010/main" val="37352152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90</a:t>
            </a:fld>
            <a:endParaRPr lang="vi-VN"/>
          </a:p>
        </p:txBody>
      </p:sp>
    </p:spTree>
    <p:extLst>
      <p:ext uri="{BB962C8B-B14F-4D97-AF65-F5344CB8AC3E}">
        <p14:creationId xmlns:p14="http://schemas.microsoft.com/office/powerpoint/2010/main" val="27520449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91</a:t>
            </a:fld>
            <a:endParaRPr lang="vi-VN"/>
          </a:p>
        </p:txBody>
      </p:sp>
    </p:spTree>
    <p:extLst>
      <p:ext uri="{BB962C8B-B14F-4D97-AF65-F5344CB8AC3E}">
        <p14:creationId xmlns:p14="http://schemas.microsoft.com/office/powerpoint/2010/main" val="26088604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92</a:t>
            </a:fld>
            <a:endParaRPr lang="vi-VN"/>
          </a:p>
        </p:txBody>
      </p:sp>
    </p:spTree>
    <p:extLst>
      <p:ext uri="{BB962C8B-B14F-4D97-AF65-F5344CB8AC3E}">
        <p14:creationId xmlns:p14="http://schemas.microsoft.com/office/powerpoint/2010/main" val="197035424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93</a:t>
            </a:fld>
            <a:endParaRPr lang="vi-VN"/>
          </a:p>
        </p:txBody>
      </p:sp>
    </p:spTree>
    <p:extLst>
      <p:ext uri="{BB962C8B-B14F-4D97-AF65-F5344CB8AC3E}">
        <p14:creationId xmlns:p14="http://schemas.microsoft.com/office/powerpoint/2010/main" val="21897114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94</a:t>
            </a:fld>
            <a:endParaRPr lang="vi-VN"/>
          </a:p>
        </p:txBody>
      </p:sp>
    </p:spTree>
    <p:extLst>
      <p:ext uri="{BB962C8B-B14F-4D97-AF65-F5344CB8AC3E}">
        <p14:creationId xmlns:p14="http://schemas.microsoft.com/office/powerpoint/2010/main" val="14057806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95</a:t>
            </a:fld>
            <a:endParaRPr lang="vi-VN"/>
          </a:p>
        </p:txBody>
      </p:sp>
    </p:spTree>
    <p:extLst>
      <p:ext uri="{BB962C8B-B14F-4D97-AF65-F5344CB8AC3E}">
        <p14:creationId xmlns:p14="http://schemas.microsoft.com/office/powerpoint/2010/main" val="5563766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96</a:t>
            </a:fld>
            <a:endParaRPr lang="vi-VN"/>
          </a:p>
        </p:txBody>
      </p:sp>
    </p:spTree>
    <p:extLst>
      <p:ext uri="{BB962C8B-B14F-4D97-AF65-F5344CB8AC3E}">
        <p14:creationId xmlns:p14="http://schemas.microsoft.com/office/powerpoint/2010/main" val="3431726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97</a:t>
            </a:fld>
            <a:endParaRPr lang="vi-VN"/>
          </a:p>
        </p:txBody>
      </p:sp>
    </p:spTree>
    <p:extLst>
      <p:ext uri="{BB962C8B-B14F-4D97-AF65-F5344CB8AC3E}">
        <p14:creationId xmlns:p14="http://schemas.microsoft.com/office/powerpoint/2010/main" val="57115260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98</a:t>
            </a:fld>
            <a:endParaRPr lang="vi-VN"/>
          </a:p>
        </p:txBody>
      </p:sp>
    </p:spTree>
    <p:extLst>
      <p:ext uri="{BB962C8B-B14F-4D97-AF65-F5344CB8AC3E}">
        <p14:creationId xmlns:p14="http://schemas.microsoft.com/office/powerpoint/2010/main" val="32931240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99</a:t>
            </a:fld>
            <a:endParaRPr lang="vi-VN"/>
          </a:p>
        </p:txBody>
      </p:sp>
    </p:spTree>
    <p:extLst>
      <p:ext uri="{BB962C8B-B14F-4D97-AF65-F5344CB8AC3E}">
        <p14:creationId xmlns:p14="http://schemas.microsoft.com/office/powerpoint/2010/main" val="145668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8364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58334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45333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vl2pPr marL="520700" indent="-320675">
              <a:spcBef>
                <a:spcPts val="1200"/>
              </a:spcBef>
              <a:defRPr/>
            </a:lvl2pPr>
            <a:lvl4pPr>
              <a:defRPr sz="1200"/>
            </a:lvl4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38097168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76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vi-VN"/>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227984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vi-VN"/>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vi-VN"/>
          </a:p>
        </p:txBody>
      </p:sp>
      <p:sp>
        <p:nvSpPr>
          <p:cNvPr id="9" name="Slide Number Placeholder 8"/>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296106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vi-VN"/>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vi-VN"/>
          </a:p>
        </p:txBody>
      </p:sp>
      <p:sp>
        <p:nvSpPr>
          <p:cNvPr id="5" name="Slide Number Placeholder 4"/>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350202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vi-VN"/>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90291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vi-VN"/>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EB68D-873B-40A0-9B84-406ED7AD1845}" type="slidenum">
              <a:rPr lang="vi-VN" smtClean="0"/>
              <a:t>‹#›</a:t>
            </a:fld>
            <a:endParaRPr lang="vi-VN"/>
          </a:p>
        </p:txBody>
      </p:sp>
    </p:spTree>
    <p:extLst>
      <p:ext uri="{BB962C8B-B14F-4D97-AF65-F5344CB8AC3E}">
        <p14:creationId xmlns:p14="http://schemas.microsoft.com/office/powerpoint/2010/main" val="167741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vi-VN"/>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160596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tx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39282" y="286604"/>
            <a:ext cx="11887200" cy="704224"/>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9282" y="1204957"/>
            <a:ext cx="11887200" cy="5058938"/>
          </a:xfrm>
          <a:prstGeom prst="rect">
            <a:avLst/>
          </a:prstGeom>
        </p:spPr>
        <p:txBody>
          <a:bodyPr vert="horz" lIns="0" tIns="45720" rIns="0" bIns="45720" rtlCol="0">
            <a:normAutofit/>
          </a:bodyPr>
          <a:lstStyle/>
          <a:p>
            <a:pPr lvl="0"/>
            <a:r>
              <a:rPr lang="en-US" dirty="0" smtClean="0"/>
              <a:t>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EB68D-873B-40A0-9B84-406ED7AD1845}" type="slidenum">
              <a:rPr lang="vi-VN" smtClean="0"/>
              <a:t>‹#›</a:t>
            </a:fld>
            <a:endParaRPr lang="vi-VN" dirty="0"/>
          </a:p>
        </p:txBody>
      </p:sp>
      <p:cxnSp>
        <p:nvCxnSpPr>
          <p:cNvPr id="10" name="Straight Connector 9"/>
          <p:cNvCxnSpPr/>
          <p:nvPr/>
        </p:nvCxnSpPr>
        <p:spPr>
          <a:xfrm>
            <a:off x="239282" y="982284"/>
            <a:ext cx="11887200" cy="8544"/>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bject 4"/>
          <p:cNvSpPr txBox="1">
            <a:spLocks/>
          </p:cNvSpPr>
          <p:nvPr userDrawn="1"/>
        </p:nvSpPr>
        <p:spPr>
          <a:xfrm>
            <a:off x="1022905" y="6497115"/>
            <a:ext cx="3244850" cy="290464"/>
          </a:xfrm>
          <a:prstGeom prst="rect">
            <a:avLst/>
          </a:prstGeom>
        </p:spPr>
        <p:txBody>
          <a:bodyPr vert="horz" lIns="91440" tIns="45720" rIns="91440" bIns="45720" rtlCol="0" anchor="ctr"/>
          <a:lstStyle>
            <a:defPPr>
              <a:defRPr lang="en-US"/>
            </a:defPPr>
            <a:lvl1pPr algn="ctr">
              <a:defRPr sz="900" cap="all" baseline="0">
                <a:solidFill>
                  <a:srgbClr val="FFFFFF"/>
                </a:solidFill>
              </a:defRPr>
            </a:lvl1pPr>
          </a:lstStyle>
          <a:p>
            <a:pPr lvl="0"/>
            <a:r>
              <a:rPr lang="vi-VN" dirty="0" smtClean="0"/>
              <a:t>Phân tích và thiết kế hệ thống thông tin –</a:t>
            </a:r>
          </a:p>
          <a:p>
            <a:pPr lvl="0"/>
            <a:r>
              <a:rPr lang="vi-VN" dirty="0" smtClean="0"/>
              <a:t>Information system analysis and design</a:t>
            </a:r>
            <a:endParaRPr lang="vi-VN" dirty="0"/>
          </a:p>
        </p:txBody>
      </p:sp>
    </p:spTree>
    <p:extLst>
      <p:ext uri="{BB962C8B-B14F-4D97-AF65-F5344CB8AC3E}">
        <p14:creationId xmlns:p14="http://schemas.microsoft.com/office/powerpoint/2010/main" val="15379640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800" kern="1200" spc="-50" baseline="0">
          <a:solidFill>
            <a:schemeClr val="bg2">
              <a:lumMod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Wingdings" panose="05000000000000000000" pitchFamily="2" charset="2"/>
        <a:buChar char="q"/>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083" y="741699"/>
            <a:ext cx="10058400" cy="2286174"/>
          </a:xfrm>
        </p:spPr>
        <p:txBody>
          <a:bodyPr>
            <a:normAutofit/>
          </a:bodyPr>
          <a:lstStyle/>
          <a:p>
            <a:r>
              <a:rPr lang="en-US" sz="6000" b="1" dirty="0" smtClean="0">
                <a:solidFill>
                  <a:schemeClr val="bg2">
                    <a:lumMod val="50000"/>
                  </a:schemeClr>
                </a:solidFill>
              </a:rPr>
              <a:t>PHÂN TÍCH VÀ THIẾT KẾ </a:t>
            </a:r>
            <a:br>
              <a:rPr lang="en-US" sz="6000" b="1" dirty="0" smtClean="0">
                <a:solidFill>
                  <a:schemeClr val="bg2">
                    <a:lumMod val="50000"/>
                  </a:schemeClr>
                </a:solidFill>
              </a:rPr>
            </a:br>
            <a:r>
              <a:rPr lang="en-US" sz="6000" b="1" dirty="0" smtClean="0">
                <a:solidFill>
                  <a:schemeClr val="bg2">
                    <a:lumMod val="50000"/>
                  </a:schemeClr>
                </a:solidFill>
              </a:rPr>
              <a:t>HỆ THỐNG THÔNG TIN</a:t>
            </a:r>
            <a:endParaRPr lang="vi-VN" sz="6000" b="1" dirty="0">
              <a:solidFill>
                <a:schemeClr val="bg2">
                  <a:lumMod val="50000"/>
                </a:schemeClr>
              </a:solidFill>
            </a:endParaRPr>
          </a:p>
        </p:txBody>
      </p:sp>
      <p:sp>
        <p:nvSpPr>
          <p:cNvPr id="3" name="Subtitle 2"/>
          <p:cNvSpPr>
            <a:spLocks noGrp="1"/>
          </p:cNvSpPr>
          <p:nvPr>
            <p:ph type="subTitle" idx="1"/>
          </p:nvPr>
        </p:nvSpPr>
        <p:spPr>
          <a:xfrm>
            <a:off x="1154083" y="4610896"/>
            <a:ext cx="10058400" cy="1143000"/>
          </a:xfrm>
        </p:spPr>
        <p:txBody>
          <a:bodyPr>
            <a:normAutofit lnSpcReduction="10000"/>
          </a:bodyPr>
          <a:lstStyle/>
          <a:p>
            <a:r>
              <a:rPr lang="en-US" dirty="0" err="1" smtClean="0"/>
              <a:t>Giảng</a:t>
            </a:r>
            <a:r>
              <a:rPr lang="en-US" dirty="0" smtClean="0"/>
              <a:t> </a:t>
            </a:r>
            <a:r>
              <a:rPr lang="en-US" dirty="0" err="1" smtClean="0"/>
              <a:t>viên</a:t>
            </a:r>
            <a:r>
              <a:rPr lang="en-US" dirty="0" smtClean="0"/>
              <a:t>: </a:t>
            </a:r>
            <a:r>
              <a:rPr lang="en-US" dirty="0" err="1" smtClean="0"/>
              <a:t>lê</a:t>
            </a:r>
            <a:r>
              <a:rPr lang="en-US" dirty="0" smtClean="0"/>
              <a:t> </a:t>
            </a:r>
            <a:r>
              <a:rPr lang="en-US" dirty="0" err="1" smtClean="0"/>
              <a:t>văn</a:t>
            </a:r>
            <a:r>
              <a:rPr lang="en-US" dirty="0" smtClean="0"/>
              <a:t> </a:t>
            </a:r>
            <a:r>
              <a:rPr lang="en-US" dirty="0" err="1" smtClean="0"/>
              <a:t>tấn</a:t>
            </a:r>
            <a:r>
              <a:rPr lang="en-US" dirty="0" smtClean="0"/>
              <a:t> </a:t>
            </a:r>
          </a:p>
          <a:p>
            <a:r>
              <a:rPr lang="en-US" dirty="0" err="1" smtClean="0"/>
              <a:t>Trung</a:t>
            </a:r>
            <a:r>
              <a:rPr lang="en-US" dirty="0" smtClean="0"/>
              <a:t> </a:t>
            </a:r>
            <a:r>
              <a:rPr lang="en-US" dirty="0" err="1" smtClean="0"/>
              <a:t>tâm</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Trường</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t>vinh</a:t>
            </a:r>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a:t>
            </a:fld>
            <a:endParaRPr lang="vi-VN"/>
          </a:p>
        </p:txBody>
      </p:sp>
      <p:sp>
        <p:nvSpPr>
          <p:cNvPr id="5" name="Subtitle 2"/>
          <p:cNvSpPr txBox="1">
            <a:spLocks/>
          </p:cNvSpPr>
          <p:nvPr/>
        </p:nvSpPr>
        <p:spPr>
          <a:xfrm>
            <a:off x="1154083" y="2928745"/>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vi-VN" dirty="0"/>
          </a:p>
        </p:txBody>
      </p:sp>
      <p:sp>
        <p:nvSpPr>
          <p:cNvPr id="6" name="Rectangle 5"/>
          <p:cNvSpPr/>
          <p:nvPr/>
        </p:nvSpPr>
        <p:spPr>
          <a:xfrm>
            <a:off x="1232256" y="3022975"/>
            <a:ext cx="8265428" cy="523220"/>
          </a:xfrm>
          <a:prstGeom prst="rect">
            <a:avLst/>
          </a:prstGeom>
        </p:spPr>
        <p:txBody>
          <a:bodyPr wrap="square">
            <a:spAutoFit/>
          </a:bodyPr>
          <a:lstStyle/>
          <a:p>
            <a:r>
              <a:rPr lang="en-US" sz="2800" b="1" dirty="0">
                <a:solidFill>
                  <a:schemeClr val="bg2">
                    <a:lumMod val="25000"/>
                  </a:schemeClr>
                </a:solidFill>
                <a:latin typeface="Segoe UI Symbol" panose="020B0502040204020203" pitchFamily="34" charset="0"/>
                <a:ea typeface="Segoe UI Symbol" panose="020B0502040204020203" pitchFamily="34" charset="0"/>
              </a:rPr>
              <a:t>Information Systems Analysis and Design</a:t>
            </a:r>
            <a:endParaRPr lang="vi-VN" sz="2800" dirty="0">
              <a:solidFill>
                <a:schemeClr val="bg2">
                  <a:lumMod val="25000"/>
                </a:schemeClr>
              </a:solidFill>
              <a:ea typeface="Segoe UI Symbol" panose="020B0502040204020203" pitchFamily="34" charset="0"/>
            </a:endParaRPr>
          </a:p>
        </p:txBody>
      </p:sp>
    </p:spTree>
    <p:extLst>
      <p:ext uri="{BB962C8B-B14F-4D97-AF65-F5344CB8AC3E}">
        <p14:creationId xmlns:p14="http://schemas.microsoft.com/office/powerpoint/2010/main" val="214103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Phân tách (factoring)</a:t>
            </a:r>
            <a:endParaRPr lang="en-US"/>
          </a:p>
          <a:p>
            <a:pPr lvl="1"/>
            <a:r>
              <a:rPr lang="en-US"/>
              <a:t>Phân tách là quá trình tách một module thành một module khác độc lập với nó.  </a:t>
            </a:r>
          </a:p>
          <a:p>
            <a:pPr lvl="1"/>
            <a:r>
              <a:rPr lang="en-US"/>
              <a:t> Module này có thể là một lớp mới hoặc một phương thức mới. </a:t>
            </a:r>
          </a:p>
          <a:p>
            <a:pPr lvl="1"/>
            <a:r>
              <a:rPr lang="en-US"/>
              <a:t>Lớp mới được sinh ra có quan hệ tổng quát hóa (generalization) hoặc quan hệ kết hợp (Aggregation)  với lớp mà nó vừa được tách ra từ đó. </a:t>
            </a:r>
          </a:p>
          <a:p>
            <a:pPr lvl="1"/>
            <a:r>
              <a:rPr lang="en-US"/>
              <a:t>Kỹ thuật phân tách liên quan mật thiết với hai quá trình trừu tượng  (abstraction) và  phân rã (refinement). Quá trình trừu tượng là quá trình tạo thêm một lớp cha (superclass) từ các lớp con. Quá trình phẫn rã thì ngược lại, một lớp có thể tách thêm thành nhiều lớp con.</a:t>
            </a:r>
          </a:p>
        </p:txBody>
      </p:sp>
      <p:sp>
        <p:nvSpPr>
          <p:cNvPr id="4" name="Slide Number Placeholder 3"/>
          <p:cNvSpPr>
            <a:spLocks noGrp="1"/>
          </p:cNvSpPr>
          <p:nvPr>
            <p:ph type="sldNum" sz="quarter" idx="12"/>
          </p:nvPr>
        </p:nvSpPr>
        <p:spPr/>
        <p:txBody>
          <a:bodyPr/>
          <a:lstStyle/>
          <a:p>
            <a:fld id="{7EAEB68D-873B-40A0-9B84-406ED7AD1845}" type="slidenum">
              <a:rPr lang="vi-VN" smtClean="0"/>
              <a:t>10</a:t>
            </a:fld>
            <a:endParaRPr lang="vi-VN"/>
          </a:p>
        </p:txBody>
      </p:sp>
    </p:spTree>
    <p:extLst>
      <p:ext uri="{BB962C8B-B14F-4D97-AF65-F5344CB8AC3E}">
        <p14:creationId xmlns:p14="http://schemas.microsoft.com/office/powerpoint/2010/main" val="2283623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100</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a:t>Các thành phần kiến trúc</a:t>
            </a:r>
            <a:endParaRPr lang="en-US"/>
          </a:p>
          <a:p>
            <a:pPr lvl="1"/>
            <a:r>
              <a:rPr lang="en-US"/>
              <a:t>Các thành phần phần mềm:</a:t>
            </a:r>
          </a:p>
          <a:p>
            <a:pPr lvl="2"/>
            <a:r>
              <a:rPr lang="en-US"/>
              <a:t>Lưu trữ dữ liệu (</a:t>
            </a:r>
            <a:r>
              <a:rPr lang="vi-VN"/>
              <a:t>Data Storage</a:t>
            </a:r>
            <a:r>
              <a:rPr lang="en-US"/>
              <a:t>)</a:t>
            </a:r>
          </a:p>
          <a:p>
            <a:pPr lvl="2"/>
            <a:r>
              <a:rPr lang="en-US"/>
              <a:t>Logic truy cập dữ liệu (Data access logic)</a:t>
            </a:r>
          </a:p>
          <a:p>
            <a:pPr lvl="2"/>
            <a:r>
              <a:rPr lang="en-US"/>
              <a:t>Logic ứng dụng (Application logic)</a:t>
            </a:r>
          </a:p>
          <a:p>
            <a:pPr lvl="2"/>
            <a:r>
              <a:rPr lang="en-US"/>
              <a:t>Logic trình bày (Presentation logic)</a:t>
            </a:r>
          </a:p>
          <a:p>
            <a:pPr lvl="1"/>
            <a:r>
              <a:rPr lang="en-US"/>
              <a:t>Các thành phần phần cứng</a:t>
            </a:r>
          </a:p>
          <a:p>
            <a:pPr lvl="2"/>
            <a:r>
              <a:rPr lang="en-US"/>
              <a:t>Máy khách (máy tính cá nhân, thiết bị cầm tay, điện thoại di động,…</a:t>
            </a:r>
          </a:p>
          <a:p>
            <a:pPr lvl="2"/>
            <a:r>
              <a:rPr lang="en-US"/>
              <a:t>Máy chủ</a:t>
            </a:r>
          </a:p>
          <a:p>
            <a:pPr lvl="2"/>
            <a:r>
              <a:rPr lang="en-US"/>
              <a:t>Mạng máy tính (LAN, Internet, đường truyền thuê bao riêng, băng thông,..)</a:t>
            </a:r>
          </a:p>
        </p:txBody>
      </p:sp>
    </p:spTree>
    <p:extLst>
      <p:ext uri="{BB962C8B-B14F-4D97-AF65-F5344CB8AC3E}">
        <p14:creationId xmlns:p14="http://schemas.microsoft.com/office/powerpoint/2010/main" val="34642625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101</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a:t>Kiến trúc dựa trên Máy chủ (Server-Based)</a:t>
            </a:r>
            <a:endParaRPr lang="en-US"/>
          </a:p>
          <a:p>
            <a:pPr lvl="1"/>
            <a:r>
              <a:rPr lang="en-US"/>
              <a:t>Máy chủ thực hiện tất cả bốn chức năng ứng dụng</a:t>
            </a:r>
          </a:p>
          <a:p>
            <a:pPr lvl="1"/>
            <a:r>
              <a:rPr lang="en-US"/>
              <a:t>Máy khách (thường là thiết bị đầu cuối có màn hình và bàn phím) để nhập thông tin và hiển thị thông tin</a:t>
            </a:r>
          </a:p>
        </p:txBody>
      </p:sp>
      <p:pic>
        <p:nvPicPr>
          <p:cNvPr id="5" name="Picture 4"/>
          <p:cNvPicPr/>
          <p:nvPr/>
        </p:nvPicPr>
        <p:blipFill>
          <a:blip r:embed="rId3"/>
          <a:stretch>
            <a:fillRect/>
          </a:stretch>
        </p:blipFill>
        <p:spPr>
          <a:xfrm>
            <a:off x="2468039" y="3192453"/>
            <a:ext cx="7106267" cy="2078794"/>
          </a:xfrm>
          <a:prstGeom prst="rect">
            <a:avLst/>
          </a:prstGeom>
        </p:spPr>
      </p:pic>
    </p:spTree>
    <p:extLst>
      <p:ext uri="{BB962C8B-B14F-4D97-AF65-F5344CB8AC3E}">
        <p14:creationId xmlns:p14="http://schemas.microsoft.com/office/powerpoint/2010/main" val="13762784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102</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a:t>Kiến trúc dựa trên Máy khách (Client-Based)</a:t>
            </a:r>
            <a:endParaRPr lang="en-US"/>
          </a:p>
          <a:p>
            <a:pPr lvl="1"/>
            <a:r>
              <a:rPr lang="en-US"/>
              <a:t>Máy khách là máy tính cá nhân được kết nối mạng</a:t>
            </a:r>
          </a:p>
          <a:p>
            <a:pPr lvl="1"/>
            <a:r>
              <a:rPr lang="en-US"/>
              <a:t>Máy chủ để lưu trữ dữ liệu trên cùng một mạng</a:t>
            </a:r>
          </a:p>
          <a:p>
            <a:pPr lvl="2"/>
            <a:r>
              <a:rPr lang="en-US"/>
              <a:t>Đơn giản để phát triển, nhưng nhanh chóng quá tải</a:t>
            </a:r>
          </a:p>
          <a:p>
            <a:pPr lvl="2"/>
            <a:r>
              <a:rPr lang="en-US"/>
              <a:t>Tất cả dữ liệu được tải xuống máy khách để xử lý</a:t>
            </a:r>
          </a:p>
          <a:p>
            <a:pPr lvl="2"/>
            <a:r>
              <a:rPr lang="en-US"/>
              <a:t>Lưu lượng truy cập mạng có thể trở nên quá mức</a:t>
            </a:r>
          </a:p>
          <a:p>
            <a:pPr lvl="2"/>
            <a:r>
              <a:rPr lang="en-US"/>
              <a:t>Máy khách có thể không đủ mạnh để tính toán</a:t>
            </a:r>
          </a:p>
        </p:txBody>
      </p:sp>
      <p:pic>
        <p:nvPicPr>
          <p:cNvPr id="6" name="Picture 5"/>
          <p:cNvPicPr/>
          <p:nvPr/>
        </p:nvPicPr>
        <p:blipFill>
          <a:blip r:embed="rId3"/>
          <a:stretch>
            <a:fillRect/>
          </a:stretch>
        </p:blipFill>
        <p:spPr>
          <a:xfrm>
            <a:off x="2326584" y="4263128"/>
            <a:ext cx="8296592" cy="1707366"/>
          </a:xfrm>
          <a:prstGeom prst="rect">
            <a:avLst/>
          </a:prstGeom>
        </p:spPr>
      </p:pic>
    </p:spTree>
    <p:extLst>
      <p:ext uri="{BB962C8B-B14F-4D97-AF65-F5344CB8AC3E}">
        <p14:creationId xmlns:p14="http://schemas.microsoft.com/office/powerpoint/2010/main" val="26627041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103</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a:t>Kiến trúc dựa trên Khách – Chủ (</a:t>
            </a:r>
            <a:r>
              <a:rPr lang="en-US"/>
              <a:t>Client-Server</a:t>
            </a:r>
            <a:r>
              <a:rPr lang="pt-BR"/>
              <a:t>)</a:t>
            </a:r>
            <a:endParaRPr lang="en-US"/>
          </a:p>
          <a:p>
            <a:pPr lvl="1"/>
            <a:r>
              <a:rPr lang="en-US"/>
              <a:t>Xử lý cân bằng giữa máy khách và máy chủ</a:t>
            </a:r>
          </a:p>
          <a:p>
            <a:pPr lvl="1"/>
            <a:r>
              <a:rPr lang="en-US"/>
              <a:t>Kiến trúc phổ biến trong các hệ thống hiện đại</a:t>
            </a:r>
          </a:p>
          <a:p>
            <a:pPr lvl="1"/>
            <a:r>
              <a:rPr lang="en-US"/>
              <a:t>Số lượng xử lý máy khách khác nhau</a:t>
            </a:r>
          </a:p>
          <a:p>
            <a:pPr lvl="1"/>
            <a:r>
              <a:rPr lang="en-US"/>
              <a:t>Phức tạp hơn vì các ứng dụng phải được viết cho cả máy khách và máy chủ</a:t>
            </a:r>
          </a:p>
        </p:txBody>
      </p:sp>
      <p:pic>
        <p:nvPicPr>
          <p:cNvPr id="7" name="Picture 6"/>
          <p:cNvPicPr/>
          <p:nvPr/>
        </p:nvPicPr>
        <p:blipFill>
          <a:blip r:embed="rId3"/>
          <a:stretch>
            <a:fillRect/>
          </a:stretch>
        </p:blipFill>
        <p:spPr>
          <a:xfrm>
            <a:off x="2373219" y="3937803"/>
            <a:ext cx="8007910" cy="1925115"/>
          </a:xfrm>
          <a:prstGeom prst="rect">
            <a:avLst/>
          </a:prstGeom>
        </p:spPr>
      </p:pic>
    </p:spTree>
    <p:extLst>
      <p:ext uri="{BB962C8B-B14F-4D97-AF65-F5344CB8AC3E}">
        <p14:creationId xmlns:p14="http://schemas.microsoft.com/office/powerpoint/2010/main" val="232611336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104</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a:t>Thiết kế cơ sở hạ tầng</a:t>
            </a:r>
            <a:endParaRPr lang="en-US" sz="1400"/>
          </a:p>
          <a:p>
            <a:pPr lvl="1"/>
            <a:r>
              <a:rPr lang="en-US"/>
              <a:t>Mặc dù có thể có một số vài thiết kế từ đầu</a:t>
            </a:r>
            <a:endParaRPr lang="en-US" sz="1400"/>
          </a:p>
          <a:p>
            <a:pPr lvl="1"/>
            <a:r>
              <a:rPr lang="en-US"/>
              <a:t>Hầu hết các thiết kế sử dụng các hệ thống đã có</a:t>
            </a:r>
            <a:endParaRPr lang="en-US" sz="1400"/>
          </a:p>
          <a:p>
            <a:pPr lvl="2"/>
            <a:r>
              <a:rPr lang="en-US"/>
              <a:t>Thay đổi hoặc cải thiện cơ sở hạ tầng hiện có</a:t>
            </a:r>
            <a:endParaRPr lang="en-US" sz="1000"/>
          </a:p>
          <a:p>
            <a:pPr lvl="2"/>
            <a:r>
              <a:rPr lang="en-US"/>
              <a:t>Sự sắp đặt là khó, nhưng cần thiết có kiến thức về</a:t>
            </a:r>
            <a:endParaRPr lang="en-US" sz="1000"/>
          </a:p>
          <a:p>
            <a:pPr lvl="3"/>
            <a:r>
              <a:rPr lang="en-US"/>
              <a:t>Sơ đồ triển khai</a:t>
            </a:r>
            <a:endParaRPr lang="en-US" sz="800"/>
          </a:p>
          <a:p>
            <a:pPr lvl="3"/>
            <a:r>
              <a:rPr lang="en-US"/>
              <a:t>Mô hình mạng</a:t>
            </a:r>
            <a:endParaRPr lang="en-US" sz="800"/>
          </a:p>
        </p:txBody>
      </p:sp>
    </p:spTree>
    <p:extLst>
      <p:ext uri="{BB962C8B-B14F-4D97-AF65-F5344CB8AC3E}">
        <p14:creationId xmlns:p14="http://schemas.microsoft.com/office/powerpoint/2010/main" val="40931760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105</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smtClean="0"/>
              <a:t>Biểu </a:t>
            </a:r>
            <a:r>
              <a:rPr lang="pt-BR"/>
              <a:t>đồ triển khai</a:t>
            </a:r>
            <a:endParaRPr lang="en-US" sz="1200"/>
          </a:p>
          <a:p>
            <a:pPr lvl="1"/>
            <a:r>
              <a:rPr lang="en-US"/>
              <a:t>Thể hiện mối quan hệ giữa các thành phần phần cứng của một hệ thống thông tin</a:t>
            </a:r>
            <a:endParaRPr lang="en-US" sz="1400"/>
          </a:p>
          <a:p>
            <a:pPr lvl="1"/>
            <a:r>
              <a:rPr lang="en-US"/>
              <a:t>Các thành phần của sơ đồ triển khai</a:t>
            </a:r>
            <a:endParaRPr lang="en-US" sz="1400"/>
          </a:p>
          <a:p>
            <a:pPr lvl="2"/>
            <a:r>
              <a:rPr lang="en-US"/>
              <a:t>Các nút (nodes): bất kỳ phần cứng nào (ví dụ: máy tính khách, máy chủ, mạng hoặc thiết bị mạng)</a:t>
            </a:r>
            <a:endParaRPr lang="en-US" sz="1000"/>
          </a:p>
          <a:p>
            <a:pPr lvl="2"/>
            <a:r>
              <a:rPr lang="en-US" smtClean="0"/>
              <a:t>Thành phần lạ (Artifacts): </a:t>
            </a:r>
            <a:r>
              <a:rPr lang="en-US"/>
              <a:t>một phần của hệ thống thông tin sẽ được cài đặt trên một nút</a:t>
            </a:r>
            <a:endParaRPr lang="en-US" sz="1000"/>
          </a:p>
          <a:p>
            <a:pPr lvl="2"/>
            <a:r>
              <a:rPr lang="en-US" smtClean="0"/>
              <a:t>Liên kết: </a:t>
            </a:r>
            <a:r>
              <a:rPr lang="en-US"/>
              <a:t>một liên kết giao tiếp giữa </a:t>
            </a:r>
            <a:r>
              <a:rPr lang="en-US"/>
              <a:t>các </a:t>
            </a:r>
            <a:r>
              <a:rPr lang="en-US" smtClean="0"/>
              <a:t>nút</a:t>
            </a:r>
          </a:p>
          <a:p>
            <a:pPr lvl="2"/>
            <a:endParaRPr lang="en-US" sz="1000"/>
          </a:p>
          <a:p>
            <a:pPr lvl="2"/>
            <a:endParaRPr lang="en-US" sz="1000" smtClean="0"/>
          </a:p>
          <a:p>
            <a:pPr lvl="2"/>
            <a:r>
              <a:rPr lang="en-US"/>
              <a:t>Các nút mở rộng: (hình bên)</a:t>
            </a:r>
            <a:endParaRPr lang="en-US"/>
          </a:p>
        </p:txBody>
      </p:sp>
      <p:pic>
        <p:nvPicPr>
          <p:cNvPr id="7" name="Picture 6"/>
          <p:cNvPicPr/>
          <p:nvPr/>
        </p:nvPicPr>
        <p:blipFill>
          <a:blip r:embed="rId3"/>
          <a:stretch>
            <a:fillRect/>
          </a:stretch>
        </p:blipFill>
        <p:spPr>
          <a:xfrm>
            <a:off x="7248474" y="2916143"/>
            <a:ext cx="4469391" cy="3347752"/>
          </a:xfrm>
          <a:prstGeom prst="rect">
            <a:avLst/>
          </a:prstGeom>
        </p:spPr>
      </p:pic>
    </p:spTree>
    <p:extLst>
      <p:ext uri="{BB962C8B-B14F-4D97-AF65-F5344CB8AC3E}">
        <p14:creationId xmlns:p14="http://schemas.microsoft.com/office/powerpoint/2010/main" val="393646484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106</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smtClean="0"/>
              <a:t>Biểu </a:t>
            </a:r>
            <a:r>
              <a:rPr lang="pt-BR"/>
              <a:t>đồ triển khai</a:t>
            </a:r>
            <a:endParaRPr lang="en-US" sz="1200"/>
          </a:p>
          <a:p>
            <a:pPr lvl="1"/>
            <a:r>
              <a:rPr lang="en-US" smtClean="0"/>
              <a:t>Ví dụ:</a:t>
            </a:r>
            <a:endParaRPr lang="en-US" sz="100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621145" y="1676020"/>
            <a:ext cx="6493357" cy="4587875"/>
          </a:xfrm>
          <a:prstGeom prst="rect">
            <a:avLst/>
          </a:prstGeom>
          <a:noFill/>
          <a:ln>
            <a:noFill/>
          </a:ln>
          <a:effectLst/>
          <a:extLst/>
        </p:spPr>
      </p:pic>
    </p:spTree>
    <p:extLst>
      <p:ext uri="{BB962C8B-B14F-4D97-AF65-F5344CB8AC3E}">
        <p14:creationId xmlns:p14="http://schemas.microsoft.com/office/powerpoint/2010/main" val="11135750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107</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en-US" smtClean="0"/>
              <a:t>Mô hình mạng</a:t>
            </a:r>
            <a:endParaRPr lang="en-US" sz="120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157" y="1604318"/>
            <a:ext cx="9456223" cy="3906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6203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108</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en-US" smtClean="0"/>
              <a:t>Mô hình mạng</a:t>
            </a:r>
            <a:endParaRPr lang="en-US" sz="120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129275" y="1119813"/>
            <a:ext cx="497141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31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Phân vùng và hợp tác (Partitions and Collaborations)</a:t>
            </a:r>
            <a:endParaRPr lang="en-US"/>
          </a:p>
          <a:p>
            <a:pPr lvl="1"/>
            <a:r>
              <a:rPr lang="en-US"/>
              <a:t>Phân vùng: tạo một hệ thống con gồm các lớp cộng tác chặt chẽ</a:t>
            </a:r>
          </a:p>
          <a:p>
            <a:pPr lvl="1"/>
            <a:r>
              <a:rPr lang="en-US"/>
              <a:t>Cơ sở phân vùng dựa trên các mẫu hoạt động (ví dụ: sự hợp tác được tìm thấy trong sơ đồ truyền thông)</a:t>
            </a:r>
          </a:p>
          <a:p>
            <a:pPr lvl="1"/>
            <a:r>
              <a:rPr lang="en-US"/>
              <a:t>Sự kết hợp nhiều giữa các lớp có thể xác định các phân vùng (ví dụ: nhiều thông điệp truyền qua giữa các đối tượng cho thấy rằng chúng thuộc cùng một phân vùng)</a:t>
            </a:r>
          </a:p>
          <a:p>
            <a:pPr lvl="1"/>
            <a:r>
              <a:rPr lang="en-US"/>
              <a:t>Xác định phân vùng và cộng tác xác định lớp nào sẽ được nhóm lại với nhau</a:t>
            </a:r>
          </a:p>
        </p:txBody>
      </p:sp>
      <p:sp>
        <p:nvSpPr>
          <p:cNvPr id="4" name="Slide Number Placeholder 3"/>
          <p:cNvSpPr>
            <a:spLocks noGrp="1"/>
          </p:cNvSpPr>
          <p:nvPr>
            <p:ph type="sldNum" sz="quarter" idx="12"/>
          </p:nvPr>
        </p:nvSpPr>
        <p:spPr/>
        <p:txBody>
          <a:bodyPr/>
          <a:lstStyle/>
          <a:p>
            <a:fld id="{7EAEB68D-873B-40A0-9B84-406ED7AD1845}" type="slidenum">
              <a:rPr lang="vi-VN" smtClean="0"/>
              <a:t>11</a:t>
            </a:fld>
            <a:endParaRPr lang="vi-VN"/>
          </a:p>
        </p:txBody>
      </p:sp>
    </p:spTree>
    <p:extLst>
      <p:ext uri="{BB962C8B-B14F-4D97-AF65-F5344CB8AC3E}">
        <p14:creationId xmlns:p14="http://schemas.microsoft.com/office/powerpoint/2010/main" val="3758292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Phân tầng (</a:t>
            </a:r>
            <a:r>
              <a:rPr lang="en-US"/>
              <a:t>Layers)</a:t>
            </a:r>
            <a:endParaRPr lang="en-US" sz="1400"/>
          </a:p>
          <a:p>
            <a:pPr lvl="1"/>
            <a:r>
              <a:rPr lang="en-US"/>
              <a:t>Thông tin môi trường hệ thống phải được thêm vào</a:t>
            </a:r>
            <a:endParaRPr lang="en-US" sz="1400"/>
          </a:p>
          <a:p>
            <a:pPr lvl="1"/>
            <a:r>
              <a:rPr lang="en-US"/>
              <a:t>Sử dụng các tầng để biểu diễn và tách các thành phần của kiến trúc phần mềm</a:t>
            </a:r>
            <a:endParaRPr lang="en-US" sz="1400"/>
          </a:p>
          <a:p>
            <a:pPr lvl="2"/>
            <a:r>
              <a:rPr lang="en-US"/>
              <a:t>Dễ hiểu hơn về một hệ thống phức tạp</a:t>
            </a:r>
            <a:endParaRPr lang="en-US" sz="1000"/>
          </a:p>
          <a:p>
            <a:pPr lvl="2"/>
            <a:r>
              <a:rPr lang="en-US"/>
              <a:t>Ví dụ:</a:t>
            </a:r>
            <a:endParaRPr lang="en-US" sz="1000"/>
          </a:p>
          <a:p>
            <a:pPr lvl="3"/>
            <a:r>
              <a:rPr lang="en-US"/>
              <a:t>Kiến trúc MVC (Model-View-Controller)</a:t>
            </a:r>
            <a:endParaRPr lang="en-US" sz="800"/>
          </a:p>
          <a:p>
            <a:pPr lvl="3"/>
            <a:r>
              <a:rPr lang="en-US"/>
              <a:t>Tách biểu diễn logic của ứng dụng khỏi giao diện người dùng</a:t>
            </a:r>
            <a:endParaRPr lang="en-US" sz="800"/>
          </a:p>
        </p:txBody>
      </p:sp>
      <p:sp>
        <p:nvSpPr>
          <p:cNvPr id="4" name="Slide Number Placeholder 3"/>
          <p:cNvSpPr>
            <a:spLocks noGrp="1"/>
          </p:cNvSpPr>
          <p:nvPr>
            <p:ph type="sldNum" sz="quarter" idx="12"/>
          </p:nvPr>
        </p:nvSpPr>
        <p:spPr/>
        <p:txBody>
          <a:bodyPr/>
          <a:lstStyle/>
          <a:p>
            <a:fld id="{7EAEB68D-873B-40A0-9B84-406ED7AD1845}" type="slidenum">
              <a:rPr lang="vi-VN" smtClean="0"/>
              <a:t>12</a:t>
            </a:fld>
            <a:endParaRPr lang="vi-VN"/>
          </a:p>
        </p:txBody>
      </p:sp>
      <p:pic>
        <p:nvPicPr>
          <p:cNvPr id="6146" name="Picture 2" descr="Mô hình MVC là gì? - Ví dụ login sử dụng mô hình MVC trong Jav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117" y="3373007"/>
            <a:ext cx="5136366" cy="226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658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Phân tầng (</a:t>
            </a:r>
            <a:r>
              <a:rPr lang="en-US"/>
              <a:t>Layers)</a:t>
            </a:r>
            <a:endParaRPr lang="en-US" sz="1400"/>
          </a:p>
          <a:p>
            <a:pPr lvl="1"/>
            <a:r>
              <a:rPr lang="en-US"/>
              <a:t>Các tầng:</a:t>
            </a:r>
            <a:endParaRPr lang="en-US" sz="1400"/>
          </a:p>
          <a:p>
            <a:pPr lvl="2"/>
            <a:r>
              <a:rPr lang="en-US" b="1"/>
              <a:t>Tầng cơ sở:</a:t>
            </a:r>
            <a:r>
              <a:rPr lang="en-US"/>
              <a:t> chứa các lớp cần thiết cho bất kỳ ứng dụng hướng đối tượng nào tồn tại. Tầng này bao gồm các lớp biểu diễn các kiểu dữ liệu như integer, real, string, list, v.v… </a:t>
            </a:r>
            <a:endParaRPr lang="en-US" sz="1000"/>
          </a:p>
          <a:p>
            <a:pPr lvl="2"/>
            <a:r>
              <a:rPr lang="en-US"/>
              <a:t> </a:t>
            </a:r>
            <a:r>
              <a:rPr lang="en-US" b="1"/>
              <a:t>Tầng miền bài toán:</a:t>
            </a:r>
            <a:r>
              <a:rPr lang="en-US"/>
              <a:t> bao gồm các lớp đối tượng đã xác định trong giai đoạn phân tích. Các lớp đối tượng này sẽ được chi tiết hóa hơn ở giai đoạn thiết kế.</a:t>
            </a:r>
            <a:endParaRPr lang="en-US" sz="1000"/>
          </a:p>
          <a:p>
            <a:pPr lvl="2"/>
            <a:r>
              <a:rPr lang="en-US" b="1"/>
              <a:t>Tầng quản lý dữ liệu</a:t>
            </a:r>
            <a:r>
              <a:rPr lang="en-US"/>
              <a:t>: liên quan đến các đối tượng lưu trữ lâu dài trong hệ thống. </a:t>
            </a:r>
            <a:endParaRPr lang="en-US" sz="1000"/>
          </a:p>
          <a:p>
            <a:pPr lvl="2"/>
            <a:r>
              <a:rPr lang="en-US" b="1"/>
              <a:t>Tầng giao diện người-máy</a:t>
            </a:r>
            <a:r>
              <a:rPr lang="en-US"/>
              <a:t>: chứa các lớp liên quan với tầng Khung nhìn (View) và tầng Điều khiển (Controller) trong cấu trúc MVC. </a:t>
            </a:r>
            <a:endParaRPr lang="en-US" sz="1000"/>
          </a:p>
          <a:p>
            <a:pPr lvl="2"/>
            <a:r>
              <a:rPr lang="en-US" b="1"/>
              <a:t>Tầng kiến trúc vật lý</a:t>
            </a:r>
            <a:r>
              <a:rPr lang="en-US"/>
              <a:t>: giải quyết vấn đề phần mềm sẽ thực hiện cụ thể trên các máy tính và mạng như thế nào. </a:t>
            </a:r>
            <a:endParaRPr lang="en-US" sz="1000"/>
          </a:p>
        </p:txBody>
      </p:sp>
      <p:sp>
        <p:nvSpPr>
          <p:cNvPr id="4" name="Slide Number Placeholder 3"/>
          <p:cNvSpPr>
            <a:spLocks noGrp="1"/>
          </p:cNvSpPr>
          <p:nvPr>
            <p:ph type="sldNum" sz="quarter" idx="12"/>
          </p:nvPr>
        </p:nvSpPr>
        <p:spPr/>
        <p:txBody>
          <a:bodyPr/>
          <a:lstStyle/>
          <a:p>
            <a:fld id="{7EAEB68D-873B-40A0-9B84-406ED7AD1845}" type="slidenum">
              <a:rPr lang="vi-VN" smtClean="0"/>
              <a:t>13</a:t>
            </a:fld>
            <a:endParaRPr lang="vi-VN"/>
          </a:p>
        </p:txBody>
      </p:sp>
    </p:spTree>
    <p:extLst>
      <p:ext uri="{BB962C8B-B14F-4D97-AF65-F5344CB8AC3E}">
        <p14:creationId xmlns:p14="http://schemas.microsoft.com/office/powerpoint/2010/main" val="4202146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5.1.3. Gói và biểu đồ gói</a:t>
            </a:r>
            <a:endParaRPr lang="en-US"/>
          </a:p>
          <a:p>
            <a:r>
              <a:rPr lang="en-US"/>
              <a:t>a. Các thành phần biểu đồ gói</a:t>
            </a:r>
          </a:p>
          <a:p>
            <a:pPr lvl="1"/>
            <a:r>
              <a:rPr lang="en-US"/>
              <a:t>Gói là một cấu trúc tổng quát dùng để nhóm các đơn vị (units) trong hệ thống lại với nhau. </a:t>
            </a:r>
          </a:p>
          <a:p>
            <a:pPr lvl="1"/>
            <a:r>
              <a:rPr lang="en-US"/>
              <a:t> Được sử dụng để giảm sự phức tạp của các mô hình</a:t>
            </a:r>
          </a:p>
          <a:p>
            <a:pPr lvl="1"/>
            <a:r>
              <a:rPr lang="en-US"/>
              <a:t>Một biểu đồ gói chỉ bao gồm các gói, các kí hiệu trong biểu đồ bao gồm: </a:t>
            </a:r>
            <a:endParaRPr lang="en-US" smtClean="0"/>
          </a:p>
          <a:p>
            <a:pPr lvl="2"/>
            <a:r>
              <a:rPr lang="en-US" smtClean="0"/>
              <a:t>Một gói</a:t>
            </a:r>
          </a:p>
          <a:p>
            <a:pPr lvl="2"/>
            <a:r>
              <a:rPr lang="en-US" smtClean="0"/>
              <a:t>Quan hệ phụ thuộc</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14</a:t>
            </a:fld>
            <a:endParaRPr lang="vi-VN"/>
          </a:p>
        </p:txBody>
      </p:sp>
    </p:spTree>
    <p:extLst>
      <p:ext uri="{BB962C8B-B14F-4D97-AF65-F5344CB8AC3E}">
        <p14:creationId xmlns:p14="http://schemas.microsoft.com/office/powerpoint/2010/main" val="2548332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5.1.3. Gói và biểu đồ gói</a:t>
            </a:r>
            <a:endParaRPr lang="en-US"/>
          </a:p>
          <a:p>
            <a:r>
              <a:rPr lang="en-US"/>
              <a:t>a. Các thành phần biểu đồ gói</a:t>
            </a:r>
          </a:p>
          <a:p>
            <a:pPr lvl="1"/>
            <a:r>
              <a:rPr lang="en-US"/>
              <a:t>Một gói:  </a:t>
            </a:r>
            <a:endParaRPr lang="en-US" sz="1400"/>
          </a:p>
          <a:p>
            <a:pPr lvl="2"/>
            <a:r>
              <a:rPr lang="en-US"/>
              <a:t>Là một nhóm các phần tử có quan hệ logic với nhau. </a:t>
            </a:r>
            <a:endParaRPr lang="en-US" sz="1000"/>
          </a:p>
          <a:p>
            <a:pPr lvl="2"/>
            <a:r>
              <a:rPr lang="en-US"/>
              <a:t> Được sử dụng để đơn giản hóa các biểu đồ UML  bằng cách nhóm các phần tử có quan hệ với nhau thành một phần tử mới ở cấp cao hơn.    </a:t>
            </a:r>
            <a:endParaRPr lang="en-US" sz="1000"/>
          </a:p>
          <a:p>
            <a:pPr lvl="1"/>
            <a:r>
              <a:rPr lang="en-US"/>
              <a:t>Quan hệ phụ thuộc: </a:t>
            </a:r>
            <a:endParaRPr lang="en-US" sz="1400"/>
          </a:p>
          <a:p>
            <a:pPr lvl="2"/>
            <a:r>
              <a:rPr lang="en-US"/>
              <a:t> Biểu diễn sự phụ thuộc giữa các gói, nghĩa là nếu một gói bị thay đổi, gói phụ thuộc cũng có thể phải sửa đổi </a:t>
            </a:r>
            <a:endParaRPr lang="en-US" sz="1000"/>
          </a:p>
          <a:p>
            <a:pPr lvl="2"/>
            <a:r>
              <a:rPr lang="en-US"/>
              <a:t>Mũi tên sẽ hướng từ gói phụ thuộc vào gói mà nó phụ thuộc </a:t>
            </a:r>
            <a:endParaRPr lang="en-US" sz="1000"/>
          </a:p>
        </p:txBody>
      </p:sp>
      <p:sp>
        <p:nvSpPr>
          <p:cNvPr id="4" name="Slide Number Placeholder 3"/>
          <p:cNvSpPr>
            <a:spLocks noGrp="1"/>
          </p:cNvSpPr>
          <p:nvPr>
            <p:ph type="sldNum" sz="quarter" idx="12"/>
          </p:nvPr>
        </p:nvSpPr>
        <p:spPr/>
        <p:txBody>
          <a:bodyPr/>
          <a:lstStyle/>
          <a:p>
            <a:fld id="{7EAEB68D-873B-40A0-9B84-406ED7AD1845}" type="slidenum">
              <a:rPr lang="vi-VN" smtClean="0"/>
              <a:t>15</a:t>
            </a:fld>
            <a:endParaRPr lang="vi-VN"/>
          </a:p>
        </p:txBody>
      </p:sp>
    </p:spTree>
    <p:extLst>
      <p:ext uri="{BB962C8B-B14F-4D97-AF65-F5344CB8AC3E}">
        <p14:creationId xmlns:p14="http://schemas.microsoft.com/office/powerpoint/2010/main" val="1279637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5.1.3. Gói và biểu đồ gói</a:t>
            </a:r>
            <a:endParaRPr lang="en-US"/>
          </a:p>
          <a:p>
            <a:r>
              <a:rPr lang="en-US" smtClean="0"/>
              <a:t>Ví dụ:</a:t>
            </a:r>
          </a:p>
          <a:p>
            <a:endParaRPr lang="en-US" sz="1000"/>
          </a:p>
        </p:txBody>
      </p:sp>
      <p:sp>
        <p:nvSpPr>
          <p:cNvPr id="4" name="Slide Number Placeholder 3"/>
          <p:cNvSpPr>
            <a:spLocks noGrp="1"/>
          </p:cNvSpPr>
          <p:nvPr>
            <p:ph type="sldNum" sz="quarter" idx="12"/>
          </p:nvPr>
        </p:nvSpPr>
        <p:spPr/>
        <p:txBody>
          <a:bodyPr/>
          <a:lstStyle/>
          <a:p>
            <a:fld id="{7EAEB68D-873B-40A0-9B84-406ED7AD1845}" type="slidenum">
              <a:rPr lang="vi-VN" smtClean="0"/>
              <a:t>16</a:t>
            </a:fld>
            <a:endParaRPr lang="vi-VN"/>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342353" y="1422275"/>
            <a:ext cx="5448356" cy="474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8468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5.1.3. Gói và biểu đồ gói</a:t>
            </a:r>
            <a:endParaRPr lang="en-US"/>
          </a:p>
          <a:p>
            <a:r>
              <a:rPr lang="pt-BR"/>
              <a:t>b. Các bước xây dựng</a:t>
            </a:r>
            <a:endParaRPr lang="en-US"/>
          </a:p>
          <a:p>
            <a:pPr lvl="1"/>
            <a:r>
              <a:rPr lang="en-US"/>
              <a:t>Thiết lập phạm vi của sơ đồ gói. Gói có thể được sử dụng để mô hình các phần của hệ thống và/hoặc các tầng. </a:t>
            </a:r>
          </a:p>
          <a:p>
            <a:pPr lvl="1"/>
            <a:r>
              <a:rPr lang="en-US"/>
              <a:t> Phân nhóm các lớp thành các phần khác nhau dựa trên các quan hệ chia sẻ giữa các lớp. Các quan hệ bao gồm tổng quát hóa,  kết hợp, tích họp và việc gửi thông điệp diễn ra giữa các đối tượng trong hệ thống. </a:t>
            </a:r>
          </a:p>
          <a:p>
            <a:pPr lvl="1"/>
            <a:r>
              <a:rPr lang="en-US"/>
              <a:t>Đặt mỗi nhóm các lớp được chia vào một gói. </a:t>
            </a:r>
          </a:p>
          <a:p>
            <a:pPr lvl="1"/>
            <a:r>
              <a:rPr lang="en-US"/>
              <a:t>Xác định mối quan hệ phụ thuộc giữa các gói. </a:t>
            </a:r>
          </a:p>
          <a:p>
            <a:pPr lvl="1"/>
            <a:r>
              <a:rPr lang="en-US"/>
              <a:t>Vẽ các đường hệ phụ thuộc  giữa các gói vào sơ đồ gói.</a:t>
            </a:r>
          </a:p>
          <a:p>
            <a:endParaRPr lang="en-US" sz="1000"/>
          </a:p>
        </p:txBody>
      </p:sp>
      <p:sp>
        <p:nvSpPr>
          <p:cNvPr id="4" name="Slide Number Placeholder 3"/>
          <p:cNvSpPr>
            <a:spLocks noGrp="1"/>
          </p:cNvSpPr>
          <p:nvPr>
            <p:ph type="sldNum" sz="quarter" idx="12"/>
          </p:nvPr>
        </p:nvSpPr>
        <p:spPr/>
        <p:txBody>
          <a:bodyPr/>
          <a:lstStyle/>
          <a:p>
            <a:fld id="{7EAEB68D-873B-40A0-9B84-406ED7AD1845}" type="slidenum">
              <a:rPr lang="vi-VN" smtClean="0"/>
              <a:t>17</a:t>
            </a:fld>
            <a:endParaRPr lang="vi-VN"/>
          </a:p>
        </p:txBody>
      </p:sp>
    </p:spTree>
    <p:extLst>
      <p:ext uri="{BB962C8B-B14F-4D97-AF65-F5344CB8AC3E}">
        <p14:creationId xmlns:p14="http://schemas.microsoft.com/office/powerpoint/2010/main" val="112232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5.1.3. Gói và biểu đồ gói</a:t>
            </a:r>
            <a:endParaRPr lang="en-US"/>
          </a:p>
          <a:p>
            <a:r>
              <a:rPr lang="en-US" smtClean="0"/>
              <a:t>Ví dụ:</a:t>
            </a:r>
            <a:endParaRPr lang="en-US" sz="1000"/>
          </a:p>
        </p:txBody>
      </p:sp>
      <p:sp>
        <p:nvSpPr>
          <p:cNvPr id="4" name="Slide Number Placeholder 3"/>
          <p:cNvSpPr>
            <a:spLocks noGrp="1"/>
          </p:cNvSpPr>
          <p:nvPr>
            <p:ph type="sldNum" sz="quarter" idx="12"/>
          </p:nvPr>
        </p:nvSpPr>
        <p:spPr/>
        <p:txBody>
          <a:bodyPr/>
          <a:lstStyle/>
          <a:p>
            <a:fld id="{7EAEB68D-873B-40A0-9B84-406ED7AD1845}" type="slidenum">
              <a:rPr lang="vi-VN" smtClean="0"/>
              <a:t>18</a:t>
            </a:fld>
            <a:endParaRPr lang="vi-VN"/>
          </a:p>
        </p:txBody>
      </p:sp>
      <p:pic>
        <p:nvPicPr>
          <p:cNvPr id="6" name="Picture 5"/>
          <p:cNvPicPr/>
          <p:nvPr/>
        </p:nvPicPr>
        <p:blipFill>
          <a:blip r:embed="rId3"/>
          <a:stretch>
            <a:fillRect/>
          </a:stretch>
        </p:blipFill>
        <p:spPr>
          <a:xfrm>
            <a:off x="3689464" y="990827"/>
            <a:ext cx="6618317" cy="5468957"/>
          </a:xfrm>
          <a:prstGeom prst="rect">
            <a:avLst/>
          </a:prstGeom>
        </p:spPr>
      </p:pic>
    </p:spTree>
    <p:extLst>
      <p:ext uri="{BB962C8B-B14F-4D97-AF65-F5344CB8AC3E}">
        <p14:creationId xmlns:p14="http://schemas.microsoft.com/office/powerpoint/2010/main" val="4263824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en-US"/>
              <a:t>5.1.4. Chiến lược thiết kế</a:t>
            </a:r>
          </a:p>
          <a:p>
            <a:pPr lvl="1"/>
            <a:r>
              <a:rPr lang="en-US"/>
              <a:t>Tự phát triển phần mềm</a:t>
            </a:r>
          </a:p>
          <a:p>
            <a:pPr lvl="1"/>
            <a:r>
              <a:rPr lang="en-US"/>
              <a:t>Mua phần mềm đóng gói</a:t>
            </a:r>
          </a:p>
          <a:p>
            <a:pPr lvl="2"/>
            <a:r>
              <a:rPr lang="en-US"/>
              <a:t>Bộ ứng dụng văn phòng (ví dụ: bộ xử lý văn bản, bảng tính, v.v.)</a:t>
            </a:r>
          </a:p>
          <a:p>
            <a:pPr lvl="2"/>
            <a:r>
              <a:rPr lang="en-US"/>
              <a:t>Hệ thống doanh nghiệp (ví dụ: SAP, PeopleSoft)</a:t>
            </a:r>
          </a:p>
          <a:p>
            <a:pPr lvl="1"/>
            <a:r>
              <a:rPr lang="en-US"/>
              <a:t>Thuê một nhà cung cấp bên ngoài (thuê ngoài)</a:t>
            </a:r>
          </a:p>
        </p:txBody>
      </p:sp>
      <p:sp>
        <p:nvSpPr>
          <p:cNvPr id="4" name="Slide Number Placeholder 3"/>
          <p:cNvSpPr>
            <a:spLocks noGrp="1"/>
          </p:cNvSpPr>
          <p:nvPr>
            <p:ph type="sldNum" sz="quarter" idx="12"/>
          </p:nvPr>
        </p:nvSpPr>
        <p:spPr/>
        <p:txBody>
          <a:bodyPr/>
          <a:lstStyle/>
          <a:p>
            <a:fld id="{7EAEB68D-873B-40A0-9B84-406ED7AD1845}" type="slidenum">
              <a:rPr lang="vi-VN" smtClean="0"/>
              <a:t>19</a:t>
            </a:fld>
            <a:endParaRPr lang="vi-VN"/>
          </a:p>
        </p:txBody>
      </p:sp>
    </p:spTree>
    <p:extLst>
      <p:ext uri="{BB962C8B-B14F-4D97-AF65-F5344CB8AC3E}">
        <p14:creationId xmlns:p14="http://schemas.microsoft.com/office/powerpoint/2010/main" val="1177461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NỘI DUNG HỌC PHẦN</a:t>
            </a:r>
            <a:endParaRPr lang="vi-VN" dirty="0"/>
          </a:p>
        </p:txBody>
      </p:sp>
      <p:sp>
        <p:nvSpPr>
          <p:cNvPr id="3" name="Content Placeholder 2"/>
          <p:cNvSpPr>
            <a:spLocks noGrp="1"/>
          </p:cNvSpPr>
          <p:nvPr>
            <p:ph idx="1"/>
          </p:nvPr>
        </p:nvSpPr>
        <p:spPr/>
        <p:txBody>
          <a:bodyPr>
            <a:normAutofit lnSpcReduction="10000"/>
          </a:bodyPr>
          <a:lstStyle/>
          <a:p>
            <a:pPr lvl="1"/>
            <a:r>
              <a:rPr lang="pt-BR" b="1" dirty="0" smtClean="0">
                <a:solidFill>
                  <a:schemeClr val="bg1">
                    <a:lumMod val="75000"/>
                  </a:schemeClr>
                </a:solidFill>
              </a:rPr>
              <a:t>Chương </a:t>
            </a:r>
            <a:r>
              <a:rPr lang="pt-BR" b="1" dirty="0">
                <a:solidFill>
                  <a:schemeClr val="bg1">
                    <a:lumMod val="75000"/>
                  </a:schemeClr>
                </a:solidFill>
              </a:rPr>
              <a:t>1:</a:t>
            </a:r>
            <a:r>
              <a:rPr lang="pt-BR" dirty="0">
                <a:solidFill>
                  <a:schemeClr val="bg1">
                    <a:lumMod val="75000"/>
                  </a:schemeClr>
                </a:solidFill>
              </a:rPr>
              <a:t> </a:t>
            </a:r>
            <a:r>
              <a:rPr lang="pt-BR" b="1" dirty="0">
                <a:solidFill>
                  <a:schemeClr val="bg1">
                    <a:lumMod val="75000"/>
                  </a:schemeClr>
                </a:solidFill>
              </a:rPr>
              <a:t>Giới thiệu về phân tích thiết kế hệ </a:t>
            </a:r>
            <a:r>
              <a:rPr lang="pt-BR" b="1" dirty="0" smtClean="0">
                <a:solidFill>
                  <a:schemeClr val="bg1">
                    <a:lumMod val="75000"/>
                  </a:schemeClr>
                </a:solidFill>
              </a:rPr>
              <a:t>thống</a:t>
            </a:r>
            <a:r>
              <a:rPr lang="pt-BR" dirty="0">
                <a:solidFill>
                  <a:schemeClr val="bg1">
                    <a:lumMod val="75000"/>
                  </a:schemeClr>
                </a:solidFill>
              </a:rPr>
              <a:t>	</a:t>
            </a:r>
            <a:endParaRPr lang="pt-BR" dirty="0" smtClean="0">
              <a:solidFill>
                <a:schemeClr val="bg1">
                  <a:lumMod val="75000"/>
                </a:schemeClr>
              </a:solidFill>
            </a:endParaRPr>
          </a:p>
          <a:p>
            <a:pPr lvl="1"/>
            <a:r>
              <a:rPr lang="pt-BR" b="1" dirty="0">
                <a:solidFill>
                  <a:schemeClr val="bg1">
                    <a:lumMod val="75000"/>
                  </a:schemeClr>
                </a:solidFill>
              </a:rPr>
              <a:t>Chương 2: Phát triển dự án phần </a:t>
            </a:r>
            <a:r>
              <a:rPr lang="pt-BR" b="1" dirty="0" smtClean="0">
                <a:solidFill>
                  <a:schemeClr val="bg1">
                    <a:lumMod val="75000"/>
                  </a:schemeClr>
                </a:solidFill>
              </a:rPr>
              <a:t>mềm</a:t>
            </a:r>
          </a:p>
          <a:p>
            <a:pPr lvl="1"/>
            <a:r>
              <a:rPr lang="pt-BR" b="1" dirty="0">
                <a:solidFill>
                  <a:schemeClr val="bg1">
                    <a:lumMod val="75000"/>
                  </a:schemeClr>
                </a:solidFill>
              </a:rPr>
              <a:t>Chương 3: Mô hình hóa hệ thống </a:t>
            </a:r>
          </a:p>
          <a:p>
            <a:pPr lvl="1"/>
            <a:r>
              <a:rPr lang="en-US" b="1" smtClean="0">
                <a:solidFill>
                  <a:schemeClr val="bg1">
                    <a:lumMod val="75000"/>
                  </a:schemeClr>
                </a:solidFill>
              </a:rPr>
              <a:t>Chương </a:t>
            </a:r>
            <a:r>
              <a:rPr lang="en-US" b="1" dirty="0">
                <a:solidFill>
                  <a:schemeClr val="bg1">
                    <a:lumMod val="75000"/>
                  </a:schemeClr>
                </a:solidFill>
              </a:rPr>
              <a:t>4: </a:t>
            </a:r>
            <a:r>
              <a:rPr lang="en-US" b="1" dirty="0" err="1">
                <a:solidFill>
                  <a:schemeClr val="bg1">
                    <a:lumMod val="75000"/>
                  </a:schemeClr>
                </a:solidFill>
              </a:rPr>
              <a:t>Phân</a:t>
            </a:r>
            <a:r>
              <a:rPr lang="en-US" b="1" dirty="0">
                <a:solidFill>
                  <a:schemeClr val="bg1">
                    <a:lumMod val="75000"/>
                  </a:schemeClr>
                </a:solidFill>
              </a:rPr>
              <a:t> </a:t>
            </a:r>
            <a:r>
              <a:rPr lang="en-US" b="1" dirty="0" err="1">
                <a:solidFill>
                  <a:schemeClr val="bg1">
                    <a:lumMod val="75000"/>
                  </a:schemeClr>
                </a:solidFill>
              </a:rPr>
              <a:t>tích</a:t>
            </a:r>
            <a:r>
              <a:rPr lang="en-US" b="1" dirty="0">
                <a:solidFill>
                  <a:schemeClr val="bg1">
                    <a:lumMod val="75000"/>
                  </a:schemeClr>
                </a:solidFill>
              </a:rPr>
              <a:t> </a:t>
            </a:r>
            <a:r>
              <a:rPr lang="en-US" b="1" dirty="0" err="1">
                <a:solidFill>
                  <a:schemeClr val="bg1">
                    <a:lumMod val="75000"/>
                  </a:schemeClr>
                </a:solidFill>
              </a:rPr>
              <a:t>hê</a:t>
            </a:r>
            <a:r>
              <a:rPr lang="en-US" b="1" dirty="0">
                <a:solidFill>
                  <a:schemeClr val="bg1">
                    <a:lumMod val="75000"/>
                  </a:schemeClr>
                </a:solidFill>
              </a:rPr>
              <a:t>̣ </a:t>
            </a:r>
            <a:r>
              <a:rPr lang="en-US" b="1" err="1">
                <a:solidFill>
                  <a:schemeClr val="bg1">
                    <a:lumMod val="75000"/>
                  </a:schemeClr>
                </a:solidFill>
              </a:rPr>
              <a:t>thống</a:t>
            </a:r>
            <a:r>
              <a:rPr lang="en-US" b="1">
                <a:solidFill>
                  <a:schemeClr val="bg1">
                    <a:lumMod val="75000"/>
                  </a:schemeClr>
                </a:solidFill>
              </a:rPr>
              <a:t> </a:t>
            </a:r>
          </a:p>
          <a:p>
            <a:pPr lvl="1"/>
            <a:r>
              <a:rPr lang="en-US" b="1" smtClean="0">
                <a:solidFill>
                  <a:srgbClr val="00B050"/>
                </a:solidFill>
              </a:rPr>
              <a:t>Chương 5: Thiết kế hệ thống </a:t>
            </a:r>
          </a:p>
          <a:p>
            <a:pPr lvl="2"/>
            <a:r>
              <a:rPr lang="en-US" sz="1800" smtClean="0">
                <a:solidFill>
                  <a:srgbClr val="00B050"/>
                </a:solidFill>
              </a:rPr>
              <a:t>Chuyển sang thiết kế</a:t>
            </a:r>
          </a:p>
          <a:p>
            <a:pPr lvl="2"/>
            <a:r>
              <a:rPr lang="en-US" sz="1800">
                <a:solidFill>
                  <a:srgbClr val="00B050"/>
                </a:solidFill>
              </a:rPr>
              <a:t>Thiết kế </a:t>
            </a:r>
            <a:r>
              <a:rPr lang="en-US" sz="1800" smtClean="0">
                <a:solidFill>
                  <a:srgbClr val="00B050"/>
                </a:solidFill>
              </a:rPr>
              <a:t>lớp và phương thức</a:t>
            </a:r>
          </a:p>
          <a:p>
            <a:pPr lvl="2"/>
            <a:r>
              <a:rPr lang="en-US" sz="1800">
                <a:solidFill>
                  <a:srgbClr val="00B050"/>
                </a:solidFill>
              </a:rPr>
              <a:t>Thiết kế  tầng quản trị dữ </a:t>
            </a:r>
            <a:r>
              <a:rPr lang="en-US" sz="1800" smtClean="0">
                <a:solidFill>
                  <a:srgbClr val="00B050"/>
                </a:solidFill>
              </a:rPr>
              <a:t>liệu</a:t>
            </a:r>
          </a:p>
          <a:p>
            <a:pPr lvl="2"/>
            <a:r>
              <a:rPr lang="en-US" sz="1800" smtClean="0">
                <a:solidFill>
                  <a:srgbClr val="00B050"/>
                </a:solidFill>
              </a:rPr>
              <a:t>Thiết kế tầng giao diện người – máy</a:t>
            </a:r>
          </a:p>
          <a:p>
            <a:pPr lvl="2"/>
            <a:r>
              <a:rPr lang="en-US" sz="1800" smtClean="0">
                <a:solidFill>
                  <a:srgbClr val="00B050"/>
                </a:solidFill>
              </a:rPr>
              <a:t>Thiết kế tầng kiến trúc vật lý</a:t>
            </a:r>
          </a:p>
          <a:p>
            <a:pPr lvl="1"/>
            <a:r>
              <a:rPr lang="en-US" b="1" smtClean="0"/>
              <a:t>Chương </a:t>
            </a:r>
            <a:r>
              <a:rPr lang="en-US" b="1" dirty="0"/>
              <a:t>6: </a:t>
            </a:r>
            <a:r>
              <a:rPr lang="en-US" b="1" dirty="0" err="1"/>
              <a:t>Cài</a:t>
            </a:r>
            <a:r>
              <a:rPr lang="en-US" b="1" dirty="0"/>
              <a:t> </a:t>
            </a:r>
            <a:r>
              <a:rPr lang="en-US" b="1" dirty="0" err="1"/>
              <a:t>đặt</a:t>
            </a:r>
            <a:r>
              <a:rPr lang="en-US" b="1" dirty="0"/>
              <a:t>, </a:t>
            </a:r>
            <a:r>
              <a:rPr lang="en-US" b="1" dirty="0" err="1"/>
              <a:t>vận</a:t>
            </a:r>
            <a:r>
              <a:rPr lang="en-US" b="1" dirty="0"/>
              <a:t> </a:t>
            </a:r>
            <a:r>
              <a:rPr lang="en-US" b="1" dirty="0" err="1"/>
              <a:t>hành</a:t>
            </a:r>
            <a:r>
              <a:rPr lang="en-US" b="1" dirty="0"/>
              <a:t> </a:t>
            </a:r>
            <a:r>
              <a:rPr lang="en-US" b="1" dirty="0" err="1"/>
              <a:t>va</a:t>
            </a:r>
            <a:r>
              <a:rPr lang="en-US" b="1" dirty="0"/>
              <a:t>̀ </a:t>
            </a:r>
            <a:r>
              <a:rPr lang="en-US" b="1" dirty="0" err="1" smtClean="0"/>
              <a:t>hỗ</a:t>
            </a:r>
            <a:r>
              <a:rPr lang="en-US" b="1" dirty="0" smtClean="0"/>
              <a:t>̃ </a:t>
            </a:r>
            <a:r>
              <a:rPr lang="en-US" b="1" dirty="0" err="1"/>
              <a:t>trơ</a:t>
            </a:r>
            <a:r>
              <a:rPr lang="en-US" b="1" dirty="0"/>
              <a:t>̣ </a:t>
            </a:r>
            <a:r>
              <a:rPr lang="en-US" b="1" dirty="0" err="1"/>
              <a:t>hê</a:t>
            </a:r>
            <a:r>
              <a:rPr lang="en-US" b="1" dirty="0"/>
              <a:t>̣ </a:t>
            </a:r>
            <a:r>
              <a:rPr lang="en-US" b="1" dirty="0" err="1"/>
              <a:t>thống</a:t>
            </a:r>
            <a:r>
              <a:rPr lang="en-US" b="1" dirty="0"/>
              <a:t> </a:t>
            </a:r>
            <a:endParaRPr lang="vi-VN" dirty="0"/>
          </a:p>
          <a:p>
            <a:endParaRPr lang="vi-VN" dirty="0"/>
          </a:p>
          <a:p>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2</a:t>
            </a:fld>
            <a:endParaRPr lang="vi-VN"/>
          </a:p>
        </p:txBody>
      </p:sp>
    </p:spTree>
    <p:extLst>
      <p:ext uri="{BB962C8B-B14F-4D97-AF65-F5344CB8AC3E}">
        <p14:creationId xmlns:p14="http://schemas.microsoft.com/office/powerpoint/2010/main" val="364025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en-US"/>
              <a:t>5.1.4. Chiến lược thiết kế</a:t>
            </a:r>
          </a:p>
          <a:p>
            <a:r>
              <a:rPr lang="pt-BR"/>
              <a:t>Tự phát triển phần mềm (Custom Development)</a:t>
            </a:r>
            <a:endParaRPr lang="en-US" sz="1400"/>
          </a:p>
          <a:p>
            <a:pPr lvl="1"/>
            <a:r>
              <a:rPr lang="en-US"/>
              <a:t>Cho phép đáp ứng các yêu cầu chuyên môn cao</a:t>
            </a:r>
            <a:endParaRPr lang="en-US" sz="1400"/>
          </a:p>
          <a:p>
            <a:pPr lvl="1"/>
            <a:r>
              <a:rPr lang="en-US"/>
              <a:t>Cho phép linh hoạt và sáng tạo trong việc giải quyết các vấn đề</a:t>
            </a:r>
            <a:endParaRPr lang="en-US" sz="1400"/>
          </a:p>
          <a:p>
            <a:pPr lvl="1"/>
            <a:r>
              <a:rPr lang="en-US"/>
              <a:t>Dễ dàng thay đổi các thành phần </a:t>
            </a:r>
            <a:endParaRPr lang="en-US" sz="1400"/>
          </a:p>
          <a:p>
            <a:pPr lvl="1"/>
            <a:r>
              <a:rPr lang="en-US"/>
              <a:t>Xây dựng được kỹ năng cá nhân</a:t>
            </a:r>
            <a:endParaRPr lang="en-US" sz="1400"/>
          </a:p>
          <a:p>
            <a:pPr lvl="1"/>
            <a:r>
              <a:rPr lang="en-US"/>
              <a:t>Có thể gây gánh nặng quá mức cho nhân viên IT</a:t>
            </a:r>
            <a:endParaRPr lang="en-US" sz="1400"/>
          </a:p>
          <a:p>
            <a:pPr lvl="1"/>
            <a:r>
              <a:rPr lang="en-US"/>
              <a:t>Rủi do trong xây dựng hệ thống tăng lên đáng kể </a:t>
            </a:r>
            <a:endParaRPr lang="en-US" sz="1400"/>
          </a:p>
        </p:txBody>
      </p:sp>
      <p:sp>
        <p:nvSpPr>
          <p:cNvPr id="4" name="Slide Number Placeholder 3"/>
          <p:cNvSpPr>
            <a:spLocks noGrp="1"/>
          </p:cNvSpPr>
          <p:nvPr>
            <p:ph type="sldNum" sz="quarter" idx="12"/>
          </p:nvPr>
        </p:nvSpPr>
        <p:spPr/>
        <p:txBody>
          <a:bodyPr/>
          <a:lstStyle/>
          <a:p>
            <a:fld id="{7EAEB68D-873B-40A0-9B84-406ED7AD1845}" type="slidenum">
              <a:rPr lang="vi-VN" smtClean="0"/>
              <a:t>20</a:t>
            </a:fld>
            <a:endParaRPr lang="vi-VN"/>
          </a:p>
        </p:txBody>
      </p:sp>
      <p:pic>
        <p:nvPicPr>
          <p:cNvPr id="2050" name="Picture 2" descr="Custom Development &gt; Develop | FutureWeb.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067" y="1991567"/>
            <a:ext cx="4250266" cy="335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82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239282" y="1220129"/>
            <a:ext cx="7617786" cy="4960538"/>
          </a:xfrm>
        </p:spPr>
        <p:txBody>
          <a:bodyPr>
            <a:normAutofit/>
          </a:bodyPr>
          <a:lstStyle/>
          <a:p>
            <a:r>
              <a:rPr lang="en-US"/>
              <a:t>5.1.4. Chiến lược thiết kế</a:t>
            </a:r>
          </a:p>
          <a:p>
            <a:r>
              <a:rPr lang="pt-BR"/>
              <a:t>Phần mềm đóng gói (Packaged Software)</a:t>
            </a:r>
            <a:endParaRPr lang="en-US"/>
          </a:p>
          <a:p>
            <a:pPr lvl="1"/>
            <a:r>
              <a:rPr lang="en-US"/>
              <a:t>Phần mềm được viết sẵn. </a:t>
            </a:r>
          </a:p>
          <a:p>
            <a:pPr lvl="1"/>
            <a:r>
              <a:rPr lang="en-US"/>
              <a:t>Có thể hiệu quả hơn </a:t>
            </a:r>
          </a:p>
          <a:p>
            <a:pPr lvl="1"/>
            <a:r>
              <a:rPr lang="en-US"/>
              <a:t>Có thể được kiểm tra kỹ lưỡng hơn và được kiểm chứng</a:t>
            </a:r>
          </a:p>
          <a:p>
            <a:pPr lvl="1"/>
            <a:r>
              <a:rPr lang="en-US"/>
              <a:t>Có thể lựa chọn các thành phần hoặc toàn bộ hệ thống Phải chấp nhận các chức năng được cung cấp </a:t>
            </a:r>
          </a:p>
          <a:p>
            <a:pPr lvl="1"/>
            <a:r>
              <a:rPr lang="en-US"/>
              <a:t>Có thể yêu cầu thay đổi các quy trình nghiệp vụ của công ty </a:t>
            </a:r>
          </a:p>
          <a:p>
            <a:pPr lvl="1"/>
            <a:r>
              <a:rPr lang="en-US"/>
              <a:t>Có thể yêu cầu rất nhiều việc liên quan đến điều chỉnh và giải quyết các vấn đề liên quan. </a:t>
            </a:r>
          </a:p>
        </p:txBody>
      </p:sp>
      <p:sp>
        <p:nvSpPr>
          <p:cNvPr id="4" name="Slide Number Placeholder 3"/>
          <p:cNvSpPr>
            <a:spLocks noGrp="1"/>
          </p:cNvSpPr>
          <p:nvPr>
            <p:ph type="sldNum" sz="quarter" idx="12"/>
          </p:nvPr>
        </p:nvSpPr>
        <p:spPr/>
        <p:txBody>
          <a:bodyPr/>
          <a:lstStyle/>
          <a:p>
            <a:fld id="{7EAEB68D-873B-40A0-9B84-406ED7AD1845}" type="slidenum">
              <a:rPr lang="vi-VN" smtClean="0"/>
              <a:t>21</a:t>
            </a:fld>
            <a:endParaRPr lang="vi-VN"/>
          </a:p>
        </p:txBody>
      </p:sp>
      <p:pic>
        <p:nvPicPr>
          <p:cNvPr id="3076" name="Picture 4" descr="Disadvantages of Computer software in the Classroom - Give Use Lif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7068" y="1601411"/>
            <a:ext cx="3604445" cy="336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14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en-US"/>
              <a:t>5.1.4. Chiến lược thiết kế</a:t>
            </a:r>
          </a:p>
          <a:p>
            <a:r>
              <a:rPr lang="pt-BR"/>
              <a:t>Tích hợp hệ thống (</a:t>
            </a:r>
            <a:r>
              <a:rPr lang="en-US"/>
              <a:t>System Integration)</a:t>
            </a:r>
          </a:p>
          <a:p>
            <a:pPr lvl="1"/>
            <a:r>
              <a:rPr lang="en-US"/>
              <a:t>Xây dựng một hệ thống mới bằng cách tích hợp phần mềm mới với  hệ thống cũ</a:t>
            </a:r>
          </a:p>
          <a:p>
            <a:pPr lvl="2"/>
            <a:r>
              <a:rPr lang="en-US"/>
              <a:t>Có thể mua phần mềm có sẵn và thuê gia công để tích hợp nó vào các hệ thống hiện có</a:t>
            </a:r>
          </a:p>
          <a:p>
            <a:pPr lvl="1"/>
            <a:r>
              <a:rPr lang="en-US"/>
              <a:t>Thách thức lớn đó chính là tích hợp dữ liệu</a:t>
            </a:r>
          </a:p>
          <a:p>
            <a:pPr lvl="2"/>
            <a:r>
              <a:rPr lang="en-US"/>
              <a:t>Có thể yêu cầu chuyển đổi dữ liệu</a:t>
            </a:r>
          </a:p>
          <a:p>
            <a:pPr lvl="2"/>
            <a:r>
              <a:rPr lang="en-US"/>
              <a:t>Gói mới có thể cần ghi dữ liệu ở cùng định dạng với hệ thống cũ</a:t>
            </a:r>
          </a:p>
          <a:p>
            <a:pPr lvl="1"/>
            <a:r>
              <a:rPr lang="en-US"/>
              <a:t>Phát triển “trình bao bọc đối tượng (object wrappers)”</a:t>
            </a:r>
          </a:p>
          <a:p>
            <a:pPr lvl="2"/>
            <a:r>
              <a:rPr lang="en-US"/>
              <a:t>Gói hệ thống cũ với API để cho phép các hệ thống mới hơn giao tiếp với nó</a:t>
            </a:r>
          </a:p>
        </p:txBody>
      </p:sp>
      <p:sp>
        <p:nvSpPr>
          <p:cNvPr id="4" name="Slide Number Placeholder 3"/>
          <p:cNvSpPr>
            <a:spLocks noGrp="1"/>
          </p:cNvSpPr>
          <p:nvPr>
            <p:ph type="sldNum" sz="quarter" idx="12"/>
          </p:nvPr>
        </p:nvSpPr>
        <p:spPr/>
        <p:txBody>
          <a:bodyPr/>
          <a:lstStyle/>
          <a:p>
            <a:fld id="{7EAEB68D-873B-40A0-9B84-406ED7AD1845}" type="slidenum">
              <a:rPr lang="vi-VN" smtClean="0"/>
              <a:t>22</a:t>
            </a:fld>
            <a:endParaRPr lang="vi-VN"/>
          </a:p>
        </p:txBody>
      </p:sp>
      <p:pic>
        <p:nvPicPr>
          <p:cNvPr id="4100" name="Picture 4" descr="How to Evaluate System the system's compliance with Syste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830" y="3195828"/>
            <a:ext cx="5111919" cy="24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725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9" y="1187705"/>
            <a:ext cx="7257352" cy="4980182"/>
          </a:xfrm>
        </p:spPr>
        <p:txBody>
          <a:bodyPr>
            <a:normAutofit/>
          </a:bodyPr>
          <a:lstStyle/>
          <a:p>
            <a:r>
              <a:rPr lang="en-US"/>
              <a:t>5.1.4. Chiến lược thiết kế</a:t>
            </a:r>
          </a:p>
          <a:p>
            <a:r>
              <a:rPr lang="pt-BR"/>
              <a:t>Gia công phần mềm (</a:t>
            </a:r>
            <a:r>
              <a:rPr lang="en-US"/>
              <a:t>Outsourcing)</a:t>
            </a:r>
          </a:p>
          <a:p>
            <a:pPr lvl="1"/>
            <a:r>
              <a:rPr lang="en-US"/>
              <a:t>Thuê một công ty bên ngoài để tạo ra hệ thống</a:t>
            </a:r>
          </a:p>
          <a:p>
            <a:pPr lvl="2"/>
            <a:r>
              <a:rPr lang="en-US"/>
              <a:t>Yêu cầu phối hợp hai chiều, trao đổi thông tin và tin tưởng nhau</a:t>
            </a:r>
          </a:p>
          <a:p>
            <a:pPr lvl="2"/>
            <a:r>
              <a:rPr lang="en-US"/>
              <a:t>Nhược điểm bao gồm mất kiểm soát, thỏa hiệp thông tin bí mật, chuyển giao chuyên môn</a:t>
            </a:r>
          </a:p>
          <a:p>
            <a:pPr lvl="2"/>
            <a:r>
              <a:rPr lang="en-US"/>
              <a:t>Chọn nhà cung cấp cẩn thận</a:t>
            </a:r>
          </a:p>
          <a:p>
            <a:pPr lvl="2"/>
            <a:r>
              <a:rPr lang="en-US"/>
              <a:t>Chuẩn bị kỹ lưỡng hợp đồng và phương thức thanh toán</a:t>
            </a:r>
          </a:p>
          <a:p>
            <a:pPr lvl="1"/>
            <a:r>
              <a:rPr lang="en-US"/>
              <a:t>Các loại hợp đồng:</a:t>
            </a:r>
          </a:p>
          <a:p>
            <a:pPr lvl="2"/>
            <a:r>
              <a:rPr lang="en-US"/>
              <a:t>Thời gian và sự sắp đặt (Time-and-arrangement): trả cho bất kỳ thời gian và chi phí nào là cần thiết để hoàn thành công việc </a:t>
            </a:r>
          </a:p>
          <a:p>
            <a:pPr lvl="2"/>
            <a:r>
              <a:rPr lang="en-US"/>
              <a:t>Giá cố định (Fixed-price): trả giá theo thỏa thuận</a:t>
            </a:r>
          </a:p>
          <a:p>
            <a:pPr lvl="2"/>
            <a:r>
              <a:rPr lang="en-US"/>
              <a:t>Giá trị gia tăng (Value-added): trả phần trăm lợi ích</a:t>
            </a:r>
          </a:p>
        </p:txBody>
      </p:sp>
      <p:sp>
        <p:nvSpPr>
          <p:cNvPr id="4" name="Slide Number Placeholder 3"/>
          <p:cNvSpPr>
            <a:spLocks noGrp="1"/>
          </p:cNvSpPr>
          <p:nvPr>
            <p:ph type="sldNum" sz="quarter" idx="12"/>
          </p:nvPr>
        </p:nvSpPr>
        <p:spPr/>
        <p:txBody>
          <a:bodyPr/>
          <a:lstStyle/>
          <a:p>
            <a:fld id="{7EAEB68D-873B-40A0-9B84-406ED7AD1845}" type="slidenum">
              <a:rPr lang="vi-VN" smtClean="0"/>
              <a:t>23</a:t>
            </a:fld>
            <a:endParaRPr lang="vi-VN"/>
          </a:p>
        </p:txBody>
      </p:sp>
      <p:pic>
        <p:nvPicPr>
          <p:cNvPr id="5122" name="Picture 2" descr="OutSourcing | Net-Frontier Viet N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5535" y="1875392"/>
            <a:ext cx="4091014" cy="327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712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en-US"/>
              <a:t>5.1.4. Chiến lược thiết </a:t>
            </a:r>
            <a:r>
              <a:rPr lang="en-US" smtClean="0"/>
              <a:t>kế</a:t>
            </a:r>
          </a:p>
          <a:p>
            <a:r>
              <a:rPr lang="en-US"/>
              <a:t>Lựa chọn chiến lược thiết kế</a:t>
            </a:r>
          </a:p>
          <a:p>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24</a:t>
            </a:fld>
            <a:endParaRPr lang="vi-VN"/>
          </a:p>
        </p:txBody>
      </p:sp>
      <p:graphicFrame>
        <p:nvGraphicFramePr>
          <p:cNvPr id="5" name="Table 4"/>
          <p:cNvGraphicFramePr>
            <a:graphicFrameLocks noGrp="1"/>
          </p:cNvGraphicFramePr>
          <p:nvPr>
            <p:extLst>
              <p:ext uri="{D42A27DB-BD31-4B8C-83A1-F6EECF244321}">
                <p14:modId xmlns:p14="http://schemas.microsoft.com/office/powerpoint/2010/main" val="175465592"/>
              </p:ext>
            </p:extLst>
          </p:nvPr>
        </p:nvGraphicFramePr>
        <p:xfrm>
          <a:off x="518264" y="2239015"/>
          <a:ext cx="10962536" cy="3928870"/>
        </p:xfrm>
        <a:graphic>
          <a:graphicData uri="http://schemas.openxmlformats.org/drawingml/2006/table">
            <a:tbl>
              <a:tblPr firstRow="1" firstCol="1" bandRow="1">
                <a:tableStyleId>{5C22544A-7EE6-4342-B048-85BDC9FD1C3A}</a:tableStyleId>
              </a:tblPr>
              <a:tblGrid>
                <a:gridCol w="2089469">
                  <a:extLst>
                    <a:ext uri="{9D8B030D-6E8A-4147-A177-3AD203B41FA5}">
                      <a16:colId xmlns:a16="http://schemas.microsoft.com/office/drawing/2014/main" val="645618030"/>
                    </a:ext>
                  </a:extLst>
                </a:gridCol>
                <a:gridCol w="3391799">
                  <a:extLst>
                    <a:ext uri="{9D8B030D-6E8A-4147-A177-3AD203B41FA5}">
                      <a16:colId xmlns:a16="http://schemas.microsoft.com/office/drawing/2014/main" val="2614842251"/>
                    </a:ext>
                  </a:extLst>
                </a:gridCol>
                <a:gridCol w="2740634">
                  <a:extLst>
                    <a:ext uri="{9D8B030D-6E8A-4147-A177-3AD203B41FA5}">
                      <a16:colId xmlns:a16="http://schemas.microsoft.com/office/drawing/2014/main" val="1801963702"/>
                    </a:ext>
                  </a:extLst>
                </a:gridCol>
                <a:gridCol w="2740634">
                  <a:extLst>
                    <a:ext uri="{9D8B030D-6E8A-4147-A177-3AD203B41FA5}">
                      <a16:colId xmlns:a16="http://schemas.microsoft.com/office/drawing/2014/main" val="2443897078"/>
                    </a:ext>
                  </a:extLst>
                </a:gridCol>
              </a:tblGrid>
              <a:tr h="561267">
                <a:tc>
                  <a:txBody>
                    <a:bodyPr/>
                    <a:lstStyle/>
                    <a:p>
                      <a:pPr marL="0" marR="0" algn="ctr">
                        <a:lnSpc>
                          <a:spcPct val="107000"/>
                        </a:lnSpc>
                        <a:spcBef>
                          <a:spcPts val="0"/>
                        </a:spcBef>
                        <a:spcAft>
                          <a:spcPts val="0"/>
                        </a:spcAft>
                      </a:pPr>
                      <a:r>
                        <a:rPr lang="en-US"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300">
                          <a:effectLst/>
                        </a:rPr>
                        <a:t>Sử dụng phần mềm tự phát triển </a:t>
                      </a:r>
                      <a:endParaRPr lang="en-US" sz="1300" smtClean="0">
                        <a:effectLst/>
                      </a:endParaRPr>
                    </a:p>
                    <a:p>
                      <a:pPr marL="0" marR="0" algn="ctr">
                        <a:lnSpc>
                          <a:spcPct val="107000"/>
                        </a:lnSpc>
                        <a:spcBef>
                          <a:spcPts val="0"/>
                        </a:spcBef>
                        <a:spcAft>
                          <a:spcPts val="0"/>
                        </a:spcAft>
                      </a:pPr>
                      <a:r>
                        <a:rPr lang="en-US" sz="1300" smtClean="0">
                          <a:effectLst/>
                        </a:rPr>
                        <a:t>khi</a:t>
                      </a:r>
                      <a:r>
                        <a:rPr lang="en-US" sz="1300">
                          <a:effectLst/>
                        </a:rPr>
                        <a: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rPr>
                        <a:t>Sử dụng phần đóng gói </a:t>
                      </a:r>
                      <a:endParaRPr lang="en-US" sz="1300" smtClean="0">
                        <a:effectLst/>
                      </a:endParaRPr>
                    </a:p>
                    <a:p>
                      <a:pPr marL="0" marR="0" algn="ctr">
                        <a:lnSpc>
                          <a:spcPct val="107000"/>
                        </a:lnSpc>
                        <a:spcBef>
                          <a:spcPts val="0"/>
                        </a:spcBef>
                        <a:spcAft>
                          <a:spcPts val="0"/>
                        </a:spcAft>
                      </a:pPr>
                      <a:r>
                        <a:rPr lang="en-US" sz="1300" smtClean="0">
                          <a:effectLst/>
                        </a:rPr>
                        <a:t>khi</a:t>
                      </a:r>
                      <a:r>
                        <a:rPr lang="en-US" sz="1300">
                          <a:effectLst/>
                        </a:rPr>
                        <a: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300">
                          <a:effectLst/>
                        </a:rPr>
                        <a:t>Thuê gia công</a:t>
                      </a:r>
                      <a:endParaRPr lang="en-US" sz="1100">
                        <a:effectLst/>
                      </a:endParaRPr>
                    </a:p>
                    <a:p>
                      <a:pPr marL="0" marR="0" algn="ctr">
                        <a:lnSpc>
                          <a:spcPct val="107000"/>
                        </a:lnSpc>
                        <a:spcBef>
                          <a:spcPts val="0"/>
                        </a:spcBef>
                        <a:spcAft>
                          <a:spcPts val="0"/>
                        </a:spcAft>
                      </a:pPr>
                      <a:r>
                        <a:rPr lang="en-US" sz="1300">
                          <a:effectLst/>
                        </a:rPr>
                        <a:t>khi..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33212482"/>
                  </a:ext>
                </a:extLst>
              </a:tr>
              <a:tr h="561267">
                <a:tc>
                  <a:txBody>
                    <a:bodyPr/>
                    <a:lstStyle/>
                    <a:p>
                      <a:pPr marL="0" marR="0">
                        <a:lnSpc>
                          <a:spcPct val="107000"/>
                        </a:lnSpc>
                        <a:spcBef>
                          <a:spcPts val="0"/>
                        </a:spcBef>
                        <a:spcAft>
                          <a:spcPts val="0"/>
                        </a:spcAft>
                      </a:pPr>
                      <a:r>
                        <a:rPr lang="en-US" sz="1300">
                          <a:effectLst/>
                        </a:rPr>
                        <a:t>Nhu cầu nghiệp vụ</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Nhu cầu nghiệp vụ là duy nhất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Nhu cầu nghiệp vụ là phổ biến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Nhu cầu nghiệp vụ không phải là cốt lõi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865474"/>
                  </a:ext>
                </a:extLst>
              </a:tr>
              <a:tr h="561267">
                <a:tc>
                  <a:txBody>
                    <a:bodyPr/>
                    <a:lstStyle/>
                    <a:p>
                      <a:pPr marL="0" marR="0">
                        <a:lnSpc>
                          <a:spcPct val="107000"/>
                        </a:lnSpc>
                        <a:spcBef>
                          <a:spcPts val="0"/>
                        </a:spcBef>
                        <a:spcAft>
                          <a:spcPts val="0"/>
                        </a:spcAft>
                      </a:pPr>
                      <a:r>
                        <a:rPr lang="en-US" sz="1300">
                          <a:effectLst/>
                        </a:rPr>
                        <a:t>Kinh nghiệm nội </a:t>
                      </a:r>
                      <a:r>
                        <a:rPr lang="en-US" sz="1300" smtClean="0">
                          <a:effectLst/>
                        </a:rPr>
                        <a:t>bộ </a:t>
                      </a:r>
                    </a:p>
                    <a:p>
                      <a:pPr marL="0" marR="0">
                        <a:lnSpc>
                          <a:spcPct val="107000"/>
                        </a:lnSpc>
                        <a:spcBef>
                          <a:spcPts val="0"/>
                        </a:spcBef>
                        <a:spcAft>
                          <a:spcPts val="0"/>
                        </a:spcAft>
                      </a:pPr>
                      <a:r>
                        <a:rPr lang="en-US" sz="1300" smtClean="0">
                          <a:effectLst/>
                        </a:rPr>
                        <a:t>(In-house)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Có kinh nghiệm về chức năng và kỹ thuật nội </a:t>
                      </a:r>
                      <a:r>
                        <a:rPr lang="en-US" sz="1300" smtClean="0">
                          <a:effectLst/>
                        </a:rPr>
                        <a:t>bộ</a:t>
                      </a:r>
                      <a:r>
                        <a:rPr lang="en-US"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Có kinh nghiệm về chức năng nội </a:t>
                      </a:r>
                      <a:r>
                        <a:rPr lang="en-US" sz="1300" smtClean="0">
                          <a:effectLst/>
                        </a:rPr>
                        <a:t>bộ</a:t>
                      </a:r>
                      <a:r>
                        <a:rPr lang="en-US"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Không có kinh nghiệm về chức năng hoặc kỹ thuật nội bộ</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3746584"/>
                  </a:ext>
                </a:extLst>
              </a:tr>
              <a:tr h="841901">
                <a:tc>
                  <a:txBody>
                    <a:bodyPr/>
                    <a:lstStyle/>
                    <a:p>
                      <a:pPr marL="0" marR="0">
                        <a:lnSpc>
                          <a:spcPct val="107000"/>
                        </a:lnSpc>
                        <a:spcBef>
                          <a:spcPts val="0"/>
                        </a:spcBef>
                        <a:spcAft>
                          <a:spcPts val="0"/>
                        </a:spcAft>
                      </a:pPr>
                      <a:r>
                        <a:rPr lang="en-US" sz="1300">
                          <a:effectLst/>
                        </a:rPr>
                        <a:t>Các kỹ năng dự án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Có một mong muốn để xây dựng các kỹ năng nội </a:t>
                      </a:r>
                      <a:r>
                        <a:rPr lang="en-US" sz="1300" smtClean="0">
                          <a:effectLst/>
                        </a:rPr>
                        <a:t>bộ</a:t>
                      </a:r>
                      <a:r>
                        <a:rPr lang="en-US"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Các kỹ năng không phải là chiến lược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Quyết định thuê ngoài là một quyết định chiến lược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9751184"/>
                  </a:ext>
                </a:extLst>
              </a:tr>
              <a:tr h="841901">
                <a:tc>
                  <a:txBody>
                    <a:bodyPr/>
                    <a:lstStyle/>
                    <a:p>
                      <a:pPr marL="0" marR="0">
                        <a:lnSpc>
                          <a:spcPct val="107000"/>
                        </a:lnSpc>
                        <a:spcBef>
                          <a:spcPts val="0"/>
                        </a:spcBef>
                        <a:spcAft>
                          <a:spcPts val="0"/>
                        </a:spcAft>
                      </a:pPr>
                      <a:r>
                        <a:rPr lang="en-US" sz="1300">
                          <a:effectLst/>
                        </a:rPr>
                        <a:t>Quản lý dự án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Có người quản lý dự án tốt và đã được chứng minh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Có người quản lý dự án có thể điều phối các nỗ lực của nhà cung cấp</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Có người quản lý dự án tốt ở cấp độ của tổ chức phù hợp với phạm vi của thỏa thuận thuê ngoài.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717814"/>
                  </a:ext>
                </a:extLst>
              </a:tr>
              <a:tr h="561267">
                <a:tc>
                  <a:txBody>
                    <a:bodyPr/>
                    <a:lstStyle/>
                    <a:p>
                      <a:pPr marL="0" marR="0">
                        <a:lnSpc>
                          <a:spcPct val="107000"/>
                        </a:lnSpc>
                        <a:spcBef>
                          <a:spcPts val="0"/>
                        </a:spcBef>
                        <a:spcAft>
                          <a:spcPts val="0"/>
                        </a:spcAft>
                      </a:pPr>
                      <a:r>
                        <a:rPr lang="en-US" sz="1300">
                          <a:effectLst/>
                        </a:rPr>
                        <a:t>Khung thời gian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Khung thời gian linh </a:t>
                      </a:r>
                      <a:r>
                        <a:rPr lang="en-US" sz="1300" smtClean="0">
                          <a:effectLst/>
                        </a:rPr>
                        <a:t>hoạt</a:t>
                      </a:r>
                      <a:r>
                        <a:rPr lang="en-US"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Khung thời gian ngắn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Khung thời gian ngắn hoặc linh hoạt</a:t>
                      </a:r>
                      <a:endParaRPr lang="en-US" sz="1100">
                        <a:effectLst/>
                      </a:endParaRPr>
                    </a:p>
                    <a:p>
                      <a:pPr marL="0" marR="0">
                        <a:lnSpc>
                          <a:spcPct val="107000"/>
                        </a:lnSpc>
                        <a:spcBef>
                          <a:spcPts val="0"/>
                        </a:spcBef>
                        <a:spcAft>
                          <a:spcPts val="0"/>
                        </a:spcAft>
                      </a:pPr>
                      <a:r>
                        <a:rPr lang="en-US"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1665463"/>
                  </a:ext>
                </a:extLst>
              </a:tr>
            </a:tbl>
          </a:graphicData>
        </a:graphic>
      </p:graphicFrame>
    </p:spTree>
    <p:extLst>
      <p:ext uri="{BB962C8B-B14F-4D97-AF65-F5344CB8AC3E}">
        <p14:creationId xmlns:p14="http://schemas.microsoft.com/office/powerpoint/2010/main" val="2635952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en-US" smtClean="0"/>
              <a:t>5.2.1. Các tiêu chuẩn thiết kế</a:t>
            </a:r>
          </a:p>
          <a:p>
            <a:pPr lvl="1"/>
            <a:r>
              <a:rPr lang="en-US"/>
              <a:t>Khi xem xét thiết kế của một hệ thống hướng đối tượng, một bộ tiêu chí có thể được sử dụng để xác định xem thiết kế là tốt hay xấu. Theo Coad và Yourdon, một thiết kế tốt là một thiết kế cân bằng giữa việc đánh đổi để giảm thiểu tổng chi phí của hệ thống trong toàn bộ thời gian tồn tại của nó</a:t>
            </a:r>
            <a:r>
              <a:rPr lang="en-US" smtClean="0"/>
              <a:t>.</a:t>
            </a:r>
          </a:p>
          <a:p>
            <a:pPr lvl="1"/>
            <a:r>
              <a:rPr lang="en-US" smtClean="0"/>
              <a:t> Các tiêu chí: </a:t>
            </a:r>
          </a:p>
          <a:p>
            <a:pPr lvl="2"/>
            <a:r>
              <a:rPr lang="en-US" smtClean="0"/>
              <a:t> Sự </a:t>
            </a:r>
            <a:r>
              <a:rPr lang="en-US"/>
              <a:t>ghép </a:t>
            </a:r>
            <a:r>
              <a:rPr lang="en-US" smtClean="0"/>
              <a:t>nối (Coupling)</a:t>
            </a:r>
          </a:p>
          <a:p>
            <a:pPr lvl="2"/>
            <a:r>
              <a:rPr lang="en-US" smtClean="0"/>
              <a:t>Sự </a:t>
            </a:r>
            <a:r>
              <a:rPr lang="en-US"/>
              <a:t>gắn </a:t>
            </a:r>
            <a:r>
              <a:rPr lang="en-US" smtClean="0"/>
              <a:t>kết (Conhension)</a:t>
            </a:r>
          </a:p>
          <a:p>
            <a:pPr lvl="2"/>
            <a:r>
              <a:rPr lang="en-US" smtClean="0"/>
              <a:t>Sự </a:t>
            </a:r>
            <a:r>
              <a:rPr lang="en-US"/>
              <a:t>cộng </a:t>
            </a:r>
            <a:r>
              <a:rPr lang="en-US" smtClean="0"/>
              <a:t>sinh(</a:t>
            </a:r>
            <a:r>
              <a:rPr lang="pt-BR" smtClean="0"/>
              <a:t>Connascence</a:t>
            </a:r>
            <a:r>
              <a:rPr lang="en-US"/>
              <a:t>)</a:t>
            </a:r>
            <a:r>
              <a:rPr lang="en-US" smtClean="0"/>
              <a:t> </a:t>
            </a:r>
            <a:endParaRPr lang="en-US"/>
          </a:p>
          <a:p>
            <a:endParaRPr lang="en-US"/>
          </a:p>
          <a:p>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25</a:t>
            </a:fld>
            <a:endParaRPr lang="vi-VN"/>
          </a:p>
        </p:txBody>
      </p:sp>
    </p:spTree>
    <p:extLst>
      <p:ext uri="{BB962C8B-B14F-4D97-AF65-F5344CB8AC3E}">
        <p14:creationId xmlns:p14="http://schemas.microsoft.com/office/powerpoint/2010/main" val="370762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2" y="990828"/>
            <a:ext cx="11556301" cy="4980182"/>
          </a:xfrm>
        </p:spPr>
        <p:txBody>
          <a:bodyPr>
            <a:normAutofit/>
          </a:bodyPr>
          <a:lstStyle/>
          <a:p>
            <a:r>
              <a:rPr lang="pt-BR"/>
              <a:t>Sự ghép nối(</a:t>
            </a:r>
            <a:r>
              <a:rPr lang="en-US"/>
              <a:t>Coupling)</a:t>
            </a:r>
          </a:p>
          <a:p>
            <a:pPr lvl="1"/>
            <a:r>
              <a:rPr lang="pt-BR" i="1"/>
              <a:t>Sự ghép nối</a:t>
            </a:r>
            <a:r>
              <a:rPr lang="pt-BR"/>
              <a:t> đề cập đến việc các mô-đun (lớp, đối tượng và phương thức) phụ thuộc lẫn nhau như thế nào trong một hệ thống</a:t>
            </a:r>
            <a:r>
              <a:rPr lang="pt-BR" smtClean="0"/>
              <a:t>.</a:t>
            </a:r>
          </a:p>
          <a:p>
            <a:pPr lvl="1"/>
            <a:r>
              <a:rPr lang="pt-BR" smtClean="0"/>
              <a:t>Độ </a:t>
            </a:r>
            <a:r>
              <a:rPr lang="pt-BR"/>
              <a:t>phụ thuộc lẫn nhau càng cao, càng có nhiều khả năng thay đổi trong một phần của thiết kế có thể gây ra những thay đổi trong các phần khác của thiết kế. </a:t>
            </a:r>
            <a:endParaRPr lang="pt-BR" smtClean="0"/>
          </a:p>
          <a:p>
            <a:pPr lvl="1"/>
            <a:r>
              <a:rPr lang="pt-BR" smtClean="0"/>
              <a:t>Đối </a:t>
            </a:r>
            <a:r>
              <a:rPr lang="pt-BR"/>
              <a:t>với các hệ thống hướng đối tượng, Coad và Yourdon đã xác định hai loại ghép nối cần xem xét: tương tác và kế thừa.</a:t>
            </a:r>
            <a:endParaRPr lang="en-US" sz="1400"/>
          </a:p>
          <a:p>
            <a:pPr lvl="1"/>
            <a:r>
              <a:rPr lang="pt-BR" smtClean="0"/>
              <a:t>Lieberherr </a:t>
            </a:r>
            <a:r>
              <a:rPr lang="pt-BR"/>
              <a:t>và Holland đưa ra luật của Demeter </a:t>
            </a:r>
            <a:r>
              <a:rPr lang="pt-BR" smtClean="0"/>
              <a:t>để </a:t>
            </a:r>
            <a:r>
              <a:rPr lang="pt-BR"/>
              <a:t>giảm thiểu loại ghép nối </a:t>
            </a:r>
            <a:r>
              <a:rPr lang="pt-BR" smtClean="0"/>
              <a:t>tương tác.</a:t>
            </a:r>
            <a:endParaRPr lang="en-US"/>
          </a:p>
          <a:p>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26</a:t>
            </a:fld>
            <a:endParaRPr lang="vi-VN"/>
          </a:p>
        </p:txBody>
      </p:sp>
    </p:spTree>
    <p:extLst>
      <p:ext uri="{BB962C8B-B14F-4D97-AF65-F5344CB8AC3E}">
        <p14:creationId xmlns:p14="http://schemas.microsoft.com/office/powerpoint/2010/main" val="246523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159448" y="1187705"/>
            <a:ext cx="11556301" cy="4980182"/>
          </a:xfrm>
        </p:spPr>
        <p:txBody>
          <a:bodyPr>
            <a:normAutofit/>
          </a:bodyPr>
          <a:lstStyle/>
          <a:p>
            <a:pPr lvl="1"/>
            <a:r>
              <a:rPr lang="en-US" b="1" smtClean="0"/>
              <a:t>Luật Demeter:</a:t>
            </a:r>
          </a:p>
          <a:p>
            <a:pPr marL="200025" lvl="1" indent="0">
              <a:buNone/>
            </a:pPr>
            <a:r>
              <a:rPr lang="en-US" smtClean="0"/>
              <a:t>Thông điệp nên chỉ gửi bởi một đối tượng:</a:t>
            </a:r>
          </a:p>
          <a:p>
            <a:pPr lvl="2"/>
            <a:r>
              <a:rPr lang="pt-BR" smtClean="0"/>
              <a:t> </a:t>
            </a:r>
            <a:r>
              <a:rPr lang="pt-BR"/>
              <a:t>Chính nó</a:t>
            </a:r>
            <a:endParaRPr lang="en-US" sz="1000"/>
          </a:p>
          <a:p>
            <a:pPr lvl="3"/>
            <a:r>
              <a:rPr lang="pt-BR"/>
              <a:t> </a:t>
            </a:r>
            <a:r>
              <a:rPr lang="pt-BR" i="1" u="sng"/>
              <a:t>Ví dụ:</a:t>
            </a:r>
            <a:r>
              <a:rPr lang="pt-BR"/>
              <a:t> Trong </a:t>
            </a:r>
            <a:r>
              <a:rPr lang="pt-BR" smtClean="0"/>
              <a:t>Hình, </a:t>
            </a:r>
            <a:r>
              <a:rPr lang="pt-BR"/>
              <a:t>Object1 có thể gửi Message1 đến chính nó. </a:t>
            </a:r>
            <a:endParaRPr lang="en-US" sz="8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27</a:t>
            </a:fld>
            <a:endParaRPr lang="vi-VN"/>
          </a:p>
        </p:txBody>
      </p:sp>
      <p:pic>
        <p:nvPicPr>
          <p:cNvPr id="5" name="Picture 4"/>
          <p:cNvPicPr/>
          <p:nvPr/>
        </p:nvPicPr>
        <p:blipFill>
          <a:blip r:embed="rId3"/>
          <a:stretch>
            <a:fillRect/>
          </a:stretch>
        </p:blipFill>
        <p:spPr>
          <a:xfrm>
            <a:off x="3160712" y="3063433"/>
            <a:ext cx="2746602" cy="1914967"/>
          </a:xfrm>
          <a:prstGeom prst="rect">
            <a:avLst/>
          </a:prstGeom>
        </p:spPr>
      </p:pic>
    </p:spTree>
    <p:extLst>
      <p:ext uri="{BB962C8B-B14F-4D97-AF65-F5344CB8AC3E}">
        <p14:creationId xmlns:p14="http://schemas.microsoft.com/office/powerpoint/2010/main" val="2254114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159448" y="1187705"/>
            <a:ext cx="11556301" cy="4980182"/>
          </a:xfrm>
        </p:spPr>
        <p:txBody>
          <a:bodyPr>
            <a:normAutofit/>
          </a:bodyPr>
          <a:lstStyle/>
          <a:p>
            <a:pPr lvl="1"/>
            <a:r>
              <a:rPr lang="en-US" b="1" smtClean="0"/>
              <a:t>Luật Demeter:</a:t>
            </a:r>
          </a:p>
          <a:p>
            <a:pPr marL="200025" lvl="1" indent="0">
              <a:buNone/>
            </a:pPr>
            <a:r>
              <a:rPr lang="en-US" smtClean="0"/>
              <a:t>Thông điệp nên chỉ gửi bởi một đối tượng:</a:t>
            </a:r>
          </a:p>
          <a:p>
            <a:pPr lvl="2"/>
            <a:r>
              <a:rPr lang="pt-BR" smtClean="0"/>
              <a:t> </a:t>
            </a:r>
            <a:r>
              <a:rPr lang="pt-BR"/>
              <a:t>Một đối tượng được chứa trong một thuộc tính của đối tượng hoặc một trong các siêu lớp của nó </a:t>
            </a:r>
            <a:endParaRPr lang="en-US" sz="1000"/>
          </a:p>
          <a:p>
            <a:pPr lvl="3"/>
            <a:r>
              <a:rPr lang="pt-BR" smtClean="0"/>
              <a:t> </a:t>
            </a:r>
            <a:r>
              <a:rPr lang="pt-BR" i="1" u="sng"/>
              <a:t>Ví dụ:</a:t>
            </a:r>
            <a:r>
              <a:rPr lang="pt-BR"/>
              <a:t> Trong </a:t>
            </a:r>
            <a:r>
              <a:rPr lang="pt-BR" smtClean="0"/>
              <a:t>Hình, </a:t>
            </a:r>
            <a:r>
              <a:rPr lang="pt-BR"/>
              <a:t>thể hiện </a:t>
            </a:r>
            <a:r>
              <a:rPr lang="pt-BR" b="1"/>
              <a:t>P01</a:t>
            </a:r>
            <a:r>
              <a:rPr lang="pt-BR"/>
              <a:t> của lớp  </a:t>
            </a:r>
            <a:r>
              <a:rPr lang="pt-BR" b="1"/>
              <a:t>Purchase Order</a:t>
            </a:r>
            <a:r>
              <a:rPr lang="pt-BR"/>
              <a:t> có thể gửi thông điệp bằng các thuộc tính  </a:t>
            </a:r>
            <a:r>
              <a:rPr lang="pt-BR" b="1"/>
              <a:t>Customer</a:t>
            </a:r>
            <a:r>
              <a:rPr lang="pt-BR"/>
              <a:t>, </a:t>
            </a:r>
            <a:r>
              <a:rPr lang="pt-BR" b="1"/>
              <a:t>State</a:t>
            </a:r>
            <a:r>
              <a:rPr lang="pt-BR"/>
              <a:t>, và  </a:t>
            </a:r>
            <a:r>
              <a:rPr lang="pt-BR" b="1"/>
              <a:t>Date</a:t>
            </a:r>
            <a:r>
              <a:rPr lang="pt-BR"/>
              <a:t>  của nó. </a:t>
            </a:r>
            <a:r>
              <a:rPr lang="pt-BR" smtClean="0"/>
              <a:t>. </a:t>
            </a:r>
            <a:endParaRPr lang="en-US" sz="8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28</a:t>
            </a:fld>
            <a:endParaRPr lang="vi-VN"/>
          </a:p>
        </p:txBody>
      </p:sp>
      <p:pic>
        <p:nvPicPr>
          <p:cNvPr id="6" name="Picture 5"/>
          <p:cNvPicPr/>
          <p:nvPr/>
        </p:nvPicPr>
        <p:blipFill>
          <a:blip r:embed="rId3"/>
          <a:stretch>
            <a:fillRect/>
          </a:stretch>
        </p:blipFill>
        <p:spPr>
          <a:xfrm>
            <a:off x="2481567" y="2926911"/>
            <a:ext cx="5728578" cy="3007512"/>
          </a:xfrm>
          <a:prstGeom prst="rect">
            <a:avLst/>
          </a:prstGeom>
        </p:spPr>
      </p:pic>
    </p:spTree>
    <p:extLst>
      <p:ext uri="{BB962C8B-B14F-4D97-AF65-F5344CB8AC3E}">
        <p14:creationId xmlns:p14="http://schemas.microsoft.com/office/powerpoint/2010/main" val="1255004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159449" y="1187705"/>
            <a:ext cx="5860352" cy="4980182"/>
          </a:xfrm>
        </p:spPr>
        <p:txBody>
          <a:bodyPr>
            <a:normAutofit/>
          </a:bodyPr>
          <a:lstStyle/>
          <a:p>
            <a:pPr lvl="1"/>
            <a:r>
              <a:rPr lang="en-US" b="1" smtClean="0"/>
              <a:t>Luật Demeter:</a:t>
            </a:r>
          </a:p>
          <a:p>
            <a:pPr marL="200025" lvl="1" indent="0">
              <a:buNone/>
            </a:pPr>
            <a:r>
              <a:rPr lang="en-US" smtClean="0"/>
              <a:t>Thông điệp nên chỉ gửi bởi một đối tượng:</a:t>
            </a:r>
          </a:p>
          <a:p>
            <a:pPr lvl="2"/>
            <a:r>
              <a:rPr lang="pt-BR"/>
              <a:t>Một đối tượng được truyền dưới dạng tham số cho phương thức</a:t>
            </a:r>
            <a:endParaRPr lang="en-US" sz="1000"/>
          </a:p>
          <a:p>
            <a:pPr lvl="3"/>
            <a:r>
              <a:rPr lang="pt-BR" smtClean="0"/>
              <a:t> </a:t>
            </a:r>
            <a:r>
              <a:rPr lang="pt-BR" i="1" u="sng"/>
              <a:t>Ví dụ:</a:t>
            </a:r>
            <a:r>
              <a:rPr lang="pt-BR"/>
              <a:t> Trong </a:t>
            </a:r>
            <a:r>
              <a:rPr lang="pt-BR" smtClean="0"/>
              <a:t>Hình, </a:t>
            </a:r>
            <a:r>
              <a:rPr lang="pt-BR" b="1"/>
              <a:t>aPatient</a:t>
            </a:r>
            <a:r>
              <a:rPr lang="pt-BR"/>
              <a:t> gửi thông điệp </a:t>
            </a:r>
            <a:r>
              <a:rPr lang="pt-BR" b="1"/>
              <a:t>RequestAppt (Name, address)</a:t>
            </a:r>
            <a:r>
              <a:rPr lang="pt-BR"/>
              <a:t> đến </a:t>
            </a:r>
            <a:r>
              <a:rPr lang="pt-BR" b="1"/>
              <a:t>aRecellectist</a:t>
            </a:r>
            <a:r>
              <a:rPr lang="pt-BR"/>
              <a:t>, trong thông điệp gửi có tham số </a:t>
            </a:r>
            <a:r>
              <a:rPr lang="pt-BR" b="1"/>
              <a:t>Name</a:t>
            </a:r>
            <a:r>
              <a:rPr lang="pt-BR"/>
              <a:t>, </a:t>
            </a:r>
            <a:r>
              <a:rPr lang="pt-BR" b="1"/>
              <a:t>Address</a:t>
            </a:r>
            <a:r>
              <a:rPr lang="pt-BR" smtClean="0"/>
              <a:t>. . </a:t>
            </a:r>
            <a:endParaRPr lang="en-US" sz="8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29</a:t>
            </a:fld>
            <a:endParaRPr lang="vi-VN"/>
          </a:p>
        </p:txBody>
      </p:sp>
      <p:pic>
        <p:nvPicPr>
          <p:cNvPr id="7" name="Picture 6"/>
          <p:cNvPicPr/>
          <p:nvPr/>
        </p:nvPicPr>
        <p:blipFill>
          <a:blip r:embed="rId3"/>
          <a:stretch>
            <a:fillRect/>
          </a:stretch>
        </p:blipFill>
        <p:spPr>
          <a:xfrm>
            <a:off x="5839101" y="2028542"/>
            <a:ext cx="6352899" cy="4139345"/>
          </a:xfrm>
          <a:prstGeom prst="rect">
            <a:avLst/>
          </a:prstGeom>
        </p:spPr>
      </p:pic>
    </p:spTree>
    <p:extLst>
      <p:ext uri="{BB962C8B-B14F-4D97-AF65-F5344CB8AC3E}">
        <p14:creationId xmlns:p14="http://schemas.microsoft.com/office/powerpoint/2010/main" val="220815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Giới thiệu:</a:t>
            </a:r>
            <a:endParaRPr lang="en-US"/>
          </a:p>
          <a:p>
            <a:pPr lvl="1"/>
            <a:r>
              <a:rPr lang="en-US"/>
              <a:t>Phân tích xác định yêu cầu nghiệp vụ</a:t>
            </a:r>
          </a:p>
          <a:p>
            <a:pPr lvl="1"/>
            <a:r>
              <a:rPr lang="en-US"/>
              <a:t>Hoạt động thiết kế tập trung vào cách xây dựng hệ thống</a:t>
            </a:r>
          </a:p>
          <a:p>
            <a:pPr lvl="2"/>
            <a:r>
              <a:rPr lang="en-US"/>
              <a:t>Hoạt động chính là phát triển các mô hình thành một bản thiết kế</a:t>
            </a:r>
          </a:p>
          <a:p>
            <a:pPr lvl="2"/>
            <a:r>
              <a:rPr lang="en-US"/>
              <a:t>Mục tiêu là tạo ra một bản thiết kế chi tiết có khả năng để thực hiện</a:t>
            </a:r>
          </a:p>
          <a:p>
            <a:pPr lvl="2"/>
            <a:r>
              <a:rPr lang="en-US"/>
              <a:t>Xác định cách thức và nơi dữ liệu sẽ được lưu trữ</a:t>
            </a:r>
          </a:p>
          <a:p>
            <a:pPr lvl="2"/>
            <a:r>
              <a:rPr lang="en-US"/>
              <a:t>Xác định cách người dùng sẽ giao tiếp với hệ thống (giao diện người dùng, đầu vào và đầu ra)</a:t>
            </a:r>
          </a:p>
          <a:p>
            <a:pPr lvl="2"/>
            <a:r>
              <a:rPr lang="en-US"/>
              <a:t>Quyết định về kiến trúc vật lý</a:t>
            </a:r>
          </a:p>
          <a:p>
            <a:pPr lvl="1"/>
            <a:r>
              <a:rPr lang="en-US"/>
              <a:t>Các giai đoạn phân tích và thiết kế có mối quan hệ mật thiết với nhau và có thể đòi hỏi nhiều về việc “chuyển đổi qua lại”</a:t>
            </a:r>
          </a:p>
          <a:p>
            <a:pPr lvl="2"/>
            <a:r>
              <a:rPr lang="en-US"/>
              <a:t>Ví dụ: Tạo bản mẫu có thể phát hiện thêm thông tin</a:t>
            </a:r>
            <a:endParaRPr lang="en-US" sz="200"/>
          </a:p>
        </p:txBody>
      </p:sp>
      <p:sp>
        <p:nvSpPr>
          <p:cNvPr id="4" name="Slide Number Placeholder 3"/>
          <p:cNvSpPr>
            <a:spLocks noGrp="1"/>
          </p:cNvSpPr>
          <p:nvPr>
            <p:ph type="sldNum" sz="quarter" idx="12"/>
          </p:nvPr>
        </p:nvSpPr>
        <p:spPr/>
        <p:txBody>
          <a:bodyPr/>
          <a:lstStyle/>
          <a:p>
            <a:fld id="{7EAEB68D-873B-40A0-9B84-406ED7AD1845}" type="slidenum">
              <a:rPr lang="vi-VN" smtClean="0"/>
              <a:t>3</a:t>
            </a:fld>
            <a:endParaRPr lang="vi-VN"/>
          </a:p>
        </p:txBody>
      </p:sp>
    </p:spTree>
    <p:extLst>
      <p:ext uri="{BB962C8B-B14F-4D97-AF65-F5344CB8AC3E}">
        <p14:creationId xmlns:p14="http://schemas.microsoft.com/office/powerpoint/2010/main" val="31220810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159449" y="1187705"/>
            <a:ext cx="5346001" cy="4980182"/>
          </a:xfrm>
        </p:spPr>
        <p:txBody>
          <a:bodyPr>
            <a:normAutofit/>
          </a:bodyPr>
          <a:lstStyle/>
          <a:p>
            <a:pPr lvl="1"/>
            <a:r>
              <a:rPr lang="en-US" b="1" smtClean="0"/>
              <a:t>Luật Demeter:</a:t>
            </a:r>
          </a:p>
          <a:p>
            <a:pPr marL="200025" lvl="1" indent="0">
              <a:buNone/>
            </a:pPr>
            <a:r>
              <a:rPr lang="en-US" smtClean="0"/>
              <a:t>Thông điệp nên chỉ gửi bởi một đối tượng:</a:t>
            </a:r>
          </a:p>
          <a:p>
            <a:pPr lvl="2"/>
            <a:r>
              <a:rPr lang="pt-BR"/>
              <a:t>Một đối tượng được tạo bởi phương thức</a:t>
            </a:r>
            <a:endParaRPr lang="en-US" sz="1000"/>
          </a:p>
          <a:p>
            <a:pPr lvl="3"/>
            <a:r>
              <a:rPr lang="pt-BR" smtClean="0"/>
              <a:t> </a:t>
            </a:r>
            <a:r>
              <a:rPr lang="pt-BR" i="1" u="sng"/>
              <a:t>Ví dụ:</a:t>
            </a:r>
            <a:r>
              <a:rPr lang="pt-BR"/>
              <a:t> Trong </a:t>
            </a:r>
            <a:r>
              <a:rPr lang="pt-BR" smtClean="0"/>
              <a:t>Hình, </a:t>
            </a:r>
            <a:r>
              <a:rPr lang="pt-BR"/>
              <a:t>phương thức </a:t>
            </a:r>
            <a:r>
              <a:rPr lang="pt-BR" b="1"/>
              <a:t>RequestAppt</a:t>
            </a:r>
            <a:r>
              <a:rPr lang="pt-BR"/>
              <a:t> được liên kết với </a:t>
            </a:r>
            <a:r>
              <a:rPr lang="pt-BR" b="1"/>
              <a:t>aRecellectist</a:t>
            </a:r>
            <a:r>
              <a:rPr lang="pt-BR"/>
              <a:t> tạo một thể hiện của lớp </a:t>
            </a:r>
            <a:r>
              <a:rPr lang="pt-BR" b="1"/>
              <a:t>Appointment</a:t>
            </a:r>
            <a:r>
              <a:rPr lang="pt-BR"/>
              <a:t>. Phương thức </a:t>
            </a:r>
            <a:r>
              <a:rPr lang="pt-BR" b="1"/>
              <a:t>RequestAppt</a:t>
            </a:r>
            <a:r>
              <a:rPr lang="pt-BR"/>
              <a:t> được phép gửi thông điệp đến thể hiện đó</a:t>
            </a:r>
            <a:r>
              <a:rPr lang="pt-BR" smtClean="0"/>
              <a:t>.</a:t>
            </a:r>
          </a:p>
          <a:p>
            <a:pPr lvl="3"/>
            <a:endParaRPr lang="pt-BR"/>
          </a:p>
          <a:p>
            <a:pPr lvl="3"/>
            <a:endParaRPr lang="pt-BR" smtClean="0"/>
          </a:p>
          <a:p>
            <a:pPr lvl="3"/>
            <a:endParaRPr lang="pt-BR"/>
          </a:p>
          <a:p>
            <a:pPr lvl="3"/>
            <a:endParaRPr lang="pt-BR" smtClean="0"/>
          </a:p>
          <a:p>
            <a:pPr lvl="2"/>
            <a:r>
              <a:rPr lang="pt-BR"/>
              <a:t>Một đối tượng được lưu trữ trong một biến toàn cục</a:t>
            </a:r>
            <a:r>
              <a:rPr lang="pt-BR" smtClean="0"/>
              <a:t>. </a:t>
            </a:r>
            <a:endParaRPr lang="en-US" sz="8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30</a:t>
            </a:fld>
            <a:endParaRPr lang="vi-VN"/>
          </a:p>
        </p:txBody>
      </p:sp>
      <p:pic>
        <p:nvPicPr>
          <p:cNvPr id="7" name="Picture 6"/>
          <p:cNvPicPr/>
          <p:nvPr/>
        </p:nvPicPr>
        <p:blipFill>
          <a:blip r:embed="rId3"/>
          <a:stretch>
            <a:fillRect/>
          </a:stretch>
        </p:blipFill>
        <p:spPr>
          <a:xfrm>
            <a:off x="5505450" y="1893745"/>
            <a:ext cx="6477000" cy="4274142"/>
          </a:xfrm>
          <a:prstGeom prst="rect">
            <a:avLst/>
          </a:prstGeom>
        </p:spPr>
      </p:pic>
    </p:spTree>
    <p:extLst>
      <p:ext uri="{BB962C8B-B14F-4D97-AF65-F5344CB8AC3E}">
        <p14:creationId xmlns:p14="http://schemas.microsoft.com/office/powerpoint/2010/main" val="299080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159449" y="1187705"/>
            <a:ext cx="11967033" cy="4980182"/>
          </a:xfrm>
        </p:spPr>
        <p:txBody>
          <a:bodyPr>
            <a:normAutofit/>
          </a:bodyPr>
          <a:lstStyle/>
          <a:p>
            <a:pPr lvl="1"/>
            <a:r>
              <a:rPr lang="pt-BR" b="1"/>
              <a:t>Các kiểu tương tác:</a:t>
            </a:r>
            <a:endParaRPr lang="en-US" sz="1400" b="1"/>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31</a:t>
            </a:fld>
            <a:endParaRPr lang="vi-VN"/>
          </a:p>
        </p:txBody>
      </p:sp>
      <p:graphicFrame>
        <p:nvGraphicFramePr>
          <p:cNvPr id="5" name="Table 4"/>
          <p:cNvGraphicFramePr>
            <a:graphicFrameLocks noGrp="1"/>
          </p:cNvGraphicFramePr>
          <p:nvPr>
            <p:extLst>
              <p:ext uri="{D42A27DB-BD31-4B8C-83A1-F6EECF244321}">
                <p14:modId xmlns:p14="http://schemas.microsoft.com/office/powerpoint/2010/main" val="889744668"/>
              </p:ext>
            </p:extLst>
          </p:nvPr>
        </p:nvGraphicFramePr>
        <p:xfrm>
          <a:off x="315566" y="1619251"/>
          <a:ext cx="11590685" cy="4548637"/>
        </p:xfrm>
        <a:graphic>
          <a:graphicData uri="http://schemas.openxmlformats.org/drawingml/2006/table">
            <a:tbl>
              <a:tblPr firstRow="1" firstCol="1" bandRow="1">
                <a:tableStyleId>{5C22544A-7EE6-4342-B048-85BDC9FD1C3A}</a:tableStyleId>
              </a:tblPr>
              <a:tblGrid>
                <a:gridCol w="1220072">
                  <a:extLst>
                    <a:ext uri="{9D8B030D-6E8A-4147-A177-3AD203B41FA5}">
                      <a16:colId xmlns:a16="http://schemas.microsoft.com/office/drawing/2014/main" val="212643795"/>
                    </a:ext>
                  </a:extLst>
                </a:gridCol>
                <a:gridCol w="3159115">
                  <a:extLst>
                    <a:ext uri="{9D8B030D-6E8A-4147-A177-3AD203B41FA5}">
                      <a16:colId xmlns:a16="http://schemas.microsoft.com/office/drawing/2014/main" val="2529295672"/>
                    </a:ext>
                  </a:extLst>
                </a:gridCol>
                <a:gridCol w="7211498">
                  <a:extLst>
                    <a:ext uri="{9D8B030D-6E8A-4147-A177-3AD203B41FA5}">
                      <a16:colId xmlns:a16="http://schemas.microsoft.com/office/drawing/2014/main" val="4097394136"/>
                    </a:ext>
                  </a:extLst>
                </a:gridCol>
              </a:tblGrid>
              <a:tr h="232305">
                <a:tc>
                  <a:txBody>
                    <a:bodyPr/>
                    <a:lstStyle/>
                    <a:p>
                      <a:pPr marL="0" marR="0" algn="ctr">
                        <a:lnSpc>
                          <a:spcPct val="107000"/>
                        </a:lnSpc>
                        <a:spcBef>
                          <a:spcPts val="0"/>
                        </a:spcBef>
                        <a:spcAft>
                          <a:spcPts val="0"/>
                        </a:spcAft>
                      </a:pPr>
                      <a:r>
                        <a:rPr lang="pt-BR" sz="1300">
                          <a:effectLst/>
                        </a:rPr>
                        <a:t>Mức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pt-BR" sz="1300">
                          <a:effectLst/>
                        </a:rPr>
                        <a:t>Kiểu tương tác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pt-BR" sz="1300">
                          <a:effectLst/>
                        </a:rPr>
                        <a:t>Mô tả</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4771612"/>
                  </a:ext>
                </a:extLst>
              </a:tr>
              <a:tr h="450587">
                <a:tc>
                  <a:txBody>
                    <a:bodyPr/>
                    <a:lstStyle/>
                    <a:p>
                      <a:pPr marL="0" marR="0" algn="ctr">
                        <a:lnSpc>
                          <a:spcPct val="107000"/>
                        </a:lnSpc>
                        <a:spcBef>
                          <a:spcPts val="0"/>
                        </a:spcBef>
                        <a:spcAft>
                          <a:spcPts val="0"/>
                        </a:spcAft>
                      </a:pPr>
                      <a:r>
                        <a:rPr lang="pt-BR" sz="1300" b="0">
                          <a:effectLst/>
                        </a:rPr>
                        <a:t>Tốt</a:t>
                      </a:r>
                      <a:endParaRPr lang="en-US"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Không ghép nối trực tiếp</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Các phương </a:t>
                      </a:r>
                      <a:r>
                        <a:rPr lang="pt-BR" sz="1300" smtClean="0">
                          <a:effectLst/>
                        </a:rPr>
                        <a:t>thức </a:t>
                      </a:r>
                      <a:r>
                        <a:rPr lang="pt-BR" sz="1300">
                          <a:effectLst/>
                        </a:rPr>
                        <a:t>không liên quan đến nhau, nghĩa là chúng không gọi nhau.</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6884959"/>
                  </a:ext>
                </a:extLst>
              </a:tr>
              <a:tr h="911390">
                <a:tc>
                  <a:txBody>
                    <a:bodyPr/>
                    <a:lstStyle/>
                    <a:p>
                      <a:pPr marL="0" marR="0" algn="ctr">
                        <a:lnSpc>
                          <a:spcPct val="107000"/>
                        </a:lnSpc>
                        <a:spcBef>
                          <a:spcPts val="0"/>
                        </a:spcBef>
                        <a:spcAft>
                          <a:spcPts val="0"/>
                        </a:spcAft>
                      </a:pPr>
                      <a:r>
                        <a:rPr lang="pt-BR"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Dữ liệu (Data)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Phương thức gọi truyền một biến sang phương thức được gọi. Nếu biến được truyền là một đối tượng  thì toàn bộ đối tượng đó được sử dụng bởi phương thức được gọi để thực hiện chức năng của nó.</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66029578"/>
                  </a:ext>
                </a:extLst>
              </a:tr>
              <a:tr h="911390">
                <a:tc>
                  <a:txBody>
                    <a:bodyPr/>
                    <a:lstStyle/>
                    <a:p>
                      <a:pPr marL="0" marR="0" algn="ctr">
                        <a:lnSpc>
                          <a:spcPct val="107000"/>
                        </a:lnSpc>
                        <a:spcBef>
                          <a:spcPts val="0"/>
                        </a:spcBef>
                        <a:spcAft>
                          <a:spcPts val="0"/>
                        </a:spcAft>
                      </a:pPr>
                      <a:r>
                        <a:rPr lang="pt-BR"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Tương tác một phần (Stamp)</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Phương thức gọi truyền một biến đối tượng đến cho phương thức được gọi, nhưng phương thức được gọi chỉ sử dụng một phần của đối tượng để thực hiện chức năng của nó</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0692749"/>
                  </a:ext>
                </a:extLst>
              </a:tr>
              <a:tr h="450587">
                <a:tc>
                  <a:txBody>
                    <a:bodyPr/>
                    <a:lstStyle/>
                    <a:p>
                      <a:pPr marL="0" marR="0" algn="ctr">
                        <a:lnSpc>
                          <a:spcPct val="107000"/>
                        </a:lnSpc>
                        <a:spcBef>
                          <a:spcPts val="0"/>
                        </a:spcBef>
                        <a:spcAft>
                          <a:spcPts val="0"/>
                        </a:spcAft>
                      </a:pPr>
                      <a:r>
                        <a:rPr lang="pt-BR"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Tương tác điều khiển (Control)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Phương thức truyền biến điều khiển mà giá trị của nó sẽ điều khiển việc thực thi phương thức gọi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79613202"/>
                  </a:ext>
                </a:extLst>
              </a:tr>
              <a:tr h="450587">
                <a:tc>
                  <a:txBody>
                    <a:bodyPr/>
                    <a:lstStyle/>
                    <a:p>
                      <a:pPr marL="0" marR="0" algn="ctr">
                        <a:lnSpc>
                          <a:spcPct val="107000"/>
                        </a:lnSpc>
                        <a:spcBef>
                          <a:spcPts val="0"/>
                        </a:spcBef>
                        <a:spcAft>
                          <a:spcPts val="0"/>
                        </a:spcAft>
                      </a:pPr>
                      <a:r>
                        <a:rPr lang="pt-BR"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Toàn cục (Common hoặc Global)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Các phương thức truy cập đến một "vùng dữ liệu toàn cục" nằm bên ngoài các đối tượng.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9367622"/>
                  </a:ext>
                </a:extLst>
              </a:tr>
              <a:tr h="1141791">
                <a:tc>
                  <a:txBody>
                    <a:bodyPr/>
                    <a:lstStyle/>
                    <a:p>
                      <a:pPr marL="0" marR="0" algn="ctr">
                        <a:lnSpc>
                          <a:spcPct val="107000"/>
                        </a:lnSpc>
                        <a:spcBef>
                          <a:spcPts val="0"/>
                        </a:spcBef>
                        <a:spcAft>
                          <a:spcPts val="0"/>
                        </a:spcAft>
                      </a:pPr>
                      <a:r>
                        <a:rPr lang="pt-BR" sz="1300" b="0">
                          <a:effectLst/>
                        </a:rPr>
                        <a:t>Tồi</a:t>
                      </a:r>
                      <a:endParaRPr lang="en-US"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Truy cập vào bên trong đối tượng (Content hoặc Pathological):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Một phương thức của một đối tượng truy cập đến phần bên trong (phần ẩn) của đối tượng. Điều này vi phạm qui tắc đóng gói và ẩn dấu thông tin. Tuy nhiên, C ++ cho phép điều này diễn ra thông qua việc sử dụng “friends".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4177589"/>
                  </a:ext>
                </a:extLst>
              </a:tr>
            </a:tbl>
          </a:graphicData>
        </a:graphic>
      </p:graphicFrame>
      <p:sp>
        <p:nvSpPr>
          <p:cNvPr id="8" name="Down Arrow 7"/>
          <p:cNvSpPr/>
          <p:nvPr/>
        </p:nvSpPr>
        <p:spPr>
          <a:xfrm>
            <a:off x="652433" y="2206234"/>
            <a:ext cx="547717" cy="322301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579607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2" y="1140193"/>
            <a:ext cx="11727751" cy="4980182"/>
          </a:xfrm>
        </p:spPr>
        <p:txBody>
          <a:bodyPr>
            <a:normAutofit/>
          </a:bodyPr>
          <a:lstStyle/>
          <a:p>
            <a:r>
              <a:rPr lang="pt-BR"/>
              <a:t>Sự gắn kết (</a:t>
            </a:r>
            <a:r>
              <a:rPr lang="en-US"/>
              <a:t>Conhension)</a:t>
            </a:r>
            <a:endParaRPr lang="en-US" sz="1400"/>
          </a:p>
          <a:p>
            <a:pPr lvl="1"/>
            <a:r>
              <a:rPr lang="en-US"/>
              <a:t>Mỗi</a:t>
            </a:r>
            <a:r>
              <a:rPr lang="pt-BR"/>
              <a:t> môđun nên được thiết kế đơn nhất, nghĩa là: </a:t>
            </a:r>
            <a:endParaRPr lang="en-US" sz="1400"/>
          </a:p>
          <a:p>
            <a:pPr lvl="2"/>
            <a:r>
              <a:rPr lang="en-US"/>
              <a:t>Một lớp hay một đối tượng chỉ thể hiện một thứ duy nhất </a:t>
            </a:r>
            <a:endParaRPr lang="en-US" sz="1000"/>
          </a:p>
          <a:p>
            <a:pPr lvl="2"/>
            <a:r>
              <a:rPr lang="en-US"/>
              <a:t>Một phương thức chỉ giải quyết một nhiệm vụ. Một phương thức biểu diễn đa nhiệm bao giờ cũng khó hiểu hơn biểu diễn đơn nhiệm. </a:t>
            </a:r>
            <a:endParaRPr lang="en-US" sz="1000"/>
          </a:p>
          <a:p>
            <a:pPr lvl="1"/>
            <a:r>
              <a:rPr lang="pt-BR"/>
              <a:t>Có 3 loại gắn kết môđun: </a:t>
            </a:r>
            <a:endParaRPr lang="en-US" sz="1400"/>
          </a:p>
          <a:p>
            <a:pPr lvl="2"/>
            <a:r>
              <a:rPr lang="en-US"/>
              <a:t>Sự gắn kết trong phương thức</a:t>
            </a:r>
            <a:endParaRPr lang="en-US" sz="1000"/>
          </a:p>
          <a:p>
            <a:pPr lvl="2"/>
            <a:r>
              <a:rPr lang="en-US"/>
              <a:t>Sự gắn kết trong lớp đối tượng </a:t>
            </a:r>
            <a:endParaRPr lang="en-US" sz="1000"/>
          </a:p>
          <a:p>
            <a:pPr lvl="2"/>
            <a:r>
              <a:rPr lang="en-US"/>
              <a:t>Sự gắn kết trong tổng quát hóa/chuyên biệt hóa</a:t>
            </a:r>
            <a:endParaRPr lang="en-US" sz="10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32</a:t>
            </a:fld>
            <a:endParaRPr lang="vi-VN"/>
          </a:p>
        </p:txBody>
      </p:sp>
    </p:spTree>
    <p:extLst>
      <p:ext uri="{BB962C8B-B14F-4D97-AF65-F5344CB8AC3E}">
        <p14:creationId xmlns:p14="http://schemas.microsoft.com/office/powerpoint/2010/main" val="1397214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pPr lvl="1"/>
            <a:r>
              <a:rPr lang="en-US" b="1"/>
              <a:t>Các kiểu gắn kết phương thức:</a:t>
            </a:r>
            <a:endParaRPr lang="en-US"/>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33</a:t>
            </a:fld>
            <a:endParaRPr lang="vi-VN"/>
          </a:p>
        </p:txBody>
      </p:sp>
      <p:graphicFrame>
        <p:nvGraphicFramePr>
          <p:cNvPr id="5" name="Table 4"/>
          <p:cNvGraphicFramePr>
            <a:graphicFrameLocks noGrp="1"/>
          </p:cNvGraphicFramePr>
          <p:nvPr>
            <p:extLst>
              <p:ext uri="{D42A27DB-BD31-4B8C-83A1-F6EECF244321}">
                <p14:modId xmlns:p14="http://schemas.microsoft.com/office/powerpoint/2010/main" val="2837117749"/>
              </p:ext>
            </p:extLst>
          </p:nvPr>
        </p:nvGraphicFramePr>
        <p:xfrm>
          <a:off x="409576" y="1561289"/>
          <a:ext cx="11364482" cy="4803473"/>
        </p:xfrm>
        <a:graphic>
          <a:graphicData uri="http://schemas.openxmlformats.org/drawingml/2006/table">
            <a:tbl>
              <a:tblPr firstRow="1" firstCol="1" bandRow="1">
                <a:tableStyleId>{5C22544A-7EE6-4342-B048-85BDC9FD1C3A}</a:tableStyleId>
              </a:tblPr>
              <a:tblGrid>
                <a:gridCol w="1196261">
                  <a:extLst>
                    <a:ext uri="{9D8B030D-6E8A-4147-A177-3AD203B41FA5}">
                      <a16:colId xmlns:a16="http://schemas.microsoft.com/office/drawing/2014/main" val="2875304170"/>
                    </a:ext>
                  </a:extLst>
                </a:gridCol>
                <a:gridCol w="3097463">
                  <a:extLst>
                    <a:ext uri="{9D8B030D-6E8A-4147-A177-3AD203B41FA5}">
                      <a16:colId xmlns:a16="http://schemas.microsoft.com/office/drawing/2014/main" val="1602020502"/>
                    </a:ext>
                  </a:extLst>
                </a:gridCol>
                <a:gridCol w="7070758">
                  <a:extLst>
                    <a:ext uri="{9D8B030D-6E8A-4147-A177-3AD203B41FA5}">
                      <a16:colId xmlns:a16="http://schemas.microsoft.com/office/drawing/2014/main" val="2340604374"/>
                    </a:ext>
                  </a:extLst>
                </a:gridCol>
              </a:tblGrid>
              <a:tr h="245116">
                <a:tc>
                  <a:txBody>
                    <a:bodyPr/>
                    <a:lstStyle/>
                    <a:p>
                      <a:pPr marL="0" marR="0" algn="ctr">
                        <a:lnSpc>
                          <a:spcPct val="107000"/>
                        </a:lnSpc>
                        <a:spcBef>
                          <a:spcPts val="0"/>
                        </a:spcBef>
                        <a:spcAft>
                          <a:spcPts val="0"/>
                        </a:spcAft>
                      </a:pPr>
                      <a:r>
                        <a:rPr lang="pt-BR" sz="900">
                          <a:effectLst/>
                        </a:rPr>
                        <a:t>Mức</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tc>
                <a:tc>
                  <a:txBody>
                    <a:bodyPr/>
                    <a:lstStyle/>
                    <a:p>
                      <a:pPr marL="0" marR="0" algn="ctr">
                        <a:lnSpc>
                          <a:spcPct val="107000"/>
                        </a:lnSpc>
                        <a:spcBef>
                          <a:spcPts val="0"/>
                        </a:spcBef>
                        <a:spcAft>
                          <a:spcPts val="0"/>
                        </a:spcAft>
                      </a:pPr>
                      <a:r>
                        <a:rPr lang="pt-BR" sz="900">
                          <a:effectLst/>
                        </a:rPr>
                        <a:t>Kiểu </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tc>
                <a:tc>
                  <a:txBody>
                    <a:bodyPr/>
                    <a:lstStyle/>
                    <a:p>
                      <a:pPr marL="0" marR="0" algn="ctr">
                        <a:lnSpc>
                          <a:spcPct val="107000"/>
                        </a:lnSpc>
                        <a:spcBef>
                          <a:spcPts val="0"/>
                        </a:spcBef>
                        <a:spcAft>
                          <a:spcPts val="0"/>
                        </a:spcAft>
                      </a:pPr>
                      <a:r>
                        <a:rPr lang="pt-BR" sz="900">
                          <a:effectLst/>
                        </a:rPr>
                        <a:t>Mô tả</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tc>
                <a:extLst>
                  <a:ext uri="{0D108BD9-81ED-4DB2-BD59-A6C34878D82A}">
                    <a16:rowId xmlns:a16="http://schemas.microsoft.com/office/drawing/2014/main" val="4229358769"/>
                  </a:ext>
                </a:extLst>
              </a:tr>
              <a:tr h="289191">
                <a:tc>
                  <a:txBody>
                    <a:bodyPr/>
                    <a:lstStyle/>
                    <a:p>
                      <a:pPr marL="0" marR="0" algn="ctr">
                        <a:lnSpc>
                          <a:spcPct val="107000"/>
                        </a:lnSpc>
                        <a:spcBef>
                          <a:spcPts val="0"/>
                        </a:spcBef>
                        <a:spcAft>
                          <a:spcPts val="0"/>
                        </a:spcAft>
                      </a:pPr>
                      <a:r>
                        <a:rPr lang="pt-BR" sz="900">
                          <a:effectLst/>
                        </a:rPr>
                        <a:t>Tốt</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Gắn kết chức năng (Functional)</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Một phương thức thực hiện một công việc.</a:t>
                      </a:r>
                      <a:endParaRPr lang="en-US" sz="800">
                        <a:effectLst/>
                      </a:endParaRPr>
                    </a:p>
                    <a:p>
                      <a:pPr marL="0" marR="0">
                        <a:lnSpc>
                          <a:spcPct val="107000"/>
                        </a:lnSpc>
                        <a:spcBef>
                          <a:spcPts val="0"/>
                        </a:spcBef>
                        <a:spcAft>
                          <a:spcPts val="0"/>
                        </a:spcAft>
                      </a:pPr>
                      <a:r>
                        <a:rPr lang="pt-BR" sz="900">
                          <a:effectLst/>
                        </a:rPr>
                        <a:t>Ví dụ, tính điểm trung bình học kì cho sinh viên.</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extLst>
                  <a:ext uri="{0D108BD9-81ED-4DB2-BD59-A6C34878D82A}">
                    <a16:rowId xmlns:a16="http://schemas.microsoft.com/office/drawing/2014/main" val="3954606705"/>
                  </a:ext>
                </a:extLst>
              </a:tr>
              <a:tr h="701941">
                <a:tc>
                  <a:txBody>
                    <a:bodyPr/>
                    <a:lstStyle/>
                    <a:p>
                      <a:pPr marL="0" marR="0" algn="ctr">
                        <a:lnSpc>
                          <a:spcPct val="107000"/>
                        </a:lnSpc>
                        <a:spcBef>
                          <a:spcPts val="0"/>
                        </a:spcBef>
                        <a:spcAft>
                          <a:spcPts val="0"/>
                        </a:spcAft>
                      </a:pPr>
                      <a:r>
                        <a:rPr lang="pt-BR" sz="900">
                          <a:effectLst/>
                        </a:rPr>
                        <a:t> </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Gắn kết theo dãy (Sequential)</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Một phương thức bao gồm hai chức năng với kết quả của chức năng thứ nhất sẽ là đầu vào của chức năng thứ hai. </a:t>
                      </a:r>
                      <a:endParaRPr lang="en-US" sz="800">
                        <a:effectLst/>
                      </a:endParaRPr>
                    </a:p>
                    <a:p>
                      <a:pPr marL="0" marR="0">
                        <a:lnSpc>
                          <a:spcPct val="107000"/>
                        </a:lnSpc>
                        <a:spcBef>
                          <a:spcPts val="0"/>
                        </a:spcBef>
                        <a:spcAft>
                          <a:spcPts val="0"/>
                        </a:spcAft>
                      </a:pPr>
                      <a:r>
                        <a:rPr lang="pt-BR" sz="900">
                          <a:effectLst/>
                        </a:rPr>
                        <a:t>Ví dụ, định dạng và xác nhận điểm trung bình học kì của sinh viên.</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extLst>
                  <a:ext uri="{0D108BD9-81ED-4DB2-BD59-A6C34878D82A}">
                    <a16:rowId xmlns:a16="http://schemas.microsoft.com/office/drawing/2014/main" val="3864907909"/>
                  </a:ext>
                </a:extLst>
              </a:tr>
              <a:tr h="561554">
                <a:tc>
                  <a:txBody>
                    <a:bodyPr/>
                    <a:lstStyle/>
                    <a:p>
                      <a:pPr marL="0" marR="0" algn="ctr">
                        <a:lnSpc>
                          <a:spcPct val="107000"/>
                        </a:lnSpc>
                        <a:spcBef>
                          <a:spcPts val="0"/>
                        </a:spcBef>
                        <a:spcAft>
                          <a:spcPts val="0"/>
                        </a:spcAft>
                      </a:pPr>
                      <a:r>
                        <a:rPr lang="pt-BR" sz="900">
                          <a:effectLst/>
                        </a:rPr>
                        <a:t> </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Gắn kết kết nối (Communicational)</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Một phương thức kết hợp hai chức năng sử dụng chung một tập thuộc tính khi thực hiện. </a:t>
                      </a:r>
                      <a:endParaRPr lang="en-US" sz="800">
                        <a:effectLst/>
                      </a:endParaRPr>
                    </a:p>
                    <a:p>
                      <a:pPr marL="0" marR="0">
                        <a:lnSpc>
                          <a:spcPct val="107000"/>
                        </a:lnSpc>
                        <a:spcBef>
                          <a:spcPts val="0"/>
                        </a:spcBef>
                        <a:spcAft>
                          <a:spcPts val="0"/>
                        </a:spcAft>
                      </a:pPr>
                      <a:r>
                        <a:rPr lang="pt-BR" sz="900">
                          <a:effectLst/>
                        </a:rPr>
                        <a:t>Ví dụ: tính điểm trung bình học kì, điểm trung bình tích lũy.</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extLst>
                  <a:ext uri="{0D108BD9-81ED-4DB2-BD59-A6C34878D82A}">
                    <a16:rowId xmlns:a16="http://schemas.microsoft.com/office/drawing/2014/main" val="2819704797"/>
                  </a:ext>
                </a:extLst>
              </a:tr>
              <a:tr h="701941">
                <a:tc>
                  <a:txBody>
                    <a:bodyPr/>
                    <a:lstStyle/>
                    <a:p>
                      <a:pPr marL="0" marR="0" algn="ctr">
                        <a:lnSpc>
                          <a:spcPct val="107000"/>
                        </a:lnSpc>
                        <a:spcBef>
                          <a:spcPts val="0"/>
                        </a:spcBef>
                        <a:spcAft>
                          <a:spcPts val="0"/>
                        </a:spcAft>
                      </a:pPr>
                      <a:r>
                        <a:rPr lang="pt-BR" sz="900">
                          <a:effectLst/>
                        </a:rPr>
                        <a:t> </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Gắn kết thủ tục (Procedural)</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Một phương bao gồm nhiều chức năng có mức độ liên quan với nhau ít. </a:t>
                      </a:r>
                      <a:endParaRPr lang="en-US" sz="800">
                        <a:effectLst/>
                      </a:endParaRPr>
                    </a:p>
                    <a:p>
                      <a:pPr marL="0" marR="0">
                        <a:lnSpc>
                          <a:spcPct val="107000"/>
                        </a:lnSpc>
                        <a:spcBef>
                          <a:spcPts val="0"/>
                        </a:spcBef>
                        <a:spcAft>
                          <a:spcPts val="0"/>
                        </a:spcAft>
                      </a:pPr>
                      <a:r>
                        <a:rPr lang="pt-BR" sz="900">
                          <a:effectLst/>
                        </a:rPr>
                        <a:t>Ví dụ, một phương thức có thể tính điểm trụng bình học tập, in bảng điểm sinh viên viên, in bảng điểm tích lũy học tập</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extLst>
                  <a:ext uri="{0D108BD9-81ED-4DB2-BD59-A6C34878D82A}">
                    <a16:rowId xmlns:a16="http://schemas.microsoft.com/office/drawing/2014/main" val="1894144217"/>
                  </a:ext>
                </a:extLst>
              </a:tr>
              <a:tr h="421165">
                <a:tc>
                  <a:txBody>
                    <a:bodyPr/>
                    <a:lstStyle/>
                    <a:p>
                      <a:pPr marL="0" marR="0" algn="ctr">
                        <a:lnSpc>
                          <a:spcPct val="107000"/>
                        </a:lnSpc>
                        <a:spcBef>
                          <a:spcPts val="0"/>
                        </a:spcBef>
                        <a:spcAft>
                          <a:spcPts val="0"/>
                        </a:spcAft>
                      </a:pPr>
                      <a:r>
                        <a:rPr lang="pt-BR" sz="900">
                          <a:effectLst/>
                        </a:rPr>
                        <a:t> </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Gắn kết tạm thời (Temporal)</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Phương thức hỗ trợ nhiều chức năng liên quan tại một thời điểm. </a:t>
                      </a:r>
                      <a:endParaRPr lang="en-US" sz="800">
                        <a:effectLst/>
                      </a:endParaRPr>
                    </a:p>
                    <a:p>
                      <a:pPr marL="0" marR="0">
                        <a:lnSpc>
                          <a:spcPct val="107000"/>
                        </a:lnSpc>
                        <a:spcBef>
                          <a:spcPts val="0"/>
                        </a:spcBef>
                        <a:spcAft>
                          <a:spcPts val="0"/>
                        </a:spcAft>
                      </a:pPr>
                      <a:r>
                        <a:rPr lang="pt-BR" sz="900">
                          <a:effectLst/>
                        </a:rPr>
                        <a:t>Ví dụ, khởi tạo tất cả các thuộc tính.</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extLst>
                  <a:ext uri="{0D108BD9-81ED-4DB2-BD59-A6C34878D82A}">
                    <a16:rowId xmlns:a16="http://schemas.microsoft.com/office/drawing/2014/main" val="208908650"/>
                  </a:ext>
                </a:extLst>
              </a:tr>
              <a:tr h="982719">
                <a:tc>
                  <a:txBody>
                    <a:bodyPr/>
                    <a:lstStyle/>
                    <a:p>
                      <a:pPr marL="0" marR="0" algn="ctr">
                        <a:lnSpc>
                          <a:spcPct val="107000"/>
                        </a:lnSpc>
                        <a:spcBef>
                          <a:spcPts val="0"/>
                        </a:spcBef>
                        <a:spcAft>
                          <a:spcPts val="0"/>
                        </a:spcAft>
                      </a:pPr>
                      <a:r>
                        <a:rPr lang="pt-BR" sz="900">
                          <a:effectLst/>
                        </a:rPr>
                        <a:t> </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Gắn kết lôgic (Logical)</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Một phương thức chứa nhiều chức năng nhưng việc lựa chọn một chức năng cụ thể khi thực thi dựa trên một biến điều khiển truyền vào trong phương thức. </a:t>
                      </a:r>
                      <a:endParaRPr lang="en-US" sz="800">
                        <a:effectLst/>
                      </a:endParaRPr>
                    </a:p>
                    <a:p>
                      <a:pPr marL="0" marR="0">
                        <a:lnSpc>
                          <a:spcPct val="107000"/>
                        </a:lnSpc>
                        <a:spcBef>
                          <a:spcPts val="0"/>
                        </a:spcBef>
                        <a:spcAft>
                          <a:spcPts val="0"/>
                        </a:spcAft>
                      </a:pPr>
                      <a:r>
                        <a:rPr lang="pt-BR" sz="900">
                          <a:effectLst/>
                        </a:rPr>
                        <a:t>Ví dụ: phương thức được gọi có thể mở tài khoản kiểm tra, mở tài khoản tiết kiệm hoặc tính toán khoản vay, tùy thuộc vào tin nhắn được gửi bằng phương thức gọi của nó</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extLst>
                  <a:ext uri="{0D108BD9-81ED-4DB2-BD59-A6C34878D82A}">
                    <a16:rowId xmlns:a16="http://schemas.microsoft.com/office/drawing/2014/main" val="4104103141"/>
                  </a:ext>
                </a:extLst>
              </a:tr>
              <a:tr h="895540">
                <a:tc>
                  <a:txBody>
                    <a:bodyPr/>
                    <a:lstStyle/>
                    <a:p>
                      <a:pPr marL="0" marR="0" algn="ctr">
                        <a:lnSpc>
                          <a:spcPct val="107000"/>
                        </a:lnSpc>
                        <a:spcBef>
                          <a:spcPts val="0"/>
                        </a:spcBef>
                        <a:spcAft>
                          <a:spcPts val="0"/>
                        </a:spcAft>
                      </a:pPr>
                      <a:r>
                        <a:rPr lang="pt-BR" sz="900">
                          <a:effectLst/>
                        </a:rPr>
                        <a:t>Tồi</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pt-BR" sz="900">
                          <a:effectLst/>
                        </a:rPr>
                        <a:t>Gắn kết ngẫu hợp (Coincidental):</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tc>
                  <a:txBody>
                    <a:bodyPr/>
                    <a:lstStyle/>
                    <a:p>
                      <a:pPr marL="0" marR="0">
                        <a:lnSpc>
                          <a:spcPct val="107000"/>
                        </a:lnSpc>
                        <a:spcBef>
                          <a:spcPts val="0"/>
                        </a:spcBef>
                        <a:spcAft>
                          <a:spcPts val="0"/>
                        </a:spcAft>
                      </a:pPr>
                      <a:r>
                        <a:rPr lang="en-US" sz="1000">
                          <a:effectLst/>
                        </a:rPr>
                        <a:t>Mục đích của phương thức không thể được xác định hoặc nó thực hiện nhiều chức năng không liên quan đến nhau. </a:t>
                      </a:r>
                      <a:endParaRPr lang="en-US" sz="800">
                        <a:effectLst/>
                      </a:endParaRPr>
                    </a:p>
                    <a:p>
                      <a:pPr marL="0" marR="0">
                        <a:lnSpc>
                          <a:spcPct val="107000"/>
                        </a:lnSpc>
                        <a:spcBef>
                          <a:spcPts val="0"/>
                        </a:spcBef>
                        <a:spcAft>
                          <a:spcPts val="0"/>
                        </a:spcAft>
                      </a:pPr>
                      <a:r>
                        <a:rPr lang="en-US" sz="1000">
                          <a:effectLst/>
                        </a:rPr>
                        <a:t>Ví dụ: phương thức có thể cập nhật hồ sơ khách hàng, tính toán các khoản thanh toán cho vay, in báo cáo.</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49258" marR="49258" marT="0" marB="0" anchor="ctr"/>
                </a:tc>
                <a:extLst>
                  <a:ext uri="{0D108BD9-81ED-4DB2-BD59-A6C34878D82A}">
                    <a16:rowId xmlns:a16="http://schemas.microsoft.com/office/drawing/2014/main" val="895969086"/>
                  </a:ext>
                </a:extLst>
              </a:tr>
            </a:tbl>
          </a:graphicData>
        </a:graphic>
      </p:graphicFrame>
      <p:sp>
        <p:nvSpPr>
          <p:cNvPr id="6" name="Down Arrow 5"/>
          <p:cNvSpPr/>
          <p:nvPr/>
        </p:nvSpPr>
        <p:spPr>
          <a:xfrm>
            <a:off x="730786" y="2147062"/>
            <a:ext cx="564614" cy="363192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490683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pPr lvl="1"/>
            <a:r>
              <a:rPr lang="en-US" b="1"/>
              <a:t>Các kiểu gắn </a:t>
            </a:r>
            <a:r>
              <a:rPr lang="en-US" b="1" smtClean="0"/>
              <a:t>lớp:</a:t>
            </a:r>
            <a:endParaRPr lang="en-US"/>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34</a:t>
            </a:fld>
            <a:endParaRPr lang="vi-VN"/>
          </a:p>
        </p:txBody>
      </p:sp>
      <p:graphicFrame>
        <p:nvGraphicFramePr>
          <p:cNvPr id="7" name="Table 6"/>
          <p:cNvGraphicFramePr>
            <a:graphicFrameLocks noGrp="1"/>
          </p:cNvGraphicFramePr>
          <p:nvPr>
            <p:extLst>
              <p:ext uri="{D42A27DB-BD31-4B8C-83A1-F6EECF244321}">
                <p14:modId xmlns:p14="http://schemas.microsoft.com/office/powerpoint/2010/main" val="2570790745"/>
              </p:ext>
            </p:extLst>
          </p:nvPr>
        </p:nvGraphicFramePr>
        <p:xfrm>
          <a:off x="730784" y="1941757"/>
          <a:ext cx="10481698" cy="3677992"/>
        </p:xfrm>
        <a:graphic>
          <a:graphicData uri="http://schemas.openxmlformats.org/drawingml/2006/table">
            <a:tbl>
              <a:tblPr firstRow="1" firstCol="1" bandRow="1">
                <a:tableStyleId>{5C22544A-7EE6-4342-B048-85BDC9FD1C3A}</a:tableStyleId>
              </a:tblPr>
              <a:tblGrid>
                <a:gridCol w="1103337">
                  <a:extLst>
                    <a:ext uri="{9D8B030D-6E8A-4147-A177-3AD203B41FA5}">
                      <a16:colId xmlns:a16="http://schemas.microsoft.com/office/drawing/2014/main" val="1437933304"/>
                    </a:ext>
                  </a:extLst>
                </a:gridCol>
                <a:gridCol w="2856854">
                  <a:extLst>
                    <a:ext uri="{9D8B030D-6E8A-4147-A177-3AD203B41FA5}">
                      <a16:colId xmlns:a16="http://schemas.microsoft.com/office/drawing/2014/main" val="3680192845"/>
                    </a:ext>
                  </a:extLst>
                </a:gridCol>
                <a:gridCol w="6521507">
                  <a:extLst>
                    <a:ext uri="{9D8B030D-6E8A-4147-A177-3AD203B41FA5}">
                      <a16:colId xmlns:a16="http://schemas.microsoft.com/office/drawing/2014/main" val="2927971825"/>
                    </a:ext>
                  </a:extLst>
                </a:gridCol>
              </a:tblGrid>
              <a:tr h="400409">
                <a:tc>
                  <a:txBody>
                    <a:bodyPr/>
                    <a:lstStyle/>
                    <a:p>
                      <a:pPr marL="0" marR="0" algn="ctr">
                        <a:lnSpc>
                          <a:spcPct val="107000"/>
                        </a:lnSpc>
                        <a:spcBef>
                          <a:spcPts val="0"/>
                        </a:spcBef>
                        <a:spcAft>
                          <a:spcPts val="0"/>
                        </a:spcAft>
                      </a:pPr>
                      <a:r>
                        <a:rPr lang="pt-BR" sz="1300">
                          <a:effectLst/>
                        </a:rPr>
                        <a:t>Mức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pt-BR" sz="1300">
                          <a:effectLst/>
                        </a:rPr>
                        <a:t>Kiểu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pt-BR" sz="1300">
                          <a:effectLst/>
                        </a:rPr>
                        <a:t>Mô tả</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560973"/>
                  </a:ext>
                </a:extLst>
              </a:tr>
              <a:tr h="400409">
                <a:tc>
                  <a:txBody>
                    <a:bodyPr/>
                    <a:lstStyle/>
                    <a:p>
                      <a:pPr marL="0" marR="0" algn="ctr">
                        <a:lnSpc>
                          <a:spcPct val="107000"/>
                        </a:lnSpc>
                        <a:spcBef>
                          <a:spcPts val="0"/>
                        </a:spcBef>
                        <a:spcAft>
                          <a:spcPts val="0"/>
                        </a:spcAft>
                      </a:pPr>
                      <a:r>
                        <a:rPr lang="pt-BR" sz="1300">
                          <a:effectLst/>
                        </a:rPr>
                        <a:t>Tốt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Kiểu lý tưởng (Ideal)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Trong lớp không có sự gắn kết pha trộn nào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6255670"/>
                  </a:ext>
                </a:extLst>
              </a:tr>
              <a:tr h="1238382">
                <a:tc>
                  <a:txBody>
                    <a:bodyPr/>
                    <a:lstStyle/>
                    <a:p>
                      <a:pPr marL="0" marR="0" algn="ctr">
                        <a:lnSpc>
                          <a:spcPct val="107000"/>
                        </a:lnSpc>
                        <a:spcBef>
                          <a:spcPts val="0"/>
                        </a:spcBef>
                        <a:spcAft>
                          <a:spcPts val="0"/>
                        </a:spcAft>
                      </a:pPr>
                      <a:r>
                        <a:rPr lang="pt-BR"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Pha trộn vai trò (Mixed-Role)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Lớp có một hoặc nhiều thuộc tính liên quan đến các đối tượng của lớp với các đối tượng khác trên cùng một tầng kiến trúc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3683923"/>
                  </a:ext>
                </a:extLst>
              </a:tr>
              <a:tr h="819396">
                <a:tc>
                  <a:txBody>
                    <a:bodyPr/>
                    <a:lstStyle/>
                    <a:p>
                      <a:pPr marL="0" marR="0" algn="ctr">
                        <a:lnSpc>
                          <a:spcPct val="107000"/>
                        </a:lnSpc>
                        <a:spcBef>
                          <a:spcPts val="0"/>
                        </a:spcBef>
                        <a:spcAft>
                          <a:spcPts val="0"/>
                        </a:spcAft>
                      </a:pPr>
                      <a:r>
                        <a:rPr lang="pt-BR" sz="13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Pha trộn miền (Mixed-Domain)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Một lớp có một hoặc nhiều thuộc tính biểu diễn cho các đối tượng thuộc lớp khác ở tầng kiến trúc khác.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41708128"/>
                  </a:ext>
                </a:extLst>
              </a:tr>
              <a:tr h="819396">
                <a:tc>
                  <a:txBody>
                    <a:bodyPr/>
                    <a:lstStyle/>
                    <a:p>
                      <a:pPr marL="0" marR="0" algn="ctr">
                        <a:lnSpc>
                          <a:spcPct val="107000"/>
                        </a:lnSpc>
                        <a:spcBef>
                          <a:spcPts val="0"/>
                        </a:spcBef>
                        <a:spcAft>
                          <a:spcPts val="0"/>
                        </a:spcAft>
                      </a:pPr>
                      <a:r>
                        <a:rPr lang="pt-BR" sz="1300">
                          <a:effectLst/>
                        </a:rPr>
                        <a:t>Tồi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Pha trộn đối tượng (Mixed-Instance)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pt-BR" sz="1300">
                          <a:effectLst/>
                        </a:rPr>
                        <a:t>Một lớp biểu diễn hai kiểu đối tượng khác nhau. Lớp nên được tách ra thành hai lớp riêng biệt.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10471862"/>
                  </a:ext>
                </a:extLst>
              </a:tr>
            </a:tbl>
          </a:graphicData>
        </a:graphic>
      </p:graphicFrame>
      <p:sp>
        <p:nvSpPr>
          <p:cNvPr id="8" name="Down Arrow 7"/>
          <p:cNvSpPr/>
          <p:nvPr/>
        </p:nvSpPr>
        <p:spPr>
          <a:xfrm>
            <a:off x="1108928" y="2685247"/>
            <a:ext cx="396022" cy="230585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665522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pt-BR"/>
              <a:t>Sự cộng sinh (Connascence)</a:t>
            </a:r>
            <a:endParaRPr lang="en-US" sz="1400"/>
          </a:p>
          <a:p>
            <a:pPr lvl="1"/>
            <a:r>
              <a:rPr lang="en-US"/>
              <a:t>Các lớp phụ thuộc lẫn nhau đến mức thay đổi cái này đòi hỏi phải thay đổi cái khác</a:t>
            </a:r>
            <a:endParaRPr lang="en-US" sz="1400"/>
          </a:p>
          <a:p>
            <a:pPr lvl="1"/>
            <a:r>
              <a:rPr lang="en-US"/>
              <a:t>Cộng sinh và đóng gói:</a:t>
            </a:r>
            <a:endParaRPr lang="en-US" sz="1400"/>
          </a:p>
          <a:p>
            <a:pPr lvl="2"/>
            <a:r>
              <a:rPr lang="en-US" smtClean="0"/>
              <a:t>Tối </a:t>
            </a:r>
            <a:r>
              <a:rPr lang="en-US"/>
              <a:t>thiểu hóa cộng sinh tổng thể bằng cách giới hạn các cộng sinh không cần thiết trong suốt hệ thống  </a:t>
            </a:r>
            <a:endParaRPr lang="en-US" sz="1000"/>
          </a:p>
          <a:p>
            <a:pPr lvl="2"/>
            <a:r>
              <a:rPr lang="en-US" smtClean="0"/>
              <a:t>Tối  </a:t>
            </a:r>
            <a:r>
              <a:rPr lang="en-US"/>
              <a:t>thiểu hóa cộng sinh qua các phạm vi của gói </a:t>
            </a:r>
            <a:endParaRPr lang="en-US" sz="1000"/>
          </a:p>
          <a:p>
            <a:pPr lvl="2"/>
            <a:r>
              <a:rPr lang="en-US" smtClean="0"/>
              <a:t>Tối </a:t>
            </a:r>
            <a:r>
              <a:rPr lang="en-US"/>
              <a:t>đa hóa cộng sinh bên trong phạm vi của gói</a:t>
            </a:r>
            <a:endParaRPr lang="en-US" sz="10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35</a:t>
            </a:fld>
            <a:endParaRPr lang="vi-VN"/>
          </a:p>
        </p:txBody>
      </p:sp>
    </p:spTree>
    <p:extLst>
      <p:ext uri="{BB962C8B-B14F-4D97-AF65-F5344CB8AC3E}">
        <p14:creationId xmlns:p14="http://schemas.microsoft.com/office/powerpoint/2010/main" val="19891508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pPr lvl="1"/>
            <a:r>
              <a:rPr lang="en-US" smtClean="0"/>
              <a:t>Các kiểu cộng sinh</a:t>
            </a:r>
            <a:endParaRPr lang="en-US" sz="12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36</a:t>
            </a:fld>
            <a:endParaRPr lang="vi-VN"/>
          </a:p>
        </p:txBody>
      </p:sp>
      <p:graphicFrame>
        <p:nvGraphicFramePr>
          <p:cNvPr id="5" name="Table 4"/>
          <p:cNvGraphicFramePr>
            <a:graphicFrameLocks noGrp="1"/>
          </p:cNvGraphicFramePr>
          <p:nvPr>
            <p:extLst>
              <p:ext uri="{D42A27DB-BD31-4B8C-83A1-F6EECF244321}">
                <p14:modId xmlns:p14="http://schemas.microsoft.com/office/powerpoint/2010/main" val="1764661852"/>
              </p:ext>
            </p:extLst>
          </p:nvPr>
        </p:nvGraphicFramePr>
        <p:xfrm>
          <a:off x="239282" y="1595564"/>
          <a:ext cx="11514568" cy="4309935"/>
        </p:xfrm>
        <a:graphic>
          <a:graphicData uri="http://schemas.openxmlformats.org/drawingml/2006/table">
            <a:tbl>
              <a:tblPr firstRow="1" firstCol="1" bandRow="1">
                <a:tableStyleId>{5C22544A-7EE6-4342-B048-85BDC9FD1C3A}</a:tableStyleId>
              </a:tblPr>
              <a:tblGrid>
                <a:gridCol w="1821640">
                  <a:extLst>
                    <a:ext uri="{9D8B030D-6E8A-4147-A177-3AD203B41FA5}">
                      <a16:colId xmlns:a16="http://schemas.microsoft.com/office/drawing/2014/main" val="3561325587"/>
                    </a:ext>
                  </a:extLst>
                </a:gridCol>
                <a:gridCol w="9692928">
                  <a:extLst>
                    <a:ext uri="{9D8B030D-6E8A-4147-A177-3AD203B41FA5}">
                      <a16:colId xmlns:a16="http://schemas.microsoft.com/office/drawing/2014/main" val="1274559823"/>
                    </a:ext>
                  </a:extLst>
                </a:gridCol>
              </a:tblGrid>
              <a:tr h="680273">
                <a:tc>
                  <a:txBody>
                    <a:bodyPr/>
                    <a:lstStyle/>
                    <a:p>
                      <a:pPr marL="0" marR="0">
                        <a:lnSpc>
                          <a:spcPct val="107000"/>
                        </a:lnSpc>
                        <a:spcBef>
                          <a:spcPts val="0"/>
                        </a:spcBef>
                        <a:spcAft>
                          <a:spcPts val="0"/>
                        </a:spcAft>
                      </a:pPr>
                      <a:r>
                        <a:rPr lang="pt-BR" sz="1300">
                          <a:effectLst/>
                        </a:rPr>
                        <a:t>Tên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300">
                          <a:effectLst/>
                        </a:rPr>
                        <a:t>Nếu một phương thức đề cập đến một thuộc tính, nó được gắn với tên của thuộc tính. Nếu thuộc tính tên thuộc tính thay đổi, nội dung của phương thức sẽ phải thay đổi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3512051"/>
                  </a:ext>
                </a:extLst>
              </a:tr>
              <a:tr h="668204">
                <a:tc>
                  <a:txBody>
                    <a:bodyPr/>
                    <a:lstStyle/>
                    <a:p>
                      <a:pPr marL="0" marR="0">
                        <a:lnSpc>
                          <a:spcPct val="107000"/>
                        </a:lnSpc>
                        <a:spcBef>
                          <a:spcPts val="0"/>
                        </a:spcBef>
                        <a:spcAft>
                          <a:spcPts val="0"/>
                        </a:spcAft>
                      </a:pPr>
                      <a:r>
                        <a:rPr lang="pt-BR" sz="1300">
                          <a:effectLst/>
                        </a:rPr>
                        <a:t>Kiểu hoặc lớp</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300">
                          <a:effectLst/>
                        </a:rPr>
                        <a:t>Nếu một lớp có thuộc tính loại A, nó được gắn với loại thuộc tính. Nếu loại thuộc tính thay đổi, khai báo thuộc tính sẽ phải thay đổi.</a:t>
                      </a:r>
                      <a:br>
                        <a:rPr lang="pt-BR" sz="1300">
                          <a:effectLst/>
                        </a:rPr>
                      </a:b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0919110"/>
                  </a:ext>
                </a:extLst>
              </a:tr>
              <a:tr h="910433">
                <a:tc>
                  <a:txBody>
                    <a:bodyPr/>
                    <a:lstStyle/>
                    <a:p>
                      <a:pPr marL="0" marR="0">
                        <a:lnSpc>
                          <a:spcPct val="107000"/>
                        </a:lnSpc>
                        <a:spcBef>
                          <a:spcPts val="0"/>
                        </a:spcBef>
                        <a:spcAft>
                          <a:spcPts val="0"/>
                        </a:spcAft>
                      </a:pPr>
                      <a:r>
                        <a:rPr lang="pt-BR" sz="1300">
                          <a:effectLst/>
                        </a:rPr>
                        <a:t>Quy ước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300">
                          <a:effectLst/>
                        </a:rPr>
                        <a:t>Một lớp có một thuộc tính trong đó một phạm vi các giá trị có ý nghĩa ngữ  nghĩa (ví dụ: số tài khoản có giá trị nằm trong khoảng từ 1000 đến 1999). Nếu phạm vi sẽ thay đổi, thì mọi phương thức sử dụng thuộc tính sẽ phải được sửa đổi.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9981980"/>
                  </a:ext>
                </a:extLst>
              </a:tr>
              <a:tr h="1140592">
                <a:tc>
                  <a:txBody>
                    <a:bodyPr/>
                    <a:lstStyle/>
                    <a:p>
                      <a:pPr marL="0" marR="0">
                        <a:lnSpc>
                          <a:spcPct val="107000"/>
                        </a:lnSpc>
                        <a:spcBef>
                          <a:spcPts val="0"/>
                        </a:spcBef>
                        <a:spcAft>
                          <a:spcPts val="0"/>
                        </a:spcAft>
                      </a:pPr>
                      <a:r>
                        <a:rPr lang="pt-BR" sz="1300">
                          <a:effectLst/>
                        </a:rPr>
                        <a:t>Thuật toán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300">
                          <a:effectLst/>
                        </a:rPr>
                        <a:t> Hai phương thức khác nhau của một lớp phụ thuộc vào cùng một thuật toán để thực thi chính xác (ví dụ: chèn một phần tử vào một mảng và tìm một phần tử trong cùng một mảng). Nếu thuật toán cơ bản sẽ thay đổi, thì các phương thức chèn và tìm kiếm cũng sẽ phải thay đổi.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9912614"/>
                  </a:ext>
                </a:extLst>
              </a:tr>
              <a:tr h="910433">
                <a:tc>
                  <a:txBody>
                    <a:bodyPr/>
                    <a:lstStyle/>
                    <a:p>
                      <a:pPr marL="0" marR="0">
                        <a:lnSpc>
                          <a:spcPct val="107000"/>
                        </a:lnSpc>
                        <a:spcBef>
                          <a:spcPts val="0"/>
                        </a:spcBef>
                        <a:spcAft>
                          <a:spcPts val="0"/>
                        </a:spcAft>
                      </a:pPr>
                      <a:r>
                        <a:rPr lang="pt-BR" sz="1300">
                          <a:effectLst/>
                        </a:rPr>
                        <a:t>Vị trí</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BR" sz="1300">
                          <a:effectLst/>
                        </a:rPr>
                        <a:t>Thứ tự của mã trong một phương thức hoặc thứ tự của các đối số cho một phương thức là rất quan trọng để phương thức thực thi chính xác. Nếu một trong hai sai, thì ít nhất, phương thức sẽ không hoạt động chính xác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4117540"/>
                  </a:ext>
                </a:extLst>
              </a:tr>
            </a:tbl>
          </a:graphicData>
        </a:graphic>
      </p:graphicFrame>
    </p:spTree>
    <p:extLst>
      <p:ext uri="{BB962C8B-B14F-4D97-AF65-F5344CB8AC3E}">
        <p14:creationId xmlns:p14="http://schemas.microsoft.com/office/powerpoint/2010/main" val="21733194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pt-BR"/>
              <a:t>5.2.2. Các hoạt động thiết kế đối tượng  </a:t>
            </a:r>
            <a:endParaRPr lang="pt-BR" smtClean="0"/>
          </a:p>
          <a:p>
            <a:pPr lvl="1"/>
            <a:r>
              <a:rPr lang="en-US"/>
              <a:t>Thêm các đặc tả cho lớp và phương thức </a:t>
            </a:r>
          </a:p>
          <a:p>
            <a:pPr lvl="1"/>
            <a:r>
              <a:rPr lang="en-US"/>
              <a:t>Xác định các trường hợp có khả năng tái sử dụng </a:t>
            </a:r>
            <a:endParaRPr lang="en-US" smtClean="0"/>
          </a:p>
          <a:p>
            <a:pPr lvl="1"/>
            <a:r>
              <a:rPr lang="en-US"/>
              <a:t>Cấu trúc lại bản thiết kế </a:t>
            </a:r>
            <a:endParaRPr lang="en-US" smtClean="0"/>
          </a:p>
          <a:p>
            <a:pPr lvl="1"/>
            <a:r>
              <a:rPr lang="en-US"/>
              <a:t>Tối  ưu hóa bản thiết kế </a:t>
            </a:r>
            <a:endParaRPr lang="en-US" sz="12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37</a:t>
            </a:fld>
            <a:endParaRPr lang="vi-VN"/>
          </a:p>
        </p:txBody>
      </p:sp>
    </p:spTree>
    <p:extLst>
      <p:ext uri="{BB962C8B-B14F-4D97-AF65-F5344CB8AC3E}">
        <p14:creationId xmlns:p14="http://schemas.microsoft.com/office/powerpoint/2010/main" val="2670336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pt-BR"/>
              <a:t>5.2.2. Các hoạt động thiết kế đối tượng  </a:t>
            </a:r>
            <a:endParaRPr lang="pt-BR" smtClean="0"/>
          </a:p>
          <a:p>
            <a:r>
              <a:rPr lang="en-US" b="1"/>
              <a:t>Thêm các đặc tả cho lớp và phương thức </a:t>
            </a:r>
          </a:p>
          <a:p>
            <a:pPr lvl="1"/>
            <a:r>
              <a:rPr lang="en-US"/>
              <a:t> Xem xét lại các các mô hình đã xây dựng trong giai đoạn phân tích (mô hình chức năng, mô hình cấu trúc, mô hình hành vi). </a:t>
            </a:r>
            <a:endParaRPr lang="en-US" sz="1400"/>
          </a:p>
          <a:p>
            <a:pPr lvl="2"/>
            <a:r>
              <a:rPr lang="en-US"/>
              <a:t>Đảm báo rằng các lớp đối tượng trong tầng miền vấn đề (problem domain layer) đã đủ và là các lớp cần thiết. </a:t>
            </a:r>
            <a:endParaRPr lang="en-US" sz="1000"/>
          </a:p>
          <a:p>
            <a:pPr lvl="2"/>
            <a:r>
              <a:rPr lang="en-US"/>
              <a:t>Trong mỗi lớp không có thuộc tính hay phương thức nào bị thiếu</a:t>
            </a:r>
            <a:endParaRPr lang="en-US" sz="1000"/>
          </a:p>
          <a:p>
            <a:pPr lvl="2"/>
            <a:r>
              <a:rPr lang="en-US"/>
              <a:t>Không có thuộc tính hoặc phương thức được xác định thừa trong các lớp. </a:t>
            </a:r>
            <a:endParaRPr lang="en-US" sz="1000"/>
          </a:p>
          <a:p>
            <a:pPr lvl="1"/>
            <a:r>
              <a:rPr lang="en-US"/>
              <a:t>Kiểm tra phạm vi hoạt động/ hiển thị (ẩn hoặc nhìn thấy được) của các thuộc tính và phương thức trong mỗi lớp đối tượng </a:t>
            </a:r>
            <a:endParaRPr lang="en-US" smtClean="0"/>
          </a:p>
          <a:p>
            <a:pPr lvl="2"/>
            <a:r>
              <a:rPr lang="en-US" smtClean="0"/>
              <a:t>Public</a:t>
            </a:r>
          </a:p>
          <a:p>
            <a:pPr lvl="2"/>
            <a:r>
              <a:rPr lang="en-US" smtClean="0"/>
              <a:t>Private,</a:t>
            </a:r>
          </a:p>
          <a:p>
            <a:pPr lvl="2"/>
            <a:r>
              <a:rPr lang="en-US" smtClean="0"/>
              <a:t>Protect</a:t>
            </a:r>
            <a:endParaRPr lang="en-US" sz="10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38</a:t>
            </a:fld>
            <a:endParaRPr lang="vi-VN"/>
          </a:p>
        </p:txBody>
      </p:sp>
    </p:spTree>
    <p:extLst>
      <p:ext uri="{BB962C8B-B14F-4D97-AF65-F5344CB8AC3E}">
        <p14:creationId xmlns:p14="http://schemas.microsoft.com/office/powerpoint/2010/main" val="15696532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pt-BR"/>
              <a:t>5.2.2. Các hoạt động thiết kế đối tượng  </a:t>
            </a:r>
            <a:endParaRPr lang="pt-BR" smtClean="0"/>
          </a:p>
          <a:p>
            <a:r>
              <a:rPr lang="en-US" b="1"/>
              <a:t>Thêm các đặc tả cho lớp và phương thức </a:t>
            </a:r>
          </a:p>
          <a:p>
            <a:pPr lvl="1"/>
            <a:r>
              <a:rPr lang="en-US" smtClean="0"/>
              <a:t>…</a:t>
            </a:r>
            <a:endParaRPr lang="en-US" sz="1400"/>
          </a:p>
          <a:p>
            <a:pPr lvl="1"/>
            <a:r>
              <a:rPr lang="en-US"/>
              <a:t> Xác định tên cho phương thức: </a:t>
            </a:r>
            <a:endParaRPr lang="en-US" sz="1400"/>
          </a:p>
          <a:p>
            <a:pPr lvl="2"/>
            <a:r>
              <a:rPr lang="en-US"/>
              <a:t>Đặt tên cho phương thức </a:t>
            </a:r>
            <a:endParaRPr lang="en-US" sz="1000"/>
          </a:p>
          <a:p>
            <a:pPr lvl="2"/>
            <a:r>
              <a:rPr lang="en-US"/>
              <a:t>Xác định các tham số / đối số của phương thức </a:t>
            </a:r>
            <a:endParaRPr lang="en-US" sz="1000"/>
          </a:p>
          <a:p>
            <a:pPr lvl="2"/>
            <a:r>
              <a:rPr lang="en-US"/>
              <a:t>Kiểu giá trị trả về</a:t>
            </a:r>
            <a:endParaRPr lang="en-US" sz="1000"/>
          </a:p>
          <a:p>
            <a:pPr lvl="1"/>
            <a:r>
              <a:rPr lang="en-US"/>
              <a:t>Định nghĩa các ràng buộc:</a:t>
            </a:r>
            <a:endParaRPr lang="en-US" sz="1400"/>
          </a:p>
          <a:p>
            <a:pPr lvl="2"/>
            <a:r>
              <a:rPr lang="en-US"/>
              <a:t>Điều kiện tiên quyết - phải đúng trước khi phương thức thực thi</a:t>
            </a:r>
            <a:endParaRPr lang="en-US" sz="1000"/>
          </a:p>
          <a:p>
            <a:pPr lvl="2"/>
            <a:r>
              <a:rPr lang="en-US"/>
              <a:t>Điều kiện sau - phải đúng sau khi phương thức kết thúc</a:t>
            </a:r>
            <a:endParaRPr lang="en-US" sz="1000"/>
          </a:p>
          <a:p>
            <a:pPr lvl="2"/>
            <a:r>
              <a:rPr lang="en-US"/>
              <a:t>Bất biến - phải luôn luôn đúng với mọi trường hợp của một lớp</a:t>
            </a:r>
            <a:endParaRPr lang="en-US" sz="10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39</a:t>
            </a:fld>
            <a:endParaRPr lang="vi-VN"/>
          </a:p>
        </p:txBody>
      </p:sp>
    </p:spTree>
    <p:extLst>
      <p:ext uri="{BB962C8B-B14F-4D97-AF65-F5344CB8AC3E}">
        <p14:creationId xmlns:p14="http://schemas.microsoft.com/office/powerpoint/2010/main" val="3298427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Quá trình thiết kế:</a:t>
            </a:r>
            <a:endParaRPr lang="en-US"/>
          </a:p>
          <a:p>
            <a:pPr lvl="1"/>
            <a:r>
              <a:rPr lang="en-US"/>
              <a:t>Kiểm duyệt các mô hình phân tích</a:t>
            </a:r>
          </a:p>
          <a:p>
            <a:pPr lvl="1"/>
            <a:r>
              <a:rPr lang="en-US"/>
              <a:t>Chuyển các mô </a:t>
            </a:r>
            <a:r>
              <a:rPr lang="en-US" smtClean="0"/>
              <a:t>hình phân </a:t>
            </a:r>
            <a:r>
              <a:rPr lang="en-US"/>
              <a:t>tích thành các mô hình thiết kế</a:t>
            </a:r>
          </a:p>
          <a:p>
            <a:pPr lvl="1"/>
            <a:r>
              <a:rPr lang="en-US"/>
              <a:t>Tạo các gói và biểu đồ gói</a:t>
            </a:r>
          </a:p>
          <a:p>
            <a:pPr lvl="1"/>
            <a:r>
              <a:rPr lang="en-US"/>
              <a:t>Quyết định chiến lược thiết kế hệ thống</a:t>
            </a:r>
          </a:p>
        </p:txBody>
      </p:sp>
      <p:sp>
        <p:nvSpPr>
          <p:cNvPr id="4" name="Slide Number Placeholder 3"/>
          <p:cNvSpPr>
            <a:spLocks noGrp="1"/>
          </p:cNvSpPr>
          <p:nvPr>
            <p:ph type="sldNum" sz="quarter" idx="12"/>
          </p:nvPr>
        </p:nvSpPr>
        <p:spPr/>
        <p:txBody>
          <a:bodyPr/>
          <a:lstStyle/>
          <a:p>
            <a:fld id="{7EAEB68D-873B-40A0-9B84-406ED7AD1845}" type="slidenum">
              <a:rPr lang="vi-VN" smtClean="0"/>
              <a:t>4</a:t>
            </a:fld>
            <a:endParaRPr lang="vi-VN"/>
          </a:p>
        </p:txBody>
      </p:sp>
    </p:spTree>
    <p:extLst>
      <p:ext uri="{BB962C8B-B14F-4D97-AF65-F5344CB8AC3E}">
        <p14:creationId xmlns:p14="http://schemas.microsoft.com/office/powerpoint/2010/main" val="3013706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pt-BR"/>
              <a:t>5.2.2. Các hoạt động thiết kế đối tượng  </a:t>
            </a:r>
            <a:endParaRPr lang="pt-BR" smtClean="0"/>
          </a:p>
          <a:p>
            <a:r>
              <a:rPr lang="en-US"/>
              <a:t>Hoạt động 2: Xác định các trường hợp có khả năng tái sử dụng </a:t>
            </a:r>
          </a:p>
          <a:p>
            <a:pPr lvl="1"/>
            <a:r>
              <a:rPr lang="en-US" smtClean="0"/>
              <a:t>Pattern</a:t>
            </a:r>
            <a:r>
              <a:rPr lang="en-US"/>
              <a:t>: mỗi pattern là một nhóm các lớp cộng tác cung cấp một giải pháp cho một vấn đề thường xảy ra. </a:t>
            </a:r>
          </a:p>
          <a:p>
            <a:pPr lvl="1"/>
            <a:r>
              <a:rPr lang="en-US"/>
              <a:t>Framework: bao gồm một tập các lớp thực thi có thể được sử dụng làm nên tảng để xây dựng một ứng dụng. </a:t>
            </a:r>
          </a:p>
          <a:p>
            <a:pPr lvl="1"/>
            <a:r>
              <a:rPr lang="en-US"/>
              <a:t>Class libraries (Các thư viện lớp): Một thư viện lớp có một tập các lớp được thực thi được thiết kế để tái sử dụng. </a:t>
            </a:r>
          </a:p>
          <a:p>
            <a:pPr lvl="1"/>
            <a:r>
              <a:rPr lang="en-US"/>
              <a:t>Components (Các thành phần): là các lớp đã được đóng gói được tích hợp vào một hệ thống ứng dụng để cung cấp một chức năng cụ thể. </a:t>
            </a:r>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40</a:t>
            </a:fld>
            <a:endParaRPr lang="vi-VN"/>
          </a:p>
        </p:txBody>
      </p:sp>
    </p:spTree>
    <p:extLst>
      <p:ext uri="{BB962C8B-B14F-4D97-AF65-F5344CB8AC3E}">
        <p14:creationId xmlns:p14="http://schemas.microsoft.com/office/powerpoint/2010/main" val="34572974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pt-BR"/>
              <a:t>5.2.2. Các hoạt động thiết kế đối tượng  </a:t>
            </a:r>
            <a:endParaRPr lang="pt-BR" smtClean="0"/>
          </a:p>
          <a:p>
            <a:r>
              <a:rPr lang="en-US"/>
              <a:t>Hoạt động 3: Cấu trúc lại bản thiết kế </a:t>
            </a:r>
          </a:p>
          <a:p>
            <a:pPr lvl="1"/>
            <a:r>
              <a:rPr lang="en-US"/>
              <a:t>Phân tách: Phân tách là quá trình tách ra thêm một phương thức/một lớp từ một phương thức/một lớp để đơn giản hóa thiết kế tổng thể.</a:t>
            </a:r>
          </a:p>
          <a:p>
            <a:pPr lvl="1"/>
            <a:r>
              <a:rPr lang="en-US"/>
              <a:t> Chuẩn hóa (1NF, 2NF, 3NF,..)</a:t>
            </a:r>
          </a:p>
          <a:p>
            <a:pPr lvl="1"/>
            <a:r>
              <a:rPr lang="en-US"/>
              <a:t> Đảm bảo rằng tất cả các quan hệ thừa kế chỉ hỗ trợ ngữ nghĩa khái quát hóa/chuyên biệt hóa. </a:t>
            </a:r>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41</a:t>
            </a:fld>
            <a:endParaRPr lang="vi-VN"/>
          </a:p>
        </p:txBody>
      </p:sp>
    </p:spTree>
    <p:extLst>
      <p:ext uri="{BB962C8B-B14F-4D97-AF65-F5344CB8AC3E}">
        <p14:creationId xmlns:p14="http://schemas.microsoft.com/office/powerpoint/2010/main" val="15770073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5.2. Thiết </a:t>
            </a:r>
            <a:r>
              <a:rPr lang="pt-BR" b="1"/>
              <a:t>kế lớp và phương thức</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pt-BR"/>
              <a:t>5.2.2. Các hoạt động thiết kế đối tượng  </a:t>
            </a:r>
            <a:endParaRPr lang="pt-BR" smtClean="0"/>
          </a:p>
          <a:p>
            <a:r>
              <a:rPr lang="en-US"/>
              <a:t>Hoạt động 4: Tối  ưu hóa bản thiết kế  </a:t>
            </a:r>
          </a:p>
          <a:p>
            <a:pPr lvl="1"/>
            <a:r>
              <a:rPr lang="en-US"/>
              <a:t>Xem xét lại đường dẫn truy cập giữa các đối tượng </a:t>
            </a:r>
          </a:p>
          <a:p>
            <a:pPr lvl="2"/>
            <a:r>
              <a:rPr lang="en-US"/>
              <a:t>Một thông điệp đi từ một đối tượng này đến đối tượng khác có thể có đường đi (long path) rất dài (truyền qua nhiều đối tượng trung gian).</a:t>
            </a:r>
          </a:p>
          <a:p>
            <a:pPr lvl="2"/>
            <a:r>
              <a:rPr lang="en-US"/>
              <a:t>Nếu đường đi của một thông điệp dài và được gửi đi thường xuyên thì đường dẫn này cần được xem xét và tối ưu.</a:t>
            </a:r>
          </a:p>
          <a:p>
            <a:pPr lvl="2"/>
            <a:r>
              <a:rPr lang="en-US"/>
              <a:t>Thêm một thuộc tính cho đối tượng gọi có kết nối trực tiếp tới đối tượng đích (nhận thông điệp).</a:t>
            </a:r>
          </a:p>
          <a:p>
            <a:pPr lvl="1"/>
            <a:r>
              <a:rPr lang="en-US"/>
              <a:t>Xem xét các thuộc tính của mỗi lớp </a:t>
            </a:r>
          </a:p>
          <a:p>
            <a:pPr lvl="2"/>
            <a:r>
              <a:rPr lang="en-US"/>
              <a:t>Xác định rõ phương thức nào sử dụng thuộc tính nào, đối tượng nào sử dụng phương thức nào.</a:t>
            </a:r>
          </a:p>
          <a:p>
            <a:pPr lvl="1"/>
            <a:r>
              <a:rPr lang="en-US" smtClean="0"/>
              <a:t>Xem </a:t>
            </a:r>
            <a:r>
              <a:rPr lang="en-US"/>
              <a:t>xét thứ tự thực hiện các câu lệnh trong các phương thức thường được sử dụng</a:t>
            </a:r>
          </a:p>
          <a:p>
            <a:pPr lvl="1"/>
            <a:r>
              <a:rPr lang="en-US"/>
              <a:t> Tránh tính toán lại bằng cách tạo các thuộc tính dẫn xuất (tính toán được từ các thuộc </a:t>
            </a:r>
            <a:r>
              <a:rPr lang="en-US" smtClean="0"/>
              <a:t>tính </a:t>
            </a:r>
            <a:r>
              <a:rPr lang="en-US"/>
              <a:t>khác) và đặt các trình kích hoạt (trigger)  </a:t>
            </a:r>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42</a:t>
            </a:fld>
            <a:endParaRPr lang="vi-VN"/>
          </a:p>
        </p:txBody>
      </p:sp>
    </p:spTree>
    <p:extLst>
      <p:ext uri="{BB962C8B-B14F-4D97-AF65-F5344CB8AC3E}">
        <p14:creationId xmlns:p14="http://schemas.microsoft.com/office/powerpoint/2010/main" val="1349791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Giới thiệu:</a:t>
            </a:r>
            <a:endParaRPr lang="en-US" sz="1600"/>
          </a:p>
          <a:p>
            <a:pPr lvl="1"/>
            <a:r>
              <a:rPr lang="en-US"/>
              <a:t>Tầng quản lý dữ liệu bao gồm:</a:t>
            </a:r>
            <a:endParaRPr lang="en-US" sz="1400"/>
          </a:p>
          <a:p>
            <a:pPr lvl="2"/>
            <a:r>
              <a:rPr lang="en-US" sz="1600"/>
              <a:t>Thao tác và truy cập dữ liệu</a:t>
            </a:r>
          </a:p>
          <a:p>
            <a:pPr lvl="2"/>
            <a:r>
              <a:rPr lang="en-US" sz="1600"/>
              <a:t>Thiết kế lưu trữ dữ liệu</a:t>
            </a:r>
          </a:p>
          <a:p>
            <a:pPr lvl="1"/>
            <a:r>
              <a:rPr lang="en-US"/>
              <a:t>Quá trình thiết kề tầng dữ liệu bao gồm 4 bước: </a:t>
            </a:r>
            <a:endParaRPr lang="en-US" sz="1400"/>
          </a:p>
          <a:p>
            <a:pPr lvl="2"/>
            <a:r>
              <a:rPr lang="en-US" sz="1600"/>
              <a:t>1. Chọn định dạng lưu trữ các đối tương để hỗ trợ hệ thống. Các định dạng lưu trữ bao gồm tệp (tệp chủ, tệp giao tác, tệp lịch sử, tệp tra cứu,…), cơ sở dữ liệu (quan hệ, quan hệ - đối tượng, đối tượng). </a:t>
            </a:r>
          </a:p>
          <a:p>
            <a:pPr lvl="2"/>
            <a:r>
              <a:rPr lang="en-US" sz="1600"/>
              <a:t>2. Ánh xạ các đối tượng từ tầng miền bài toán (problem domain layer) sang định dạng lưu trữ dữ liệu đã lựa chọn. </a:t>
            </a:r>
          </a:p>
          <a:p>
            <a:pPr lvl="2"/>
            <a:r>
              <a:rPr lang="en-US" sz="1600"/>
              <a:t>3. Tối ưu hóa định dạng lưu trữ dữ liệu </a:t>
            </a:r>
          </a:p>
          <a:p>
            <a:pPr lvl="2"/>
            <a:r>
              <a:rPr lang="en-US" sz="1600"/>
              <a:t>4. Thiết kế các lớp truy cập và thao tác dữ liệu</a:t>
            </a:r>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43</a:t>
            </a:fld>
            <a:endParaRPr lang="vi-VN"/>
          </a:p>
        </p:txBody>
      </p:sp>
    </p:spTree>
    <p:extLst>
      <p:ext uri="{BB962C8B-B14F-4D97-AF65-F5344CB8AC3E}">
        <p14:creationId xmlns:p14="http://schemas.microsoft.com/office/powerpoint/2010/main" val="1901112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5.3.1. Các định dạng lưu trữ dữ liệu  có thể được sử dụng để lưu trữ các đối </a:t>
            </a:r>
            <a:r>
              <a:rPr lang="en-US" smtClean="0"/>
              <a:t>tượng</a:t>
            </a:r>
            <a:endParaRPr lang="en-US"/>
          </a:p>
          <a:p>
            <a:pPr lvl="1"/>
            <a:r>
              <a:rPr lang="en-US" smtClean="0"/>
              <a:t>Các </a:t>
            </a:r>
            <a:r>
              <a:rPr lang="en-US"/>
              <a:t>tệp </a:t>
            </a:r>
            <a:endParaRPr lang="en-US" smtClean="0"/>
          </a:p>
          <a:p>
            <a:pPr lvl="1"/>
            <a:r>
              <a:rPr lang="en-US" smtClean="0"/>
              <a:t>CSDL </a:t>
            </a:r>
            <a:r>
              <a:rPr lang="en-US"/>
              <a:t>quan hệ </a:t>
            </a:r>
          </a:p>
          <a:p>
            <a:pPr lvl="1"/>
            <a:r>
              <a:rPr lang="en-US"/>
              <a:t>CSDL quan hệ-đối tượng </a:t>
            </a:r>
          </a:p>
          <a:p>
            <a:pPr lvl="1"/>
            <a:r>
              <a:rPr lang="en-US"/>
              <a:t>CSDL hướng đối tượng</a:t>
            </a:r>
          </a:p>
          <a:p>
            <a:pPr lvl="1"/>
            <a:r>
              <a:rPr lang="en-US"/>
              <a:t>Lưu trữ dữ liệu “NoSQL”</a:t>
            </a:r>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44</a:t>
            </a:fld>
            <a:endParaRPr lang="vi-VN"/>
          </a:p>
        </p:txBody>
      </p:sp>
    </p:spTree>
    <p:extLst>
      <p:ext uri="{BB962C8B-B14F-4D97-AF65-F5344CB8AC3E}">
        <p14:creationId xmlns:p14="http://schemas.microsoft.com/office/powerpoint/2010/main" val="21880565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Tập tin (Electronic Files)</a:t>
            </a:r>
          </a:p>
          <a:p>
            <a:pPr lvl="1"/>
            <a:r>
              <a:rPr lang="en-US"/>
              <a:t>Tập tin truy cập tuần tự</a:t>
            </a:r>
          </a:p>
          <a:p>
            <a:pPr lvl="2"/>
            <a:r>
              <a:rPr lang="en-US"/>
              <a:t>Các thao tác (đọc, ghi và tìm kiếm) được thực hiện trên một bản ghi sau một bản ghi khác (theo tuần tự)</a:t>
            </a:r>
          </a:p>
          <a:p>
            <a:pPr lvl="2"/>
            <a:r>
              <a:rPr lang="en-US"/>
              <a:t>Hiệu quả cho việc viết báo cáo</a:t>
            </a:r>
          </a:p>
          <a:p>
            <a:pPr lvl="2"/>
            <a:r>
              <a:rPr lang="en-US"/>
              <a:t>Không hiệu quả để tìm kiếm (trung bình 50% hồ sơ phải được truy cập cho mỗi tìm kiếm)</a:t>
            </a:r>
          </a:p>
          <a:p>
            <a:pPr lvl="1"/>
            <a:r>
              <a:rPr lang="en-US"/>
              <a:t>Tệp truy cập ngẫu nhiên</a:t>
            </a:r>
          </a:p>
          <a:p>
            <a:pPr lvl="2"/>
            <a:r>
              <a:rPr lang="en-US"/>
              <a:t>Hiệu quả cho các hoạt động (đọc, viết và tìm kiếm</a:t>
            </a:r>
            <a:r>
              <a:rPr lang="en-US" smtClean="0"/>
              <a:t>)</a:t>
            </a:r>
          </a:p>
          <a:p>
            <a:pPr lvl="2"/>
            <a:r>
              <a:rPr lang="en-US"/>
              <a:t>Không hiệu quả để viết báo cáo</a:t>
            </a:r>
          </a:p>
          <a:p>
            <a:pPr lvl="2"/>
            <a:endParaRPr lang="en-US"/>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45</a:t>
            </a:fld>
            <a:endParaRPr lang="vi-VN"/>
          </a:p>
        </p:txBody>
      </p:sp>
    </p:spTree>
    <p:extLst>
      <p:ext uri="{BB962C8B-B14F-4D97-AF65-F5344CB8AC3E}">
        <p14:creationId xmlns:p14="http://schemas.microsoft.com/office/powerpoint/2010/main" val="1804329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Các kiểu tệp</a:t>
            </a:r>
          </a:p>
          <a:p>
            <a:pPr lvl="1"/>
            <a:r>
              <a:rPr lang="en-US"/>
              <a:t>Tập tin chính</a:t>
            </a:r>
          </a:p>
          <a:p>
            <a:pPr lvl="2"/>
            <a:r>
              <a:rPr lang="en-US"/>
              <a:t>Lưu trữ thông tin cốt lõi (ví dụ: dữ liệu đơn hàng và khách hàng)</a:t>
            </a:r>
          </a:p>
          <a:p>
            <a:pPr lvl="2"/>
            <a:r>
              <a:rPr lang="en-US"/>
              <a:t>Thường được tổ chức trong thời gian dài</a:t>
            </a:r>
          </a:p>
          <a:p>
            <a:pPr lvl="2"/>
            <a:r>
              <a:rPr lang="en-US"/>
              <a:t>Thay đổi yêu cầu chương trình mới</a:t>
            </a:r>
          </a:p>
          <a:p>
            <a:pPr lvl="1"/>
            <a:r>
              <a:rPr lang="en-US"/>
              <a:t>Các tệp tra cứu </a:t>
            </a:r>
          </a:p>
          <a:p>
            <a:pPr lvl="1"/>
            <a:r>
              <a:rPr lang="en-US"/>
              <a:t>Tập tin giao dịch</a:t>
            </a:r>
          </a:p>
          <a:p>
            <a:pPr lvl="2"/>
            <a:r>
              <a:rPr lang="en-US"/>
              <a:t>Thông tin được sử dụng để cập nhật tệp chính</a:t>
            </a:r>
          </a:p>
          <a:p>
            <a:pPr lvl="2"/>
            <a:r>
              <a:rPr lang="en-US"/>
              <a:t>Có thể bị xóa sau khi tập tin chính được cập nhật</a:t>
            </a:r>
          </a:p>
          <a:p>
            <a:pPr lvl="1"/>
            <a:r>
              <a:rPr lang="en-US"/>
              <a:t>Tập tin kiểm tra (Audit file) - ghi lại dữ liệu trước và sau khi thay đổi</a:t>
            </a:r>
          </a:p>
          <a:p>
            <a:pPr lvl="1"/>
            <a:r>
              <a:rPr lang="en-US"/>
              <a:t>Tập tin lịch sử - Lưu trữ các giao dịch trong quá khứ</a:t>
            </a:r>
          </a:p>
          <a:p>
            <a:pPr lvl="2"/>
            <a:endParaRPr lang="en-US"/>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46</a:t>
            </a:fld>
            <a:endParaRPr lang="vi-VN"/>
          </a:p>
        </p:txBody>
      </p:sp>
    </p:spTree>
    <p:extLst>
      <p:ext uri="{BB962C8B-B14F-4D97-AF65-F5344CB8AC3E}">
        <p14:creationId xmlns:p14="http://schemas.microsoft.com/office/powerpoint/2010/main" val="35268163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Cơ sở dữ liệu quan hệ</a:t>
            </a:r>
          </a:p>
          <a:p>
            <a:pPr lvl="1"/>
            <a:r>
              <a:rPr lang="en-US"/>
              <a:t>Cách phổ biến nhất để lưu trữ dữ liệu cho các ứng dụng</a:t>
            </a:r>
          </a:p>
          <a:p>
            <a:pPr lvl="1"/>
            <a:r>
              <a:rPr lang="en-US"/>
              <a:t>Bao gồm một bộ sưu tập các bảng</a:t>
            </a:r>
          </a:p>
          <a:p>
            <a:pPr lvl="2"/>
            <a:r>
              <a:rPr lang="en-US"/>
              <a:t>Khóa chính xác định duy nhất mỗi bản ghi</a:t>
            </a:r>
          </a:p>
          <a:p>
            <a:pPr lvl="2"/>
            <a:r>
              <a:rPr lang="en-US"/>
              <a:t>Khóa ngoại thiết lập mối quan hệ giữa các bảng</a:t>
            </a:r>
          </a:p>
          <a:p>
            <a:pPr lvl="1"/>
            <a:r>
              <a:rPr lang="en-US"/>
              <a:t>Ngôn ngữ truy vấn có cấu trúc (SQL) được sử dụng để truy cập dữ liệu</a:t>
            </a:r>
          </a:p>
          <a:p>
            <a:pPr lvl="2"/>
            <a:r>
              <a:rPr lang="en-US"/>
              <a:t>Thao tác dữ liệu</a:t>
            </a:r>
          </a:p>
          <a:p>
            <a:pPr lvl="2"/>
            <a:r>
              <a:rPr lang="en-US"/>
              <a:t>Truy vấn dữ liệu (Kết nối nhiều bảng với nhau để đưa ra dữ liệu)</a:t>
            </a:r>
          </a:p>
          <a:p>
            <a:pPr lvl="2"/>
            <a:endParaRPr lang="en-US"/>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47</a:t>
            </a:fld>
            <a:endParaRPr lang="vi-VN"/>
          </a:p>
        </p:txBody>
      </p:sp>
    </p:spTree>
    <p:extLst>
      <p:ext uri="{BB962C8B-B14F-4D97-AF65-F5344CB8AC3E}">
        <p14:creationId xmlns:p14="http://schemas.microsoft.com/office/powerpoint/2010/main" val="19653977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Cơ sở dữ liệu quan hệ</a:t>
            </a:r>
          </a:p>
          <a:p>
            <a:pPr lvl="2"/>
            <a:endParaRPr lang="en-US"/>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48</a:t>
            </a:fld>
            <a:endParaRPr lang="vi-VN"/>
          </a:p>
        </p:txBody>
      </p:sp>
      <p:pic>
        <p:nvPicPr>
          <p:cNvPr id="5" name="Picture 4"/>
          <p:cNvPicPr/>
          <p:nvPr/>
        </p:nvPicPr>
        <p:blipFill>
          <a:blip r:embed="rId3"/>
          <a:stretch>
            <a:fillRect/>
          </a:stretch>
        </p:blipFill>
        <p:spPr>
          <a:xfrm>
            <a:off x="3120016" y="1140192"/>
            <a:ext cx="7338433" cy="5129547"/>
          </a:xfrm>
          <a:prstGeom prst="rect">
            <a:avLst/>
          </a:prstGeom>
        </p:spPr>
      </p:pic>
    </p:spTree>
    <p:extLst>
      <p:ext uri="{BB962C8B-B14F-4D97-AF65-F5344CB8AC3E}">
        <p14:creationId xmlns:p14="http://schemas.microsoft.com/office/powerpoint/2010/main" val="30681017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Cơ sở dữ liệu Quan hệ - Đối tượng</a:t>
            </a:r>
          </a:p>
          <a:p>
            <a:pPr lvl="1"/>
            <a:r>
              <a:rPr lang="en-US"/>
              <a:t>Một cơ sở dữ liệu quan hệ với khả năng lưu trữ các đối tượng</a:t>
            </a:r>
          </a:p>
          <a:p>
            <a:pPr lvl="1"/>
            <a:r>
              <a:rPr lang="en-US"/>
              <a:t>Hoàn thành sử dụng các loại dữ liệu do người dùng xác định</a:t>
            </a:r>
          </a:p>
          <a:p>
            <a:pPr lvl="2"/>
            <a:r>
              <a:rPr lang="en-US"/>
              <a:t>SQL mở rộng để xử lý các loại dữ liệu phức tạp</a:t>
            </a:r>
          </a:p>
          <a:p>
            <a:pPr lvl="2"/>
            <a:r>
              <a:rPr lang="en-US"/>
              <a:t>Hỗ trợ cho thừa kế khác nhau</a:t>
            </a:r>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49</a:t>
            </a:fld>
            <a:endParaRPr lang="vi-VN"/>
          </a:p>
        </p:txBody>
      </p:sp>
    </p:spTree>
    <p:extLst>
      <p:ext uri="{BB962C8B-B14F-4D97-AF65-F5344CB8AC3E}">
        <p14:creationId xmlns:p14="http://schemas.microsoft.com/office/powerpoint/2010/main" val="28238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5.1.1. Kiểm duyệt các mô hình phân tích</a:t>
            </a:r>
            <a:endParaRPr lang="en-US"/>
          </a:p>
          <a:p>
            <a:pPr lvl="1"/>
            <a:r>
              <a:rPr lang="en-US"/>
              <a:t>Các mô hình phân tích có đại diện chính xác cho miền bài toán?</a:t>
            </a:r>
          </a:p>
          <a:p>
            <a:pPr lvl="2"/>
            <a:r>
              <a:rPr lang="en-US"/>
              <a:t>Kiểm tra độ trung thực của từng mô hình</a:t>
            </a:r>
          </a:p>
          <a:p>
            <a:pPr lvl="2"/>
            <a:r>
              <a:rPr lang="en-US"/>
              <a:t>Ví dụ: biểu đồ hoạt động, mô tả ca sử dụng và biểu đồ ca sử dụng đều phải mô tả các yêu cầu chức năng giống nhau</a:t>
            </a:r>
          </a:p>
          <a:p>
            <a:pPr lvl="1"/>
            <a:r>
              <a:rPr lang="en-US"/>
              <a:t>Cân bằng các mô hình để đảm bảo sự thống nhất giữa chúng</a:t>
            </a:r>
          </a:p>
        </p:txBody>
      </p:sp>
      <p:sp>
        <p:nvSpPr>
          <p:cNvPr id="4" name="Slide Number Placeholder 3"/>
          <p:cNvSpPr>
            <a:spLocks noGrp="1"/>
          </p:cNvSpPr>
          <p:nvPr>
            <p:ph type="sldNum" sz="quarter" idx="12"/>
          </p:nvPr>
        </p:nvSpPr>
        <p:spPr/>
        <p:txBody>
          <a:bodyPr/>
          <a:lstStyle/>
          <a:p>
            <a:fld id="{7EAEB68D-873B-40A0-9B84-406ED7AD1845}" type="slidenum">
              <a:rPr lang="vi-VN" smtClean="0"/>
              <a:t>5</a:t>
            </a:fld>
            <a:endParaRPr lang="vi-VN"/>
          </a:p>
        </p:txBody>
      </p:sp>
    </p:spTree>
    <p:extLst>
      <p:ext uri="{BB962C8B-B14F-4D97-AF65-F5344CB8AC3E}">
        <p14:creationId xmlns:p14="http://schemas.microsoft.com/office/powerpoint/2010/main" val="20725922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smtClean="0"/>
              <a:t>Cơ </a:t>
            </a:r>
            <a:r>
              <a:rPr lang="en-US"/>
              <a:t>sở dữ liệu Hướng đối tượng</a:t>
            </a:r>
            <a:endParaRPr lang="en-US" sz="1600"/>
          </a:p>
          <a:p>
            <a:pPr lvl="1"/>
            <a:r>
              <a:rPr lang="en-US"/>
              <a:t>Hai cách tiếp cận:</a:t>
            </a:r>
            <a:endParaRPr lang="en-US" sz="1400"/>
          </a:p>
          <a:p>
            <a:pPr lvl="2"/>
            <a:r>
              <a:rPr lang="en-US"/>
              <a:t>Thêm tiện ích mở rộng vào ngôn ngữ lập trình hướng đối tượng</a:t>
            </a:r>
            <a:endParaRPr lang="en-US" sz="1000"/>
          </a:p>
          <a:p>
            <a:pPr lvl="2"/>
            <a:r>
              <a:rPr lang="en-US"/>
              <a:t>Tạo cơ sở dữ liệu hướng đối tượng riêng</a:t>
            </a:r>
            <a:endParaRPr lang="en-US" sz="1000"/>
          </a:p>
          <a:p>
            <a:pPr lvl="1"/>
            <a:r>
              <a:rPr lang="en-US"/>
              <a:t>Tập hợp các thể hiện của một lớp</a:t>
            </a:r>
            <a:endParaRPr lang="en-US" sz="1400"/>
          </a:p>
          <a:p>
            <a:pPr lvl="2"/>
            <a:r>
              <a:rPr lang="en-US"/>
              <a:t>Mỗi lớp được xác định duy nhất với ID đối tượng</a:t>
            </a:r>
            <a:endParaRPr lang="en-US" sz="1000"/>
          </a:p>
          <a:p>
            <a:pPr lvl="2"/>
            <a:r>
              <a:rPr lang="en-US"/>
              <a:t>ID đối tượng cũng được sử dụng để liên kết các lớp với nhau (không cần khóa ngoại)</a:t>
            </a:r>
            <a:endParaRPr lang="en-US" sz="1000"/>
          </a:p>
          <a:p>
            <a:pPr lvl="1"/>
            <a:r>
              <a:rPr lang="en-US"/>
              <a:t>Kế thừa được hỗ trợ nhưng phụ thuộc vào ngôn ngữ</a:t>
            </a:r>
            <a:r>
              <a:rPr lang="en-US" sz="1400"/>
              <a:t/>
            </a:r>
            <a:br>
              <a:rPr lang="en-US" sz="1400"/>
            </a:br>
            <a:endParaRPr lang="en-US" sz="1400"/>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50</a:t>
            </a:fld>
            <a:endParaRPr lang="vi-VN"/>
          </a:p>
        </p:txBody>
      </p:sp>
    </p:spTree>
    <p:extLst>
      <p:ext uri="{BB962C8B-B14F-4D97-AF65-F5344CB8AC3E}">
        <p14:creationId xmlns:p14="http://schemas.microsoft.com/office/powerpoint/2010/main" val="35235211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Lưu trữ dữ liệu “NoSQL”</a:t>
            </a:r>
          </a:p>
          <a:p>
            <a:pPr lvl="1"/>
            <a:r>
              <a:rPr lang="en-US"/>
              <a:t>Loại mới nhất; được sử dụng chủ yếu cho các loại dữ liệu phức tạp</a:t>
            </a:r>
          </a:p>
          <a:p>
            <a:pPr lvl="2"/>
            <a:r>
              <a:rPr lang="en-US"/>
              <a:t>Không hỗ trợ SQL</a:t>
            </a:r>
          </a:p>
          <a:p>
            <a:pPr lvl="2"/>
            <a:r>
              <a:rPr lang="en-US"/>
              <a:t>Không có tiêu chuẩn </a:t>
            </a:r>
          </a:p>
          <a:p>
            <a:pPr lvl="2"/>
            <a:r>
              <a:rPr lang="en-US"/>
              <a:t>Hỗ trợ truy vấn rất nhanh</a:t>
            </a:r>
          </a:p>
          <a:p>
            <a:pPr lvl="1"/>
            <a:r>
              <a:rPr lang="en-US"/>
              <a:t>Dữ liệu có thể không nhất quán vì không có cơ chế khóa</a:t>
            </a:r>
          </a:p>
          <a:p>
            <a:pPr lvl="1"/>
            <a:r>
              <a:rPr lang="en-US"/>
              <a:t>Các loại</a:t>
            </a:r>
          </a:p>
          <a:p>
            <a:pPr lvl="2"/>
            <a:r>
              <a:rPr lang="en-US"/>
              <a:t>Lưu trữ dữ liệu khóa-giá trị</a:t>
            </a:r>
          </a:p>
          <a:p>
            <a:pPr lvl="2"/>
            <a:r>
              <a:rPr lang="en-US"/>
              <a:t>Lưu trữ dữ liệu tài liệu</a:t>
            </a:r>
          </a:p>
          <a:p>
            <a:pPr lvl="2"/>
            <a:r>
              <a:rPr lang="en-US"/>
              <a:t>Lưu trữ dữ liệu cột</a:t>
            </a:r>
          </a:p>
          <a:p>
            <a:pPr lvl="1"/>
            <a:r>
              <a:rPr lang="en-US"/>
              <a:t>Công nghệ chưa đáp ứng để triển khai các ứng dụng nghiệp vụ truyền thống</a:t>
            </a:r>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51</a:t>
            </a:fld>
            <a:endParaRPr lang="vi-VN"/>
          </a:p>
        </p:txBody>
      </p:sp>
    </p:spTree>
    <p:extLst>
      <p:ext uri="{BB962C8B-B14F-4D97-AF65-F5344CB8AC3E}">
        <p14:creationId xmlns:p14="http://schemas.microsoft.com/office/powerpoint/2010/main" val="39150981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5.3.2. </a:t>
            </a:r>
            <a:r>
              <a:rPr lang="en-US" smtClean="0"/>
              <a:t>Các quy tắc ánh </a:t>
            </a:r>
            <a:r>
              <a:rPr lang="en-US"/>
              <a:t>xạ các đối tượng </a:t>
            </a:r>
            <a:r>
              <a:rPr lang="en-US" smtClean="0"/>
              <a:t>sang định </a:t>
            </a:r>
            <a:r>
              <a:rPr lang="en-US"/>
              <a:t>dạng lưu trữ dữ </a:t>
            </a:r>
            <a:r>
              <a:rPr lang="en-US" smtClean="0"/>
              <a:t>liệu quan hệ</a:t>
            </a:r>
            <a:endParaRPr lang="en-US"/>
          </a:p>
          <a:p>
            <a:pPr lvl="1"/>
            <a:r>
              <a:rPr lang="en-US"/>
              <a:t>Rule 1: Ánh xạ mỗi lớp cụ thể thuộc tầng miền bài toán thành một bảng dữ liệu.</a:t>
            </a:r>
          </a:p>
          <a:p>
            <a:pPr lvl="1"/>
            <a:r>
              <a:rPr lang="en-US"/>
              <a:t>Rule 2: Ánh xạ  các thuộc tính đơn trị thành các thuộc tính trong bảng tương ứng.</a:t>
            </a:r>
          </a:p>
          <a:p>
            <a:pPr lvl="1"/>
            <a:r>
              <a:rPr lang="en-US"/>
              <a:t>Rule 3: Ánh xạ các phương thức trong mỗi lớp thành các thủ tục lưu trú (trên hệ quản trị CSDL) hoăc thành các chương trình con trong chương trình ứng dụng.</a:t>
            </a:r>
          </a:p>
          <a:p>
            <a:pPr lvl="1"/>
            <a:r>
              <a:rPr lang="en-US"/>
              <a:t>Rule 4: Ánh xạ các quan hệ liên kết và kết hợp có </a:t>
            </a:r>
            <a:r>
              <a:rPr lang="en-US" smtClean="0"/>
              <a:t>cơ số tham </a:t>
            </a:r>
            <a:r>
              <a:rPr lang="en-US"/>
              <a:t>gia liên kết hai phía là một – một  thành một thuộc tính khóa ngoài  vào của một bảng trong quan hệ (cụ thể: lấy thuộc tính khóa của bảng bên này đặt vào bảng bên kia làm khóa ngoài để tạo liên kết một – một giữa hai bảng, ngược lại). </a:t>
            </a:r>
          </a:p>
          <a:p>
            <a:pPr marL="200025" lvl="1" indent="0">
              <a:buNone/>
            </a:pP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52</a:t>
            </a:fld>
            <a:endParaRPr lang="vi-VN"/>
          </a:p>
        </p:txBody>
      </p:sp>
    </p:spTree>
    <p:extLst>
      <p:ext uri="{BB962C8B-B14F-4D97-AF65-F5344CB8AC3E}">
        <p14:creationId xmlns:p14="http://schemas.microsoft.com/office/powerpoint/2010/main" val="34839841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705068" cy="5129547"/>
          </a:xfrm>
        </p:spPr>
        <p:txBody>
          <a:bodyPr>
            <a:normAutofit/>
          </a:bodyPr>
          <a:lstStyle/>
          <a:p>
            <a:r>
              <a:rPr lang="en-US"/>
              <a:t>5.3.2. </a:t>
            </a:r>
            <a:r>
              <a:rPr lang="en-US" smtClean="0"/>
              <a:t>Các quy tắc ánh </a:t>
            </a:r>
            <a:r>
              <a:rPr lang="en-US"/>
              <a:t>xạ các đối tượng </a:t>
            </a:r>
            <a:r>
              <a:rPr lang="en-US" smtClean="0"/>
              <a:t>sang định </a:t>
            </a:r>
            <a:r>
              <a:rPr lang="en-US"/>
              <a:t>dạng lưu trữ dữ </a:t>
            </a:r>
            <a:r>
              <a:rPr lang="en-US" smtClean="0"/>
              <a:t>liệu quan hệ</a:t>
            </a:r>
            <a:endParaRPr lang="en-US"/>
          </a:p>
          <a:p>
            <a:pPr lvl="1"/>
            <a:r>
              <a:rPr lang="en-US"/>
              <a:t>Rule 5: Ánh xạ thuộc tính đa trị thành một bảng mới và tạo liên kết một - nhiều từ bảng gốc tới các bảng mới.  </a:t>
            </a:r>
            <a:endParaRPr lang="en-US" sz="1400"/>
          </a:p>
          <a:p>
            <a:pPr lvl="1"/>
            <a:r>
              <a:rPr lang="en-US"/>
              <a:t>Rule 6: Ánh xạ những quan hệ  tích hợp và kết hợp cơ số tham gia quan hệ ở hai phía là nhiều – nhiều bằng cách tạo một bảng mới. Bảng này có khóa chính là các thuộc tính chính khóa của hai bảng gốc và các thuộc tính riêng của liên kết. </a:t>
            </a:r>
            <a:endParaRPr lang="en-US" sz="1400"/>
          </a:p>
          <a:p>
            <a:pPr lvl="1"/>
            <a:r>
              <a:rPr lang="en-US"/>
              <a:t> Rule 7: Với những quan hệ tích hợp và kết hợp có cơ số tham gia liên kết hai phía là một – nhiều, lấy các thuộc tính khóa chính từ bên một (1..1 hay 0..1) của quan hệ  đưa vào bảng phía nhiều (1..* hoặc 0..*) để tạo thành khóa ngoài liên kết hai bảng.  </a:t>
            </a:r>
            <a:endParaRPr lang="en-US" sz="1400"/>
          </a:p>
          <a:p>
            <a:pPr lvl="1"/>
            <a:r>
              <a:rPr lang="en-US"/>
              <a:t>Rule 8: Đảm bảo rằng các khóa chính của lớp con cũng chính là khóa chính của lớp cha.</a:t>
            </a:r>
            <a:endParaRPr lang="en-US" b="1"/>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53</a:t>
            </a:fld>
            <a:endParaRPr lang="vi-VN"/>
          </a:p>
        </p:txBody>
      </p:sp>
    </p:spTree>
    <p:extLst>
      <p:ext uri="{BB962C8B-B14F-4D97-AF65-F5344CB8AC3E}">
        <p14:creationId xmlns:p14="http://schemas.microsoft.com/office/powerpoint/2010/main" val="14181231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6123417" cy="5129547"/>
          </a:xfrm>
        </p:spPr>
        <p:txBody>
          <a:bodyPr>
            <a:normAutofit/>
          </a:bodyPr>
          <a:lstStyle/>
          <a:p>
            <a:r>
              <a:rPr lang="en-US"/>
              <a:t>5.3.2. </a:t>
            </a:r>
            <a:r>
              <a:rPr lang="en-US" smtClean="0"/>
              <a:t>Các quy tắc ánh </a:t>
            </a:r>
            <a:r>
              <a:rPr lang="en-US"/>
              <a:t>xạ các đối tượng </a:t>
            </a:r>
            <a:r>
              <a:rPr lang="en-US" smtClean="0"/>
              <a:t>sang định </a:t>
            </a:r>
            <a:r>
              <a:rPr lang="en-US"/>
              <a:t>dạng lưu trữ dữ </a:t>
            </a:r>
            <a:r>
              <a:rPr lang="en-US" smtClean="0"/>
              <a:t>liệu quan hệ</a:t>
            </a:r>
          </a:p>
          <a:p>
            <a:r>
              <a:rPr lang="en-US" smtClean="0"/>
              <a:t>Ví dụ:</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54</a:t>
            </a:fld>
            <a:endParaRPr lang="vi-VN"/>
          </a:p>
        </p:txBody>
      </p:sp>
      <p:pic>
        <p:nvPicPr>
          <p:cNvPr id="5" name="Picture 4"/>
          <p:cNvPicPr/>
          <p:nvPr/>
        </p:nvPicPr>
        <p:blipFill>
          <a:blip r:embed="rId3"/>
          <a:stretch>
            <a:fillRect/>
          </a:stretch>
        </p:blipFill>
        <p:spPr>
          <a:xfrm>
            <a:off x="3907367" y="286604"/>
            <a:ext cx="5507566" cy="5843263"/>
          </a:xfrm>
          <a:prstGeom prst="rect">
            <a:avLst/>
          </a:prstGeom>
        </p:spPr>
      </p:pic>
    </p:spTree>
    <p:extLst>
      <p:ext uri="{BB962C8B-B14F-4D97-AF65-F5344CB8AC3E}">
        <p14:creationId xmlns:p14="http://schemas.microsoft.com/office/powerpoint/2010/main" val="7736738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887199" cy="5129547"/>
          </a:xfrm>
        </p:spPr>
        <p:txBody>
          <a:bodyPr>
            <a:normAutofit/>
          </a:bodyPr>
          <a:lstStyle/>
          <a:p>
            <a:r>
              <a:rPr lang="en-US"/>
              <a:t>5.3.3. Tối ưu hóa lưu trữ </a:t>
            </a:r>
          </a:p>
          <a:p>
            <a:r>
              <a:rPr lang="en-US"/>
              <a:t> Mục tiêu  tối ưu  hóa lưu trữ: </a:t>
            </a:r>
          </a:p>
          <a:p>
            <a:pPr lvl="1"/>
            <a:r>
              <a:rPr lang="en-US"/>
              <a:t>Cải tiến hiệu quả lưu trữ dữ liệu</a:t>
            </a:r>
          </a:p>
          <a:p>
            <a:pPr lvl="2"/>
            <a:r>
              <a:rPr lang="en-US"/>
              <a:t>Chuẩn hóa các bảng</a:t>
            </a:r>
          </a:p>
          <a:p>
            <a:pPr lvl="2"/>
            <a:r>
              <a:rPr lang="en-US"/>
              <a:t>Giảm dữ liệu dư thừa và sự xuất hiện của các giá trị </a:t>
            </a:r>
            <a:r>
              <a:rPr lang="en-US" i="1" smtClean="0"/>
              <a:t>Null</a:t>
            </a:r>
          </a:p>
          <a:p>
            <a:pPr lvl="1"/>
            <a:r>
              <a:rPr lang="en-US"/>
              <a:t>Cải thiện tốc độ truy cập</a:t>
            </a:r>
            <a:endParaRPr lang="en-US" sz="1400"/>
          </a:p>
          <a:p>
            <a:pPr lvl="2"/>
            <a:r>
              <a:rPr lang="en-US"/>
              <a:t>Phi chuẩn một số bảng để giảm thiểu thời gian xử lý</a:t>
            </a:r>
            <a:endParaRPr lang="en-US" sz="1000"/>
          </a:p>
          <a:p>
            <a:pPr lvl="2"/>
            <a:r>
              <a:rPr lang="en-US"/>
              <a:t>Đặt các bản ghi tương tự cùng nhau (phân cụm)</a:t>
            </a:r>
            <a:endParaRPr lang="en-US" sz="1000"/>
          </a:p>
          <a:p>
            <a:pPr lvl="2"/>
            <a:r>
              <a:rPr lang="en-US"/>
              <a:t>Thêm chỉ mục để nhanh chóng xác định vị trí </a:t>
            </a:r>
            <a:endParaRPr lang="en-US" sz="1000"/>
          </a:p>
          <a:p>
            <a:pPr lvl="1"/>
            <a:endParaRPr lang="en-US"/>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55</a:t>
            </a:fld>
            <a:endParaRPr lang="vi-VN"/>
          </a:p>
        </p:txBody>
      </p:sp>
      <p:pic>
        <p:nvPicPr>
          <p:cNvPr id="5" name="Picture 4"/>
          <p:cNvPicPr/>
          <p:nvPr/>
        </p:nvPicPr>
        <p:blipFill>
          <a:blip r:embed="rId3"/>
          <a:stretch>
            <a:fillRect/>
          </a:stretch>
        </p:blipFill>
        <p:spPr>
          <a:xfrm>
            <a:off x="5002182" y="1045168"/>
            <a:ext cx="7124300" cy="5319593"/>
          </a:xfrm>
          <a:prstGeom prst="rect">
            <a:avLst/>
          </a:prstGeom>
        </p:spPr>
      </p:pic>
    </p:spTree>
    <p:extLst>
      <p:ext uri="{BB962C8B-B14F-4D97-AF65-F5344CB8AC3E}">
        <p14:creationId xmlns:p14="http://schemas.microsoft.com/office/powerpoint/2010/main" val="32609723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887199" cy="5129547"/>
          </a:xfrm>
        </p:spPr>
        <p:txBody>
          <a:bodyPr>
            <a:normAutofit/>
          </a:bodyPr>
          <a:lstStyle/>
          <a:p>
            <a:r>
              <a:rPr lang="en-US"/>
              <a:t>5.3.3. Tối ưu hóa lưu trữ </a:t>
            </a:r>
          </a:p>
          <a:p>
            <a:r>
              <a:rPr lang="en-US"/>
              <a:t>Chuẩn hóa</a:t>
            </a:r>
          </a:p>
          <a:p>
            <a:pPr lvl="1"/>
            <a:r>
              <a:rPr lang="en-US"/>
              <a:t>Lưu trữ mỗi dữ liệu thực tế chỉ một lần trong cơ sở dữ liệu</a:t>
            </a:r>
          </a:p>
          <a:p>
            <a:pPr lvl="1"/>
            <a:r>
              <a:rPr lang="en-US"/>
              <a:t>Giảm dư thừa dữ liệu và lỗi</a:t>
            </a:r>
          </a:p>
          <a:p>
            <a:pPr lvl="1"/>
            <a:r>
              <a:rPr lang="en-US"/>
              <a:t>Bốn mức chuẩn hóa đầu tiên là:</a:t>
            </a:r>
          </a:p>
          <a:p>
            <a:pPr lvl="2"/>
            <a:r>
              <a:rPr lang="en-US"/>
              <a:t>0NF: quy tắc chuẩn hóa không được áp dụng</a:t>
            </a:r>
          </a:p>
          <a:p>
            <a:pPr lvl="2"/>
            <a:r>
              <a:rPr lang="en-US"/>
              <a:t>1NF: không có thuộc tính đa giá trị (mỗi ô chỉ có một giá trị duy nhất)</a:t>
            </a:r>
          </a:p>
          <a:p>
            <a:pPr lvl="2"/>
            <a:r>
              <a:rPr lang="en-US"/>
              <a:t>2NF: không phụ thuộc hàm bộ phận vào khóa (các thuộc tính không khóa phụ thuộc hàm vào toàn bộ khóa chính, không chỉ là một phần của nó)</a:t>
            </a:r>
          </a:p>
          <a:p>
            <a:pPr lvl="2"/>
            <a:r>
              <a:rPr lang="en-US"/>
              <a:t>3NF: không phụ thuộc bắc cầu (các thuộc tính không khóa không phụ thuộc hàm vào các thuộc tính không khóa khác)</a:t>
            </a:r>
          </a:p>
          <a:p>
            <a:pPr lvl="1"/>
            <a:endParaRPr lang="en-US"/>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56</a:t>
            </a:fld>
            <a:endParaRPr lang="vi-VN"/>
          </a:p>
        </p:txBody>
      </p:sp>
    </p:spTree>
    <p:extLst>
      <p:ext uri="{BB962C8B-B14F-4D97-AF65-F5344CB8AC3E}">
        <p14:creationId xmlns:p14="http://schemas.microsoft.com/office/powerpoint/2010/main" val="14751910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887199" cy="5129547"/>
          </a:xfrm>
        </p:spPr>
        <p:txBody>
          <a:bodyPr>
            <a:normAutofit/>
          </a:bodyPr>
          <a:lstStyle/>
          <a:p>
            <a:r>
              <a:rPr lang="en-US"/>
              <a:t>5.3.3. Tối ưu hóa lưu trữ </a:t>
            </a:r>
          </a:p>
          <a:p>
            <a:r>
              <a:rPr lang="en-US" smtClean="0"/>
              <a:t>Các bước chuẩn hóa</a:t>
            </a:r>
            <a:endParaRPr lang="en-US"/>
          </a:p>
          <a:p>
            <a:pPr lvl="1"/>
            <a:endParaRPr lang="en-US"/>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57</a:t>
            </a:fld>
            <a:endParaRPr lang="vi-VN"/>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674427" y="1140191"/>
            <a:ext cx="5831523" cy="512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3676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4466067" cy="5129547"/>
          </a:xfrm>
        </p:spPr>
        <p:txBody>
          <a:bodyPr>
            <a:normAutofit/>
          </a:bodyPr>
          <a:lstStyle/>
          <a:p>
            <a:r>
              <a:rPr lang="en-US"/>
              <a:t>5.3.3. Tối ưu hóa lưu trữ </a:t>
            </a:r>
          </a:p>
          <a:p>
            <a:r>
              <a:rPr lang="en-US"/>
              <a:t>Tối ưu tốc độ truy cập dữ liệu</a:t>
            </a:r>
          </a:p>
          <a:p>
            <a:pPr lvl="1"/>
            <a:r>
              <a:rPr lang="en-US"/>
              <a:t>Phi chuẩn chuẩn hóa</a:t>
            </a:r>
          </a:p>
          <a:p>
            <a:pPr lvl="2"/>
            <a:r>
              <a:rPr lang="en-US"/>
              <a:t>Xử lý kết nối nhiều bản</a:t>
            </a:r>
          </a:p>
          <a:p>
            <a:pPr lvl="2"/>
            <a:r>
              <a:rPr lang="en-US"/>
              <a:t>Thêm một số dữ liệu vào bảng để giảm số lượng tham gia kết nối (Tăng tốc độ truy xuất dữ liệu)</a:t>
            </a:r>
          </a:p>
          <a:p>
            <a:pPr lvl="2"/>
            <a:r>
              <a:rPr lang="en-US"/>
              <a:t>Tạo sự dư thừa và nên được sử dụng một cách hạn chế</a:t>
            </a:r>
          </a:p>
          <a:p>
            <a:pPr lvl="1"/>
            <a:r>
              <a:rPr lang="en-US" smtClean="0"/>
              <a:t>Ví dụ: </a:t>
            </a:r>
            <a:r>
              <a:rPr lang="en-US"/>
              <a:t>Lưu thông tin tài khoản học phí sinh viên khi đăng ký học</a:t>
            </a:r>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58</a:t>
            </a:fld>
            <a:endParaRPr lang="vi-VN"/>
          </a:p>
        </p:txBody>
      </p:sp>
      <p:pic>
        <p:nvPicPr>
          <p:cNvPr id="6" name="Picture 5"/>
          <p:cNvPicPr/>
          <p:nvPr/>
        </p:nvPicPr>
        <p:blipFill>
          <a:blip r:embed="rId3"/>
          <a:stretch>
            <a:fillRect/>
          </a:stretch>
        </p:blipFill>
        <p:spPr>
          <a:xfrm>
            <a:off x="4898620" y="973385"/>
            <a:ext cx="5788430" cy="5296354"/>
          </a:xfrm>
          <a:prstGeom prst="rect">
            <a:avLst/>
          </a:prstGeom>
        </p:spPr>
      </p:pic>
    </p:spTree>
    <p:extLst>
      <p:ext uri="{BB962C8B-B14F-4D97-AF65-F5344CB8AC3E}">
        <p14:creationId xmlns:p14="http://schemas.microsoft.com/office/powerpoint/2010/main" val="39215701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en-US"/>
              <a:t>5.3.3. Tối ưu hóa lưu trữ </a:t>
            </a:r>
          </a:p>
          <a:p>
            <a:r>
              <a:rPr lang="en-US"/>
              <a:t>Tối ưu tốc độ truy cập dữ liệu</a:t>
            </a:r>
          </a:p>
          <a:p>
            <a:pPr lvl="1"/>
            <a:r>
              <a:rPr lang="en-US"/>
              <a:t>Phân cụm</a:t>
            </a:r>
            <a:endParaRPr lang="en-US" sz="1400"/>
          </a:p>
          <a:p>
            <a:pPr lvl="2"/>
            <a:r>
              <a:rPr lang="en-US"/>
              <a:t>Đặt các bản ghi tương tự gần nhau trên đĩa</a:t>
            </a:r>
            <a:endParaRPr lang="en-US" sz="1000"/>
          </a:p>
          <a:p>
            <a:pPr lvl="2"/>
            <a:r>
              <a:rPr lang="en-US"/>
              <a:t>Giảm thời gian cần thiết để truy cập đĩa</a:t>
            </a:r>
            <a:endParaRPr lang="en-US" sz="1000"/>
          </a:p>
          <a:p>
            <a:pPr lvl="1"/>
            <a:r>
              <a:rPr lang="en-US"/>
              <a:t>Tạo chỉ mục</a:t>
            </a:r>
            <a:endParaRPr lang="en-US" sz="1400"/>
          </a:p>
          <a:p>
            <a:pPr lvl="2"/>
            <a:r>
              <a:rPr lang="en-US"/>
              <a:t>Một tệp nhỏ với các giá trị thuộc tính và một con trỏ tới bản ghi trên đĩa</a:t>
            </a:r>
            <a:endParaRPr lang="en-US" sz="1000"/>
          </a:p>
          <a:p>
            <a:pPr lvl="2"/>
            <a:r>
              <a:rPr lang="en-US"/>
              <a:t>Tìm kiếm tệp chỉ mục cho một mục nhập, sau đó vào đĩa để lấy bản ghi</a:t>
            </a:r>
            <a:endParaRPr lang="en-US" sz="1000"/>
          </a:p>
          <a:p>
            <a:pPr lvl="2"/>
            <a:r>
              <a:rPr lang="en-US"/>
              <a:t>Truy cập tệp trong bộ nhớ nhanh hơn nhiều so với tìm kiếm đĩa</a:t>
            </a:r>
            <a:endParaRPr lang="en-US" sz="1000"/>
          </a:p>
          <a:p>
            <a:pPr lvl="1"/>
            <a:endParaRPr lang="en-US"/>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59</a:t>
            </a:fld>
            <a:endParaRPr lang="vi-VN"/>
          </a:p>
        </p:txBody>
      </p:sp>
    </p:spTree>
    <p:extLst>
      <p:ext uri="{BB962C8B-B14F-4D97-AF65-F5344CB8AC3E}">
        <p14:creationId xmlns:p14="http://schemas.microsoft.com/office/powerpoint/2010/main" val="1727213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Cân bằng giữa mô hình chức năng và mô hình cấu trúc</a:t>
            </a:r>
            <a:endParaRPr lang="en-US"/>
          </a:p>
          <a:p>
            <a:pPr lvl="1"/>
            <a:r>
              <a:rPr lang="en-US"/>
              <a:t>Một lớp trên biểu đồ lớp phải được kết hợp với ít nhất một ca sử dụng</a:t>
            </a:r>
          </a:p>
          <a:p>
            <a:pPr lvl="1"/>
            <a:r>
              <a:rPr lang="en-US"/>
              <a:t>Một hoạt động trong biểu đồ hoạt động và một sự kiện trong mô tả ca sử dụng phải liên quan đến một hoặc nhiều hoạt </a:t>
            </a:r>
            <a:r>
              <a:rPr lang="en-US" smtClean="0"/>
              <a:t>động (phương thức) </a:t>
            </a:r>
            <a:r>
              <a:rPr lang="en-US"/>
              <a:t>trên biểu đồ lớp</a:t>
            </a:r>
          </a:p>
          <a:p>
            <a:pPr lvl="1"/>
            <a:r>
              <a:rPr lang="en-US"/>
              <a:t>Một nút đối tượng trên biểu đồ hoạt động phải được kết hợp với một thể hiện hoặc một thuộc tính trên biểu đồ lớp</a:t>
            </a:r>
          </a:p>
          <a:p>
            <a:pPr lvl="1"/>
            <a:r>
              <a:rPr lang="en-US"/>
              <a:t>Một thuộc tính hoặc mối quan hệ kết hợp / tích hợp trên biểu đồ lớp phải liên quan đến chủ đề hoặc đối tượng của ca sử dụng</a:t>
            </a:r>
          </a:p>
        </p:txBody>
      </p:sp>
      <p:sp>
        <p:nvSpPr>
          <p:cNvPr id="4" name="Slide Number Placeholder 3"/>
          <p:cNvSpPr>
            <a:spLocks noGrp="1"/>
          </p:cNvSpPr>
          <p:nvPr>
            <p:ph type="sldNum" sz="quarter" idx="12"/>
          </p:nvPr>
        </p:nvSpPr>
        <p:spPr/>
        <p:txBody>
          <a:bodyPr/>
          <a:lstStyle/>
          <a:p>
            <a:fld id="{7EAEB68D-873B-40A0-9B84-406ED7AD1845}" type="slidenum">
              <a:rPr lang="vi-VN" smtClean="0"/>
              <a:t>6</a:t>
            </a:fld>
            <a:endParaRPr lang="vi-VN"/>
          </a:p>
        </p:txBody>
      </p:sp>
    </p:spTree>
    <p:extLst>
      <p:ext uri="{BB962C8B-B14F-4D97-AF65-F5344CB8AC3E}">
        <p14:creationId xmlns:p14="http://schemas.microsoft.com/office/powerpoint/2010/main" val="24199603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en-US"/>
              <a:t>5.3.3. Tối ưu hóa lưu trữ </a:t>
            </a:r>
          </a:p>
          <a:p>
            <a:r>
              <a:rPr lang="en-US"/>
              <a:t>Tối ưu hóa lưu trữ dữ liệu</a:t>
            </a:r>
          </a:p>
          <a:p>
            <a:pPr lvl="1"/>
            <a:r>
              <a:rPr lang="en-US"/>
              <a:t>Ước lượng kích thước lưu trữ</a:t>
            </a:r>
          </a:p>
          <a:p>
            <a:pPr lvl="1"/>
            <a:endParaRPr lang="en-US"/>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60</a:t>
            </a:fld>
            <a:endParaRPr lang="vi-VN"/>
          </a:p>
        </p:txBody>
      </p:sp>
      <p:pic>
        <p:nvPicPr>
          <p:cNvPr id="5" name="Picture 4"/>
          <p:cNvPicPr/>
          <p:nvPr/>
        </p:nvPicPr>
        <p:blipFill rotWithShape="1">
          <a:blip r:embed="rId3"/>
          <a:srcRect l="40000" t="50000" r="45834" b="15891"/>
          <a:stretch/>
        </p:blipFill>
        <p:spPr>
          <a:xfrm>
            <a:off x="4631054" y="1140192"/>
            <a:ext cx="4474845" cy="5129547"/>
          </a:xfrm>
          <a:prstGeom prst="rect">
            <a:avLst/>
          </a:prstGeom>
        </p:spPr>
      </p:pic>
    </p:spTree>
    <p:extLst>
      <p:ext uri="{BB962C8B-B14F-4D97-AF65-F5344CB8AC3E}">
        <p14:creationId xmlns:p14="http://schemas.microsoft.com/office/powerpoint/2010/main" val="34436845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5.3. Thiết kế tầng quản lý dữ liệu</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en-US" smtClean="0"/>
              <a:t>5.3.4. Các </a:t>
            </a:r>
            <a:r>
              <a:rPr lang="en-US"/>
              <a:t>yêu cầu phi chức năng và thiết kế tầng quản trị dữ liệu</a:t>
            </a:r>
          </a:p>
          <a:p>
            <a:pPr lvl="1"/>
            <a:r>
              <a:rPr lang="en-US"/>
              <a:t>Yêu cầu hoạt động: bị ảnh hưởng bởi sự lựa chọn phần cứng và hệ điều hành</a:t>
            </a:r>
          </a:p>
          <a:p>
            <a:pPr lvl="1"/>
            <a:r>
              <a:rPr lang="en-US"/>
              <a:t>Yêu cầu về hiệu suất: vấn đề tốc độ và hiệu năng</a:t>
            </a:r>
          </a:p>
          <a:p>
            <a:pPr lvl="1"/>
            <a:r>
              <a:rPr lang="en-US"/>
              <a:t>Yêu cầu bảo mật: kiểm soát truy cập, mã hóa và sao lưu</a:t>
            </a:r>
          </a:p>
          <a:p>
            <a:pPr lvl="1"/>
            <a:r>
              <a:rPr lang="en-US"/>
              <a:t>Yêu cầu về văn hóa &amp; chính trị: có thể ảnh hưởng đến việc lưu trữ dữ liệu (chẳng hạn: số lượng ký tự dự kiến cho trường dữ liệu, định dạng bắt buộc của trường dữ liệu, luật địa phương liên quan đến lưu trữ dữ liệu, v.v.)</a:t>
            </a:r>
          </a:p>
          <a:p>
            <a:pPr lvl="1"/>
            <a:endParaRPr lang="en-US"/>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61</a:t>
            </a:fld>
            <a:endParaRPr lang="vi-VN"/>
          </a:p>
        </p:txBody>
      </p:sp>
    </p:spTree>
    <p:extLst>
      <p:ext uri="{BB962C8B-B14F-4D97-AF65-F5344CB8AC3E}">
        <p14:creationId xmlns:p14="http://schemas.microsoft.com/office/powerpoint/2010/main" val="12553516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pt-BR"/>
              <a:t>Mục tiêu:</a:t>
            </a:r>
            <a:endParaRPr lang="en-US"/>
          </a:p>
          <a:p>
            <a:pPr lvl="1"/>
            <a:r>
              <a:rPr lang="en-US"/>
              <a:t> </a:t>
            </a:r>
            <a:r>
              <a:rPr lang="en-US" smtClean="0"/>
              <a:t>Hiểu </a:t>
            </a:r>
            <a:r>
              <a:rPr lang="en-US"/>
              <a:t>một số nguyên tắc chung trong thiết kế giao diện người dung </a:t>
            </a:r>
          </a:p>
          <a:p>
            <a:pPr lvl="1"/>
            <a:r>
              <a:rPr lang="en-US"/>
              <a:t> Hiểu được qui trình thiết giao diện </a:t>
            </a:r>
          </a:p>
          <a:p>
            <a:pPr lvl="1"/>
            <a:r>
              <a:rPr lang="en-US"/>
              <a:t>Hiểu được cách thiết kế cấu trúc giao diện </a:t>
            </a:r>
          </a:p>
          <a:p>
            <a:pPr lvl="1"/>
            <a:r>
              <a:rPr lang="en-US"/>
              <a:t>Hiểu được cách thiết kế các tiêu chuẩn cho giao diện </a:t>
            </a:r>
          </a:p>
          <a:p>
            <a:pPr lvl="1"/>
            <a:r>
              <a:rPr lang="en-US" smtClean="0"/>
              <a:t>…</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62</a:t>
            </a:fld>
            <a:endParaRPr lang="vi-VN"/>
          </a:p>
        </p:txBody>
      </p:sp>
    </p:spTree>
    <p:extLst>
      <p:ext uri="{BB962C8B-B14F-4D97-AF65-F5344CB8AC3E}">
        <p14:creationId xmlns:p14="http://schemas.microsoft.com/office/powerpoint/2010/main" val="39758045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pt-BR"/>
              <a:t>Mục tiêu:</a:t>
            </a:r>
            <a:endParaRPr lang="en-US"/>
          </a:p>
          <a:p>
            <a:pPr lvl="1"/>
            <a:r>
              <a:rPr lang="en-US"/>
              <a:t> </a:t>
            </a:r>
            <a:r>
              <a:rPr lang="en-US" smtClean="0"/>
              <a:t>…</a:t>
            </a:r>
            <a:endParaRPr lang="en-US"/>
          </a:p>
          <a:p>
            <a:pPr lvl="1"/>
            <a:r>
              <a:rPr lang="en-US"/>
              <a:t>Hiểu được các nguyên tắc và kỹ thuật phổ biến trong thiết kế điều hướng hệ thống </a:t>
            </a:r>
          </a:p>
          <a:p>
            <a:pPr lvl="1"/>
            <a:r>
              <a:rPr lang="en-US"/>
              <a:t>Hiểu được các nguyên tắc và kỹ thuật phổ biến trong thiết kế đầu vào và đàu ra của hệ thống. </a:t>
            </a:r>
          </a:p>
          <a:p>
            <a:pPr lvl="1"/>
            <a:r>
              <a:rPr lang="en-US"/>
              <a:t>Có khả năng thiết kế được giao diện </a:t>
            </a:r>
          </a:p>
          <a:p>
            <a:pPr lvl="1"/>
            <a:r>
              <a:rPr lang="en-US"/>
              <a:t>Hiểu được sự tác động của các yêu cầu phi chức năng đối với tầng giao diện</a:t>
            </a:r>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63</a:t>
            </a:fld>
            <a:endParaRPr lang="vi-VN"/>
          </a:p>
        </p:txBody>
      </p:sp>
    </p:spTree>
    <p:extLst>
      <p:ext uri="{BB962C8B-B14F-4D97-AF65-F5344CB8AC3E}">
        <p14:creationId xmlns:p14="http://schemas.microsoft.com/office/powerpoint/2010/main" val="14413366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pt-BR"/>
              <a:t>Giới thiệu:</a:t>
            </a:r>
            <a:endParaRPr lang="en-US"/>
          </a:p>
          <a:p>
            <a:pPr lvl="1"/>
            <a:r>
              <a:rPr lang="en-US"/>
              <a:t>Thiết kế giao diện chính thức hóa sự tương tác của hệ thống với các tác nhân ngoài của hệ thống  (chẳng hạn: các khách hàng, người dùng, hệ thống khác) </a:t>
            </a:r>
          </a:p>
          <a:p>
            <a:pPr lvl="1"/>
            <a:r>
              <a:rPr lang="en-US"/>
              <a:t>Các giao diện hệ thống (system interfaces) là giao diện giao tiếp giữa hai hệ thống với nhau và được xem như là một phần của tích hợp hệ thống. </a:t>
            </a:r>
          </a:p>
          <a:p>
            <a:pPr lvl="1"/>
            <a:r>
              <a:rPr lang="en-US"/>
              <a:t>Giao diện người dùng (User interfaces) là giao diện giao tiếp giữa con người với máy tính và là nội dung chính của chương này.</a:t>
            </a:r>
          </a:p>
          <a:p>
            <a:pPr lvl="1"/>
            <a:r>
              <a:rPr lang="en-US"/>
              <a:t>Các nguyên lý thiết kế giao diện người </a:t>
            </a:r>
            <a:r>
              <a:rPr lang="en-US" smtClean="0"/>
              <a:t>dung</a:t>
            </a:r>
          </a:p>
          <a:p>
            <a:pPr lvl="1"/>
            <a:r>
              <a:rPr lang="en-US" smtClean="0"/>
              <a:t>….</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64</a:t>
            </a:fld>
            <a:endParaRPr lang="vi-VN"/>
          </a:p>
        </p:txBody>
      </p:sp>
    </p:spTree>
    <p:extLst>
      <p:ext uri="{BB962C8B-B14F-4D97-AF65-F5344CB8AC3E}">
        <p14:creationId xmlns:p14="http://schemas.microsoft.com/office/powerpoint/2010/main" val="30363782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pt-BR"/>
              <a:t>Giới thiệu:</a:t>
            </a:r>
            <a:endParaRPr lang="en-US"/>
          </a:p>
          <a:p>
            <a:pPr lvl="1"/>
            <a:r>
              <a:rPr lang="en-US" smtClean="0"/>
              <a:t>…</a:t>
            </a:r>
            <a:endParaRPr lang="en-US"/>
          </a:p>
          <a:p>
            <a:pPr lvl="1"/>
            <a:r>
              <a:rPr lang="en-US"/>
              <a:t>Quy trình thiết kế giao diện người dùng</a:t>
            </a:r>
          </a:p>
          <a:p>
            <a:pPr lvl="1"/>
            <a:r>
              <a:rPr lang="en-US"/>
              <a:t>Thiết kế đầu vào, đầu ra và điều hướng hệ thống</a:t>
            </a:r>
          </a:p>
          <a:p>
            <a:pPr lvl="1"/>
            <a:r>
              <a:rPr lang="en-US"/>
              <a:t>Thiết kế giao diện người dùng mạng xã hội và Mobile</a:t>
            </a:r>
          </a:p>
          <a:p>
            <a:pPr lvl="1"/>
            <a:r>
              <a:rPr lang="en-US"/>
              <a:t>Các yêu cầu phi chức năng và thiết kế giao diện người dùng</a:t>
            </a:r>
          </a:p>
          <a:p>
            <a:pPr marL="0" indent="0">
              <a:buNone/>
            </a:pP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65</a:t>
            </a:fld>
            <a:endParaRPr lang="vi-VN"/>
          </a:p>
        </p:txBody>
      </p:sp>
    </p:spTree>
    <p:extLst>
      <p:ext uri="{BB962C8B-B14F-4D97-AF65-F5344CB8AC3E}">
        <p14:creationId xmlns:p14="http://schemas.microsoft.com/office/powerpoint/2010/main" val="4256885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pt-BR"/>
              <a:t>5.4.1. Các nguyên lý thiết kế giao diện người dùng</a:t>
            </a:r>
            <a:endParaRPr lang="en-US"/>
          </a:p>
          <a:p>
            <a:pPr lvl="1"/>
            <a:r>
              <a:rPr lang="en-US"/>
              <a:t>Có bố cục màn hình, biểu mẫu (form), báo cáo hợp lý</a:t>
            </a:r>
          </a:p>
          <a:p>
            <a:pPr lvl="1"/>
            <a:r>
              <a:rPr lang="en-US" smtClean="0"/>
              <a:t>Đoán nhận nội </a:t>
            </a:r>
            <a:r>
              <a:rPr lang="en-US"/>
              <a:t>dung, người dùng hiểu rõ thông tin chứa đựng như thế nào</a:t>
            </a:r>
          </a:p>
          <a:p>
            <a:pPr lvl="1"/>
            <a:r>
              <a:rPr lang="en-US" smtClean="0"/>
              <a:t>Trải </a:t>
            </a:r>
            <a:r>
              <a:rPr lang="en-US"/>
              <a:t>nghiệm người dùng có dễ sử dụng không?</a:t>
            </a:r>
          </a:p>
          <a:p>
            <a:pPr lvl="1"/>
            <a:r>
              <a:rPr lang="en-US"/>
              <a:t>Tính nhất quán đề cập đến sự giống nhau của cách trình bày trong các lĩnh vực khác nhau của ứng dụng</a:t>
            </a:r>
          </a:p>
          <a:p>
            <a:pPr lvl="1"/>
            <a:r>
              <a:rPr lang="en-US"/>
              <a:t>Người dùng tốn ít công sức nhất có thể hoàn thành nhiệm vụ nhanh chóng?</a:t>
            </a:r>
          </a:p>
        </p:txBody>
      </p:sp>
      <p:sp>
        <p:nvSpPr>
          <p:cNvPr id="4" name="Slide Number Placeholder 3"/>
          <p:cNvSpPr>
            <a:spLocks noGrp="1"/>
          </p:cNvSpPr>
          <p:nvPr>
            <p:ph type="sldNum" sz="quarter" idx="12"/>
          </p:nvPr>
        </p:nvSpPr>
        <p:spPr/>
        <p:txBody>
          <a:bodyPr/>
          <a:lstStyle/>
          <a:p>
            <a:fld id="{7EAEB68D-873B-40A0-9B84-406ED7AD1845}" type="slidenum">
              <a:rPr lang="vi-VN" smtClean="0"/>
              <a:t>66</a:t>
            </a:fld>
            <a:endParaRPr lang="vi-VN"/>
          </a:p>
        </p:txBody>
      </p:sp>
    </p:spTree>
    <p:extLst>
      <p:ext uri="{BB962C8B-B14F-4D97-AF65-F5344CB8AC3E}">
        <p14:creationId xmlns:p14="http://schemas.microsoft.com/office/powerpoint/2010/main" val="36217699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en-US"/>
              <a:t>Bố cục:</a:t>
            </a:r>
            <a:endParaRPr lang="en-US" sz="1600"/>
          </a:p>
          <a:p>
            <a:pPr lvl="1"/>
            <a:r>
              <a:rPr lang="en-US"/>
              <a:t>Việc sắp xếp các mục trên màn hình</a:t>
            </a:r>
            <a:endParaRPr lang="en-US" sz="1400"/>
          </a:p>
          <a:p>
            <a:pPr lvl="1"/>
            <a:r>
              <a:rPr lang="en-US"/>
              <a:t>Giống như các mục được nhóm vào các vùng</a:t>
            </a:r>
            <a:endParaRPr lang="en-US" sz="1400"/>
          </a:p>
          <a:p>
            <a:pPr lvl="2"/>
            <a:r>
              <a:rPr lang="en-US"/>
              <a:t>Các vùng có thể được chia nhỏ hơn</a:t>
            </a:r>
            <a:endParaRPr lang="en-US" sz="1000"/>
          </a:p>
          <a:p>
            <a:pPr lvl="2"/>
            <a:r>
              <a:rPr lang="en-US"/>
              <a:t>Mỗi vùng là độc lập</a:t>
            </a:r>
            <a:endParaRPr lang="en-US" sz="1000"/>
          </a:p>
          <a:p>
            <a:pPr lvl="2"/>
            <a:r>
              <a:rPr lang="en-US"/>
              <a:t>Các khu vực nên có luồng trực quan tự nhiên</a:t>
            </a:r>
            <a:endParaRPr lang="en-US" sz="1000"/>
          </a:p>
          <a:p>
            <a:pPr lvl="3"/>
            <a:r>
              <a:rPr lang="en-US"/>
              <a:t>Người dùng từ thường có xu hướng đọc từ trái sang phải và từ trên xuống dưới</a:t>
            </a:r>
            <a:endParaRPr lang="en-US" sz="800"/>
          </a:p>
          <a:p>
            <a:pPr lvl="3"/>
            <a:r>
              <a:rPr lang="en-US"/>
              <a:t>Người dùng từ các quốc gia khác có thể có các luồng khác nhau</a:t>
            </a:r>
            <a:endParaRPr lang="en-US" sz="800"/>
          </a:p>
        </p:txBody>
      </p:sp>
      <p:sp>
        <p:nvSpPr>
          <p:cNvPr id="4" name="Slide Number Placeholder 3"/>
          <p:cNvSpPr>
            <a:spLocks noGrp="1"/>
          </p:cNvSpPr>
          <p:nvPr>
            <p:ph type="sldNum" sz="quarter" idx="12"/>
          </p:nvPr>
        </p:nvSpPr>
        <p:spPr/>
        <p:txBody>
          <a:bodyPr/>
          <a:lstStyle/>
          <a:p>
            <a:fld id="{7EAEB68D-873B-40A0-9B84-406ED7AD1845}" type="slidenum">
              <a:rPr lang="vi-VN" smtClean="0"/>
              <a:t>67</a:t>
            </a:fld>
            <a:endParaRPr lang="vi-VN"/>
          </a:p>
        </p:txBody>
      </p:sp>
    </p:spTree>
    <p:extLst>
      <p:ext uri="{BB962C8B-B14F-4D97-AF65-F5344CB8AC3E}">
        <p14:creationId xmlns:p14="http://schemas.microsoft.com/office/powerpoint/2010/main" val="13833431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en-US"/>
              <a:t>Bố cục:</a:t>
            </a:r>
            <a:endParaRPr lang="en-US" sz="1600"/>
          </a:p>
          <a:p>
            <a:pPr lvl="1"/>
            <a:r>
              <a:rPr lang="en-US" smtClean="0"/>
              <a:t>Ví dụ:</a:t>
            </a:r>
            <a:endParaRPr lang="en-US" sz="800"/>
          </a:p>
        </p:txBody>
      </p:sp>
      <p:sp>
        <p:nvSpPr>
          <p:cNvPr id="4" name="Slide Number Placeholder 3"/>
          <p:cNvSpPr>
            <a:spLocks noGrp="1"/>
          </p:cNvSpPr>
          <p:nvPr>
            <p:ph type="sldNum" sz="quarter" idx="12"/>
          </p:nvPr>
        </p:nvSpPr>
        <p:spPr/>
        <p:txBody>
          <a:bodyPr/>
          <a:lstStyle/>
          <a:p>
            <a:fld id="{7EAEB68D-873B-40A0-9B84-406ED7AD1845}" type="slidenum">
              <a:rPr lang="vi-VN" smtClean="0"/>
              <a:t>68</a:t>
            </a:fld>
            <a:endParaRPr lang="vi-VN"/>
          </a:p>
        </p:txBody>
      </p:sp>
      <p:pic>
        <p:nvPicPr>
          <p:cNvPr id="5" name="Picture 4"/>
          <p:cNvPicPr/>
          <p:nvPr/>
        </p:nvPicPr>
        <p:blipFill>
          <a:blip r:embed="rId3"/>
          <a:stretch>
            <a:fillRect/>
          </a:stretch>
        </p:blipFill>
        <p:spPr>
          <a:xfrm>
            <a:off x="685800" y="2090102"/>
            <a:ext cx="9582150" cy="4179637"/>
          </a:xfrm>
          <a:prstGeom prst="rect">
            <a:avLst/>
          </a:prstGeom>
        </p:spPr>
      </p:pic>
    </p:spTree>
    <p:extLst>
      <p:ext uri="{BB962C8B-B14F-4D97-AF65-F5344CB8AC3E}">
        <p14:creationId xmlns:p14="http://schemas.microsoft.com/office/powerpoint/2010/main" val="32105726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3" name="Content Placeholder 2"/>
          <p:cNvSpPr>
            <a:spLocks noGrp="1"/>
          </p:cNvSpPr>
          <p:nvPr>
            <p:ph idx="1"/>
          </p:nvPr>
        </p:nvSpPr>
        <p:spPr>
          <a:xfrm>
            <a:off x="239283" y="1140192"/>
            <a:ext cx="11571717" cy="5129547"/>
          </a:xfrm>
        </p:spPr>
        <p:txBody>
          <a:bodyPr>
            <a:normAutofit/>
          </a:bodyPr>
          <a:lstStyle/>
          <a:p>
            <a:r>
              <a:rPr lang="en-US"/>
              <a:t>Đoán nhận nội dung:</a:t>
            </a:r>
          </a:p>
          <a:p>
            <a:pPr lvl="1"/>
            <a:r>
              <a:rPr lang="en-US"/>
              <a:t>Áp dụng cho giao diện nói chung, cho từng màn hình, cho từng khu vực trên màn hình và cả các khu vực phụ</a:t>
            </a:r>
          </a:p>
          <a:p>
            <a:pPr lvl="1"/>
            <a:r>
              <a:rPr lang="en-US"/>
              <a:t>Bao gồm các tiêu đề trên tất cả các giao diện</a:t>
            </a:r>
          </a:p>
          <a:p>
            <a:pPr lvl="1"/>
            <a:r>
              <a:rPr lang="en-US"/>
              <a:t>Menu nên hiển thị vị trí nơi người dùng cần đến nó</a:t>
            </a:r>
          </a:p>
          <a:p>
            <a:pPr lvl="1"/>
            <a:r>
              <a:rPr lang="en-US"/>
              <a:t>Tất cả các khu vực nên được xác định rõ, nhóm hợp lý với nhau và dễ dàng nhận thấy trực quan</a:t>
            </a:r>
          </a:p>
        </p:txBody>
      </p:sp>
      <p:sp>
        <p:nvSpPr>
          <p:cNvPr id="4" name="Slide Number Placeholder 3"/>
          <p:cNvSpPr>
            <a:spLocks noGrp="1"/>
          </p:cNvSpPr>
          <p:nvPr>
            <p:ph type="sldNum" sz="quarter" idx="12"/>
          </p:nvPr>
        </p:nvSpPr>
        <p:spPr/>
        <p:txBody>
          <a:bodyPr/>
          <a:lstStyle/>
          <a:p>
            <a:fld id="{7EAEB68D-873B-40A0-9B84-406ED7AD1845}" type="slidenum">
              <a:rPr lang="vi-VN" smtClean="0"/>
              <a:t>69</a:t>
            </a:fld>
            <a:endParaRPr lang="vi-VN"/>
          </a:p>
        </p:txBody>
      </p:sp>
    </p:spTree>
    <p:extLst>
      <p:ext uri="{BB962C8B-B14F-4D97-AF65-F5344CB8AC3E}">
        <p14:creationId xmlns:p14="http://schemas.microsoft.com/office/powerpoint/2010/main" val="196479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Cân bằng giữa mô hình chức năng và mô hình hành vi</a:t>
            </a:r>
            <a:endParaRPr lang="en-US"/>
          </a:p>
          <a:p>
            <a:pPr lvl="1"/>
            <a:r>
              <a:rPr lang="en-US"/>
              <a:t>Biểu đồ tuần tự và giao tiếp phải được kết hợp với ca sử dụng</a:t>
            </a:r>
          </a:p>
          <a:p>
            <a:pPr lvl="1"/>
            <a:r>
              <a:rPr lang="en-US"/>
              <a:t>Các tác nhân trên sơ đồ tuần tự và giao tiếp hoặc ma trận CRUDE phải được liên kết với các tác nhân trong ca sử dụng</a:t>
            </a:r>
          </a:p>
          <a:p>
            <a:pPr lvl="1"/>
            <a:r>
              <a:rPr lang="en-US"/>
              <a:t>Các thông điệp trên biểu đồ tuần tự và giao tiếp, chuyển tiếp trên biểu đồ máy trạng thái hành vi và các mục trong ma trận CRUDE phải liên quan đến các hoạt động trên biểu đồ hoạt động và các sự kiện trong ca sử dụng</a:t>
            </a:r>
          </a:p>
          <a:p>
            <a:pPr lvl="1"/>
            <a:r>
              <a:rPr lang="en-US"/>
              <a:t>Tất cả các đối tượng phức tạp trong sơ đồ hoạt động phải được biểu diễn trong một máy trạng thái hành vi</a:t>
            </a:r>
          </a:p>
        </p:txBody>
      </p:sp>
      <p:sp>
        <p:nvSpPr>
          <p:cNvPr id="4" name="Slide Number Placeholder 3"/>
          <p:cNvSpPr>
            <a:spLocks noGrp="1"/>
          </p:cNvSpPr>
          <p:nvPr>
            <p:ph type="sldNum" sz="quarter" idx="12"/>
          </p:nvPr>
        </p:nvSpPr>
        <p:spPr/>
        <p:txBody>
          <a:bodyPr/>
          <a:lstStyle/>
          <a:p>
            <a:fld id="{7EAEB68D-873B-40A0-9B84-406ED7AD1845}" type="slidenum">
              <a:rPr lang="vi-VN" smtClean="0"/>
              <a:t>7</a:t>
            </a:fld>
            <a:endParaRPr lang="vi-VN"/>
          </a:p>
        </p:txBody>
      </p:sp>
    </p:spTree>
    <p:extLst>
      <p:ext uri="{BB962C8B-B14F-4D97-AF65-F5344CB8AC3E}">
        <p14:creationId xmlns:p14="http://schemas.microsoft.com/office/powerpoint/2010/main" val="10986231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70</a:t>
            </a:fld>
            <a:endParaRPr lang="vi-VN"/>
          </a:p>
        </p:txBody>
      </p:sp>
      <p:sp>
        <p:nvSpPr>
          <p:cNvPr id="11" name="Content Placeholder 10"/>
          <p:cNvSpPr>
            <a:spLocks noGrp="1"/>
          </p:cNvSpPr>
          <p:nvPr>
            <p:ph idx="1"/>
          </p:nvPr>
        </p:nvSpPr>
        <p:spPr/>
        <p:txBody>
          <a:bodyPr>
            <a:normAutofit/>
          </a:bodyPr>
          <a:lstStyle/>
          <a:p>
            <a:r>
              <a:rPr lang="en-US"/>
              <a:t>Tính thẩm </a:t>
            </a:r>
            <a:r>
              <a:rPr lang="en-US" smtClean="0"/>
              <a:t>mỹ</a:t>
            </a:r>
          </a:p>
          <a:p>
            <a:pPr lvl="1"/>
            <a:r>
              <a:rPr lang="en-US" smtClean="0"/>
              <a:t>Các </a:t>
            </a:r>
            <a:r>
              <a:rPr lang="en-US"/>
              <a:t>giao diện cần thể hiện được chức năng, thu hút người dùng và ưa nhìn. </a:t>
            </a:r>
          </a:p>
          <a:p>
            <a:pPr lvl="1"/>
            <a:r>
              <a:rPr lang="en-US"/>
              <a:t>Một thiết kế đơn giản và tối giản là tốt nhất. </a:t>
            </a:r>
          </a:p>
          <a:p>
            <a:pPr lvl="1"/>
            <a:r>
              <a:rPr lang="en-US"/>
              <a:t>Mỗi biểu mẫu hay báo cáo cần có một khoảng trắng tối thiểu được chủ địnhđể trống</a:t>
            </a:r>
            <a:r>
              <a:rPr lang="en-US" smtClean="0"/>
              <a:t>.</a:t>
            </a:r>
          </a:p>
          <a:p>
            <a:pPr lvl="1"/>
            <a:r>
              <a:rPr lang="en-US" smtClean="0"/>
              <a:t>…  </a:t>
            </a:r>
            <a:endParaRPr lang="en-US"/>
          </a:p>
          <a:p>
            <a:pPr lvl="2"/>
            <a:endParaRPr lang="en-US"/>
          </a:p>
          <a:p>
            <a:endParaRPr lang="en-US"/>
          </a:p>
        </p:txBody>
      </p:sp>
    </p:spTree>
    <p:extLst>
      <p:ext uri="{BB962C8B-B14F-4D97-AF65-F5344CB8AC3E}">
        <p14:creationId xmlns:p14="http://schemas.microsoft.com/office/powerpoint/2010/main" val="6885667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71</a:t>
            </a:fld>
            <a:endParaRPr lang="vi-VN"/>
          </a:p>
        </p:txBody>
      </p:sp>
      <p:sp>
        <p:nvSpPr>
          <p:cNvPr id="11" name="Content Placeholder 10"/>
          <p:cNvSpPr>
            <a:spLocks noGrp="1"/>
          </p:cNvSpPr>
          <p:nvPr>
            <p:ph idx="1"/>
          </p:nvPr>
        </p:nvSpPr>
        <p:spPr/>
        <p:txBody>
          <a:bodyPr>
            <a:normAutofit/>
          </a:bodyPr>
          <a:lstStyle/>
          <a:p>
            <a:r>
              <a:rPr lang="en-US"/>
              <a:t>Tính thẩm </a:t>
            </a:r>
            <a:r>
              <a:rPr lang="en-US" smtClean="0"/>
              <a:t>mỹ</a:t>
            </a:r>
          </a:p>
          <a:p>
            <a:pPr lvl="1"/>
            <a:r>
              <a:rPr lang="en-US" smtClean="0"/>
              <a:t>…</a:t>
            </a:r>
            <a:endParaRPr lang="en-US"/>
          </a:p>
          <a:p>
            <a:pPr lvl="1"/>
            <a:r>
              <a:rPr lang="en-US"/>
              <a:t>Mật độ thông tin có thể chấp nhận tỷ lệ thuận với sự chuyên nghiệp của người dùng.  </a:t>
            </a:r>
          </a:p>
          <a:p>
            <a:pPr lvl="2"/>
            <a:r>
              <a:rPr lang="en-US"/>
              <a:t>Nói chung, người dùng mới hoặc không thường xuyên sử dụng giao diện thường thích giao diện có mật độ thông tin thấp dưới 50 phần trăm (tức là, dưới 50 phần trăm giao diện bị chiếm dụng bởi thông tin). </a:t>
            </a:r>
          </a:p>
          <a:p>
            <a:pPr lvl="2"/>
            <a:r>
              <a:rPr lang="en-US"/>
              <a:t>Người dùng có nhiều kinh nghiệm hơn thích mật độ cao hơn, vì họ biết thông tin được đặt ở đâu và như thế sẽ giúp họ đỡ mất công chuyển qua lại giữa các giao diện. </a:t>
            </a:r>
            <a:endParaRPr lang="en-US" smtClean="0"/>
          </a:p>
          <a:p>
            <a:pPr lvl="1"/>
            <a:r>
              <a:rPr lang="en-US"/>
              <a:t>Thiết kế văn bản: kích thước, font chữ, viết </a:t>
            </a:r>
            <a:r>
              <a:rPr lang="en-US" smtClean="0"/>
              <a:t>hoa</a:t>
            </a:r>
          </a:p>
          <a:p>
            <a:pPr lvl="1"/>
            <a:r>
              <a:rPr lang="en-US"/>
              <a:t>Màu chữ và màu nền phải hợp lý </a:t>
            </a:r>
            <a:endParaRPr lang="en-US" smtClean="0"/>
          </a:p>
          <a:p>
            <a:pPr lvl="2"/>
            <a:r>
              <a:rPr lang="en-US" smtClean="0"/>
              <a:t>Ví </a:t>
            </a:r>
            <a:r>
              <a:rPr lang="en-US"/>
              <a:t>dụ: không sử   </a:t>
            </a:r>
          </a:p>
          <a:p>
            <a:pPr lvl="2"/>
            <a:endParaRPr lang="en-US"/>
          </a:p>
          <a:p>
            <a:endParaRPr lang="en-US"/>
          </a:p>
        </p:txBody>
      </p:sp>
      <p:sp>
        <p:nvSpPr>
          <p:cNvPr id="16" name="TextBox 2"/>
          <p:cNvSpPr txBox="1"/>
          <p:nvPr/>
        </p:nvSpPr>
        <p:spPr>
          <a:xfrm>
            <a:off x="2266950" y="5427980"/>
            <a:ext cx="2095500" cy="400110"/>
          </a:xfrm>
          <a:prstGeom prst="rect">
            <a:avLst/>
          </a:prstGeom>
          <a:solidFill>
            <a:srgbClr val="4518EA"/>
          </a:solidFill>
        </p:spPr>
        <p:txBody>
          <a:bodyPr wrap="square" rtlCol="0">
            <a:spAutoFit/>
          </a:bodyPr>
          <a:lstStyle/>
          <a:p>
            <a:pPr algn="ctr" fontAlgn="base">
              <a:spcAft>
                <a:spcPts val="0"/>
              </a:spcAft>
            </a:pPr>
            <a:r>
              <a:rPr lang="vi-VN" sz="2000" kern="1200">
                <a:solidFill>
                  <a:srgbClr val="FF0000"/>
                </a:solidFill>
                <a:effectLst/>
                <a:latin typeface="Times New Roman" panose="02020603050405020304" pitchFamily="18" charset="0"/>
                <a:ea typeface="Times New Roman" panose="02020603050405020304" pitchFamily="18" charset="0"/>
              </a:rPr>
              <a:t>red on blue</a:t>
            </a:r>
            <a:endParaRPr lang="en-US" sz="12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37391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72</a:t>
            </a:fld>
            <a:endParaRPr lang="vi-VN"/>
          </a:p>
        </p:txBody>
      </p:sp>
      <p:sp>
        <p:nvSpPr>
          <p:cNvPr id="11" name="Content Placeholder 10"/>
          <p:cNvSpPr>
            <a:spLocks noGrp="1"/>
          </p:cNvSpPr>
          <p:nvPr>
            <p:ph idx="1"/>
          </p:nvPr>
        </p:nvSpPr>
        <p:spPr/>
        <p:txBody>
          <a:bodyPr>
            <a:normAutofit/>
          </a:bodyPr>
          <a:lstStyle/>
          <a:p>
            <a:r>
              <a:rPr lang="pt-BR"/>
              <a:t>Kinh nghiệm người dùng:</a:t>
            </a:r>
            <a:endParaRPr lang="en-US" sz="1400"/>
          </a:p>
          <a:p>
            <a:pPr lvl="1"/>
            <a:r>
              <a:rPr lang="en-US"/>
              <a:t>Dễ học</a:t>
            </a:r>
            <a:endParaRPr lang="en-US" sz="1400"/>
          </a:p>
          <a:p>
            <a:pPr lvl="2"/>
            <a:r>
              <a:rPr lang="en-US"/>
              <a:t>Vấn đề quan trọng đối với người dùng thiếu kinh nghiệm</a:t>
            </a:r>
            <a:endParaRPr lang="en-US" sz="1000"/>
          </a:p>
          <a:p>
            <a:pPr lvl="2"/>
            <a:r>
              <a:rPr lang="en-US"/>
              <a:t>Có liên quan đến các hệ thống có số lượng người dùng lớn</a:t>
            </a:r>
            <a:endParaRPr lang="en-US" sz="1000"/>
          </a:p>
          <a:p>
            <a:pPr lvl="1"/>
            <a:r>
              <a:rPr lang="en-US"/>
              <a:t>Dễ sử dụng</a:t>
            </a:r>
            <a:endParaRPr lang="en-US" sz="1400"/>
          </a:p>
          <a:p>
            <a:pPr lvl="2"/>
            <a:r>
              <a:rPr lang="en-US"/>
              <a:t>Vấn đề quan trọng đối với người dùng chuyên gia</a:t>
            </a:r>
            <a:endParaRPr lang="en-US" sz="1000"/>
          </a:p>
          <a:p>
            <a:pPr lvl="2"/>
            <a:r>
              <a:rPr lang="en-US"/>
              <a:t>Quan trọng nhất trong các hệ thống chuyên ngành</a:t>
            </a:r>
            <a:endParaRPr lang="en-US" sz="1000"/>
          </a:p>
          <a:p>
            <a:pPr lvl="1"/>
            <a:r>
              <a:rPr lang="en-US"/>
              <a:t>Dễ học và sử dụng có liên </a:t>
            </a:r>
            <a:r>
              <a:rPr lang="en-US" smtClean="0"/>
              <a:t>quan với nhau</a:t>
            </a:r>
            <a:endParaRPr lang="en-US" sz="1400"/>
          </a:p>
          <a:p>
            <a:pPr lvl="2"/>
            <a:r>
              <a:rPr lang="en-US"/>
              <a:t>Bổ sung: dẫn đến các quyết định thiết kế tương tự</a:t>
            </a:r>
            <a:endParaRPr lang="en-US" sz="1000"/>
          </a:p>
          <a:p>
            <a:pPr lvl="2"/>
            <a:r>
              <a:rPr lang="en-US"/>
              <a:t>Xung đột: nhà thiết kế phải chọn xem có làm hài lòng người mới hay chuyên gia không</a:t>
            </a:r>
            <a:endParaRPr lang="en-US" sz="1000"/>
          </a:p>
          <a:p>
            <a:endParaRPr lang="en-US"/>
          </a:p>
        </p:txBody>
      </p:sp>
    </p:spTree>
    <p:extLst>
      <p:ext uri="{BB962C8B-B14F-4D97-AF65-F5344CB8AC3E}">
        <p14:creationId xmlns:p14="http://schemas.microsoft.com/office/powerpoint/2010/main" val="3103069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73</a:t>
            </a:fld>
            <a:endParaRPr lang="vi-VN"/>
          </a:p>
        </p:txBody>
      </p:sp>
      <p:sp>
        <p:nvSpPr>
          <p:cNvPr id="11" name="Content Placeholder 10"/>
          <p:cNvSpPr>
            <a:spLocks noGrp="1"/>
          </p:cNvSpPr>
          <p:nvPr>
            <p:ph idx="1"/>
          </p:nvPr>
        </p:nvSpPr>
        <p:spPr/>
        <p:txBody>
          <a:bodyPr>
            <a:normAutofit/>
          </a:bodyPr>
          <a:lstStyle/>
          <a:p>
            <a:r>
              <a:rPr lang="pt-BR"/>
              <a:t>Tính nhất quán</a:t>
            </a:r>
            <a:endParaRPr lang="en-US"/>
          </a:p>
          <a:p>
            <a:pPr lvl="1"/>
            <a:r>
              <a:rPr lang="en-US"/>
              <a:t>Là yếu tố quan trọng trong việc làm cho hệ thống đơn giản hóa</a:t>
            </a:r>
          </a:p>
          <a:p>
            <a:pPr lvl="2"/>
            <a:r>
              <a:rPr lang="en-US"/>
              <a:t>Nó cho phép người dùng dự đoán những gì sẽ xảy ra</a:t>
            </a:r>
          </a:p>
          <a:p>
            <a:pPr lvl="2"/>
            <a:r>
              <a:rPr lang="en-US"/>
              <a:t>Tất cả các phần của hệ thống hoạt động theo cùng một cách</a:t>
            </a:r>
          </a:p>
          <a:p>
            <a:pPr lvl="2"/>
            <a:r>
              <a:rPr lang="en-US"/>
              <a:t>Người dùng hiểu cách một phần hoạt động và ngay lập tức áp dụng nó cho những phần khác</a:t>
            </a:r>
          </a:p>
          <a:p>
            <a:pPr lvl="1"/>
            <a:r>
              <a:rPr lang="en-US"/>
              <a:t>Các lĩnh vực chính của sự nhất quán là</a:t>
            </a:r>
          </a:p>
          <a:p>
            <a:pPr lvl="2"/>
            <a:r>
              <a:rPr lang="en-US"/>
              <a:t>Điều khiển điều hướng</a:t>
            </a:r>
          </a:p>
          <a:p>
            <a:pPr lvl="2"/>
            <a:r>
              <a:rPr lang="en-US"/>
              <a:t>Thuật ngữ sử dụng cùng một mô tả trên biểu mẫu và báo cáo</a:t>
            </a:r>
          </a:p>
          <a:p>
            <a:endParaRPr lang="en-US"/>
          </a:p>
        </p:txBody>
      </p:sp>
    </p:spTree>
    <p:extLst>
      <p:ext uri="{BB962C8B-B14F-4D97-AF65-F5344CB8AC3E}">
        <p14:creationId xmlns:p14="http://schemas.microsoft.com/office/powerpoint/2010/main" val="17316859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74</a:t>
            </a:fld>
            <a:endParaRPr lang="vi-VN"/>
          </a:p>
        </p:txBody>
      </p:sp>
      <p:sp>
        <p:nvSpPr>
          <p:cNvPr id="11" name="Content Placeholder 10"/>
          <p:cNvSpPr>
            <a:spLocks noGrp="1"/>
          </p:cNvSpPr>
          <p:nvPr>
            <p:ph idx="1"/>
          </p:nvPr>
        </p:nvSpPr>
        <p:spPr/>
        <p:txBody>
          <a:bodyPr>
            <a:normAutofit/>
          </a:bodyPr>
          <a:lstStyle/>
          <a:p>
            <a:r>
              <a:rPr lang="pt-BR"/>
              <a:t>Giảm thao tác của người dùng</a:t>
            </a:r>
            <a:endParaRPr lang="en-US"/>
          </a:p>
          <a:p>
            <a:pPr lvl="1"/>
            <a:r>
              <a:rPr lang="en-US" smtClean="0"/>
              <a:t>Các </a:t>
            </a:r>
            <a:r>
              <a:rPr lang="en-US"/>
              <a:t>giao diện nên được thiết kế để giảm thiểu thao tác đối với người dùng</a:t>
            </a:r>
          </a:p>
          <a:p>
            <a:pPr lvl="1"/>
            <a:r>
              <a:rPr lang="en-US"/>
              <a:t>Một quy tắc phổ biến là quy tắc ba lần nhấp chuột</a:t>
            </a:r>
          </a:p>
          <a:p>
            <a:pPr lvl="2"/>
            <a:r>
              <a:rPr lang="en-US"/>
              <a:t>Người dùng có thể đi từ menu chính của hệ thống đến thông tin họ muốn không quá ba lần nhấp chuột</a:t>
            </a:r>
          </a:p>
          <a:p>
            <a:endParaRPr lang="en-US"/>
          </a:p>
        </p:txBody>
      </p:sp>
      <p:pic>
        <p:nvPicPr>
          <p:cNvPr id="5" name="Picture 4"/>
          <p:cNvPicPr/>
          <p:nvPr/>
        </p:nvPicPr>
        <p:blipFill>
          <a:blip r:embed="rId3"/>
          <a:stretch>
            <a:fillRect/>
          </a:stretch>
        </p:blipFill>
        <p:spPr>
          <a:xfrm>
            <a:off x="2445067" y="3488998"/>
            <a:ext cx="6241733" cy="1483052"/>
          </a:xfrm>
          <a:prstGeom prst="rect">
            <a:avLst/>
          </a:prstGeom>
        </p:spPr>
      </p:pic>
    </p:spTree>
    <p:extLst>
      <p:ext uri="{BB962C8B-B14F-4D97-AF65-F5344CB8AC3E}">
        <p14:creationId xmlns:p14="http://schemas.microsoft.com/office/powerpoint/2010/main" val="8014450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75</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smtClean="0"/>
          </a:p>
          <a:p>
            <a:pPr lvl="1"/>
            <a:r>
              <a:rPr lang="en-US" dirty="0" smtClean="0"/>
              <a:t>1. </a:t>
            </a:r>
            <a:r>
              <a:rPr lang="en-US" dirty="0" err="1" smtClean="0"/>
              <a:t>Xây</a:t>
            </a:r>
            <a:r>
              <a:rPr lang="en-US" dirty="0" smtClean="0"/>
              <a:t> </a:t>
            </a:r>
            <a:r>
              <a:rPr lang="en-US" dirty="0" err="1" smtClean="0"/>
              <a:t>dựng</a:t>
            </a:r>
            <a:r>
              <a:rPr lang="en-US" dirty="0" smtClean="0"/>
              <a:t> </a:t>
            </a:r>
            <a:r>
              <a:rPr lang="en-US" dirty="0" err="1" smtClean="0"/>
              <a:t>kịch</a:t>
            </a:r>
            <a:r>
              <a:rPr lang="en-US" dirty="0" smtClean="0"/>
              <a:t> </a:t>
            </a:r>
            <a:r>
              <a:rPr lang="en-US" dirty="0" err="1" smtClean="0"/>
              <a:t>bản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nhà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dựa</a:t>
            </a:r>
            <a:r>
              <a:rPr lang="en-US" dirty="0" smtClean="0"/>
              <a:t> </a:t>
            </a:r>
            <a:r>
              <a:rPr lang="en-US" dirty="0" err="1" smtClean="0"/>
              <a:t>vào</a:t>
            </a:r>
            <a:r>
              <a:rPr lang="en-US" dirty="0" smtClean="0"/>
              <a:t> </a:t>
            </a:r>
            <a:r>
              <a:rPr lang="en-US" dirty="0" err="1" smtClean="0"/>
              <a:t>các</a:t>
            </a:r>
            <a:r>
              <a:rPr lang="en-US" dirty="0" smtClean="0"/>
              <a:t> </a:t>
            </a:r>
            <a:r>
              <a:rPr lang="en-US" dirty="0" err="1" smtClean="0"/>
              <a:t>các</a:t>
            </a:r>
            <a:r>
              <a:rPr lang="en-US" dirty="0" smtClean="0"/>
              <a:t> ca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sơ</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và</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từ</a:t>
            </a:r>
            <a:r>
              <a:rPr lang="en-US" dirty="0" smtClean="0"/>
              <a:t> </a:t>
            </a:r>
            <a:r>
              <a:rPr lang="en-US" dirty="0" err="1" smtClean="0"/>
              <a:t>phía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triên</a:t>
            </a:r>
            <a:r>
              <a:rPr lang="en-US" dirty="0" smtClean="0"/>
              <a:t> </a:t>
            </a:r>
            <a:r>
              <a:rPr lang="en-US" dirty="0" err="1" smtClean="0"/>
              <a:t>các</a:t>
            </a:r>
            <a:r>
              <a:rPr lang="en-US" dirty="0" smtClean="0"/>
              <a:t> </a:t>
            </a:r>
            <a:r>
              <a:rPr lang="en-US" dirty="0" err="1" smtClean="0"/>
              <a:t>kịch</a:t>
            </a:r>
            <a:r>
              <a:rPr lang="en-US" dirty="0" smtClean="0"/>
              <a:t> </a:t>
            </a:r>
            <a:r>
              <a:rPr lang="en-US" dirty="0" err="1" smtClean="0"/>
              <a:t>bản</a:t>
            </a:r>
            <a:r>
              <a:rPr lang="en-US" dirty="0" smtClean="0"/>
              <a:t> </a:t>
            </a:r>
            <a:r>
              <a:rPr lang="en-US" dirty="0" err="1" smtClean="0"/>
              <a:t>sử</a:t>
            </a:r>
            <a:r>
              <a:rPr lang="en-US" dirty="0" smtClean="0"/>
              <a:t> </a:t>
            </a:r>
            <a:r>
              <a:rPr lang="en-US" dirty="0" err="1" smtClean="0"/>
              <a:t>dụng</a:t>
            </a:r>
            <a:r>
              <a:rPr lang="en-US" dirty="0" smtClean="0"/>
              <a:t>  </a:t>
            </a:r>
          </a:p>
          <a:p>
            <a:pPr lvl="1"/>
            <a:r>
              <a:rPr lang="en-US" dirty="0" smtClean="0"/>
              <a:t>2</a:t>
            </a:r>
            <a:r>
              <a:rPr lang="en-US" dirty="0"/>
              <a:t>. </a:t>
            </a:r>
            <a:r>
              <a:rPr lang="en-US" dirty="0" err="1"/>
              <a:t>Thiết</a:t>
            </a:r>
            <a:r>
              <a:rPr lang="en-US" dirty="0"/>
              <a:t> </a:t>
            </a:r>
            <a:r>
              <a:rPr lang="en-US" dirty="0" err="1"/>
              <a:t>kế</a:t>
            </a:r>
            <a:r>
              <a:rPr lang="en-US" dirty="0"/>
              <a:t> </a:t>
            </a:r>
            <a:r>
              <a:rPr lang="en-US" dirty="0" err="1"/>
              <a:t>cấu</a:t>
            </a:r>
            <a:r>
              <a:rPr lang="en-US" dirty="0"/>
              <a:t> </a:t>
            </a:r>
            <a:r>
              <a:rPr lang="en-US" dirty="0" err="1"/>
              <a:t>trúc</a:t>
            </a:r>
            <a:r>
              <a:rPr lang="en-US" dirty="0"/>
              <a:t> </a:t>
            </a:r>
            <a:r>
              <a:rPr lang="en-US" dirty="0" err="1"/>
              <a:t>giao</a:t>
            </a:r>
            <a:r>
              <a:rPr lang="en-US" dirty="0"/>
              <a:t> </a:t>
            </a:r>
            <a:r>
              <a:rPr lang="en-US" dirty="0" err="1"/>
              <a:t>diện</a:t>
            </a:r>
            <a:r>
              <a:rPr lang="en-US" dirty="0"/>
              <a:t>: </a:t>
            </a:r>
            <a:r>
              <a:rPr lang="en-US" dirty="0" err="1"/>
              <a:t>các</a:t>
            </a:r>
            <a:r>
              <a:rPr lang="en-US" dirty="0"/>
              <a:t> </a:t>
            </a:r>
            <a:r>
              <a:rPr lang="en-US" dirty="0" err="1"/>
              <a:t>nhà</a:t>
            </a:r>
            <a:r>
              <a:rPr lang="en-US" dirty="0"/>
              <a:t> </a:t>
            </a:r>
            <a:r>
              <a:rPr lang="en-US" dirty="0" err="1"/>
              <a:t>phân</a:t>
            </a:r>
            <a:r>
              <a:rPr lang="en-US" dirty="0"/>
              <a:t> </a:t>
            </a:r>
            <a:r>
              <a:rPr lang="en-US" dirty="0" err="1"/>
              <a:t>tích</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a:t>
            </a:r>
            <a:r>
              <a:rPr lang="en-US" dirty="0" err="1"/>
              <a:t>điều</a:t>
            </a:r>
            <a:r>
              <a:rPr lang="en-US" dirty="0"/>
              <a:t> </a:t>
            </a:r>
            <a:r>
              <a:rPr lang="en-US" dirty="0" err="1"/>
              <a:t>hướng</a:t>
            </a:r>
            <a:r>
              <a:rPr lang="en-US" dirty="0"/>
              <a:t> </a:t>
            </a:r>
            <a:r>
              <a:rPr lang="en-US" dirty="0" err="1"/>
              <a:t>cửa</a:t>
            </a:r>
            <a:r>
              <a:rPr lang="en-US" dirty="0"/>
              <a:t> </a:t>
            </a:r>
            <a:r>
              <a:rPr lang="en-US" dirty="0" err="1"/>
              <a:t>sổ</a:t>
            </a:r>
            <a:r>
              <a:rPr lang="en-US" dirty="0"/>
              <a:t> (WND) </a:t>
            </a:r>
            <a:r>
              <a:rPr lang="en-US" dirty="0" err="1"/>
              <a:t>để</a:t>
            </a:r>
            <a:r>
              <a:rPr lang="en-US" dirty="0"/>
              <a:t> </a:t>
            </a:r>
            <a:r>
              <a:rPr lang="en-US" dirty="0" err="1"/>
              <a:t>xác</a:t>
            </a:r>
            <a:r>
              <a:rPr lang="en-US" dirty="0"/>
              <a:t> </a:t>
            </a:r>
            <a:r>
              <a:rPr lang="en-US" dirty="0" err="1"/>
              <a:t>định</a:t>
            </a:r>
            <a:r>
              <a:rPr lang="en-US" dirty="0"/>
              <a:t> </a:t>
            </a:r>
            <a:r>
              <a:rPr lang="en-US" dirty="0" err="1"/>
              <a:t>cấu</a:t>
            </a:r>
            <a:r>
              <a:rPr lang="en-US" dirty="0"/>
              <a:t> </a:t>
            </a:r>
            <a:r>
              <a:rPr lang="en-US" dirty="0" err="1"/>
              <a:t>trúc</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giao</a:t>
            </a:r>
            <a:r>
              <a:rPr lang="en-US" dirty="0"/>
              <a:t> </a:t>
            </a:r>
            <a:r>
              <a:rPr lang="en-US" dirty="0" err="1"/>
              <a:t>diện</a:t>
            </a:r>
            <a:r>
              <a:rPr lang="en-US" dirty="0"/>
              <a:t>. </a:t>
            </a:r>
            <a:r>
              <a:rPr lang="en-US" dirty="0" err="1"/>
              <a:t>Biểu</a:t>
            </a:r>
            <a:r>
              <a:rPr lang="en-US" dirty="0"/>
              <a:t> </a:t>
            </a:r>
            <a:r>
              <a:rPr lang="en-US" dirty="0" err="1"/>
              <a:t>đồ</a:t>
            </a:r>
            <a:r>
              <a:rPr lang="en-US" dirty="0"/>
              <a:t> </a:t>
            </a:r>
            <a:r>
              <a:rPr lang="en-US" dirty="0" err="1"/>
              <a:t>này</a:t>
            </a:r>
            <a:r>
              <a:rPr lang="en-US" dirty="0"/>
              <a:t> </a:t>
            </a:r>
            <a:r>
              <a:rPr lang="en-US" dirty="0" err="1"/>
              <a:t>hiển</a:t>
            </a:r>
            <a:r>
              <a:rPr lang="en-US" dirty="0"/>
              <a:t> </a:t>
            </a:r>
            <a:r>
              <a:rPr lang="en-US" dirty="0" err="1"/>
              <a:t>thị</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giao</a:t>
            </a:r>
            <a:r>
              <a:rPr lang="en-US" dirty="0"/>
              <a:t> </a:t>
            </a:r>
            <a:r>
              <a:rPr lang="en-US" dirty="0" err="1"/>
              <a:t>diện</a:t>
            </a:r>
            <a:r>
              <a:rPr lang="en-US" dirty="0"/>
              <a:t> </a:t>
            </a:r>
            <a:r>
              <a:rPr lang="en-US" dirty="0" err="1"/>
              <a:t>như</a:t>
            </a:r>
            <a:r>
              <a:rPr lang="en-US" dirty="0"/>
              <a:t> </a:t>
            </a:r>
            <a:r>
              <a:rPr lang="en-US" dirty="0" err="1"/>
              <a:t>màn</a:t>
            </a:r>
            <a:r>
              <a:rPr lang="en-US" dirty="0"/>
              <a:t> </a:t>
            </a:r>
            <a:r>
              <a:rPr lang="en-US" dirty="0" err="1"/>
              <a:t>hình</a:t>
            </a:r>
            <a:r>
              <a:rPr lang="en-US" dirty="0"/>
              <a:t>, </a:t>
            </a:r>
            <a:r>
              <a:rPr lang="en-US" dirty="0" err="1"/>
              <a:t>biểu</a:t>
            </a:r>
            <a:r>
              <a:rPr lang="en-US" dirty="0"/>
              <a:t> </a:t>
            </a:r>
            <a:r>
              <a:rPr lang="en-US" dirty="0" err="1"/>
              <a:t>mẫu</a:t>
            </a:r>
            <a:r>
              <a:rPr lang="en-US" dirty="0"/>
              <a:t> </a:t>
            </a:r>
            <a:r>
              <a:rPr lang="en-US" dirty="0" err="1"/>
              <a:t>và</a:t>
            </a:r>
            <a:r>
              <a:rPr lang="en-US" dirty="0"/>
              <a:t> </a:t>
            </a:r>
            <a:r>
              <a:rPr lang="en-US" dirty="0" err="1"/>
              <a:t>báo</a:t>
            </a:r>
            <a:r>
              <a:rPr lang="en-US" dirty="0"/>
              <a:t> </a:t>
            </a:r>
            <a:r>
              <a:rPr lang="en-US" dirty="0" err="1"/>
              <a:t>cáo</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cách</a:t>
            </a:r>
            <a:r>
              <a:rPr lang="en-US" dirty="0"/>
              <a:t> </a:t>
            </a:r>
            <a:r>
              <a:rPr lang="en-US" dirty="0" err="1"/>
              <a:t>chúng</a:t>
            </a:r>
            <a:r>
              <a:rPr lang="en-US" dirty="0"/>
              <a:t> </a:t>
            </a:r>
            <a:r>
              <a:rPr lang="en-US" dirty="0" err="1"/>
              <a:t>được</a:t>
            </a:r>
            <a:r>
              <a:rPr lang="en-US" dirty="0"/>
              <a:t> </a:t>
            </a:r>
            <a:r>
              <a:rPr lang="en-US" dirty="0" err="1"/>
              <a:t>kết</a:t>
            </a:r>
            <a:r>
              <a:rPr lang="en-US" dirty="0"/>
              <a:t> </a:t>
            </a:r>
            <a:r>
              <a:rPr lang="en-US" dirty="0" err="1"/>
              <a:t>nối</a:t>
            </a:r>
            <a:r>
              <a:rPr lang="en-US" dirty="0"/>
              <a:t>. </a:t>
            </a:r>
          </a:p>
          <a:p>
            <a:pPr lvl="1"/>
            <a:r>
              <a:rPr lang="en-US" dirty="0"/>
              <a:t>3. </a:t>
            </a:r>
            <a:r>
              <a:rPr lang="en-US" dirty="0" err="1"/>
              <a:t>Thiết</a:t>
            </a:r>
            <a:r>
              <a:rPr lang="en-US" dirty="0"/>
              <a:t> </a:t>
            </a:r>
            <a:r>
              <a:rPr lang="en-US" dirty="0" err="1"/>
              <a:t>kế</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cho</a:t>
            </a:r>
            <a:r>
              <a:rPr lang="en-US" dirty="0"/>
              <a:t> </a:t>
            </a:r>
            <a:r>
              <a:rPr lang="en-US" dirty="0" err="1"/>
              <a:t>giao</a:t>
            </a:r>
            <a:r>
              <a:rPr lang="en-US" dirty="0"/>
              <a:t> </a:t>
            </a:r>
            <a:r>
              <a:rPr lang="en-US" dirty="0" err="1"/>
              <a:t>diện</a:t>
            </a:r>
            <a:r>
              <a:rPr lang="en-US" dirty="0"/>
              <a:t> </a:t>
            </a:r>
            <a:r>
              <a:rPr lang="en-US" dirty="0" err="1"/>
              <a:t>hệ</a:t>
            </a:r>
            <a:r>
              <a:rPr lang="en-US" dirty="0"/>
              <a:t> </a:t>
            </a:r>
            <a:r>
              <a:rPr lang="en-US" dirty="0" err="1"/>
              <a:t>thống</a:t>
            </a:r>
            <a:r>
              <a:rPr lang="en-US" dirty="0"/>
              <a:t>: </a:t>
            </a:r>
            <a:r>
              <a:rPr lang="en-US" dirty="0" err="1"/>
              <a:t>các</a:t>
            </a:r>
            <a:r>
              <a:rPr lang="en-US" dirty="0"/>
              <a:t> </a:t>
            </a:r>
            <a:r>
              <a:rPr lang="en-US" dirty="0" err="1"/>
              <a:t>nhà</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giao</a:t>
            </a:r>
            <a:r>
              <a:rPr lang="en-US" dirty="0"/>
              <a:t> </a:t>
            </a:r>
            <a:r>
              <a:rPr lang="en-US" dirty="0" err="1"/>
              <a:t>diện</a:t>
            </a:r>
            <a:r>
              <a:rPr lang="en-US" dirty="0"/>
              <a:t>, </a:t>
            </a:r>
            <a:r>
              <a:rPr lang="en-US" dirty="0" err="1"/>
              <a:t>đó</a:t>
            </a:r>
            <a:r>
              <a:rPr lang="en-US" dirty="0"/>
              <a:t> </a:t>
            </a:r>
            <a:r>
              <a:rPr lang="en-US" dirty="0" err="1"/>
              <a:t>là</a:t>
            </a:r>
            <a:r>
              <a:rPr lang="en-US" dirty="0"/>
              <a:t> </a:t>
            </a:r>
            <a:r>
              <a:rPr lang="en-US" dirty="0" err="1"/>
              <a:t>các</a:t>
            </a:r>
            <a:r>
              <a:rPr lang="en-US" dirty="0"/>
              <a:t> qui </a:t>
            </a:r>
            <a:r>
              <a:rPr lang="en-US" dirty="0" err="1"/>
              <a:t>tắc</a:t>
            </a:r>
            <a:r>
              <a:rPr lang="en-US" dirty="0"/>
              <a:t> </a:t>
            </a:r>
            <a:r>
              <a:rPr lang="en-US" dirty="0" err="1"/>
              <a:t>cơ</a:t>
            </a:r>
            <a:r>
              <a:rPr lang="en-US" dirty="0"/>
              <a:t> </a:t>
            </a:r>
            <a:r>
              <a:rPr lang="en-US" dirty="0" err="1"/>
              <a:t>bản</a:t>
            </a:r>
            <a:r>
              <a:rPr lang="en-US" dirty="0"/>
              <a:t> </a:t>
            </a:r>
            <a:r>
              <a:rPr lang="en-US" dirty="0" err="1"/>
              <a:t>mà</a:t>
            </a:r>
            <a:r>
              <a:rPr lang="en-US" dirty="0"/>
              <a:t> </a:t>
            </a:r>
            <a:r>
              <a:rPr lang="en-US" dirty="0" err="1"/>
              <a:t>các</a:t>
            </a:r>
            <a:r>
              <a:rPr lang="en-US" dirty="0"/>
              <a:t> </a:t>
            </a:r>
            <a:r>
              <a:rPr lang="en-US" dirty="0" err="1"/>
              <a:t>giao</a:t>
            </a:r>
            <a:r>
              <a:rPr lang="en-US" dirty="0"/>
              <a:t> </a:t>
            </a:r>
            <a:r>
              <a:rPr lang="en-US" dirty="0" err="1"/>
              <a:t>diện</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phải</a:t>
            </a:r>
            <a:r>
              <a:rPr lang="en-US" dirty="0"/>
              <a:t> </a:t>
            </a:r>
            <a:r>
              <a:rPr lang="en-US" dirty="0" err="1"/>
              <a:t>tuân</a:t>
            </a:r>
            <a:r>
              <a:rPr lang="en-US" dirty="0"/>
              <a:t> </a:t>
            </a:r>
            <a:r>
              <a:rPr lang="en-US" dirty="0" err="1"/>
              <a:t>theo.</a:t>
            </a:r>
            <a:r>
              <a:rPr lang="en-US" dirty="0"/>
              <a:t> </a:t>
            </a:r>
          </a:p>
          <a:p>
            <a:pPr lvl="1"/>
            <a:r>
              <a:rPr lang="en-US" dirty="0"/>
              <a:t>4. </a:t>
            </a:r>
            <a:r>
              <a:rPr lang="en-US" dirty="0" err="1"/>
              <a:t>Làm</a:t>
            </a:r>
            <a:r>
              <a:rPr lang="en-US" dirty="0"/>
              <a:t> </a:t>
            </a:r>
            <a:r>
              <a:rPr lang="en-US" dirty="0" err="1"/>
              <a:t>mẫu</a:t>
            </a:r>
            <a:r>
              <a:rPr lang="en-US" dirty="0"/>
              <a:t> </a:t>
            </a:r>
            <a:r>
              <a:rPr lang="en-US" dirty="0" err="1"/>
              <a:t>giao</a:t>
            </a:r>
            <a:r>
              <a:rPr lang="en-US" dirty="0"/>
              <a:t> </a:t>
            </a:r>
            <a:r>
              <a:rPr lang="en-US" dirty="0" err="1"/>
              <a:t>diện</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dirty="0" err="1"/>
              <a:t>nhà</a:t>
            </a:r>
            <a:r>
              <a:rPr lang="en-US" dirty="0"/>
              <a:t> </a:t>
            </a:r>
            <a:r>
              <a:rPr lang="en-US" dirty="0" err="1"/>
              <a:t>phân</a:t>
            </a:r>
            <a:r>
              <a:rPr lang="en-US" dirty="0"/>
              <a:t> </a:t>
            </a:r>
            <a:r>
              <a:rPr lang="en-US" dirty="0" err="1"/>
              <a:t>tích</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mẫu</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giao</a:t>
            </a:r>
            <a:r>
              <a:rPr lang="en-US" dirty="0"/>
              <a:t> </a:t>
            </a:r>
            <a:r>
              <a:rPr lang="en-US" dirty="0" err="1"/>
              <a:t>diện</a:t>
            </a:r>
            <a:r>
              <a:rPr lang="en-US" dirty="0"/>
              <a:t> </a:t>
            </a:r>
            <a:r>
              <a:rPr lang="en-US" dirty="0" err="1"/>
              <a:t>riêng</a:t>
            </a:r>
            <a:r>
              <a:rPr lang="en-US" dirty="0"/>
              <a:t> </a:t>
            </a:r>
            <a:r>
              <a:rPr lang="en-US" dirty="0" err="1"/>
              <a:t>lẻ</a:t>
            </a:r>
            <a:r>
              <a:rPr lang="en-US" dirty="0"/>
              <a:t> </a:t>
            </a:r>
            <a:r>
              <a:rPr lang="en-US" dirty="0" err="1"/>
              <a:t>trong</a:t>
            </a:r>
            <a:r>
              <a:rPr lang="en-US" dirty="0"/>
              <a:t> </a:t>
            </a:r>
            <a:r>
              <a:rPr lang="en-US" dirty="0" err="1"/>
              <a:t>hệ</a:t>
            </a:r>
            <a:r>
              <a:rPr lang="en-US" dirty="0"/>
              <a:t> </a:t>
            </a:r>
            <a:r>
              <a:rPr lang="en-US" dirty="0" err="1"/>
              <a:t>thống</a:t>
            </a:r>
            <a:r>
              <a:rPr lang="en-US" dirty="0"/>
              <a:t>.  </a:t>
            </a:r>
          </a:p>
          <a:p>
            <a:pPr lvl="1"/>
            <a:r>
              <a:rPr lang="en-US" dirty="0"/>
              <a:t>5. </a:t>
            </a:r>
            <a:r>
              <a:rPr lang="en-US" dirty="0" err="1"/>
              <a:t>Đánh</a:t>
            </a:r>
            <a:r>
              <a:rPr lang="en-US" dirty="0"/>
              <a:t> </a:t>
            </a:r>
            <a:r>
              <a:rPr lang="en-US" dirty="0" err="1"/>
              <a:t>giá</a:t>
            </a:r>
            <a:r>
              <a:rPr lang="en-US" dirty="0"/>
              <a:t> </a:t>
            </a:r>
            <a:r>
              <a:rPr lang="en-US" dirty="0" err="1"/>
              <a:t>giao</a:t>
            </a:r>
            <a:r>
              <a:rPr lang="en-US" dirty="0"/>
              <a:t> </a:t>
            </a:r>
            <a:r>
              <a:rPr lang="en-US" dirty="0" err="1"/>
              <a:t>diện</a:t>
            </a:r>
            <a:r>
              <a:rPr lang="en-US" dirty="0"/>
              <a:t>: </a:t>
            </a:r>
            <a:r>
              <a:rPr lang="en-US" dirty="0" err="1"/>
              <a:t>từng</a:t>
            </a:r>
            <a:r>
              <a:rPr lang="en-US" dirty="0"/>
              <a:t> </a:t>
            </a:r>
            <a:r>
              <a:rPr lang="en-US" dirty="0" err="1"/>
              <a:t>giao</a:t>
            </a:r>
            <a:r>
              <a:rPr lang="en-US" dirty="0"/>
              <a:t> </a:t>
            </a:r>
            <a:r>
              <a:rPr lang="en-US" dirty="0" err="1"/>
              <a:t>diện</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và</a:t>
            </a:r>
            <a:r>
              <a:rPr lang="en-US" dirty="0"/>
              <a:t> </a:t>
            </a:r>
            <a:r>
              <a:rPr lang="en-US" dirty="0" err="1"/>
              <a:t>xét</a:t>
            </a:r>
            <a:r>
              <a:rPr lang="en-US" dirty="0"/>
              <a:t> </a:t>
            </a:r>
            <a:r>
              <a:rPr lang="en-US" dirty="0" err="1"/>
              <a:t>duyệt</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xem</a:t>
            </a:r>
            <a:r>
              <a:rPr lang="en-US" dirty="0"/>
              <a:t> </a:t>
            </a:r>
            <a:r>
              <a:rPr lang="en-US" dirty="0" err="1"/>
              <a:t>chúng</a:t>
            </a:r>
            <a:r>
              <a:rPr lang="en-US" dirty="0"/>
              <a:t> </a:t>
            </a:r>
            <a:r>
              <a:rPr lang="en-US" dirty="0" err="1"/>
              <a:t>có</a:t>
            </a:r>
            <a:r>
              <a:rPr lang="en-US" dirty="0"/>
              <a:t> </a:t>
            </a:r>
            <a:r>
              <a:rPr lang="en-US" dirty="0" err="1"/>
              <a:t>cần</a:t>
            </a:r>
            <a:r>
              <a:rPr lang="en-US" dirty="0"/>
              <a:t> </a:t>
            </a:r>
            <a:r>
              <a:rPr lang="en-US" dirty="0" err="1"/>
              <a:t>chỉnh</a:t>
            </a:r>
            <a:r>
              <a:rPr lang="en-US" dirty="0"/>
              <a:t> </a:t>
            </a:r>
            <a:r>
              <a:rPr lang="en-US" dirty="0" err="1"/>
              <a:t>sửa</a:t>
            </a:r>
            <a:r>
              <a:rPr lang="en-US" dirty="0"/>
              <a:t> </a:t>
            </a:r>
            <a:r>
              <a:rPr lang="en-US" dirty="0" err="1"/>
              <a:t>thêm</a:t>
            </a:r>
            <a:r>
              <a:rPr lang="en-US" dirty="0"/>
              <a:t> </a:t>
            </a:r>
            <a:r>
              <a:rPr lang="en-US" dirty="0" err="1"/>
              <a:t>gì</a:t>
            </a:r>
            <a:r>
              <a:rPr lang="en-US" dirty="0"/>
              <a:t> </a:t>
            </a:r>
            <a:r>
              <a:rPr lang="en-US" dirty="0" err="1"/>
              <a:t>không</a:t>
            </a:r>
            <a:r>
              <a:rPr lang="en-US" dirty="0"/>
              <a:t>. </a:t>
            </a:r>
          </a:p>
          <a:p>
            <a:endParaRPr lang="en-US" dirty="0"/>
          </a:p>
        </p:txBody>
      </p:sp>
    </p:spTree>
    <p:extLst>
      <p:ext uri="{BB962C8B-B14F-4D97-AF65-F5344CB8AC3E}">
        <p14:creationId xmlns:p14="http://schemas.microsoft.com/office/powerpoint/2010/main" val="40630053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76</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Xây dựng kịch bản sử dụng</a:t>
            </a:r>
            <a:endParaRPr lang="en-US" sz="1400" dirty="0"/>
          </a:p>
          <a:p>
            <a:pPr lvl="1"/>
            <a:r>
              <a:rPr lang="en-US" dirty="0" err="1" smtClean="0"/>
              <a:t>Sử</a:t>
            </a:r>
            <a:r>
              <a:rPr lang="en-US" dirty="0" smtClean="0"/>
              <a:t> </a:t>
            </a:r>
            <a:r>
              <a:rPr lang="en-US" dirty="0" err="1"/>
              <a:t>dụng</a:t>
            </a:r>
            <a:r>
              <a:rPr lang="en-US" dirty="0"/>
              <a:t> </a:t>
            </a:r>
            <a:r>
              <a:rPr lang="en-US" dirty="0" err="1"/>
              <a:t>các</a:t>
            </a:r>
            <a:r>
              <a:rPr lang="en-US" dirty="0"/>
              <a:t> </a:t>
            </a:r>
            <a:r>
              <a:rPr lang="en-US" dirty="0" err="1"/>
              <a:t>kịch</a:t>
            </a:r>
            <a:r>
              <a:rPr lang="en-US" dirty="0"/>
              <a:t> </a:t>
            </a:r>
            <a:r>
              <a:rPr lang="en-US" dirty="0" err="1"/>
              <a:t>bản</a:t>
            </a:r>
            <a:r>
              <a:rPr lang="en-US" dirty="0"/>
              <a:t> </a:t>
            </a:r>
            <a:r>
              <a:rPr lang="en-US" dirty="0" err="1"/>
              <a:t>phác</a:t>
            </a:r>
            <a:r>
              <a:rPr lang="en-US" dirty="0"/>
              <a:t> </a:t>
            </a:r>
            <a:r>
              <a:rPr lang="en-US" dirty="0" err="1"/>
              <a:t>thảo</a:t>
            </a:r>
            <a:r>
              <a:rPr lang="en-US" dirty="0"/>
              <a:t> </a:t>
            </a:r>
            <a:r>
              <a:rPr lang="en-US" dirty="0" err="1"/>
              <a:t>các</a:t>
            </a:r>
            <a:r>
              <a:rPr lang="en-US" dirty="0"/>
              <a:t> </a:t>
            </a:r>
            <a:r>
              <a:rPr lang="en-US" dirty="0" err="1"/>
              <a:t>bước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người</a:t>
            </a:r>
            <a:r>
              <a:rPr lang="en-US" dirty="0"/>
              <a:t> </a:t>
            </a:r>
            <a:r>
              <a:rPr lang="en-US" dirty="0" err="1"/>
              <a:t>dùng</a:t>
            </a:r>
            <a:r>
              <a:rPr lang="en-US" dirty="0"/>
              <a:t> </a:t>
            </a:r>
            <a:r>
              <a:rPr lang="en-US" dirty="0" err="1"/>
              <a:t>để</a:t>
            </a:r>
            <a:r>
              <a:rPr lang="en-US" dirty="0"/>
              <a:t> </a:t>
            </a:r>
            <a:r>
              <a:rPr lang="en-US" dirty="0" err="1"/>
              <a:t>hoàn</a:t>
            </a:r>
            <a:r>
              <a:rPr lang="en-US" dirty="0"/>
              <a:t> </a:t>
            </a:r>
            <a:r>
              <a:rPr lang="en-US" dirty="0" err="1"/>
              <a:t>thành</a:t>
            </a:r>
            <a:r>
              <a:rPr lang="en-US" dirty="0"/>
              <a:t> </a:t>
            </a:r>
            <a:r>
              <a:rPr lang="en-US" dirty="0" err="1"/>
              <a:t>một</a:t>
            </a:r>
            <a:r>
              <a:rPr lang="en-US" dirty="0"/>
              <a:t> </a:t>
            </a:r>
            <a:r>
              <a:rPr lang="en-US" dirty="0" err="1"/>
              <a:t>phần</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họ</a:t>
            </a:r>
            <a:endParaRPr lang="en-US" sz="1400" dirty="0"/>
          </a:p>
          <a:p>
            <a:pPr lvl="1"/>
            <a:r>
              <a:rPr lang="en-US" dirty="0" err="1"/>
              <a:t>Kịch</a:t>
            </a:r>
            <a:r>
              <a:rPr lang="en-US" dirty="0"/>
              <a:t> </a:t>
            </a:r>
            <a:r>
              <a:rPr lang="en-US" dirty="0" err="1"/>
              <a:t>bản</a:t>
            </a:r>
            <a:r>
              <a:rPr lang="en-US" dirty="0"/>
              <a:t> </a:t>
            </a:r>
            <a:r>
              <a:rPr lang="en-US" dirty="0" err="1"/>
              <a:t>sử</a:t>
            </a:r>
            <a:r>
              <a:rPr lang="en-US" dirty="0"/>
              <a:t> </a:t>
            </a:r>
            <a:r>
              <a:rPr lang="en-US" dirty="0" err="1"/>
              <a:t>dụng</a:t>
            </a:r>
            <a:r>
              <a:rPr lang="en-US" dirty="0"/>
              <a:t> </a:t>
            </a:r>
            <a:r>
              <a:rPr lang="en-US" dirty="0" err="1"/>
              <a:t>là</a:t>
            </a:r>
            <a:r>
              <a:rPr lang="en-US" dirty="0"/>
              <a:t> </a:t>
            </a:r>
            <a:r>
              <a:rPr lang="en-US" dirty="0" err="1"/>
              <a:t>một</a:t>
            </a:r>
            <a:r>
              <a:rPr lang="en-US" dirty="0"/>
              <a:t> </a:t>
            </a:r>
            <a:r>
              <a:rPr lang="en-US" dirty="0" err="1"/>
              <a:t>đường</a:t>
            </a:r>
            <a:r>
              <a:rPr lang="en-US" dirty="0"/>
              <a:t> </a:t>
            </a:r>
            <a:r>
              <a:rPr lang="en-US" dirty="0" err="1"/>
              <a:t>dẫn</a:t>
            </a:r>
            <a:r>
              <a:rPr lang="en-US" dirty="0"/>
              <a:t> </a:t>
            </a:r>
            <a:r>
              <a:rPr lang="en-US" dirty="0" err="1"/>
              <a:t>trong</a:t>
            </a:r>
            <a:r>
              <a:rPr lang="en-US" dirty="0"/>
              <a:t> ca </a:t>
            </a:r>
            <a:r>
              <a:rPr lang="en-US" dirty="0" err="1"/>
              <a:t>sử</a:t>
            </a:r>
            <a:r>
              <a:rPr lang="en-US" dirty="0"/>
              <a:t> </a:t>
            </a:r>
            <a:r>
              <a:rPr lang="en-US" dirty="0" err="1"/>
              <a:t>dụng</a:t>
            </a:r>
            <a:r>
              <a:rPr lang="en-US" dirty="0"/>
              <a:t> </a:t>
            </a:r>
            <a:r>
              <a:rPr lang="en-US" dirty="0" err="1"/>
              <a:t>thiết</a:t>
            </a:r>
            <a:r>
              <a:rPr lang="en-US" dirty="0"/>
              <a:t> </a:t>
            </a:r>
            <a:r>
              <a:rPr lang="en-US" dirty="0" err="1"/>
              <a:t>yếu</a:t>
            </a:r>
            <a:endParaRPr lang="en-US" sz="1400" dirty="0"/>
          </a:p>
          <a:p>
            <a:pPr lvl="1"/>
            <a:r>
              <a:rPr lang="en-US" dirty="0" err="1"/>
              <a:t>Mô</a:t>
            </a:r>
            <a:r>
              <a:rPr lang="en-US" dirty="0"/>
              <a:t> </a:t>
            </a:r>
            <a:r>
              <a:rPr lang="en-US" dirty="0" err="1"/>
              <a:t>tả</a:t>
            </a:r>
            <a:r>
              <a:rPr lang="en-US" dirty="0"/>
              <a:t> </a:t>
            </a:r>
            <a:r>
              <a:rPr lang="en-US" dirty="0" err="1"/>
              <a:t>tường</a:t>
            </a:r>
            <a:r>
              <a:rPr lang="en-US" dirty="0"/>
              <a:t> </a:t>
            </a:r>
            <a:r>
              <a:rPr lang="en-US" dirty="0" err="1"/>
              <a:t>thuật</a:t>
            </a:r>
            <a:r>
              <a:rPr lang="en-US" dirty="0"/>
              <a:t> </a:t>
            </a:r>
            <a:r>
              <a:rPr lang="en-US" dirty="0" err="1"/>
              <a:t>đơn</a:t>
            </a:r>
            <a:r>
              <a:rPr lang="en-US" dirty="0"/>
              <a:t> </a:t>
            </a:r>
            <a:r>
              <a:rPr lang="en-US" dirty="0" err="1"/>
              <a:t>giản</a:t>
            </a:r>
            <a:endParaRPr lang="en-US" sz="1400" dirty="0"/>
          </a:p>
          <a:p>
            <a:pPr lvl="1"/>
            <a:r>
              <a:rPr lang="en-US" dirty="0" err="1"/>
              <a:t>Tài</a:t>
            </a:r>
            <a:r>
              <a:rPr lang="en-US" dirty="0"/>
              <a:t> </a:t>
            </a:r>
            <a:r>
              <a:rPr lang="en-US" dirty="0" err="1"/>
              <a:t>liệu</a:t>
            </a:r>
            <a:r>
              <a:rPr lang="en-US" dirty="0"/>
              <a:t> </a:t>
            </a:r>
            <a:r>
              <a:rPr lang="en-US" dirty="0" err="1"/>
              <a:t>về</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phổ</a:t>
            </a:r>
            <a:r>
              <a:rPr lang="en-US" dirty="0"/>
              <a:t> </a:t>
            </a:r>
            <a:r>
              <a:rPr lang="en-US" dirty="0" err="1"/>
              <a:t>biến</a:t>
            </a:r>
            <a:r>
              <a:rPr lang="en-US" dirty="0"/>
              <a:t> </a:t>
            </a:r>
            <a:r>
              <a:rPr lang="en-US" dirty="0" err="1"/>
              <a:t>nhất</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sẽ</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đó</a:t>
            </a:r>
            <a:endParaRPr lang="en-US" sz="1400" dirty="0"/>
          </a:p>
          <a:p>
            <a:endParaRPr lang="en-US" dirty="0"/>
          </a:p>
        </p:txBody>
      </p:sp>
    </p:spTree>
    <p:extLst>
      <p:ext uri="{BB962C8B-B14F-4D97-AF65-F5344CB8AC3E}">
        <p14:creationId xmlns:p14="http://schemas.microsoft.com/office/powerpoint/2010/main" val="31384022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77</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en-US" dirty="0" err="1"/>
              <a:t>Ví</a:t>
            </a:r>
            <a:r>
              <a:rPr lang="en-US" dirty="0"/>
              <a:t> </a:t>
            </a:r>
            <a:r>
              <a:rPr lang="en-US" dirty="0" err="1"/>
              <a:t>dụ</a:t>
            </a:r>
            <a:r>
              <a:rPr lang="en-US" dirty="0"/>
              <a:t>: </a:t>
            </a:r>
            <a:r>
              <a:rPr lang="en-US" dirty="0" err="1"/>
              <a:t>Kịch</a:t>
            </a:r>
            <a:r>
              <a:rPr lang="en-US" dirty="0"/>
              <a:t> </a:t>
            </a:r>
            <a:r>
              <a:rPr lang="en-US" dirty="0" err="1"/>
              <a:t>bản</a:t>
            </a:r>
            <a:r>
              <a:rPr lang="en-US" dirty="0"/>
              <a:t> </a:t>
            </a:r>
            <a:r>
              <a:rPr lang="en-US" dirty="0" err="1"/>
              <a:t>sử</a:t>
            </a:r>
            <a:r>
              <a:rPr lang="en-US" dirty="0"/>
              <a:t> </a:t>
            </a:r>
            <a:r>
              <a:rPr lang="en-US" dirty="0" err="1"/>
              <a:t>dụng</a:t>
            </a:r>
            <a:endParaRPr lang="en-US" dirty="0"/>
          </a:p>
        </p:txBody>
      </p:sp>
      <p:pic>
        <p:nvPicPr>
          <p:cNvPr id="6" name="Picture 5"/>
          <p:cNvPicPr/>
          <p:nvPr/>
        </p:nvPicPr>
        <p:blipFill>
          <a:blip r:embed="rId3"/>
          <a:stretch>
            <a:fillRect/>
          </a:stretch>
        </p:blipFill>
        <p:spPr>
          <a:xfrm>
            <a:off x="3518708" y="1631704"/>
            <a:ext cx="5943600" cy="4632191"/>
          </a:xfrm>
          <a:prstGeom prst="rect">
            <a:avLst/>
          </a:prstGeom>
        </p:spPr>
      </p:pic>
    </p:spTree>
    <p:extLst>
      <p:ext uri="{BB962C8B-B14F-4D97-AF65-F5344CB8AC3E}">
        <p14:creationId xmlns:p14="http://schemas.microsoft.com/office/powerpoint/2010/main" val="11837265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78</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en-US" dirty="0" err="1"/>
              <a:t>Ví</a:t>
            </a:r>
            <a:r>
              <a:rPr lang="en-US" dirty="0"/>
              <a:t> </a:t>
            </a:r>
            <a:r>
              <a:rPr lang="en-US" dirty="0" err="1"/>
              <a:t>dụ</a:t>
            </a:r>
            <a:r>
              <a:rPr lang="en-US" dirty="0"/>
              <a:t>: </a:t>
            </a:r>
            <a:r>
              <a:rPr lang="en-US" dirty="0" err="1"/>
              <a:t>Kịch</a:t>
            </a:r>
            <a:r>
              <a:rPr lang="en-US" dirty="0"/>
              <a:t> </a:t>
            </a:r>
            <a:r>
              <a:rPr lang="en-US" dirty="0" err="1"/>
              <a:t>bản</a:t>
            </a:r>
            <a:r>
              <a:rPr lang="en-US" dirty="0"/>
              <a:t> </a:t>
            </a:r>
            <a:r>
              <a:rPr lang="en-US" dirty="0" err="1"/>
              <a:t>sử</a:t>
            </a:r>
            <a:r>
              <a:rPr lang="en-US" dirty="0"/>
              <a:t> </a:t>
            </a:r>
            <a:r>
              <a:rPr lang="en-US" dirty="0" err="1"/>
              <a:t>dụng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56480883"/>
              </p:ext>
            </p:extLst>
          </p:nvPr>
        </p:nvGraphicFramePr>
        <p:xfrm>
          <a:off x="552447" y="2343149"/>
          <a:ext cx="10172702" cy="3920746"/>
        </p:xfrm>
        <a:graphic>
          <a:graphicData uri="http://schemas.openxmlformats.org/drawingml/2006/table">
            <a:tbl>
              <a:tblPr firstRow="1" firstCol="1" bandRow="1">
                <a:tableStyleId>{5C22544A-7EE6-4342-B048-85BDC9FD1C3A}</a:tableStyleId>
              </a:tblPr>
              <a:tblGrid>
                <a:gridCol w="5086351">
                  <a:extLst>
                    <a:ext uri="{9D8B030D-6E8A-4147-A177-3AD203B41FA5}">
                      <a16:colId xmlns:a16="http://schemas.microsoft.com/office/drawing/2014/main" val="2464136300"/>
                    </a:ext>
                  </a:extLst>
                </a:gridCol>
                <a:gridCol w="5086351">
                  <a:extLst>
                    <a:ext uri="{9D8B030D-6E8A-4147-A177-3AD203B41FA5}">
                      <a16:colId xmlns:a16="http://schemas.microsoft.com/office/drawing/2014/main" val="553963678"/>
                    </a:ext>
                  </a:extLst>
                </a:gridCol>
              </a:tblGrid>
              <a:tr h="475106">
                <a:tc>
                  <a:txBody>
                    <a:bodyPr/>
                    <a:lstStyle/>
                    <a:p>
                      <a:pPr algn="ctr">
                        <a:lnSpc>
                          <a:spcPct val="130000"/>
                        </a:lnSpc>
                        <a:spcAft>
                          <a:spcPts val="0"/>
                        </a:spcAft>
                      </a:pPr>
                      <a:r>
                        <a:rPr lang="en-US" sz="1350" b="1">
                          <a:effectLst/>
                        </a:rPr>
                        <a:t>Kịch bản sử dụng: Bệnh nhân cũ đặt lịch hẹn</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30000"/>
                        </a:lnSpc>
                        <a:spcAft>
                          <a:spcPts val="0"/>
                        </a:spcAft>
                      </a:pPr>
                      <a:r>
                        <a:rPr lang="en-US" sz="1350" b="1">
                          <a:effectLst/>
                        </a:rPr>
                        <a:t>Kịch bản sử dụng: Bệnh nhân cũ hủy cuộc hẹn </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8176303"/>
                  </a:ext>
                </a:extLst>
              </a:tr>
              <a:tr h="3445640">
                <a:tc>
                  <a:txBody>
                    <a:bodyPr/>
                    <a:lstStyle/>
                    <a:p>
                      <a:pPr>
                        <a:lnSpc>
                          <a:spcPct val="130000"/>
                        </a:lnSpc>
                        <a:spcAft>
                          <a:spcPts val="0"/>
                        </a:spcAft>
                      </a:pPr>
                      <a:r>
                        <a:rPr lang="en-US" sz="1350" b="0">
                          <a:solidFill>
                            <a:schemeClr val="tx1"/>
                          </a:solidFill>
                          <a:effectLst/>
                        </a:rPr>
                        <a:t>1. Bệnh nhân yêu cầu cuộc hẹn và cung cấp cho tiếp tân tên và địa chỉ của mình.</a:t>
                      </a:r>
                      <a:endParaRPr lang="en-US" sz="1100" b="0">
                        <a:solidFill>
                          <a:schemeClr val="tx1"/>
                        </a:solidFill>
                        <a:effectLst/>
                      </a:endParaRPr>
                    </a:p>
                    <a:p>
                      <a:pPr>
                        <a:lnSpc>
                          <a:spcPct val="130000"/>
                        </a:lnSpc>
                        <a:spcAft>
                          <a:spcPts val="0"/>
                        </a:spcAft>
                      </a:pPr>
                      <a:r>
                        <a:rPr lang="en-US" sz="1350" b="0">
                          <a:solidFill>
                            <a:schemeClr val="tx1"/>
                          </a:solidFill>
                          <a:effectLst/>
                        </a:rPr>
                        <a:t>2. Tiếp tân tra cứu bệnh nhân và xác định xem bệnh nhân có thay đổi bất kỳ thông tin nào không.</a:t>
                      </a:r>
                      <a:endParaRPr lang="en-US" sz="1100" b="0">
                        <a:solidFill>
                          <a:schemeClr val="tx1"/>
                        </a:solidFill>
                        <a:effectLst/>
                      </a:endParaRPr>
                    </a:p>
                    <a:p>
                      <a:pPr>
                        <a:lnSpc>
                          <a:spcPct val="130000"/>
                        </a:lnSpc>
                        <a:spcAft>
                          <a:spcPts val="0"/>
                        </a:spcAft>
                      </a:pPr>
                      <a:r>
                        <a:rPr lang="en-US" sz="1350" b="0">
                          <a:solidFill>
                            <a:schemeClr val="tx1"/>
                          </a:solidFill>
                          <a:effectLst/>
                        </a:rPr>
                        <a:t>3. Tiếp tân sau đó hỏi bệnh nhân rằng họ sẽ thiết lập một cuộc hẹn mới, thay đổi một cuộc hẹn hoặc xóa một cuộc hẹn</a:t>
                      </a:r>
                      <a:endParaRPr lang="en-US" sz="1100" b="0">
                        <a:solidFill>
                          <a:schemeClr val="tx1"/>
                        </a:solidFill>
                        <a:effectLst/>
                      </a:endParaRPr>
                    </a:p>
                    <a:p>
                      <a:pPr>
                        <a:lnSpc>
                          <a:spcPct val="130000"/>
                        </a:lnSpc>
                        <a:spcAft>
                          <a:spcPts val="0"/>
                        </a:spcAft>
                      </a:pPr>
                      <a:r>
                        <a:rPr lang="en-US" sz="1350" b="0">
                          <a:solidFill>
                            <a:schemeClr val="tx1"/>
                          </a:solidFill>
                          <a:effectLst/>
                        </a:rPr>
                        <a:t>4. Tiếp tân yêu cầu bệnh nhân cho một danh sách thời gian hẹn có thể đến khám.</a:t>
                      </a:r>
                      <a:endParaRPr lang="en-US" sz="1100" b="0">
                        <a:solidFill>
                          <a:schemeClr val="tx1"/>
                        </a:solidFill>
                        <a:effectLst/>
                      </a:endParaRPr>
                    </a:p>
                    <a:p>
                      <a:pPr>
                        <a:lnSpc>
                          <a:spcPct val="130000"/>
                        </a:lnSpc>
                        <a:spcAft>
                          <a:spcPts val="0"/>
                        </a:spcAft>
                      </a:pPr>
                      <a:r>
                        <a:rPr lang="en-US" sz="1350" b="0">
                          <a:solidFill>
                            <a:schemeClr val="tx1"/>
                          </a:solidFill>
                          <a:effectLst/>
                        </a:rPr>
                        <a:t>5. Tiếp tân tìm thời gian phù hợp với và lên lịch hẹn.</a:t>
                      </a:r>
                      <a:endParaRPr lang="en-US" sz="1100" b="0">
                        <a:solidFill>
                          <a:schemeClr val="tx1"/>
                        </a:solidFill>
                        <a:effectLst/>
                      </a:endParaRPr>
                    </a:p>
                    <a:p>
                      <a:pPr>
                        <a:lnSpc>
                          <a:spcPct val="130000"/>
                        </a:lnSpc>
                        <a:spcAft>
                          <a:spcPts val="0"/>
                        </a:spcAft>
                      </a:pPr>
                      <a:r>
                        <a:rPr lang="en-US" sz="1350" b="0">
                          <a:solidFill>
                            <a:schemeClr val="tx1"/>
                          </a:solidFill>
                          <a:effectLst/>
                        </a:rPr>
                        <a:t>6. Tiếp tân thông báo cho bệnh nhân về thời gian hẹn của mình </a:t>
                      </a:r>
                      <a:endParaRPr lang="en-US" sz="11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30000"/>
                        </a:lnSpc>
                        <a:spcAft>
                          <a:spcPts val="0"/>
                        </a:spcAft>
                      </a:pPr>
                      <a:r>
                        <a:rPr lang="en-US" sz="1350" b="0">
                          <a:solidFill>
                            <a:schemeClr val="tx1"/>
                          </a:solidFill>
                          <a:effectLst/>
                        </a:rPr>
                        <a:t>1. Bệnh nhân yêu cầu cuộc hẹn và cung cấp cho tiếp tân tên và địa chỉ của mình </a:t>
                      </a:r>
                      <a:endParaRPr lang="en-US" sz="1100" b="0">
                        <a:solidFill>
                          <a:schemeClr val="tx1"/>
                        </a:solidFill>
                        <a:effectLst/>
                      </a:endParaRPr>
                    </a:p>
                    <a:p>
                      <a:pPr>
                        <a:lnSpc>
                          <a:spcPct val="130000"/>
                        </a:lnSpc>
                        <a:spcAft>
                          <a:spcPts val="0"/>
                        </a:spcAft>
                      </a:pPr>
                      <a:r>
                        <a:rPr lang="en-US" sz="1350" b="0">
                          <a:solidFill>
                            <a:schemeClr val="tx1"/>
                          </a:solidFill>
                          <a:effectLst/>
                        </a:rPr>
                        <a:t>2. Tiếp tân tra cứu bệnh nhân và xác định xem bệnh nhân có thay đổi bất kỳ thông tin nào không </a:t>
                      </a:r>
                      <a:br>
                        <a:rPr lang="en-US" sz="1350" b="0">
                          <a:solidFill>
                            <a:schemeClr val="tx1"/>
                          </a:solidFill>
                          <a:effectLst/>
                        </a:rPr>
                      </a:br>
                      <a:r>
                        <a:rPr lang="en-US" sz="1350" b="0">
                          <a:solidFill>
                            <a:schemeClr val="tx1"/>
                          </a:solidFill>
                          <a:effectLst/>
                        </a:rPr>
                        <a:t>3. Tiếp tân sau đó hỏi bệnh nhân rằng họ sẽ thiết lập một cuộc hẹn mới, thay đổi một cuộc hẹn hoặc xóa một cuộc hẹn </a:t>
                      </a:r>
                      <a:endParaRPr lang="en-US" sz="1100" b="0">
                        <a:solidFill>
                          <a:schemeClr val="tx1"/>
                        </a:solidFill>
                        <a:effectLst/>
                      </a:endParaRPr>
                    </a:p>
                    <a:p>
                      <a:pPr>
                        <a:lnSpc>
                          <a:spcPct val="130000"/>
                        </a:lnSpc>
                        <a:spcAft>
                          <a:spcPts val="0"/>
                        </a:spcAft>
                      </a:pPr>
                      <a:r>
                        <a:rPr lang="en-US" sz="1350" b="0">
                          <a:solidFill>
                            <a:schemeClr val="tx1"/>
                          </a:solidFill>
                          <a:effectLst/>
                        </a:rPr>
                        <a:t>4. Tiếp tân hỏi bệnh nhân về việc hủy cuộc hẹn.</a:t>
                      </a:r>
                      <a:br>
                        <a:rPr lang="en-US" sz="1350" b="0">
                          <a:solidFill>
                            <a:schemeClr val="tx1"/>
                          </a:solidFill>
                          <a:effectLst/>
                        </a:rPr>
                      </a:br>
                      <a:r>
                        <a:rPr lang="en-US" sz="1350" b="0">
                          <a:solidFill>
                            <a:schemeClr val="tx1"/>
                          </a:solidFill>
                          <a:effectLst/>
                        </a:rPr>
                        <a:t>5. Tiếp tân tìm và xóa cuộc hẹn </a:t>
                      </a:r>
                      <a:br>
                        <a:rPr lang="en-US" sz="1350" b="0">
                          <a:solidFill>
                            <a:schemeClr val="tx1"/>
                          </a:solidFill>
                          <a:effectLst/>
                        </a:rPr>
                      </a:br>
                      <a:r>
                        <a:rPr lang="en-US" sz="1350" b="0">
                          <a:solidFill>
                            <a:schemeClr val="tx1"/>
                          </a:solidFill>
                          <a:effectLst/>
                        </a:rPr>
                        <a:t>6. Tiếp tân thông báo cho bệnh nhân rằng cuộc hẹn của họ đã bị hủy.</a:t>
                      </a:r>
                      <a:endParaRPr lang="en-US" sz="1100" b="0">
                        <a:solidFill>
                          <a:schemeClr val="tx1"/>
                        </a:solidFill>
                        <a:effectLst/>
                      </a:endParaRPr>
                    </a:p>
                    <a:p>
                      <a:pPr>
                        <a:lnSpc>
                          <a:spcPct val="130000"/>
                        </a:lnSpc>
                        <a:spcAft>
                          <a:spcPts val="0"/>
                        </a:spcAft>
                      </a:pPr>
                      <a:r>
                        <a:rPr lang="en-US" sz="1350">
                          <a:solidFill>
                            <a:schemeClr val="tx1"/>
                          </a:solidFill>
                          <a:effectLst/>
                        </a:rPr>
                        <a:t> </a:t>
                      </a:r>
                      <a:endParaRPr lang="en-US" sz="1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741382889"/>
                  </a:ext>
                </a:extLst>
              </a:tr>
            </a:tbl>
          </a:graphicData>
        </a:graphic>
      </p:graphicFrame>
    </p:spTree>
    <p:extLst>
      <p:ext uri="{BB962C8B-B14F-4D97-AF65-F5344CB8AC3E}">
        <p14:creationId xmlns:p14="http://schemas.microsoft.com/office/powerpoint/2010/main" val="36612535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79</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Thiết kế cấu trúc điều hướng</a:t>
            </a:r>
            <a:endParaRPr lang="en-US" sz="1400" dirty="0"/>
          </a:p>
          <a:p>
            <a:pPr lvl="1"/>
            <a:r>
              <a:rPr lang="en-US" dirty="0" err="1"/>
              <a:t>Cấu</a:t>
            </a:r>
            <a:r>
              <a:rPr lang="en-US" dirty="0"/>
              <a:t> </a:t>
            </a:r>
            <a:r>
              <a:rPr lang="en-US" dirty="0" err="1"/>
              <a:t>trúc</a:t>
            </a:r>
            <a:r>
              <a:rPr lang="en-US" dirty="0"/>
              <a:t> </a:t>
            </a:r>
            <a:r>
              <a:rPr lang="en-US" dirty="0" err="1"/>
              <a:t>điều</a:t>
            </a:r>
            <a:r>
              <a:rPr lang="en-US" dirty="0"/>
              <a:t> </a:t>
            </a:r>
            <a:r>
              <a:rPr lang="en-US" dirty="0" err="1"/>
              <a:t>hướng</a:t>
            </a:r>
            <a:r>
              <a:rPr lang="en-US" dirty="0"/>
              <a:t> </a:t>
            </a:r>
            <a:r>
              <a:rPr lang="en-US" dirty="0" err="1"/>
              <a:t>xác</a:t>
            </a:r>
            <a:r>
              <a:rPr lang="en-US" dirty="0"/>
              <a:t> </a:t>
            </a:r>
            <a:r>
              <a:rPr lang="en-US" dirty="0" err="1"/>
              <a:t>định</a:t>
            </a:r>
            <a:endParaRPr lang="en-US" sz="1400" dirty="0"/>
          </a:p>
          <a:p>
            <a:pPr lvl="2"/>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giao</a:t>
            </a:r>
            <a:r>
              <a:rPr lang="en-US" dirty="0"/>
              <a:t> </a:t>
            </a:r>
            <a:r>
              <a:rPr lang="en-US" dirty="0" err="1"/>
              <a:t>diện</a:t>
            </a:r>
            <a:endParaRPr lang="en-US" sz="1000" dirty="0"/>
          </a:p>
          <a:p>
            <a:pPr lvl="2"/>
            <a:r>
              <a:rPr lang="en-US" dirty="0" err="1"/>
              <a:t>Cách</a:t>
            </a:r>
            <a:r>
              <a:rPr lang="en-US" dirty="0"/>
              <a:t> </a:t>
            </a:r>
            <a:r>
              <a:rPr lang="en-US" dirty="0" err="1"/>
              <a:t>chúng</a:t>
            </a:r>
            <a:r>
              <a:rPr lang="en-US" dirty="0"/>
              <a:t> </a:t>
            </a:r>
            <a:r>
              <a:rPr lang="en-US" dirty="0" err="1"/>
              <a:t>làm</a:t>
            </a:r>
            <a:r>
              <a:rPr lang="en-US" dirty="0"/>
              <a:t> </a:t>
            </a:r>
            <a:r>
              <a:rPr lang="en-US" dirty="0" err="1"/>
              <a:t>việc</a:t>
            </a:r>
            <a:r>
              <a:rPr lang="en-US" dirty="0"/>
              <a:t> </a:t>
            </a:r>
            <a:r>
              <a:rPr lang="en-US" dirty="0" err="1"/>
              <a:t>cùng</a:t>
            </a:r>
            <a:r>
              <a:rPr lang="en-US" dirty="0"/>
              <a:t> </a:t>
            </a:r>
            <a:r>
              <a:rPr lang="en-US" dirty="0" err="1"/>
              <a:t>nhau</a:t>
            </a:r>
            <a:r>
              <a:rPr lang="en-US" dirty="0"/>
              <a:t> </a:t>
            </a:r>
            <a:r>
              <a:rPr lang="en-US" dirty="0" err="1"/>
              <a:t>để</a:t>
            </a:r>
            <a:r>
              <a:rPr lang="en-US" dirty="0"/>
              <a:t> </a:t>
            </a:r>
            <a:r>
              <a:rPr lang="en-US" dirty="0" err="1"/>
              <a:t>cung</a:t>
            </a:r>
            <a:r>
              <a:rPr lang="en-US" dirty="0"/>
              <a:t> </a:t>
            </a:r>
            <a:r>
              <a:rPr lang="en-US" dirty="0" err="1"/>
              <a:t>cấp</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người</a:t>
            </a:r>
            <a:r>
              <a:rPr lang="en-US" dirty="0"/>
              <a:t> </a:t>
            </a:r>
            <a:r>
              <a:rPr lang="en-US" dirty="0" err="1"/>
              <a:t>dùng</a:t>
            </a:r>
            <a:endParaRPr lang="en-US" sz="1000" dirty="0"/>
          </a:p>
          <a:p>
            <a:pPr lvl="1"/>
            <a:r>
              <a:rPr lang="en-US" dirty="0" smtClean="0"/>
              <a:t>..</a:t>
            </a:r>
            <a:endParaRPr lang="en-US" sz="800" dirty="0"/>
          </a:p>
        </p:txBody>
      </p:sp>
    </p:spTree>
    <p:extLst>
      <p:ext uri="{BB962C8B-B14F-4D97-AF65-F5344CB8AC3E}">
        <p14:creationId xmlns:p14="http://schemas.microsoft.com/office/powerpoint/2010/main" val="1367131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Cân bằng giữa mô hình cấu trúc và mô hình hành vi</a:t>
            </a:r>
            <a:endParaRPr lang="en-US"/>
          </a:p>
          <a:p>
            <a:pPr lvl="1"/>
            <a:r>
              <a:rPr lang="en-US"/>
              <a:t>Các đối tượng trong ma trận CRUDE phải được liên kết với các lớp</a:t>
            </a:r>
          </a:p>
          <a:p>
            <a:pPr lvl="1"/>
            <a:r>
              <a:rPr lang="en-US"/>
              <a:t>Máy trạng thái hành vi phải được liên kết với các đối tượng trên sơ đồ lớp</a:t>
            </a:r>
          </a:p>
          <a:p>
            <a:pPr lvl="1"/>
            <a:r>
              <a:rPr lang="en-US"/>
              <a:t>Các đối tượng trong biểu đồ tuần tự và giao tiếp phải được liên kết với các đối tượng trên biểu đồ lớp</a:t>
            </a:r>
          </a:p>
          <a:p>
            <a:pPr lvl="1"/>
            <a:r>
              <a:rPr lang="en-US"/>
              <a:t>Các thông điệp trên biểu đồ tuần tự và giao tiếp và chuyển tiếp trên các máy trạng thái hành vi phải được liên kết với các hoạt động </a:t>
            </a:r>
            <a:r>
              <a:rPr lang="en-US" smtClean="0"/>
              <a:t>(phương thức) trong </a:t>
            </a:r>
            <a:r>
              <a:rPr lang="en-US"/>
              <a:t>một lớp</a:t>
            </a:r>
          </a:p>
          <a:p>
            <a:pPr lvl="1"/>
            <a:r>
              <a:rPr lang="en-US"/>
              <a:t>Các trạng thái trong máy trạng thái hành vi phải khớp với các giá trị khác nhau của một thuộc tính của đối tượng</a:t>
            </a:r>
          </a:p>
        </p:txBody>
      </p:sp>
      <p:sp>
        <p:nvSpPr>
          <p:cNvPr id="4" name="Slide Number Placeholder 3"/>
          <p:cNvSpPr>
            <a:spLocks noGrp="1"/>
          </p:cNvSpPr>
          <p:nvPr>
            <p:ph type="sldNum" sz="quarter" idx="12"/>
          </p:nvPr>
        </p:nvSpPr>
        <p:spPr/>
        <p:txBody>
          <a:bodyPr/>
          <a:lstStyle/>
          <a:p>
            <a:fld id="{7EAEB68D-873B-40A0-9B84-406ED7AD1845}" type="slidenum">
              <a:rPr lang="vi-VN" smtClean="0"/>
              <a:t>8</a:t>
            </a:fld>
            <a:endParaRPr lang="vi-VN"/>
          </a:p>
        </p:txBody>
      </p:sp>
    </p:spTree>
    <p:extLst>
      <p:ext uri="{BB962C8B-B14F-4D97-AF65-F5344CB8AC3E}">
        <p14:creationId xmlns:p14="http://schemas.microsoft.com/office/powerpoint/2010/main" val="17461739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80</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Thiết kế cấu trúc điều hướng</a:t>
            </a:r>
            <a:endParaRPr lang="en-US" sz="1400" dirty="0"/>
          </a:p>
          <a:p>
            <a:pPr lvl="1"/>
            <a:r>
              <a:rPr lang="en-US" dirty="0" smtClean="0"/>
              <a:t>..</a:t>
            </a:r>
            <a:endParaRPr lang="en-US" sz="1000" dirty="0" smtClean="0"/>
          </a:p>
          <a:p>
            <a:pPr lvl="1"/>
            <a:r>
              <a:rPr lang="en-US" dirty="0" err="1" smtClean="0"/>
              <a:t>Sơ</a:t>
            </a:r>
            <a:r>
              <a:rPr lang="en-US" dirty="0" smtClean="0"/>
              <a:t> </a:t>
            </a:r>
            <a:r>
              <a:rPr lang="en-US" dirty="0" err="1" smtClean="0"/>
              <a:t>đồ</a:t>
            </a:r>
            <a:r>
              <a:rPr lang="en-US" dirty="0" smtClean="0"/>
              <a:t> </a:t>
            </a:r>
            <a:r>
              <a:rPr lang="en-US" dirty="0" err="1" smtClean="0"/>
              <a:t>điều</a:t>
            </a:r>
            <a:r>
              <a:rPr lang="en-US" dirty="0" smtClean="0"/>
              <a:t> </a:t>
            </a:r>
            <a:r>
              <a:rPr lang="en-US" dirty="0" err="1" smtClean="0"/>
              <a:t>hướng</a:t>
            </a:r>
            <a:r>
              <a:rPr lang="en-US" dirty="0" smtClean="0"/>
              <a:t> </a:t>
            </a:r>
            <a:r>
              <a:rPr lang="en-US" dirty="0" err="1" smtClean="0"/>
              <a:t>cửa</a:t>
            </a:r>
            <a:r>
              <a:rPr lang="en-US" dirty="0" smtClean="0"/>
              <a:t> </a:t>
            </a:r>
            <a:r>
              <a:rPr lang="en-US" dirty="0" err="1" smtClean="0"/>
              <a:t>sổ</a:t>
            </a:r>
            <a:r>
              <a:rPr lang="en-US" dirty="0" smtClean="0"/>
              <a:t> (Windows Navigation Diagrams - WND)</a:t>
            </a:r>
            <a:endParaRPr lang="en-US" sz="1400" dirty="0" smtClean="0"/>
          </a:p>
          <a:p>
            <a:pPr lvl="2"/>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một</a:t>
            </a:r>
            <a:r>
              <a:rPr lang="en-US" dirty="0" smtClean="0"/>
              <a:t> </a:t>
            </a:r>
            <a:r>
              <a:rPr lang="en-US" dirty="0" err="1" smtClean="0"/>
              <a:t>máy</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hành</a:t>
            </a:r>
            <a:r>
              <a:rPr lang="en-US" dirty="0" smtClean="0"/>
              <a:t> vi</a:t>
            </a:r>
            <a:endParaRPr lang="en-US" sz="1000" dirty="0" smtClean="0"/>
          </a:p>
          <a:p>
            <a:pPr lvl="2"/>
            <a:r>
              <a:rPr lang="en-US" dirty="0" err="1" smtClean="0"/>
              <a:t>Hiển</a:t>
            </a:r>
            <a:r>
              <a:rPr lang="en-US" dirty="0" smtClean="0"/>
              <a:t> </a:t>
            </a:r>
            <a:r>
              <a:rPr lang="en-US" dirty="0" err="1" smtClean="0"/>
              <a:t>thị</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màn</a:t>
            </a:r>
            <a:r>
              <a:rPr lang="en-US" dirty="0" smtClean="0"/>
              <a:t> </a:t>
            </a:r>
            <a:r>
              <a:rPr lang="en-US" dirty="0" err="1" smtClean="0"/>
              <a:t>hình</a:t>
            </a:r>
            <a:r>
              <a:rPr lang="en-US" dirty="0" smtClean="0"/>
              <a:t>, </a:t>
            </a:r>
            <a:r>
              <a:rPr lang="en-US" dirty="0" err="1" smtClean="0"/>
              <a:t>biểu</a:t>
            </a:r>
            <a:r>
              <a:rPr lang="en-US" dirty="0" smtClean="0"/>
              <a:t> </a:t>
            </a:r>
            <a:r>
              <a:rPr lang="en-US" dirty="0" err="1" smtClean="0"/>
              <a:t>mẫu</a:t>
            </a:r>
            <a:r>
              <a:rPr lang="en-US" dirty="0" smtClean="0"/>
              <a:t> </a:t>
            </a:r>
            <a:r>
              <a:rPr lang="en-US" dirty="0" err="1" smtClean="0"/>
              <a:t>và</a:t>
            </a:r>
            <a:r>
              <a:rPr lang="en-US" dirty="0" smtClean="0"/>
              <a:t> </a:t>
            </a:r>
            <a:r>
              <a:rPr lang="en-US" dirty="0" err="1" smtClean="0"/>
              <a:t>báo</a:t>
            </a:r>
            <a:r>
              <a:rPr lang="en-US" dirty="0" smtClean="0"/>
              <a:t> </a:t>
            </a:r>
            <a:r>
              <a:rPr lang="en-US" dirty="0" err="1" smtClean="0"/>
              <a:t>cáo</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bởi</a:t>
            </a:r>
            <a:r>
              <a:rPr lang="en-US" dirty="0" smtClean="0"/>
              <a:t> </a:t>
            </a:r>
            <a:r>
              <a:rPr lang="en-US" dirty="0" err="1" smtClean="0"/>
              <a:t>hệ</a:t>
            </a:r>
            <a:r>
              <a:rPr lang="en-US" dirty="0" smtClean="0"/>
              <a:t> </a:t>
            </a:r>
            <a:r>
              <a:rPr lang="en-US" dirty="0" err="1" smtClean="0"/>
              <a:t>thống</a:t>
            </a:r>
            <a:endParaRPr lang="en-US" sz="1000" dirty="0" smtClean="0"/>
          </a:p>
          <a:p>
            <a:pPr lvl="2"/>
            <a:r>
              <a:rPr lang="en-US" dirty="0" err="1" smtClean="0"/>
              <a:t>Hiển</a:t>
            </a:r>
            <a:r>
              <a:rPr lang="en-US" dirty="0" smtClean="0"/>
              <a:t> </a:t>
            </a:r>
            <a:r>
              <a:rPr lang="en-US" dirty="0" err="1" smtClean="0"/>
              <a:t>thị</a:t>
            </a:r>
            <a:r>
              <a:rPr lang="en-US" dirty="0" smtClean="0"/>
              <a:t> </a:t>
            </a:r>
            <a:r>
              <a:rPr lang="en-US" dirty="0" err="1" smtClean="0"/>
              <a:t>cách</a:t>
            </a:r>
            <a:r>
              <a:rPr lang="en-US" dirty="0" smtClean="0"/>
              <a:t> </a:t>
            </a:r>
            <a:r>
              <a:rPr lang="en-US" dirty="0" err="1" smtClean="0"/>
              <a:t>người</a:t>
            </a:r>
            <a:r>
              <a:rPr lang="en-US" dirty="0" smtClean="0"/>
              <a:t> </a:t>
            </a:r>
            <a:r>
              <a:rPr lang="en-US" dirty="0" err="1" smtClean="0"/>
              <a:t>dùng</a:t>
            </a:r>
            <a:r>
              <a:rPr lang="en-US" dirty="0" smtClean="0"/>
              <a:t> di </a:t>
            </a:r>
            <a:r>
              <a:rPr lang="en-US" dirty="0" err="1" smtClean="0"/>
              <a:t>chuyển</a:t>
            </a:r>
            <a:r>
              <a:rPr lang="en-US" dirty="0" smtClean="0"/>
              <a:t> </a:t>
            </a:r>
            <a:r>
              <a:rPr lang="en-US" dirty="0" err="1" smtClean="0"/>
              <a:t>từ</a:t>
            </a:r>
            <a:r>
              <a:rPr lang="en-US" dirty="0" smtClean="0"/>
              <a:t> </a:t>
            </a:r>
            <a:r>
              <a:rPr lang="en-US" dirty="0" err="1" smtClean="0"/>
              <a:t>cửa</a:t>
            </a:r>
            <a:r>
              <a:rPr lang="en-US" dirty="0" smtClean="0"/>
              <a:t> </a:t>
            </a:r>
            <a:r>
              <a:rPr lang="en-US" dirty="0" err="1" smtClean="0"/>
              <a:t>sổ</a:t>
            </a:r>
            <a:r>
              <a:rPr lang="en-US" dirty="0" smtClean="0"/>
              <a:t> </a:t>
            </a:r>
            <a:r>
              <a:rPr lang="en-US" dirty="0" err="1" smtClean="0"/>
              <a:t>này</a:t>
            </a:r>
            <a:r>
              <a:rPr lang="en-US" dirty="0" smtClean="0"/>
              <a:t> sang </a:t>
            </a:r>
            <a:r>
              <a:rPr lang="en-US" dirty="0" err="1" smtClean="0"/>
              <a:t>cửa</a:t>
            </a:r>
            <a:r>
              <a:rPr lang="en-US" dirty="0" smtClean="0"/>
              <a:t> </a:t>
            </a:r>
            <a:r>
              <a:rPr lang="en-US" dirty="0" err="1" smtClean="0"/>
              <a:t>sổ</a:t>
            </a:r>
            <a:r>
              <a:rPr lang="en-US" dirty="0" smtClean="0"/>
              <a:t> </a:t>
            </a:r>
            <a:r>
              <a:rPr lang="en-US" dirty="0" err="1" smtClean="0"/>
              <a:t>khác</a:t>
            </a:r>
            <a:endParaRPr lang="en-US" sz="1000" dirty="0" smtClean="0"/>
          </a:p>
          <a:p>
            <a:pPr lvl="2"/>
            <a:r>
              <a:rPr lang="en-US" dirty="0" err="1" smtClean="0"/>
              <a:t>Mỗi</a:t>
            </a:r>
            <a:r>
              <a:rPr lang="en-US" dirty="0" smtClean="0"/>
              <a:t> </a:t>
            </a:r>
            <a:r>
              <a:rPr lang="en-US" dirty="0" err="1" smtClean="0"/>
              <a:t>hộp</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một</a:t>
            </a:r>
            <a:r>
              <a:rPr lang="en-US" dirty="0" smtClean="0"/>
              <a:t> </a:t>
            </a:r>
            <a:r>
              <a:rPr lang="en-US" dirty="0" err="1" smtClean="0"/>
              <a:t>thành</a:t>
            </a:r>
            <a:r>
              <a:rPr lang="en-US" dirty="0" smtClean="0"/>
              <a:t> </a:t>
            </a:r>
            <a:r>
              <a:rPr lang="en-US" dirty="0" err="1" smtClean="0"/>
              <a:t>phần</a:t>
            </a:r>
            <a:r>
              <a:rPr lang="en-US" dirty="0" smtClean="0"/>
              <a:t>: Window, Form, Report,…</a:t>
            </a:r>
            <a:endParaRPr lang="en-US" sz="1000" dirty="0" smtClean="0"/>
          </a:p>
          <a:p>
            <a:pPr lvl="2"/>
            <a:r>
              <a:rPr lang="en-US" dirty="0" err="1" smtClean="0"/>
              <a:t>Mũi</a:t>
            </a:r>
            <a:r>
              <a:rPr lang="en-US" dirty="0" smtClean="0"/>
              <a:t> </a:t>
            </a:r>
            <a:r>
              <a:rPr lang="en-US" dirty="0" err="1" smtClean="0"/>
              <a:t>tên</a:t>
            </a:r>
            <a:r>
              <a:rPr lang="en-US" dirty="0" smtClean="0"/>
              <a:t> </a:t>
            </a:r>
            <a:r>
              <a:rPr lang="en-US" dirty="0" err="1" smtClean="0"/>
              <a:t>biểu</a:t>
            </a:r>
            <a:r>
              <a:rPr lang="en-US" dirty="0" smtClean="0"/>
              <a:t> </a:t>
            </a:r>
            <a:r>
              <a:rPr lang="en-US" dirty="0" err="1" smtClean="0"/>
              <a:t>thị</a:t>
            </a:r>
            <a:r>
              <a:rPr lang="en-US" dirty="0" smtClean="0"/>
              <a:t> </a:t>
            </a:r>
            <a:r>
              <a:rPr lang="en-US" dirty="0" err="1" smtClean="0"/>
              <a:t>sự</a:t>
            </a:r>
            <a:r>
              <a:rPr lang="en-US" dirty="0" smtClean="0"/>
              <a:t> </a:t>
            </a:r>
            <a:r>
              <a:rPr lang="en-US" dirty="0" err="1" smtClean="0"/>
              <a:t>chuyển</a:t>
            </a:r>
            <a:r>
              <a:rPr lang="en-US" dirty="0" smtClean="0"/>
              <a:t> </a:t>
            </a:r>
            <a:r>
              <a:rPr lang="en-US" dirty="0" err="1" smtClean="0"/>
              <a:t>tiếp</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gọi</a:t>
            </a:r>
            <a:r>
              <a:rPr lang="en-US" dirty="0" smtClean="0"/>
              <a:t> </a:t>
            </a:r>
            <a:r>
              <a:rPr lang="en-US" dirty="0" err="1" smtClean="0"/>
              <a:t>cửa</a:t>
            </a:r>
            <a:r>
              <a:rPr lang="en-US" dirty="0" smtClean="0"/>
              <a:t> </a:t>
            </a:r>
            <a:r>
              <a:rPr lang="en-US" dirty="0" err="1" smtClean="0"/>
              <a:t>sổ</a:t>
            </a:r>
            <a:r>
              <a:rPr lang="en-US" dirty="0" smtClean="0"/>
              <a:t> </a:t>
            </a:r>
            <a:r>
              <a:rPr lang="en-US" dirty="0" err="1" smtClean="0"/>
              <a:t>tiếp</a:t>
            </a:r>
            <a:r>
              <a:rPr lang="en-US" dirty="0" smtClean="0"/>
              <a:t> </a:t>
            </a:r>
            <a:r>
              <a:rPr lang="en-US" dirty="0" err="1" smtClean="0"/>
              <a:t>theo</a:t>
            </a:r>
            <a:endParaRPr lang="en-US" sz="1000" dirty="0" smtClean="0"/>
          </a:p>
          <a:p>
            <a:pPr lvl="3"/>
            <a:r>
              <a:rPr lang="en-US" dirty="0" err="1" smtClean="0"/>
              <a:t>Mũi</a:t>
            </a:r>
            <a:r>
              <a:rPr lang="en-US" dirty="0" smtClean="0"/>
              <a:t> </a:t>
            </a:r>
            <a:r>
              <a:rPr lang="en-US" dirty="0" err="1" smtClean="0"/>
              <a:t>tên</a:t>
            </a:r>
            <a:r>
              <a:rPr lang="en-US" dirty="0" smtClean="0"/>
              <a:t> </a:t>
            </a:r>
            <a:r>
              <a:rPr lang="en-US" dirty="0" err="1" smtClean="0"/>
              <a:t>đơn</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trở</a:t>
            </a:r>
            <a:r>
              <a:rPr lang="en-US" dirty="0" smtClean="0"/>
              <a:t> </a:t>
            </a:r>
            <a:r>
              <a:rPr lang="en-US" dirty="0" err="1" smtClean="0"/>
              <a:t>về</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gọi</a:t>
            </a:r>
            <a:endParaRPr lang="en-US" sz="800" dirty="0" smtClean="0"/>
          </a:p>
          <a:p>
            <a:pPr lvl="3"/>
            <a:r>
              <a:rPr lang="en-US" dirty="0" err="1" smtClean="0"/>
              <a:t>Mũi</a:t>
            </a:r>
            <a:r>
              <a:rPr lang="en-US" dirty="0" smtClean="0"/>
              <a:t> </a:t>
            </a:r>
            <a:r>
              <a:rPr lang="en-US" dirty="0" err="1"/>
              <a:t>tên</a:t>
            </a:r>
            <a:r>
              <a:rPr lang="en-US" dirty="0"/>
              <a:t> </a:t>
            </a:r>
            <a:r>
              <a:rPr lang="en-US" dirty="0" err="1"/>
              <a:t>kép</a:t>
            </a:r>
            <a:r>
              <a:rPr lang="en-US" dirty="0"/>
              <a:t> </a:t>
            </a:r>
            <a:r>
              <a:rPr lang="en-US" dirty="0" err="1"/>
              <a:t>thể</a:t>
            </a:r>
            <a:r>
              <a:rPr lang="en-US" dirty="0"/>
              <a:t> </a:t>
            </a:r>
            <a:r>
              <a:rPr lang="en-US" dirty="0" err="1"/>
              <a:t>hiện</a:t>
            </a:r>
            <a:r>
              <a:rPr lang="en-US" dirty="0"/>
              <a:t> </a:t>
            </a:r>
            <a:r>
              <a:rPr lang="en-US" dirty="0" err="1"/>
              <a:t>sự</a:t>
            </a:r>
            <a:r>
              <a:rPr lang="en-US" dirty="0"/>
              <a:t> </a:t>
            </a:r>
            <a:r>
              <a:rPr lang="en-US" dirty="0" err="1"/>
              <a:t>trở</a:t>
            </a:r>
            <a:r>
              <a:rPr lang="en-US" dirty="0"/>
              <a:t> </a:t>
            </a:r>
            <a:r>
              <a:rPr lang="en-US" dirty="0" err="1"/>
              <a:t>lại</a:t>
            </a:r>
            <a:r>
              <a:rPr lang="en-US" dirty="0"/>
              <a:t> </a:t>
            </a:r>
            <a:r>
              <a:rPr lang="en-US" dirty="0" err="1"/>
              <a:t>trạng</a:t>
            </a:r>
            <a:r>
              <a:rPr lang="en-US" dirty="0"/>
              <a:t> </a:t>
            </a:r>
            <a:r>
              <a:rPr lang="en-US" dirty="0" err="1"/>
              <a:t>thái</a:t>
            </a:r>
            <a:r>
              <a:rPr lang="en-US" dirty="0"/>
              <a:t> </a:t>
            </a:r>
            <a:r>
              <a:rPr lang="en-US" dirty="0" err="1"/>
              <a:t>gọi</a:t>
            </a:r>
            <a:endParaRPr lang="en-US" sz="800" dirty="0"/>
          </a:p>
        </p:txBody>
      </p:sp>
    </p:spTree>
    <p:extLst>
      <p:ext uri="{BB962C8B-B14F-4D97-AF65-F5344CB8AC3E}">
        <p14:creationId xmlns:p14="http://schemas.microsoft.com/office/powerpoint/2010/main" val="34556072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81</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Thiết kế cấu trúc điều hướng</a:t>
            </a:r>
            <a:endParaRPr lang="en-US" sz="1400" dirty="0"/>
          </a:p>
          <a:p>
            <a:pPr lvl="1"/>
            <a:r>
              <a:rPr lang="en-US" dirty="0" err="1" smtClean="0"/>
              <a:t>Ví</a:t>
            </a:r>
            <a:r>
              <a:rPr lang="en-US" dirty="0" smtClean="0"/>
              <a:t> </a:t>
            </a:r>
            <a:r>
              <a:rPr lang="en-US" dirty="0" err="1" smtClean="0"/>
              <a:t>dụ</a:t>
            </a:r>
            <a:r>
              <a:rPr lang="en-US" dirty="0" smtClean="0"/>
              <a:t>:</a:t>
            </a:r>
            <a:endParaRPr lang="en-US" sz="8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152650" y="2116136"/>
            <a:ext cx="7747808" cy="3976309"/>
          </a:xfrm>
          <a:prstGeom prst="rect">
            <a:avLst/>
          </a:prstGeom>
          <a:noFill/>
          <a:ln>
            <a:noFill/>
          </a:ln>
          <a:effectLst/>
          <a:extLst/>
        </p:spPr>
      </p:pic>
    </p:spTree>
    <p:extLst>
      <p:ext uri="{BB962C8B-B14F-4D97-AF65-F5344CB8AC3E}">
        <p14:creationId xmlns:p14="http://schemas.microsoft.com/office/powerpoint/2010/main" val="26376698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82</a:t>
            </a:fld>
            <a:endParaRPr lang="vi-VN"/>
          </a:p>
        </p:txBody>
      </p:sp>
      <p:sp>
        <p:nvSpPr>
          <p:cNvPr id="11" name="Content Placeholder 10"/>
          <p:cNvSpPr>
            <a:spLocks noGrp="1"/>
          </p:cNvSpPr>
          <p:nvPr>
            <p:ph idx="1"/>
          </p:nvPr>
        </p:nvSpPr>
        <p:spPr/>
        <p:txBody>
          <a:bodyPr>
            <a:normAutofit lnSpcReduction="10000"/>
          </a:bodyPr>
          <a:lstStyle/>
          <a:p>
            <a:r>
              <a:rPr lang="pt-BR" dirty="0" smtClean="0"/>
              <a:t>5.4.2. Quy </a:t>
            </a:r>
            <a:r>
              <a:rPr lang="pt-BR" dirty="0"/>
              <a:t>trình thiết kế giao </a:t>
            </a:r>
            <a:r>
              <a:rPr lang="pt-BR" dirty="0" smtClean="0"/>
              <a:t>diện</a:t>
            </a:r>
            <a:endParaRPr lang="en-US" dirty="0"/>
          </a:p>
          <a:p>
            <a:r>
              <a:rPr lang="pt-BR" dirty="0"/>
              <a:t>Tiêu chuẩn giao </a:t>
            </a:r>
            <a:r>
              <a:rPr lang="pt-BR" dirty="0" smtClean="0"/>
              <a:t>diện</a:t>
            </a:r>
          </a:p>
          <a:p>
            <a:pPr lvl="1"/>
            <a:r>
              <a:rPr lang="en-US" dirty="0" err="1"/>
              <a:t>Tiêu</a:t>
            </a:r>
            <a:r>
              <a:rPr lang="en-US" dirty="0"/>
              <a:t> </a:t>
            </a:r>
            <a:r>
              <a:rPr lang="en-US" dirty="0" err="1"/>
              <a:t>chuẩn</a:t>
            </a:r>
            <a:r>
              <a:rPr lang="en-US" dirty="0"/>
              <a:t> </a:t>
            </a:r>
            <a:r>
              <a:rPr lang="en-US" dirty="0" err="1"/>
              <a:t>giao</a:t>
            </a:r>
            <a:r>
              <a:rPr lang="en-US" dirty="0"/>
              <a:t> </a:t>
            </a:r>
            <a:r>
              <a:rPr lang="en-US" dirty="0" err="1"/>
              <a:t>diện</a:t>
            </a:r>
            <a:r>
              <a:rPr lang="en-US" dirty="0"/>
              <a:t> </a:t>
            </a:r>
            <a:r>
              <a:rPr lang="en-US" dirty="0" err="1"/>
              <a:t>là</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thiết</a:t>
            </a:r>
            <a:r>
              <a:rPr lang="en-US" dirty="0"/>
              <a:t> </a:t>
            </a:r>
            <a:r>
              <a:rPr lang="en-US" dirty="0" err="1"/>
              <a:t>kế</a:t>
            </a:r>
            <a:r>
              <a:rPr lang="en-US" dirty="0"/>
              <a:t> </a:t>
            </a:r>
            <a:r>
              <a:rPr lang="en-US" dirty="0" err="1"/>
              <a:t>cơ</a:t>
            </a:r>
            <a:r>
              <a:rPr lang="en-US" dirty="0"/>
              <a:t> </a:t>
            </a:r>
            <a:r>
              <a:rPr lang="en-US" dirty="0" err="1"/>
              <a:t>bản</a:t>
            </a:r>
            <a:r>
              <a:rPr lang="en-US" dirty="0"/>
              <a:t> </a:t>
            </a:r>
            <a:r>
              <a:rPr lang="en-US" dirty="0" err="1"/>
              <a:t>trên</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endParaRPr lang="vi-VN" sz="1400" dirty="0"/>
          </a:p>
          <a:p>
            <a:pPr lvl="1"/>
            <a:r>
              <a:rPr lang="en-US" dirty="0" err="1"/>
              <a:t>Các</a:t>
            </a:r>
            <a:r>
              <a:rPr lang="en-US" dirty="0"/>
              <a:t> </a:t>
            </a:r>
            <a:r>
              <a:rPr lang="en-US" dirty="0" err="1"/>
              <a:t>tiêu</a:t>
            </a:r>
            <a:r>
              <a:rPr lang="en-US" dirty="0"/>
              <a:t> </a:t>
            </a:r>
            <a:r>
              <a:rPr lang="en-US" dirty="0" err="1"/>
              <a:t>chuẩn</a:t>
            </a:r>
            <a:r>
              <a:rPr lang="en-US" dirty="0"/>
              <a:t> </a:t>
            </a:r>
            <a:r>
              <a:rPr lang="en-US" dirty="0" err="1"/>
              <a:t>cần</a:t>
            </a:r>
            <a:r>
              <a:rPr lang="en-US" dirty="0"/>
              <a:t> </a:t>
            </a:r>
            <a:r>
              <a:rPr lang="en-US" dirty="0" err="1"/>
              <a:t>thiết</a:t>
            </a:r>
            <a:r>
              <a:rPr lang="en-US" dirty="0"/>
              <a:t> </a:t>
            </a:r>
            <a:r>
              <a:rPr lang="en-US" dirty="0" err="1"/>
              <a:t>cho</a:t>
            </a:r>
            <a:r>
              <a:rPr lang="en-US" dirty="0"/>
              <a:t>:</a:t>
            </a:r>
            <a:endParaRPr lang="vi-VN" sz="1400" dirty="0"/>
          </a:p>
          <a:p>
            <a:pPr lvl="2"/>
            <a:r>
              <a:rPr lang="en-US" dirty="0" err="1"/>
              <a:t>Tính</a:t>
            </a:r>
            <a:r>
              <a:rPr lang="en-US" dirty="0"/>
              <a:t> </a:t>
            </a:r>
            <a:r>
              <a:rPr lang="en-US" dirty="0" err="1"/>
              <a:t>ẩn</a:t>
            </a:r>
            <a:r>
              <a:rPr lang="en-US" dirty="0"/>
              <a:t> </a:t>
            </a:r>
            <a:r>
              <a:rPr lang="en-US" dirty="0" err="1"/>
              <a:t>dụ</a:t>
            </a:r>
            <a:r>
              <a:rPr lang="en-US" dirty="0"/>
              <a:t> (Interface Metaphor):  </a:t>
            </a:r>
            <a:r>
              <a:rPr lang="en-US" dirty="0" err="1"/>
              <a:t>Xác</a:t>
            </a:r>
            <a:r>
              <a:rPr lang="en-US" dirty="0"/>
              <a:t> </a:t>
            </a:r>
            <a:r>
              <a:rPr lang="en-US" dirty="0" err="1"/>
              <a:t>định</a:t>
            </a:r>
            <a:r>
              <a:rPr lang="en-US" dirty="0"/>
              <a:t> </a:t>
            </a:r>
            <a:r>
              <a:rPr lang="en-US" dirty="0" err="1"/>
              <a:t>cách</a:t>
            </a:r>
            <a:r>
              <a:rPr lang="en-US" dirty="0"/>
              <a:t> </a:t>
            </a:r>
            <a:r>
              <a:rPr lang="en-US" dirty="0" err="1"/>
              <a:t>giao</a:t>
            </a:r>
            <a:r>
              <a:rPr lang="en-US" dirty="0"/>
              <a:t> </a:t>
            </a:r>
            <a:r>
              <a:rPr lang="en-US" dirty="0" err="1"/>
              <a:t>diện</a:t>
            </a:r>
            <a:r>
              <a:rPr lang="en-US" dirty="0"/>
              <a:t> </a:t>
            </a:r>
            <a:r>
              <a:rPr lang="en-US" dirty="0" err="1"/>
              <a:t>sẽ</a:t>
            </a:r>
            <a:r>
              <a:rPr lang="en-US" dirty="0"/>
              <a:t> </a:t>
            </a:r>
            <a:r>
              <a:rPr lang="en-US" dirty="0" err="1"/>
              <a:t>hoạt</a:t>
            </a:r>
            <a:r>
              <a:rPr lang="en-US" dirty="0"/>
              <a:t> </a:t>
            </a:r>
            <a:r>
              <a:rPr lang="en-US" dirty="0" err="1"/>
              <a:t>động</a:t>
            </a:r>
            <a:r>
              <a:rPr lang="en-US" dirty="0"/>
              <a:t> (</a:t>
            </a:r>
            <a:r>
              <a:rPr lang="en-US" dirty="0" err="1"/>
              <a:t>ví</a:t>
            </a:r>
            <a:r>
              <a:rPr lang="en-US" dirty="0"/>
              <a:t> </a:t>
            </a:r>
            <a:r>
              <a:rPr lang="en-US" dirty="0" err="1"/>
              <a:t>dụ</a:t>
            </a:r>
            <a:r>
              <a:rPr lang="en-US" dirty="0"/>
              <a:t>: </a:t>
            </a:r>
            <a:r>
              <a:rPr lang="en-US" dirty="0" err="1"/>
              <a:t>giỏ</a:t>
            </a:r>
            <a:r>
              <a:rPr lang="en-US" dirty="0"/>
              <a:t> </a:t>
            </a:r>
            <a:r>
              <a:rPr lang="en-US" dirty="0" err="1"/>
              <a:t>hàng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mặt</a:t>
            </a:r>
            <a:r>
              <a:rPr lang="en-US" dirty="0"/>
              <a:t> </a:t>
            </a:r>
            <a:r>
              <a:rPr lang="en-US" dirty="0" err="1"/>
              <a:t>hàng</a:t>
            </a:r>
            <a:r>
              <a:rPr lang="en-US" dirty="0"/>
              <a:t> </a:t>
            </a:r>
            <a:r>
              <a:rPr lang="en-US" dirty="0" err="1"/>
              <a:t>được</a:t>
            </a:r>
            <a:r>
              <a:rPr lang="en-US" dirty="0"/>
              <a:t> </a:t>
            </a:r>
            <a:r>
              <a:rPr lang="en-US" dirty="0" err="1"/>
              <a:t>chọn</a:t>
            </a:r>
            <a:r>
              <a:rPr lang="en-US" dirty="0"/>
              <a:t> </a:t>
            </a:r>
            <a:r>
              <a:rPr lang="en-US" dirty="0" err="1"/>
              <a:t>để</a:t>
            </a:r>
            <a:r>
              <a:rPr lang="en-US" dirty="0"/>
              <a:t> </a:t>
            </a:r>
            <a:r>
              <a:rPr lang="en-US" dirty="0" err="1"/>
              <a:t>mua</a:t>
            </a:r>
            <a:r>
              <a:rPr lang="en-US" dirty="0"/>
              <a:t>)</a:t>
            </a:r>
            <a:endParaRPr lang="vi-VN" sz="1000" dirty="0"/>
          </a:p>
          <a:p>
            <a:pPr lvl="2"/>
            <a:r>
              <a:rPr lang="en-US" dirty="0" err="1"/>
              <a:t>Đối</a:t>
            </a:r>
            <a:r>
              <a:rPr lang="en-US" dirty="0"/>
              <a:t> </a:t>
            </a:r>
            <a:r>
              <a:rPr lang="en-US" dirty="0" err="1"/>
              <a:t>tượng</a:t>
            </a:r>
            <a:r>
              <a:rPr lang="en-US" dirty="0"/>
              <a:t> (Interface Objects): </a:t>
            </a:r>
            <a:r>
              <a:rPr lang="en-US" dirty="0" err="1"/>
              <a:t>tên</a:t>
            </a:r>
            <a:r>
              <a:rPr lang="en-US" dirty="0"/>
              <a:t> </a:t>
            </a:r>
            <a:r>
              <a:rPr lang="en-US" dirty="0" err="1"/>
              <a:t>đối</a:t>
            </a:r>
            <a:r>
              <a:rPr lang="en-US" dirty="0"/>
              <a:t> </a:t>
            </a:r>
            <a:r>
              <a:rPr lang="en-US" dirty="0" err="1"/>
              <a:t>tượng</a:t>
            </a:r>
            <a:r>
              <a:rPr lang="en-US" dirty="0"/>
              <a:t> </a:t>
            </a:r>
            <a:r>
              <a:rPr lang="en-US" dirty="0" err="1"/>
              <a:t>nên</a:t>
            </a:r>
            <a:r>
              <a:rPr lang="en-US" dirty="0"/>
              <a:t> </a:t>
            </a:r>
            <a:r>
              <a:rPr lang="en-US" dirty="0" err="1"/>
              <a:t>dễ</a:t>
            </a:r>
            <a:r>
              <a:rPr lang="en-US" dirty="0"/>
              <a:t> </a:t>
            </a:r>
            <a:r>
              <a:rPr lang="en-US" dirty="0" err="1"/>
              <a:t>hiểu</a:t>
            </a:r>
            <a:r>
              <a:rPr lang="en-US" dirty="0"/>
              <a:t> </a:t>
            </a:r>
            <a:r>
              <a:rPr lang="en-US" dirty="0" err="1"/>
              <a:t>và</a:t>
            </a:r>
            <a:r>
              <a:rPr lang="en-US" dirty="0"/>
              <a:t> </a:t>
            </a:r>
            <a:r>
              <a:rPr lang="en-US" dirty="0" err="1"/>
              <a:t>giúp</a:t>
            </a:r>
            <a:r>
              <a:rPr lang="en-US" dirty="0"/>
              <a:t> </a:t>
            </a:r>
            <a:r>
              <a:rPr lang="en-US" dirty="0" err="1"/>
              <a:t>tăng</a:t>
            </a:r>
            <a:r>
              <a:rPr lang="en-US" dirty="0"/>
              <a:t> </a:t>
            </a:r>
            <a:r>
              <a:rPr lang="en-US" dirty="0" err="1"/>
              <a:t>tính</a:t>
            </a:r>
            <a:r>
              <a:rPr lang="en-US" dirty="0"/>
              <a:t> </a:t>
            </a:r>
            <a:r>
              <a:rPr lang="en-US" dirty="0" err="1"/>
              <a:t>ẩn</a:t>
            </a:r>
            <a:r>
              <a:rPr lang="en-US" dirty="0"/>
              <a:t> </a:t>
            </a:r>
            <a:r>
              <a:rPr lang="en-US" dirty="0" err="1"/>
              <a:t>dụ</a:t>
            </a:r>
            <a:r>
              <a:rPr lang="en-US" dirty="0"/>
              <a:t> </a:t>
            </a:r>
            <a:r>
              <a:rPr lang="en-US" dirty="0" err="1"/>
              <a:t>của</a:t>
            </a:r>
            <a:r>
              <a:rPr lang="en-US" dirty="0"/>
              <a:t> </a:t>
            </a:r>
            <a:r>
              <a:rPr lang="en-US" dirty="0" err="1"/>
              <a:t>giao</a:t>
            </a:r>
            <a:r>
              <a:rPr lang="en-US" dirty="0"/>
              <a:t> </a:t>
            </a:r>
            <a:r>
              <a:rPr lang="en-US" dirty="0" err="1"/>
              <a:t>diện</a:t>
            </a:r>
            <a:r>
              <a:rPr lang="en-US" dirty="0"/>
              <a:t>.</a:t>
            </a:r>
            <a:endParaRPr lang="vi-VN" sz="1000" dirty="0"/>
          </a:p>
          <a:p>
            <a:pPr lvl="2"/>
            <a:r>
              <a:rPr lang="en-US" dirty="0" err="1"/>
              <a:t>Hành</a:t>
            </a:r>
            <a:r>
              <a:rPr lang="en-US" dirty="0"/>
              <a:t> </a:t>
            </a:r>
            <a:r>
              <a:rPr lang="en-US" dirty="0" err="1"/>
              <a:t>động</a:t>
            </a:r>
            <a:r>
              <a:rPr lang="en-US" dirty="0"/>
              <a:t> (Interface Actions):  </a:t>
            </a:r>
            <a:r>
              <a:rPr lang="en-US" dirty="0" err="1"/>
              <a:t>chỉ</a:t>
            </a:r>
            <a:r>
              <a:rPr lang="en-US" dirty="0"/>
              <a:t> </a:t>
            </a:r>
            <a:r>
              <a:rPr lang="en-US" dirty="0" err="1"/>
              <a:t>định</a:t>
            </a:r>
            <a:r>
              <a:rPr lang="en-US" dirty="0"/>
              <a:t> </a:t>
            </a:r>
            <a:r>
              <a:rPr lang="en-US" dirty="0" err="1"/>
              <a:t>kiểu</a:t>
            </a:r>
            <a:r>
              <a:rPr lang="en-US" dirty="0"/>
              <a:t> </a:t>
            </a:r>
            <a:r>
              <a:rPr lang="en-US" dirty="0" err="1"/>
              <a:t>ngôn</a:t>
            </a:r>
            <a:r>
              <a:rPr lang="en-US" dirty="0"/>
              <a:t> </a:t>
            </a:r>
            <a:r>
              <a:rPr lang="en-US" dirty="0" err="1"/>
              <a:t>ngữ</a:t>
            </a:r>
            <a:r>
              <a:rPr lang="en-US" dirty="0"/>
              <a:t> </a:t>
            </a:r>
            <a:r>
              <a:rPr lang="en-US" dirty="0" err="1"/>
              <a:t>điều</a:t>
            </a:r>
            <a:r>
              <a:rPr lang="en-US" dirty="0"/>
              <a:t> </a:t>
            </a:r>
            <a:r>
              <a:rPr lang="en-US" dirty="0" err="1"/>
              <a:t>hướng</a:t>
            </a:r>
            <a:r>
              <a:rPr lang="en-US" dirty="0"/>
              <a:t> </a:t>
            </a:r>
            <a:r>
              <a:rPr lang="en-US" dirty="0" err="1"/>
              <a:t>và</a:t>
            </a:r>
            <a:r>
              <a:rPr lang="en-US" dirty="0"/>
              <a:t> </a:t>
            </a:r>
            <a:r>
              <a:rPr lang="en-US" dirty="0" err="1"/>
              <a:t>ngôn</a:t>
            </a:r>
            <a:r>
              <a:rPr lang="en-US" dirty="0"/>
              <a:t> </a:t>
            </a:r>
            <a:r>
              <a:rPr lang="en-US" dirty="0" err="1"/>
              <a:t>ngữ</a:t>
            </a:r>
            <a:r>
              <a:rPr lang="en-US" dirty="0"/>
              <a:t> </a:t>
            </a:r>
            <a:r>
              <a:rPr lang="en-US" dirty="0" err="1"/>
              <a:t>lệnh</a:t>
            </a:r>
            <a:r>
              <a:rPr lang="en-US" dirty="0"/>
              <a:t>. </a:t>
            </a:r>
            <a:r>
              <a:rPr lang="en-US" dirty="0" err="1"/>
              <a:t>Tên</a:t>
            </a:r>
            <a:r>
              <a:rPr lang="en-US" dirty="0"/>
              <a:t> </a:t>
            </a:r>
            <a:r>
              <a:rPr lang="en-US" dirty="0" err="1"/>
              <a:t>cho</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giao</a:t>
            </a:r>
            <a:r>
              <a:rPr lang="en-US" dirty="0"/>
              <a:t> </a:t>
            </a:r>
            <a:r>
              <a:rPr lang="en-US" dirty="0" err="1"/>
              <a:t>diện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phổ</a:t>
            </a:r>
            <a:r>
              <a:rPr lang="en-US" dirty="0"/>
              <a:t> </a:t>
            </a:r>
            <a:r>
              <a:rPr lang="en-US" dirty="0" err="1"/>
              <a:t>biến</a:t>
            </a:r>
            <a:r>
              <a:rPr lang="en-US" dirty="0"/>
              <a:t> </a:t>
            </a:r>
            <a:r>
              <a:rPr lang="en-US" dirty="0" err="1"/>
              <a:t>nhất</a:t>
            </a:r>
            <a:r>
              <a:rPr lang="en-US" dirty="0"/>
              <a:t> </a:t>
            </a:r>
            <a:r>
              <a:rPr lang="en-US" dirty="0" err="1"/>
              <a:t>trong</a:t>
            </a:r>
            <a:r>
              <a:rPr lang="en-US" dirty="0"/>
              <a:t> </a:t>
            </a:r>
            <a:r>
              <a:rPr lang="en-US" dirty="0" err="1"/>
              <a:t>thiết</a:t>
            </a:r>
            <a:r>
              <a:rPr lang="en-US" dirty="0"/>
              <a:t> </a:t>
            </a:r>
            <a:r>
              <a:rPr lang="en-US" dirty="0" err="1"/>
              <a:t>kế</a:t>
            </a:r>
            <a:r>
              <a:rPr lang="en-US" dirty="0"/>
              <a:t> </a:t>
            </a:r>
            <a:r>
              <a:rPr lang="en-US" dirty="0" err="1"/>
              <a:t>điều</a:t>
            </a:r>
            <a:r>
              <a:rPr lang="en-US" dirty="0"/>
              <a:t> </a:t>
            </a:r>
            <a:r>
              <a:rPr lang="en-US" dirty="0" err="1"/>
              <a:t>hướng</a:t>
            </a:r>
            <a:endParaRPr lang="vi-VN" sz="1000" dirty="0"/>
          </a:p>
          <a:p>
            <a:pPr lvl="3"/>
            <a:r>
              <a:rPr lang="en-US" dirty="0" err="1"/>
              <a:t>Chẳng</a:t>
            </a:r>
            <a:r>
              <a:rPr lang="en-US" dirty="0"/>
              <a:t> </a:t>
            </a:r>
            <a:r>
              <a:rPr lang="en-US" dirty="0" err="1"/>
              <a:t>hạn</a:t>
            </a:r>
            <a:r>
              <a:rPr lang="en-US" dirty="0"/>
              <a:t>: </a:t>
            </a:r>
            <a:r>
              <a:rPr lang="en-US" dirty="0" err="1"/>
              <a:t>Mua</a:t>
            </a:r>
            <a:r>
              <a:rPr lang="en-US" dirty="0"/>
              <a:t> </a:t>
            </a:r>
            <a:r>
              <a:rPr lang="en-US" dirty="0" err="1"/>
              <a:t>hàng</a:t>
            </a:r>
            <a:r>
              <a:rPr lang="en-US" dirty="0"/>
              <a:t> - </a:t>
            </a:r>
            <a:r>
              <a:rPr lang="en-US" dirty="0" err="1"/>
              <a:t>đặt</a:t>
            </a:r>
            <a:r>
              <a:rPr lang="en-US" dirty="0"/>
              <a:t> </a:t>
            </a:r>
            <a:r>
              <a:rPr lang="en-US" dirty="0" err="1"/>
              <a:t>hàng</a:t>
            </a:r>
            <a:r>
              <a:rPr lang="en-US" dirty="0"/>
              <a:t>, </a:t>
            </a:r>
            <a:r>
              <a:rPr lang="en-US" dirty="0" err="1"/>
              <a:t>sửa</a:t>
            </a:r>
            <a:r>
              <a:rPr lang="en-US" dirty="0"/>
              <a:t> </a:t>
            </a:r>
            <a:r>
              <a:rPr lang="en-US" dirty="0" err="1"/>
              <a:t>đổi</a:t>
            </a:r>
            <a:r>
              <a:rPr lang="en-US" dirty="0"/>
              <a:t> - </a:t>
            </a:r>
            <a:r>
              <a:rPr lang="en-US" dirty="0" err="1"/>
              <a:t>thay</a:t>
            </a:r>
            <a:r>
              <a:rPr lang="en-US" dirty="0"/>
              <a:t> </a:t>
            </a:r>
            <a:r>
              <a:rPr lang="en-US" dirty="0" err="1"/>
              <a:t>đổi</a:t>
            </a:r>
            <a:r>
              <a:rPr lang="en-US" dirty="0"/>
              <a:t>.</a:t>
            </a:r>
            <a:endParaRPr lang="vi-VN" sz="800" dirty="0"/>
          </a:p>
          <a:p>
            <a:pPr lvl="2"/>
            <a:r>
              <a:rPr lang="en-US" dirty="0" err="1"/>
              <a:t>Biểu</a:t>
            </a:r>
            <a:r>
              <a:rPr lang="en-US" dirty="0"/>
              <a:t> </a:t>
            </a:r>
            <a:r>
              <a:rPr lang="en-US" dirty="0" err="1"/>
              <a:t>tượng</a:t>
            </a:r>
            <a:r>
              <a:rPr lang="en-US" dirty="0"/>
              <a:t> (Interface Icons): </a:t>
            </a:r>
            <a:endParaRPr lang="vi-VN" sz="1000" dirty="0"/>
          </a:p>
          <a:p>
            <a:pPr lvl="3"/>
            <a:r>
              <a:rPr lang="en-US" dirty="0" err="1"/>
              <a:t>Các</a:t>
            </a:r>
            <a:r>
              <a:rPr lang="en-US" dirty="0"/>
              <a:t> </a:t>
            </a:r>
            <a:r>
              <a:rPr lang="en-US" dirty="0" err="1"/>
              <a:t>đối</a:t>
            </a:r>
            <a:r>
              <a:rPr lang="en-US" dirty="0"/>
              <a:t> </a:t>
            </a:r>
            <a:r>
              <a:rPr lang="en-US" dirty="0" err="1"/>
              <a:t>tượng</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và</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chúng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biểu</a:t>
            </a:r>
            <a:r>
              <a:rPr lang="en-US" dirty="0"/>
              <a:t> </a:t>
            </a:r>
            <a:r>
              <a:rPr lang="en-US" dirty="0" err="1"/>
              <a:t>thị</a:t>
            </a:r>
            <a:r>
              <a:rPr lang="en-US" dirty="0"/>
              <a:t> </a:t>
            </a:r>
            <a:r>
              <a:rPr lang="en-US" dirty="0" err="1"/>
              <a:t>bằng</a:t>
            </a:r>
            <a:r>
              <a:rPr lang="en-US" dirty="0"/>
              <a:t> </a:t>
            </a:r>
            <a:r>
              <a:rPr lang="en-US" dirty="0" err="1"/>
              <a:t>biểu</a:t>
            </a:r>
            <a:r>
              <a:rPr lang="en-US" dirty="0"/>
              <a:t> </a:t>
            </a:r>
            <a:r>
              <a:rPr lang="en-US" dirty="0" err="1"/>
              <a:t>tượng</a:t>
            </a:r>
            <a:r>
              <a:rPr lang="en-US" dirty="0"/>
              <a:t>. </a:t>
            </a:r>
            <a:endParaRPr lang="vi-VN" sz="800" dirty="0"/>
          </a:p>
          <a:p>
            <a:pPr lvl="3"/>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biểu</a:t>
            </a:r>
            <a:r>
              <a:rPr lang="en-US" dirty="0"/>
              <a:t> </a:t>
            </a:r>
            <a:r>
              <a:rPr lang="en-US" dirty="0" err="1"/>
              <a:t>tượng</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a:t>
            </a:r>
            <a:r>
              <a:rPr lang="en-US" dirty="0" err="1"/>
              <a:t>người</a:t>
            </a:r>
            <a:r>
              <a:rPr lang="en-US" dirty="0"/>
              <a:t> </a:t>
            </a:r>
            <a:r>
              <a:rPr lang="en-US" dirty="0" err="1"/>
              <a:t>khác</a:t>
            </a:r>
            <a:r>
              <a:rPr lang="en-US" dirty="0"/>
              <a:t>, </a:t>
            </a:r>
            <a:r>
              <a:rPr lang="en-US" dirty="0" err="1"/>
              <a:t>sử</a:t>
            </a:r>
            <a:r>
              <a:rPr lang="en-US" dirty="0"/>
              <a:t> </a:t>
            </a:r>
            <a:r>
              <a:rPr lang="en-US" dirty="0" err="1"/>
              <a:t>dụng</a:t>
            </a:r>
            <a:r>
              <a:rPr lang="en-US" dirty="0"/>
              <a:t> </a:t>
            </a:r>
            <a:r>
              <a:rPr lang="en-US" dirty="0" err="1"/>
              <a:t>những</a:t>
            </a:r>
            <a:r>
              <a:rPr lang="en-US" dirty="0"/>
              <a:t> </a:t>
            </a:r>
            <a:r>
              <a:rPr lang="en-US" dirty="0" err="1"/>
              <a:t>biểu</a:t>
            </a:r>
            <a:r>
              <a:rPr lang="en-US" dirty="0"/>
              <a:t> </a:t>
            </a:r>
            <a:r>
              <a:rPr lang="en-US" dirty="0" err="1"/>
              <a:t>tượng</a:t>
            </a:r>
            <a:r>
              <a:rPr lang="en-US" dirty="0"/>
              <a:t> </a:t>
            </a:r>
            <a:r>
              <a:rPr lang="en-US" dirty="0" err="1"/>
              <a:t>có</a:t>
            </a:r>
            <a:r>
              <a:rPr lang="en-US" dirty="0"/>
              <a:t> </a:t>
            </a:r>
            <a:r>
              <a:rPr lang="en-US" dirty="0" err="1"/>
              <a:t>tính</a:t>
            </a:r>
            <a:r>
              <a:rPr lang="en-US" dirty="0"/>
              <a:t> </a:t>
            </a:r>
            <a:r>
              <a:rPr lang="en-US" dirty="0" err="1"/>
              <a:t>phổ</a:t>
            </a:r>
            <a:r>
              <a:rPr lang="en-US" dirty="0"/>
              <a:t> </a:t>
            </a:r>
            <a:r>
              <a:rPr lang="en-US" dirty="0" err="1"/>
              <a:t>dụng</a:t>
            </a:r>
            <a:r>
              <a:rPr lang="en-US" dirty="0"/>
              <a:t> </a:t>
            </a:r>
            <a:r>
              <a:rPr lang="en-US" dirty="0" err="1"/>
              <a:t>cao</a:t>
            </a:r>
            <a:r>
              <a:rPr lang="en-US" dirty="0"/>
              <a:t>, ý </a:t>
            </a:r>
            <a:r>
              <a:rPr lang="en-US" dirty="0" err="1"/>
              <a:t>nghĩa</a:t>
            </a:r>
            <a:r>
              <a:rPr lang="en-US" dirty="0"/>
              <a:t> </a:t>
            </a:r>
            <a:r>
              <a:rPr lang="en-US" dirty="0" err="1"/>
              <a:t>rõ</a:t>
            </a:r>
            <a:r>
              <a:rPr lang="en-US" dirty="0"/>
              <a:t> </a:t>
            </a:r>
            <a:r>
              <a:rPr lang="en-US" dirty="0" err="1"/>
              <a:t>ràng</a:t>
            </a:r>
            <a:r>
              <a:rPr lang="en-US" dirty="0"/>
              <a:t>.</a:t>
            </a:r>
            <a:endParaRPr lang="vi-VN" sz="800" dirty="0"/>
          </a:p>
          <a:p>
            <a:pPr lvl="2"/>
            <a:r>
              <a:rPr lang="en-US" dirty="0" err="1"/>
              <a:t>Mẫu</a:t>
            </a:r>
            <a:r>
              <a:rPr lang="en-US" dirty="0"/>
              <a:t> </a:t>
            </a:r>
            <a:r>
              <a:rPr lang="en-US" dirty="0" err="1"/>
              <a:t>giao</a:t>
            </a:r>
            <a:r>
              <a:rPr lang="en-US" dirty="0"/>
              <a:t> </a:t>
            </a:r>
            <a:r>
              <a:rPr lang="en-US" dirty="0" err="1"/>
              <a:t>diện</a:t>
            </a:r>
            <a:r>
              <a:rPr lang="en-US" dirty="0"/>
              <a:t> (Interface Templates): </a:t>
            </a:r>
            <a:r>
              <a:rPr lang="en-US" dirty="0" err="1"/>
              <a:t>Mẫu</a:t>
            </a:r>
            <a:r>
              <a:rPr lang="en-US" dirty="0"/>
              <a:t> </a:t>
            </a:r>
            <a:r>
              <a:rPr lang="en-US" dirty="0" err="1"/>
              <a:t>giao</a:t>
            </a:r>
            <a:r>
              <a:rPr lang="en-US" dirty="0"/>
              <a:t> </a:t>
            </a:r>
            <a:r>
              <a:rPr lang="en-US" dirty="0" err="1"/>
              <a:t>diện</a:t>
            </a:r>
            <a:r>
              <a:rPr lang="en-US" dirty="0"/>
              <a:t> </a:t>
            </a:r>
            <a:r>
              <a:rPr lang="en-US" dirty="0" err="1"/>
              <a:t>xác</a:t>
            </a:r>
            <a:r>
              <a:rPr lang="en-US" dirty="0"/>
              <a:t> </a:t>
            </a:r>
            <a:r>
              <a:rPr lang="en-US" dirty="0" err="1"/>
              <a:t>định</a:t>
            </a:r>
            <a:r>
              <a:rPr lang="en-US" dirty="0"/>
              <a:t> </a:t>
            </a:r>
            <a:r>
              <a:rPr lang="en-US" dirty="0" err="1"/>
              <a:t>giao</a:t>
            </a:r>
            <a:r>
              <a:rPr lang="en-US" dirty="0"/>
              <a:t> </a:t>
            </a:r>
            <a:r>
              <a:rPr lang="en-US" dirty="0" err="1"/>
              <a:t>diện</a:t>
            </a:r>
            <a:r>
              <a:rPr lang="en-US" dirty="0"/>
              <a:t> </a:t>
            </a:r>
            <a:r>
              <a:rPr lang="en-US" dirty="0" err="1"/>
              <a:t>chung</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màn</a:t>
            </a:r>
            <a:r>
              <a:rPr lang="en-US" dirty="0"/>
              <a:t> </a:t>
            </a:r>
            <a:r>
              <a:rPr lang="en-US" dirty="0" err="1"/>
              <a:t>hình</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và</a:t>
            </a:r>
            <a:r>
              <a:rPr lang="en-US" dirty="0"/>
              <a:t> </a:t>
            </a:r>
            <a:r>
              <a:rPr lang="en-US" dirty="0" err="1"/>
              <a:t>các</a:t>
            </a:r>
            <a:r>
              <a:rPr lang="en-US" dirty="0"/>
              <a:t> </a:t>
            </a:r>
            <a:r>
              <a:rPr lang="en-US" dirty="0" err="1"/>
              <a:t>biểu</a:t>
            </a:r>
            <a:r>
              <a:rPr lang="en-US" dirty="0"/>
              <a:t> </a:t>
            </a:r>
            <a:r>
              <a:rPr lang="en-US" dirty="0" err="1"/>
              <a:t>mẫu</a:t>
            </a:r>
            <a:r>
              <a:rPr lang="en-US" dirty="0"/>
              <a:t> </a:t>
            </a:r>
            <a:r>
              <a:rPr lang="en-US" dirty="0" err="1"/>
              <a:t>và</a:t>
            </a:r>
            <a:r>
              <a:rPr lang="en-US" dirty="0"/>
              <a:t> </a:t>
            </a:r>
            <a:r>
              <a:rPr lang="en-US" dirty="0" err="1"/>
              <a:t>báo</a:t>
            </a:r>
            <a:r>
              <a:rPr lang="en-US" dirty="0"/>
              <a:t> </a:t>
            </a:r>
            <a:r>
              <a:rPr lang="en-US" dirty="0" err="1"/>
              <a:t>cáo</a:t>
            </a:r>
            <a:r>
              <a:rPr lang="en-US" dirty="0"/>
              <a:t> </a:t>
            </a:r>
            <a:r>
              <a:rPr lang="en-US" dirty="0" err="1"/>
              <a:t>được</a:t>
            </a:r>
            <a:r>
              <a:rPr lang="en-US" dirty="0"/>
              <a:t> </a:t>
            </a:r>
            <a:r>
              <a:rPr lang="en-US" dirty="0" err="1"/>
              <a:t>sử</a:t>
            </a:r>
            <a:r>
              <a:rPr lang="en-US" dirty="0"/>
              <a:t> </a:t>
            </a:r>
            <a:r>
              <a:rPr lang="en-US" dirty="0" err="1"/>
              <a:t>dụng</a:t>
            </a:r>
            <a:r>
              <a:rPr lang="en-US" dirty="0"/>
              <a:t>. </a:t>
            </a:r>
            <a:endParaRPr lang="vi-VN" sz="1000" dirty="0"/>
          </a:p>
          <a:p>
            <a:endParaRPr lang="vi-VN" dirty="0"/>
          </a:p>
        </p:txBody>
      </p:sp>
    </p:spTree>
    <p:extLst>
      <p:ext uri="{BB962C8B-B14F-4D97-AF65-F5344CB8AC3E}">
        <p14:creationId xmlns:p14="http://schemas.microsoft.com/office/powerpoint/2010/main" val="34360241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83</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Thiết kế giao diện nguyên mẫu</a:t>
            </a:r>
            <a:endParaRPr lang="vi-VN" dirty="0"/>
          </a:p>
          <a:p>
            <a:pPr lvl="1"/>
            <a:r>
              <a:rPr lang="en-US" dirty="0" err="1"/>
              <a:t>Mô</a:t>
            </a:r>
            <a:r>
              <a:rPr lang="en-US" dirty="0"/>
              <a:t> </a:t>
            </a:r>
            <a:r>
              <a:rPr lang="en-US" dirty="0" err="1"/>
              <a:t>phỏng</a:t>
            </a:r>
            <a:r>
              <a:rPr lang="en-US" dirty="0"/>
              <a:t> hay </a:t>
            </a:r>
            <a:r>
              <a:rPr lang="en-US" dirty="0" err="1"/>
              <a:t>giả</a:t>
            </a:r>
            <a:r>
              <a:rPr lang="en-US" dirty="0"/>
              <a:t> </a:t>
            </a:r>
            <a:r>
              <a:rPr lang="en-US" dirty="0" err="1"/>
              <a:t>định</a:t>
            </a:r>
            <a:r>
              <a:rPr lang="en-US" dirty="0"/>
              <a:t> </a:t>
            </a:r>
            <a:r>
              <a:rPr lang="en-US" dirty="0" err="1"/>
              <a:t>màn</a:t>
            </a:r>
            <a:r>
              <a:rPr lang="en-US" dirty="0"/>
              <a:t> </a:t>
            </a:r>
            <a:r>
              <a:rPr lang="en-US" dirty="0" err="1"/>
              <a:t>hình</a:t>
            </a:r>
            <a:r>
              <a:rPr lang="en-US" dirty="0"/>
              <a:t> </a:t>
            </a:r>
            <a:r>
              <a:rPr lang="en-US" dirty="0" err="1"/>
              <a:t>máy</a:t>
            </a:r>
            <a:r>
              <a:rPr lang="en-US" dirty="0"/>
              <a:t> </a:t>
            </a:r>
            <a:r>
              <a:rPr lang="en-US" dirty="0" err="1"/>
              <a:t>tính</a:t>
            </a:r>
            <a:r>
              <a:rPr lang="en-US" dirty="0"/>
              <a:t>, </a:t>
            </a:r>
            <a:r>
              <a:rPr lang="en-US" dirty="0" err="1"/>
              <a:t>biểu</a:t>
            </a:r>
            <a:r>
              <a:rPr lang="en-US" dirty="0"/>
              <a:t> </a:t>
            </a:r>
            <a:r>
              <a:rPr lang="en-US" dirty="0" err="1"/>
              <a:t>mẫu</a:t>
            </a:r>
            <a:r>
              <a:rPr lang="en-US" dirty="0"/>
              <a:t> </a:t>
            </a:r>
            <a:r>
              <a:rPr lang="en-US" dirty="0" err="1"/>
              <a:t>và</a:t>
            </a:r>
            <a:r>
              <a:rPr lang="en-US" dirty="0"/>
              <a:t> </a:t>
            </a:r>
            <a:r>
              <a:rPr lang="en-US" dirty="0" err="1"/>
              <a:t>báo</a:t>
            </a:r>
            <a:r>
              <a:rPr lang="en-US" dirty="0"/>
              <a:t> </a:t>
            </a:r>
            <a:r>
              <a:rPr lang="en-US" dirty="0" err="1"/>
              <a:t>cáo</a:t>
            </a:r>
            <a:endParaRPr lang="vi-VN" dirty="0"/>
          </a:p>
          <a:p>
            <a:pPr lvl="1"/>
            <a:r>
              <a:rPr lang="en-US" dirty="0" err="1"/>
              <a:t>Bốn</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phổ</a:t>
            </a:r>
            <a:r>
              <a:rPr lang="en-US" dirty="0"/>
              <a:t> </a:t>
            </a:r>
            <a:r>
              <a:rPr lang="en-US" dirty="0" err="1"/>
              <a:t>biến</a:t>
            </a:r>
            <a:r>
              <a:rPr lang="en-US" dirty="0"/>
              <a:t>:</a:t>
            </a:r>
            <a:endParaRPr lang="vi-VN" dirty="0"/>
          </a:p>
          <a:p>
            <a:pPr lvl="2"/>
            <a:r>
              <a:rPr lang="en-US" dirty="0" err="1"/>
              <a:t>Bảng</a:t>
            </a:r>
            <a:r>
              <a:rPr lang="en-US" dirty="0"/>
              <a:t> </a:t>
            </a:r>
            <a:r>
              <a:rPr lang="en-US" dirty="0" err="1"/>
              <a:t>phân</a:t>
            </a:r>
            <a:r>
              <a:rPr lang="en-US" dirty="0"/>
              <a:t> </a:t>
            </a:r>
            <a:r>
              <a:rPr lang="en-US" dirty="0" err="1"/>
              <a:t>cảnh</a:t>
            </a:r>
            <a:r>
              <a:rPr lang="en-US" dirty="0"/>
              <a:t> (Storyboard): </a:t>
            </a:r>
            <a:r>
              <a:rPr lang="en-US" dirty="0" err="1"/>
              <a:t>vẽ</a:t>
            </a:r>
            <a:r>
              <a:rPr lang="en-US" dirty="0"/>
              <a:t> </a:t>
            </a:r>
            <a:r>
              <a:rPr lang="en-US" dirty="0" err="1"/>
              <a:t>tay</a:t>
            </a:r>
            <a:r>
              <a:rPr lang="en-US" dirty="0"/>
              <a:t> </a:t>
            </a:r>
            <a:r>
              <a:rPr lang="en-US" dirty="0" err="1"/>
              <a:t>hình</a:t>
            </a:r>
            <a:r>
              <a:rPr lang="en-US" dirty="0"/>
              <a:t> </a:t>
            </a:r>
            <a:r>
              <a:rPr lang="en-US" dirty="0" err="1"/>
              <a:t>ảnh</a:t>
            </a:r>
            <a:r>
              <a:rPr lang="en-US" dirty="0"/>
              <a:t> </a:t>
            </a:r>
            <a:r>
              <a:rPr lang="en-US" dirty="0" err="1"/>
              <a:t>của</a:t>
            </a:r>
            <a:r>
              <a:rPr lang="en-US" dirty="0"/>
              <a:t> </a:t>
            </a:r>
            <a:r>
              <a:rPr lang="en-US" dirty="0" err="1"/>
              <a:t>màn</a:t>
            </a:r>
            <a:r>
              <a:rPr lang="en-US" dirty="0"/>
              <a:t> </a:t>
            </a:r>
            <a:r>
              <a:rPr lang="en-US" dirty="0" err="1"/>
              <a:t>hình</a:t>
            </a:r>
            <a:r>
              <a:rPr lang="en-US" dirty="0"/>
              <a:t> </a:t>
            </a:r>
            <a:endParaRPr lang="vi-VN" dirty="0"/>
          </a:p>
          <a:p>
            <a:pPr lvl="2"/>
            <a:r>
              <a:rPr lang="en-US" dirty="0" err="1"/>
              <a:t>Sơ</a:t>
            </a:r>
            <a:r>
              <a:rPr lang="en-US" dirty="0"/>
              <a:t> </a:t>
            </a:r>
            <a:r>
              <a:rPr lang="en-US" dirty="0" err="1"/>
              <a:t>đồ</a:t>
            </a:r>
            <a:r>
              <a:rPr lang="en-US" dirty="0"/>
              <a:t> </a:t>
            </a:r>
            <a:r>
              <a:rPr lang="en-US" dirty="0" err="1"/>
              <a:t>bố</a:t>
            </a:r>
            <a:r>
              <a:rPr lang="en-US" dirty="0"/>
              <a:t> </a:t>
            </a:r>
            <a:r>
              <a:rPr lang="en-US" dirty="0" err="1"/>
              <a:t>trí</a:t>
            </a:r>
            <a:r>
              <a:rPr lang="en-US" dirty="0"/>
              <a:t> </a:t>
            </a:r>
            <a:r>
              <a:rPr lang="en-US" dirty="0" err="1"/>
              <a:t>cửa</a:t>
            </a:r>
            <a:r>
              <a:rPr lang="en-US" dirty="0"/>
              <a:t> </a:t>
            </a:r>
            <a:r>
              <a:rPr lang="en-US" dirty="0" err="1"/>
              <a:t>sổ</a:t>
            </a:r>
            <a:r>
              <a:rPr lang="en-US" dirty="0"/>
              <a:t> (Windows layout diagram): </a:t>
            </a:r>
            <a:r>
              <a:rPr lang="en-US" dirty="0" err="1"/>
              <a:t>dùng</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phần</a:t>
            </a:r>
            <a:r>
              <a:rPr lang="en-US" dirty="0"/>
              <a:t> </a:t>
            </a:r>
            <a:r>
              <a:rPr lang="en-US" dirty="0" err="1"/>
              <a:t>mềm</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màn</a:t>
            </a:r>
            <a:r>
              <a:rPr lang="en-US" dirty="0"/>
              <a:t> </a:t>
            </a:r>
            <a:r>
              <a:rPr lang="en-US" dirty="0" err="1"/>
              <a:t>thình</a:t>
            </a:r>
            <a:r>
              <a:rPr lang="en-US" dirty="0"/>
              <a:t> </a:t>
            </a:r>
            <a:r>
              <a:rPr lang="en-US" dirty="0" err="1"/>
              <a:t>gần</a:t>
            </a:r>
            <a:r>
              <a:rPr lang="en-US" dirty="0"/>
              <a:t> </a:t>
            </a:r>
            <a:r>
              <a:rPr lang="en-US" dirty="0" err="1"/>
              <a:t>giống</a:t>
            </a:r>
            <a:r>
              <a:rPr lang="en-US" dirty="0"/>
              <a:t> </a:t>
            </a:r>
            <a:r>
              <a:rPr lang="en-US" dirty="0" err="1"/>
              <a:t>với</a:t>
            </a:r>
            <a:r>
              <a:rPr lang="en-US" dirty="0"/>
              <a:t> </a:t>
            </a:r>
            <a:r>
              <a:rPr lang="en-US" dirty="0" err="1"/>
              <a:t>giao</a:t>
            </a:r>
            <a:r>
              <a:rPr lang="en-US" dirty="0"/>
              <a:t> </a:t>
            </a:r>
            <a:r>
              <a:rPr lang="en-US" dirty="0" err="1"/>
              <a:t>diện</a:t>
            </a:r>
            <a:r>
              <a:rPr lang="en-US" dirty="0"/>
              <a:t> </a:t>
            </a:r>
            <a:r>
              <a:rPr lang="en-US" dirty="0" err="1"/>
              <a:t>thực</a:t>
            </a:r>
            <a:r>
              <a:rPr lang="en-US" dirty="0"/>
              <a:t> </a:t>
            </a:r>
            <a:r>
              <a:rPr lang="en-US" dirty="0" err="1"/>
              <a:t>tế</a:t>
            </a:r>
            <a:r>
              <a:rPr lang="en-US" dirty="0"/>
              <a:t> </a:t>
            </a:r>
            <a:endParaRPr lang="vi-VN" dirty="0"/>
          </a:p>
          <a:p>
            <a:pPr lvl="2"/>
            <a:r>
              <a:rPr lang="en-US" dirty="0" err="1"/>
              <a:t>Nguyên</a:t>
            </a:r>
            <a:r>
              <a:rPr lang="en-US" dirty="0"/>
              <a:t> </a:t>
            </a:r>
            <a:r>
              <a:rPr lang="en-US" dirty="0" err="1"/>
              <a:t>mẫu</a:t>
            </a:r>
            <a:r>
              <a:rPr lang="en-US" dirty="0"/>
              <a:t> HTML: </a:t>
            </a:r>
            <a:r>
              <a:rPr lang="en-US" dirty="0" err="1"/>
              <a:t>các</a:t>
            </a:r>
            <a:r>
              <a:rPr lang="en-US" dirty="0"/>
              <a:t> </a:t>
            </a:r>
            <a:r>
              <a:rPr lang="en-US" dirty="0" err="1"/>
              <a:t>trang</a:t>
            </a:r>
            <a:r>
              <a:rPr lang="en-US" dirty="0"/>
              <a:t> web </a:t>
            </a:r>
            <a:r>
              <a:rPr lang="en-US" dirty="0" err="1"/>
              <a:t>được</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siêu</a:t>
            </a:r>
            <a:r>
              <a:rPr lang="en-US" dirty="0"/>
              <a:t> </a:t>
            </a:r>
            <a:r>
              <a:rPr lang="en-US" dirty="0" err="1"/>
              <a:t>văn</a:t>
            </a:r>
            <a:r>
              <a:rPr lang="en-US" dirty="0"/>
              <a:t> </a:t>
            </a:r>
            <a:r>
              <a:rPr lang="en-US" dirty="0" err="1"/>
              <a:t>bản</a:t>
            </a:r>
            <a:endParaRPr lang="vi-VN" dirty="0"/>
          </a:p>
          <a:p>
            <a:pPr lvl="2"/>
            <a:r>
              <a:rPr lang="en-US" dirty="0" err="1"/>
              <a:t>Nguyên</a:t>
            </a:r>
            <a:r>
              <a:rPr lang="en-US" dirty="0"/>
              <a:t> </a:t>
            </a:r>
            <a:r>
              <a:rPr lang="en-US" dirty="0" err="1"/>
              <a:t>mẫu</a:t>
            </a:r>
            <a:r>
              <a:rPr lang="en-US" dirty="0"/>
              <a:t> </a:t>
            </a:r>
            <a:r>
              <a:rPr lang="en-US" dirty="0" err="1"/>
              <a:t>ngôn</a:t>
            </a:r>
            <a:r>
              <a:rPr lang="en-US" dirty="0"/>
              <a:t> </a:t>
            </a:r>
            <a:r>
              <a:rPr lang="en-US" dirty="0" err="1"/>
              <a:t>ngữ</a:t>
            </a:r>
            <a:r>
              <a:rPr lang="en-US" dirty="0"/>
              <a:t>: </a:t>
            </a:r>
            <a:r>
              <a:rPr lang="en-US" dirty="0" err="1"/>
              <a:t>phức</a:t>
            </a:r>
            <a:r>
              <a:rPr lang="en-US" dirty="0"/>
              <a:t> </a:t>
            </a:r>
            <a:r>
              <a:rPr lang="en-US" dirty="0" err="1"/>
              <a:t>tạp</a:t>
            </a:r>
            <a:r>
              <a:rPr lang="en-US" dirty="0"/>
              <a:t> </a:t>
            </a:r>
            <a:r>
              <a:rPr lang="en-US" dirty="0" err="1"/>
              <a:t>hơn</a:t>
            </a:r>
            <a:r>
              <a:rPr lang="en-US" dirty="0"/>
              <a:t> HTML</a:t>
            </a:r>
            <a:endParaRPr lang="vi-VN" dirty="0"/>
          </a:p>
          <a:p>
            <a:endParaRPr lang="vi-VN" dirty="0"/>
          </a:p>
        </p:txBody>
      </p:sp>
    </p:spTree>
    <p:extLst>
      <p:ext uri="{BB962C8B-B14F-4D97-AF65-F5344CB8AC3E}">
        <p14:creationId xmlns:p14="http://schemas.microsoft.com/office/powerpoint/2010/main" val="4338370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84</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en-US" dirty="0" err="1" smtClean="0"/>
              <a:t>Một</a:t>
            </a:r>
            <a:r>
              <a:rPr lang="en-US" dirty="0" smtClean="0"/>
              <a:t> </a:t>
            </a:r>
            <a:r>
              <a:rPr lang="en-US" dirty="0" err="1" smtClean="0"/>
              <a:t>số</a:t>
            </a:r>
            <a:r>
              <a:rPr lang="en-US" dirty="0" smtClean="0"/>
              <a:t> </a:t>
            </a:r>
            <a:r>
              <a:rPr lang="en-US" dirty="0" err="1" smtClean="0"/>
              <a:t>công</a:t>
            </a:r>
            <a:r>
              <a:rPr lang="en-US" dirty="0" smtClean="0"/>
              <a:t> </a:t>
            </a:r>
            <a:r>
              <a:rPr lang="en-US" dirty="0" err="1" smtClean="0"/>
              <a:t>vụ</a:t>
            </a:r>
            <a:r>
              <a:rPr lang="en-US" dirty="0" smtClean="0"/>
              <a:t> </a:t>
            </a:r>
            <a:r>
              <a:rPr lang="en-US" dirty="0" err="1" smtClean="0"/>
              <a:t>thông</a:t>
            </a:r>
            <a:r>
              <a:rPr lang="en-US" dirty="0" smtClean="0"/>
              <a:t> </a:t>
            </a:r>
            <a:r>
              <a:rPr lang="en-US" dirty="0" err="1" smtClean="0"/>
              <a:t>dụng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a:t>
            </a:r>
            <a:endParaRPr lang="vi-VN" dirty="0"/>
          </a:p>
          <a:p>
            <a:endParaRPr lang="vi-VN" dirty="0"/>
          </a:p>
        </p:txBody>
      </p:sp>
      <p:pic>
        <p:nvPicPr>
          <p:cNvPr id="5" name="Picture 4"/>
          <p:cNvPicPr/>
          <p:nvPr/>
        </p:nvPicPr>
        <p:blipFill>
          <a:blip r:embed="rId3"/>
          <a:stretch>
            <a:fillRect/>
          </a:stretch>
        </p:blipFill>
        <p:spPr>
          <a:xfrm>
            <a:off x="1289615" y="2606957"/>
            <a:ext cx="6093318" cy="3376154"/>
          </a:xfrm>
          <a:prstGeom prst="rect">
            <a:avLst/>
          </a:prstGeom>
        </p:spPr>
      </p:pic>
      <p:sp>
        <p:nvSpPr>
          <p:cNvPr id="3" name="Rectangle 2"/>
          <p:cNvSpPr/>
          <p:nvPr/>
        </p:nvSpPr>
        <p:spPr>
          <a:xfrm>
            <a:off x="6649156" y="3081867"/>
            <a:ext cx="666044" cy="111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30" name="Picture 6" descr="Khóa học Photoshop cơ bản qua 34+ bài học Miễn Phí 1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1353" y="2606957"/>
            <a:ext cx="2259330" cy="112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661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85</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Đánh giá giao diện</a:t>
            </a:r>
            <a:endParaRPr lang="vi-VN" dirty="0"/>
          </a:p>
          <a:p>
            <a:pPr lvl="1"/>
            <a:r>
              <a:rPr lang="en-US" dirty="0" err="1"/>
              <a:t>Mục</a:t>
            </a:r>
            <a:r>
              <a:rPr lang="en-US" dirty="0"/>
              <a:t> </a:t>
            </a:r>
            <a:r>
              <a:rPr lang="en-US" dirty="0" err="1"/>
              <a:t>tiêu</a:t>
            </a:r>
            <a:r>
              <a:rPr lang="en-US" dirty="0"/>
              <a:t> </a:t>
            </a:r>
            <a:r>
              <a:rPr lang="en-US" dirty="0" err="1"/>
              <a:t>là</a:t>
            </a:r>
            <a:r>
              <a:rPr lang="en-US" dirty="0"/>
              <a:t> </a:t>
            </a:r>
            <a:r>
              <a:rPr lang="en-US" dirty="0" err="1"/>
              <a:t>để</a:t>
            </a:r>
            <a:r>
              <a:rPr lang="en-US" dirty="0"/>
              <a:t> </a:t>
            </a:r>
            <a:r>
              <a:rPr lang="en-US" dirty="0" err="1"/>
              <a:t>hiểu</a:t>
            </a:r>
            <a:r>
              <a:rPr lang="en-US" dirty="0"/>
              <a:t> </a:t>
            </a:r>
            <a:r>
              <a:rPr lang="en-US" dirty="0" err="1"/>
              <a:t>cách</a:t>
            </a:r>
            <a:r>
              <a:rPr lang="en-US" dirty="0"/>
              <a:t> </a:t>
            </a:r>
            <a:r>
              <a:rPr lang="en-US" dirty="0" err="1"/>
              <a:t>cải</a:t>
            </a:r>
            <a:r>
              <a:rPr lang="en-US" dirty="0"/>
              <a:t> </a:t>
            </a:r>
            <a:r>
              <a:rPr lang="en-US" dirty="0" err="1"/>
              <a:t>thiện</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trước</a:t>
            </a:r>
            <a:r>
              <a:rPr lang="en-US" dirty="0"/>
              <a:t> </a:t>
            </a:r>
            <a:r>
              <a:rPr lang="en-US" dirty="0" err="1"/>
              <a:t>khi</a:t>
            </a:r>
            <a:r>
              <a:rPr lang="en-US" dirty="0"/>
              <a:t> </a:t>
            </a:r>
            <a:r>
              <a:rPr lang="en-US" dirty="0" err="1"/>
              <a:t>hệ</a:t>
            </a:r>
            <a:r>
              <a:rPr lang="en-US" dirty="0"/>
              <a:t> </a:t>
            </a:r>
            <a:r>
              <a:rPr lang="en-US" dirty="0" err="1"/>
              <a:t>thống</a:t>
            </a:r>
            <a:r>
              <a:rPr lang="en-US" dirty="0"/>
              <a:t> </a:t>
            </a:r>
            <a:r>
              <a:rPr lang="en-US" dirty="0" err="1"/>
              <a:t>hoàn</a:t>
            </a:r>
            <a:r>
              <a:rPr lang="en-US" dirty="0"/>
              <a:t> </a:t>
            </a:r>
            <a:r>
              <a:rPr lang="en-US" dirty="0" err="1"/>
              <a:t>thành</a:t>
            </a:r>
            <a:endParaRPr lang="vi-VN" dirty="0"/>
          </a:p>
          <a:p>
            <a:pPr lvl="1"/>
            <a:r>
              <a:rPr lang="en-US" dirty="0" err="1"/>
              <a:t>Có</a:t>
            </a:r>
            <a:r>
              <a:rPr lang="en-US" dirty="0"/>
              <a:t> </a:t>
            </a:r>
            <a:r>
              <a:rPr lang="en-US" dirty="0" err="1"/>
              <a:t>càng</a:t>
            </a:r>
            <a:r>
              <a:rPr lang="en-US" dirty="0"/>
              <a:t> </a:t>
            </a:r>
            <a:r>
              <a:rPr lang="en-US" dirty="0" err="1"/>
              <a:t>nhiều</a:t>
            </a:r>
            <a:r>
              <a:rPr lang="en-US" dirty="0"/>
              <a:t> </a:t>
            </a:r>
            <a:r>
              <a:rPr lang="en-US" dirty="0" err="1"/>
              <a:t>người</a:t>
            </a:r>
            <a:r>
              <a:rPr lang="en-US" dirty="0"/>
              <a:t> </a:t>
            </a:r>
            <a:r>
              <a:rPr lang="en-US" dirty="0" err="1"/>
              <a:t>đánh</a:t>
            </a:r>
            <a:r>
              <a:rPr lang="en-US" dirty="0"/>
              <a:t> </a:t>
            </a:r>
            <a:r>
              <a:rPr lang="en-US" dirty="0" err="1"/>
              <a:t>giá</a:t>
            </a:r>
            <a:r>
              <a:rPr lang="en-US" dirty="0"/>
              <a:t> </a:t>
            </a:r>
            <a:r>
              <a:rPr lang="en-US" dirty="0" err="1"/>
              <a:t>giao</a:t>
            </a:r>
            <a:r>
              <a:rPr lang="en-US" dirty="0"/>
              <a:t> </a:t>
            </a:r>
            <a:r>
              <a:rPr lang="en-US" dirty="0" err="1"/>
              <a:t>diện</a:t>
            </a:r>
            <a:r>
              <a:rPr lang="en-US" dirty="0"/>
              <a:t> </a:t>
            </a:r>
            <a:r>
              <a:rPr lang="en-US" dirty="0" err="1"/>
              <a:t>càng</a:t>
            </a:r>
            <a:r>
              <a:rPr lang="en-US" dirty="0"/>
              <a:t> </a:t>
            </a:r>
            <a:r>
              <a:rPr lang="en-US" dirty="0" err="1"/>
              <a:t>tốt</a:t>
            </a:r>
            <a:endParaRPr lang="vi-VN" dirty="0"/>
          </a:p>
          <a:p>
            <a:pPr lvl="1"/>
            <a:r>
              <a:rPr lang="en-US" dirty="0" err="1"/>
              <a:t>Lý</a:t>
            </a:r>
            <a:r>
              <a:rPr lang="en-US" dirty="0"/>
              <a:t> </a:t>
            </a:r>
            <a:r>
              <a:rPr lang="en-US" dirty="0" err="1"/>
              <a:t>tưởng</a:t>
            </a:r>
            <a:r>
              <a:rPr lang="en-US" dirty="0"/>
              <a:t> </a:t>
            </a:r>
            <a:r>
              <a:rPr lang="en-US" dirty="0" err="1"/>
              <a:t>nhất</a:t>
            </a:r>
            <a:r>
              <a:rPr lang="en-US" dirty="0"/>
              <a:t> </a:t>
            </a:r>
            <a:r>
              <a:rPr lang="en-US" dirty="0" err="1"/>
              <a:t>là</a:t>
            </a:r>
            <a:r>
              <a:rPr lang="en-US" dirty="0"/>
              <a:t> </a:t>
            </a:r>
            <a:r>
              <a:rPr lang="en-US" dirty="0" err="1"/>
              <a:t>đánh</a:t>
            </a:r>
            <a:r>
              <a:rPr lang="en-US" dirty="0"/>
              <a:t> </a:t>
            </a:r>
            <a:r>
              <a:rPr lang="en-US" dirty="0" err="1"/>
              <a:t>giá</a:t>
            </a:r>
            <a:r>
              <a:rPr lang="en-US" dirty="0"/>
              <a:t> </a:t>
            </a:r>
            <a:r>
              <a:rPr lang="en-US" dirty="0" err="1"/>
              <a:t>giao</a:t>
            </a:r>
            <a:r>
              <a:rPr lang="en-US" dirty="0"/>
              <a:t> </a:t>
            </a:r>
            <a:r>
              <a:rPr lang="en-US" dirty="0" err="1"/>
              <a:t>diện</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trong</a:t>
            </a:r>
            <a:r>
              <a:rPr lang="en-US" dirty="0"/>
              <a:t> </a:t>
            </a:r>
            <a:r>
              <a:rPr lang="en-US" dirty="0" err="1"/>
              <a:t>khi</a:t>
            </a:r>
            <a:r>
              <a:rPr lang="en-US" dirty="0"/>
              <a:t> </a:t>
            </a:r>
            <a:r>
              <a:rPr lang="en-US" dirty="0" err="1"/>
              <a:t>hệ</a:t>
            </a:r>
            <a:r>
              <a:rPr lang="en-US" dirty="0"/>
              <a:t> </a:t>
            </a:r>
            <a:r>
              <a:rPr lang="en-US" dirty="0" err="1"/>
              <a:t>thống</a:t>
            </a:r>
            <a:r>
              <a:rPr lang="en-US" dirty="0"/>
              <a:t> </a:t>
            </a:r>
            <a:r>
              <a:rPr lang="en-US" dirty="0" err="1"/>
              <a:t>đang</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trước</a:t>
            </a:r>
            <a:r>
              <a:rPr lang="en-US" dirty="0"/>
              <a:t> </a:t>
            </a:r>
            <a:r>
              <a:rPr lang="en-US" dirty="0" err="1"/>
              <a:t>khi</a:t>
            </a:r>
            <a:r>
              <a:rPr lang="en-US" dirty="0"/>
              <a:t> </a:t>
            </a:r>
            <a:r>
              <a:rPr lang="en-US" dirty="0" err="1"/>
              <a:t>nó</a:t>
            </a:r>
            <a:r>
              <a:rPr lang="en-US" dirty="0"/>
              <a:t> </a:t>
            </a:r>
            <a:r>
              <a:rPr lang="en-US" dirty="0" err="1"/>
              <a:t>được</a:t>
            </a:r>
            <a:r>
              <a:rPr lang="en-US" dirty="0"/>
              <a:t> </a:t>
            </a:r>
            <a:r>
              <a:rPr lang="en-US" dirty="0" err="1"/>
              <a:t>xây</a:t>
            </a:r>
            <a:r>
              <a:rPr lang="en-US" dirty="0"/>
              <a:t> </a:t>
            </a:r>
            <a:r>
              <a:rPr lang="en-US" dirty="0" err="1"/>
              <a:t>dựng</a:t>
            </a:r>
            <a:endParaRPr lang="vi-VN" dirty="0"/>
          </a:p>
          <a:p>
            <a:pPr lvl="2"/>
            <a:r>
              <a:rPr lang="en-US" dirty="0" err="1"/>
              <a:t>Giúp</a:t>
            </a:r>
            <a:r>
              <a:rPr lang="en-US" dirty="0"/>
              <a:t> </a:t>
            </a:r>
            <a:r>
              <a:rPr lang="en-US" dirty="0" err="1"/>
              <a:t>xác</a:t>
            </a:r>
            <a:r>
              <a:rPr lang="en-US" dirty="0"/>
              <a:t> </a:t>
            </a:r>
            <a:r>
              <a:rPr lang="en-US" dirty="0" err="1"/>
              <a:t>định</a:t>
            </a:r>
            <a:r>
              <a:rPr lang="en-US" dirty="0"/>
              <a:t> </a:t>
            </a:r>
            <a:r>
              <a:rPr lang="en-US" dirty="0" err="1"/>
              <a:t>và</a:t>
            </a:r>
            <a:r>
              <a:rPr lang="en-US" dirty="0"/>
              <a:t> </a:t>
            </a:r>
            <a:r>
              <a:rPr lang="en-US" dirty="0" err="1"/>
              <a:t>khắc</a:t>
            </a:r>
            <a:r>
              <a:rPr lang="en-US" dirty="0"/>
              <a:t> </a:t>
            </a:r>
            <a:r>
              <a:rPr lang="en-US" dirty="0" err="1"/>
              <a:t>phục</a:t>
            </a:r>
            <a:r>
              <a:rPr lang="en-US" dirty="0"/>
              <a:t> </a:t>
            </a:r>
            <a:r>
              <a:rPr lang="en-US" dirty="0" err="1"/>
              <a:t>vấn</a:t>
            </a:r>
            <a:r>
              <a:rPr lang="en-US" dirty="0"/>
              <a:t> </a:t>
            </a:r>
            <a:r>
              <a:rPr lang="en-US" dirty="0" err="1"/>
              <a:t>đề</a:t>
            </a:r>
            <a:r>
              <a:rPr lang="en-US" dirty="0"/>
              <a:t> </a:t>
            </a:r>
            <a:r>
              <a:rPr lang="en-US" dirty="0" err="1"/>
              <a:t>sớm</a:t>
            </a:r>
            <a:endParaRPr lang="vi-VN" dirty="0"/>
          </a:p>
          <a:p>
            <a:pPr lvl="2"/>
            <a:r>
              <a:rPr lang="en-US" dirty="0" err="1"/>
              <a:t>Các</a:t>
            </a:r>
            <a:r>
              <a:rPr lang="en-US" dirty="0"/>
              <a:t> </a:t>
            </a:r>
            <a:r>
              <a:rPr lang="en-US" dirty="0" err="1"/>
              <a:t>thiết</a:t>
            </a:r>
            <a:r>
              <a:rPr lang="en-US" dirty="0"/>
              <a:t> </a:t>
            </a:r>
            <a:r>
              <a:rPr lang="en-US" dirty="0" err="1"/>
              <a:t>kế</a:t>
            </a:r>
            <a:r>
              <a:rPr lang="en-US" dirty="0"/>
              <a:t> </a:t>
            </a:r>
            <a:r>
              <a:rPr lang="en-US" dirty="0" err="1"/>
              <a:t>có</a:t>
            </a:r>
            <a:r>
              <a:rPr lang="en-US" dirty="0"/>
              <a:t> </a:t>
            </a:r>
            <a:r>
              <a:rPr lang="en-US" dirty="0" err="1"/>
              <a:t>thể</a:t>
            </a:r>
            <a:r>
              <a:rPr lang="en-US" dirty="0"/>
              <a:t> </a:t>
            </a:r>
            <a:r>
              <a:rPr lang="en-US" dirty="0" err="1"/>
              <a:t>sẽ</a:t>
            </a:r>
            <a:r>
              <a:rPr lang="en-US" dirty="0"/>
              <a:t> </a:t>
            </a:r>
            <a:r>
              <a:rPr lang="en-US" dirty="0" err="1"/>
              <a:t>trải</a:t>
            </a:r>
            <a:r>
              <a:rPr lang="en-US" dirty="0"/>
              <a:t> qua </a:t>
            </a:r>
            <a:r>
              <a:rPr lang="en-US" dirty="0" err="1"/>
              <a:t>một</a:t>
            </a:r>
            <a:r>
              <a:rPr lang="en-US" dirty="0"/>
              <a:t> </a:t>
            </a:r>
            <a:r>
              <a:rPr lang="en-US" dirty="0" err="1"/>
              <a:t>số</a:t>
            </a:r>
            <a:r>
              <a:rPr lang="en-US" dirty="0"/>
              <a:t> </a:t>
            </a:r>
            <a:r>
              <a:rPr lang="en-US" dirty="0" err="1"/>
              <a:t>thay</a:t>
            </a:r>
            <a:r>
              <a:rPr lang="en-US" dirty="0"/>
              <a:t> </a:t>
            </a:r>
            <a:r>
              <a:rPr lang="en-US" dirty="0" err="1"/>
              <a:t>đổi</a:t>
            </a:r>
            <a:r>
              <a:rPr lang="en-US" dirty="0"/>
              <a:t> </a:t>
            </a:r>
            <a:r>
              <a:rPr lang="en-US" dirty="0" err="1"/>
              <a:t>sau</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nhìn</a:t>
            </a:r>
            <a:r>
              <a:rPr lang="en-US" dirty="0"/>
              <a:t> </a:t>
            </a:r>
            <a:r>
              <a:rPr lang="en-US" dirty="0" err="1"/>
              <a:t>thấy</a:t>
            </a:r>
            <a:r>
              <a:rPr lang="en-US" dirty="0"/>
              <a:t> </a:t>
            </a:r>
            <a:r>
              <a:rPr lang="en-US" dirty="0" err="1"/>
              <a:t>nó</a:t>
            </a:r>
            <a:r>
              <a:rPr lang="en-US" dirty="0"/>
              <a:t> </a:t>
            </a:r>
            <a:r>
              <a:rPr lang="en-US" dirty="0" err="1"/>
              <a:t>lần</a:t>
            </a:r>
            <a:r>
              <a:rPr lang="en-US" dirty="0"/>
              <a:t> </a:t>
            </a:r>
            <a:r>
              <a:rPr lang="en-US" dirty="0" err="1"/>
              <a:t>đầu</a:t>
            </a:r>
            <a:r>
              <a:rPr lang="en-US" dirty="0"/>
              <a:t> </a:t>
            </a:r>
            <a:r>
              <a:rPr lang="en-US" dirty="0" err="1"/>
              <a:t>tiên</a:t>
            </a:r>
            <a:endParaRPr lang="vi-VN" dirty="0"/>
          </a:p>
          <a:p>
            <a:pPr lvl="1"/>
            <a:endParaRPr lang="vi-VN" dirty="0"/>
          </a:p>
        </p:txBody>
      </p:sp>
    </p:spTree>
    <p:extLst>
      <p:ext uri="{BB962C8B-B14F-4D97-AF65-F5344CB8AC3E}">
        <p14:creationId xmlns:p14="http://schemas.microsoft.com/office/powerpoint/2010/main" val="13674853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86</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Các cách tiếp cận đánh giá giao diện người dùng:</a:t>
            </a:r>
            <a:endParaRPr lang="vi-VN" dirty="0"/>
          </a:p>
          <a:p>
            <a:pPr lvl="1"/>
            <a:r>
              <a:rPr lang="en-US" dirty="0"/>
              <a:t>Theo </a:t>
            </a:r>
            <a:r>
              <a:rPr lang="en-US" dirty="0" err="1"/>
              <a:t>kinh</a:t>
            </a:r>
            <a:r>
              <a:rPr lang="en-US" dirty="0"/>
              <a:t> </a:t>
            </a:r>
            <a:r>
              <a:rPr lang="en-US" dirty="0" err="1"/>
              <a:t>nghiệm</a:t>
            </a:r>
            <a:r>
              <a:rPr lang="en-US" dirty="0"/>
              <a:t>:  so </a:t>
            </a:r>
            <a:r>
              <a:rPr lang="en-US" dirty="0" err="1"/>
              <a:t>sánh</a:t>
            </a:r>
            <a:r>
              <a:rPr lang="en-US" dirty="0"/>
              <a:t> </a:t>
            </a:r>
            <a:r>
              <a:rPr lang="en-US" dirty="0" err="1"/>
              <a:t>thiết</a:t>
            </a:r>
            <a:r>
              <a:rPr lang="en-US" dirty="0"/>
              <a:t> </a:t>
            </a:r>
            <a:r>
              <a:rPr lang="en-US" dirty="0" err="1"/>
              <a:t>kế</a:t>
            </a:r>
            <a:r>
              <a:rPr lang="en-US" dirty="0"/>
              <a:t> </a:t>
            </a:r>
            <a:r>
              <a:rPr lang="en-US" dirty="0" err="1"/>
              <a:t>với</a:t>
            </a:r>
            <a:r>
              <a:rPr lang="en-US" dirty="0"/>
              <a:t> </a:t>
            </a:r>
            <a:r>
              <a:rPr lang="en-US" dirty="0" err="1"/>
              <a:t>các</a:t>
            </a:r>
            <a:r>
              <a:rPr lang="en-US" dirty="0"/>
              <a:t> </a:t>
            </a:r>
            <a:r>
              <a:rPr lang="en-US" dirty="0" err="1"/>
              <a:t>nguyên</a:t>
            </a:r>
            <a:r>
              <a:rPr lang="en-US" dirty="0"/>
              <a:t> </a:t>
            </a:r>
            <a:r>
              <a:rPr lang="en-US" dirty="0" err="1"/>
              <a:t>tắc</a:t>
            </a:r>
            <a:r>
              <a:rPr lang="en-US" dirty="0"/>
              <a:t> </a:t>
            </a:r>
            <a:r>
              <a:rPr lang="en-US" dirty="0" err="1"/>
              <a:t>hoặc</a:t>
            </a:r>
            <a:r>
              <a:rPr lang="en-US" dirty="0"/>
              <a:t> </a:t>
            </a:r>
            <a:r>
              <a:rPr lang="en-US" dirty="0" err="1"/>
              <a:t>quy</a:t>
            </a:r>
            <a:r>
              <a:rPr lang="en-US" dirty="0"/>
              <a:t> </a:t>
            </a:r>
            <a:r>
              <a:rPr lang="en-US" dirty="0" err="1"/>
              <a:t>tắc</a:t>
            </a:r>
            <a:r>
              <a:rPr lang="en-US" dirty="0"/>
              <a:t> </a:t>
            </a:r>
            <a:r>
              <a:rPr lang="en-US" dirty="0" err="1"/>
              <a:t>đã</a:t>
            </a:r>
            <a:r>
              <a:rPr lang="en-US" dirty="0"/>
              <a:t> </a:t>
            </a:r>
            <a:r>
              <a:rPr lang="en-US" dirty="0" err="1"/>
              <a:t>biết</a:t>
            </a:r>
            <a:endParaRPr lang="vi-VN" dirty="0"/>
          </a:p>
          <a:p>
            <a:pPr lvl="1"/>
            <a:r>
              <a:rPr lang="en-US" dirty="0" err="1"/>
              <a:t>Đánh</a:t>
            </a:r>
            <a:r>
              <a:rPr lang="en-US" dirty="0"/>
              <a:t> </a:t>
            </a:r>
            <a:r>
              <a:rPr lang="en-US" dirty="0" err="1"/>
              <a:t>giá</a:t>
            </a:r>
            <a:r>
              <a:rPr lang="en-US" dirty="0"/>
              <a:t> qua </a:t>
            </a:r>
            <a:r>
              <a:rPr lang="en-US" dirty="0" err="1"/>
              <a:t>hướng</a:t>
            </a:r>
            <a:r>
              <a:rPr lang="en-US" dirty="0"/>
              <a:t> </a:t>
            </a:r>
            <a:r>
              <a:rPr lang="en-US" dirty="0" err="1"/>
              <a:t>dẫn</a:t>
            </a:r>
            <a:r>
              <a:rPr lang="en-US" dirty="0"/>
              <a:t>:  </a:t>
            </a:r>
            <a:r>
              <a:rPr lang="en-US" dirty="0" err="1"/>
              <a:t>nhóm</a:t>
            </a:r>
            <a:r>
              <a:rPr lang="en-US" dirty="0"/>
              <a:t> </a:t>
            </a:r>
            <a:r>
              <a:rPr lang="en-US" dirty="0" err="1"/>
              <a:t>thiết</a:t>
            </a:r>
            <a:r>
              <a:rPr lang="en-US" dirty="0"/>
              <a:t> </a:t>
            </a:r>
            <a:r>
              <a:rPr lang="en-US" dirty="0" err="1"/>
              <a:t>kế</a:t>
            </a:r>
            <a:r>
              <a:rPr lang="en-US" dirty="0"/>
              <a:t> </a:t>
            </a:r>
            <a:r>
              <a:rPr lang="en-US" dirty="0" err="1"/>
              <a:t>trình</a:t>
            </a:r>
            <a:r>
              <a:rPr lang="en-US" dirty="0"/>
              <a:t> </a:t>
            </a:r>
            <a:r>
              <a:rPr lang="en-US" dirty="0" err="1"/>
              <a:t>bày</a:t>
            </a:r>
            <a:r>
              <a:rPr lang="en-US" dirty="0"/>
              <a:t> </a:t>
            </a:r>
            <a:r>
              <a:rPr lang="en-US" dirty="0" err="1"/>
              <a:t>nguyên</a:t>
            </a:r>
            <a:r>
              <a:rPr lang="en-US" dirty="0"/>
              <a:t> </a:t>
            </a:r>
            <a:r>
              <a:rPr lang="en-US" dirty="0" err="1"/>
              <a:t>mẫu</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giải</a:t>
            </a:r>
            <a:r>
              <a:rPr lang="en-US" dirty="0"/>
              <a:t> </a:t>
            </a:r>
            <a:r>
              <a:rPr lang="en-US" dirty="0" err="1"/>
              <a:t>thích</a:t>
            </a:r>
            <a:r>
              <a:rPr lang="en-US" dirty="0"/>
              <a:t> </a:t>
            </a:r>
            <a:r>
              <a:rPr lang="en-US" dirty="0" err="1"/>
              <a:t>cách</a:t>
            </a:r>
            <a:r>
              <a:rPr lang="en-US" dirty="0"/>
              <a:t> </a:t>
            </a:r>
            <a:r>
              <a:rPr lang="en-US" dirty="0" err="1"/>
              <a:t>thức</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nó</a:t>
            </a:r>
            <a:endParaRPr lang="vi-VN" dirty="0"/>
          </a:p>
          <a:p>
            <a:pPr lvl="1"/>
            <a:r>
              <a:rPr lang="en-US" dirty="0" err="1"/>
              <a:t>Tương</a:t>
            </a:r>
            <a:r>
              <a:rPr lang="en-US" dirty="0"/>
              <a:t> </a:t>
            </a:r>
            <a:r>
              <a:rPr lang="en-US" dirty="0" err="1"/>
              <a:t>tác</a:t>
            </a:r>
            <a:r>
              <a:rPr lang="en-US" dirty="0"/>
              <a:t>:  </a:t>
            </a:r>
            <a:r>
              <a:rPr lang="en-US" dirty="0" err="1"/>
              <a:t>người</a:t>
            </a:r>
            <a:r>
              <a:rPr lang="en-US" dirty="0"/>
              <a:t> </a:t>
            </a:r>
            <a:r>
              <a:rPr lang="en-US" dirty="0" err="1"/>
              <a:t>dùng</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nguyên</a:t>
            </a:r>
            <a:r>
              <a:rPr lang="en-US" dirty="0"/>
              <a:t> </a:t>
            </a:r>
            <a:r>
              <a:rPr lang="en-US" dirty="0" err="1"/>
              <a:t>mẫu</a:t>
            </a:r>
            <a:r>
              <a:rPr lang="en-US" dirty="0"/>
              <a:t> </a:t>
            </a:r>
            <a:r>
              <a:rPr lang="en-US" dirty="0" err="1"/>
              <a:t>cùng</a:t>
            </a:r>
            <a:r>
              <a:rPr lang="en-US" dirty="0"/>
              <a:t> </a:t>
            </a:r>
            <a:r>
              <a:rPr lang="en-US" dirty="0" err="1"/>
              <a:t>với</a:t>
            </a:r>
            <a:r>
              <a:rPr lang="en-US" dirty="0"/>
              <a:t> </a:t>
            </a:r>
            <a:r>
              <a:rPr lang="en-US" dirty="0" err="1"/>
              <a:t>thành</a:t>
            </a:r>
            <a:r>
              <a:rPr lang="en-US" dirty="0"/>
              <a:t> </a:t>
            </a:r>
            <a:r>
              <a:rPr lang="en-US" dirty="0" err="1"/>
              <a:t>viên</a:t>
            </a:r>
            <a:r>
              <a:rPr lang="en-US" dirty="0"/>
              <a:t> </a:t>
            </a:r>
            <a:r>
              <a:rPr lang="en-US" dirty="0" err="1"/>
              <a:t>nhóm</a:t>
            </a:r>
            <a:r>
              <a:rPr lang="en-US" dirty="0"/>
              <a:t> </a:t>
            </a:r>
            <a:r>
              <a:rPr lang="en-US" dirty="0" err="1"/>
              <a:t>dự</a:t>
            </a:r>
            <a:r>
              <a:rPr lang="en-US" dirty="0"/>
              <a:t> </a:t>
            </a:r>
            <a:r>
              <a:rPr lang="en-US" dirty="0" err="1"/>
              <a:t>án</a:t>
            </a:r>
            <a:endParaRPr lang="vi-VN" dirty="0"/>
          </a:p>
          <a:p>
            <a:pPr lvl="1"/>
            <a:r>
              <a:rPr lang="en-US" dirty="0" err="1"/>
              <a:t>Kiểm</a:t>
            </a:r>
            <a:r>
              <a:rPr lang="en-US" dirty="0"/>
              <a:t> </a:t>
            </a:r>
            <a:r>
              <a:rPr lang="en-US" dirty="0" err="1"/>
              <a:t>tra</a:t>
            </a:r>
            <a:r>
              <a:rPr lang="en-US" dirty="0"/>
              <a:t> </a:t>
            </a:r>
            <a:r>
              <a:rPr lang="en-US" dirty="0" err="1"/>
              <a:t>khả</a:t>
            </a:r>
            <a:r>
              <a:rPr lang="en-US" dirty="0"/>
              <a:t> </a:t>
            </a:r>
            <a:r>
              <a:rPr lang="en-US" dirty="0" err="1"/>
              <a:t>năng</a:t>
            </a:r>
            <a:r>
              <a:rPr lang="en-US" dirty="0"/>
              <a:t> </a:t>
            </a:r>
            <a:r>
              <a:rPr lang="en-US" dirty="0" err="1"/>
              <a:t>sử</a:t>
            </a:r>
            <a:r>
              <a:rPr lang="en-US" dirty="0"/>
              <a:t> </a:t>
            </a:r>
            <a:r>
              <a:rPr lang="en-US" dirty="0" err="1"/>
              <a:t>dụng</a:t>
            </a:r>
            <a:r>
              <a:rPr lang="en-US" dirty="0"/>
              <a:t> </a:t>
            </a:r>
            <a:r>
              <a:rPr lang="en-US" dirty="0" err="1"/>
              <a:t>chính</a:t>
            </a:r>
            <a:r>
              <a:rPr lang="en-US" dirty="0"/>
              <a:t> </a:t>
            </a:r>
            <a:r>
              <a:rPr lang="en-US" dirty="0" err="1"/>
              <a:t>thức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thử</a:t>
            </a:r>
            <a:r>
              <a:rPr lang="en-US" dirty="0"/>
              <a:t> </a:t>
            </a:r>
            <a:r>
              <a:rPr lang="en-US" dirty="0" err="1"/>
              <a:t>nghiệm</a:t>
            </a:r>
            <a:r>
              <a:rPr lang="en-US" dirty="0"/>
              <a:t> </a:t>
            </a:r>
            <a:r>
              <a:rPr lang="en-US" dirty="0" err="1"/>
              <a:t>với</a:t>
            </a:r>
            <a:r>
              <a:rPr lang="en-US" dirty="0"/>
              <a:t> </a:t>
            </a:r>
            <a:r>
              <a:rPr lang="en-US" dirty="0" err="1"/>
              <a:t>người</a:t>
            </a:r>
            <a:r>
              <a:rPr lang="en-US" dirty="0"/>
              <a:t> </a:t>
            </a:r>
            <a:r>
              <a:rPr lang="en-US" dirty="0" err="1"/>
              <a:t>dùng</a:t>
            </a:r>
            <a:r>
              <a:rPr lang="en-US" dirty="0"/>
              <a:t> </a:t>
            </a:r>
            <a:r>
              <a:rPr lang="en-US" dirty="0" err="1"/>
              <a:t>trên</a:t>
            </a:r>
            <a:r>
              <a:rPr lang="en-US" dirty="0"/>
              <a:t> </a:t>
            </a:r>
            <a:r>
              <a:rPr lang="en-US" dirty="0" err="1"/>
              <a:t>một</a:t>
            </a:r>
            <a:r>
              <a:rPr lang="en-US" dirty="0"/>
              <a:t> </a:t>
            </a:r>
            <a:r>
              <a:rPr lang="en-US" dirty="0" err="1"/>
              <a:t>nguyên</a:t>
            </a:r>
            <a:r>
              <a:rPr lang="en-US" dirty="0"/>
              <a:t> </a:t>
            </a:r>
            <a:r>
              <a:rPr lang="en-US" dirty="0" err="1"/>
              <a:t>mẫu</a:t>
            </a:r>
            <a:r>
              <a:rPr lang="en-US" dirty="0"/>
              <a:t> </a:t>
            </a:r>
            <a:r>
              <a:rPr lang="en-US" dirty="0" err="1"/>
              <a:t>ngôn</a:t>
            </a:r>
            <a:r>
              <a:rPr lang="en-US" dirty="0"/>
              <a:t> </a:t>
            </a:r>
            <a:r>
              <a:rPr lang="en-US" dirty="0" err="1"/>
              <a:t>ngữ</a:t>
            </a:r>
            <a:endParaRPr lang="vi-VN" dirty="0"/>
          </a:p>
          <a:p>
            <a:pPr lvl="1"/>
            <a:endParaRPr lang="vi-VN" dirty="0"/>
          </a:p>
        </p:txBody>
      </p:sp>
    </p:spTree>
    <p:extLst>
      <p:ext uri="{BB962C8B-B14F-4D97-AF65-F5344CB8AC3E}">
        <p14:creationId xmlns:p14="http://schemas.microsoft.com/office/powerpoint/2010/main" val="16622957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87</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Thiết kế điều hướng</a:t>
            </a:r>
            <a:endParaRPr lang="vi-VN" dirty="0"/>
          </a:p>
          <a:p>
            <a:pPr lvl="1"/>
            <a:r>
              <a:rPr lang="en-US" dirty="0" err="1"/>
              <a:t>Thành</a:t>
            </a:r>
            <a:r>
              <a:rPr lang="en-US" dirty="0"/>
              <a:t> </a:t>
            </a:r>
            <a:r>
              <a:rPr lang="en-US" dirty="0" err="1"/>
              <a:t>phần</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điều</a:t>
            </a:r>
            <a:r>
              <a:rPr lang="en-US" dirty="0"/>
              <a:t> </a:t>
            </a:r>
            <a:r>
              <a:rPr lang="en-US" dirty="0" err="1"/>
              <a:t>hướng</a:t>
            </a:r>
            <a:r>
              <a:rPr lang="en-US" dirty="0"/>
              <a:t> qua </a:t>
            </a:r>
            <a:r>
              <a:rPr lang="en-US" dirty="0" err="1"/>
              <a:t>hệ</a:t>
            </a:r>
            <a:r>
              <a:rPr lang="en-US" dirty="0"/>
              <a:t> </a:t>
            </a:r>
            <a:r>
              <a:rPr lang="en-US" dirty="0" err="1"/>
              <a:t>thống</a:t>
            </a:r>
            <a:endParaRPr lang="vi-VN" dirty="0"/>
          </a:p>
          <a:p>
            <a:pPr lvl="1"/>
            <a:r>
              <a:rPr lang="en-US" dirty="0" err="1"/>
              <a:t>Cũng</a:t>
            </a:r>
            <a:r>
              <a:rPr lang="en-US" dirty="0"/>
              <a:t> </a:t>
            </a:r>
            <a:r>
              <a:rPr lang="en-US" dirty="0" err="1"/>
              <a:t>cung</a:t>
            </a:r>
            <a:r>
              <a:rPr lang="en-US" dirty="0"/>
              <a:t> </a:t>
            </a:r>
            <a:r>
              <a:rPr lang="en-US" dirty="0" err="1"/>
              <a:t>cấp</a:t>
            </a:r>
            <a:r>
              <a:rPr lang="en-US" dirty="0"/>
              <a:t> </a:t>
            </a:r>
            <a:r>
              <a:rPr lang="en-US" dirty="0" err="1"/>
              <a:t>thông</a:t>
            </a:r>
            <a:r>
              <a:rPr lang="en-US" dirty="0"/>
              <a:t> </a:t>
            </a:r>
            <a:r>
              <a:rPr lang="en-US" dirty="0" err="1"/>
              <a:t>điệp</a:t>
            </a:r>
            <a:r>
              <a:rPr lang="en-US" dirty="0"/>
              <a:t> </a:t>
            </a:r>
            <a:r>
              <a:rPr lang="en-US" dirty="0" err="1"/>
              <a:t>thành</a:t>
            </a:r>
            <a:r>
              <a:rPr lang="en-US" dirty="0"/>
              <a:t> </a:t>
            </a:r>
            <a:r>
              <a:rPr lang="en-US" dirty="0" err="1"/>
              <a:t>công</a:t>
            </a:r>
            <a:r>
              <a:rPr lang="en-US" dirty="0"/>
              <a:t> hay </a:t>
            </a:r>
            <a:r>
              <a:rPr lang="en-US" dirty="0" err="1"/>
              <a:t>thất</a:t>
            </a:r>
            <a:r>
              <a:rPr lang="en-US" dirty="0"/>
              <a:t> </a:t>
            </a:r>
            <a:r>
              <a:rPr lang="en-US" dirty="0" err="1"/>
              <a:t>bại</a:t>
            </a:r>
            <a:r>
              <a:rPr lang="en-US" dirty="0"/>
              <a:t> </a:t>
            </a:r>
            <a:r>
              <a:rPr lang="en-US" dirty="0" err="1"/>
              <a:t>của</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được</a:t>
            </a:r>
            <a:r>
              <a:rPr lang="en-US" dirty="0"/>
              <a:t> </a:t>
            </a:r>
            <a:r>
              <a:rPr lang="en-US" dirty="0" err="1"/>
              <a:t>thực</a:t>
            </a:r>
            <a:r>
              <a:rPr lang="en-US" dirty="0"/>
              <a:t> </a:t>
            </a:r>
            <a:r>
              <a:rPr lang="en-US" dirty="0" err="1"/>
              <a:t>hiện</a:t>
            </a:r>
            <a:endParaRPr lang="vi-VN" dirty="0"/>
          </a:p>
          <a:p>
            <a:pPr lvl="1"/>
            <a:r>
              <a:rPr lang="en-US" dirty="0" err="1"/>
              <a:t>Làm</a:t>
            </a:r>
            <a:r>
              <a:rPr lang="en-US" dirty="0"/>
              <a:t> </a:t>
            </a:r>
            <a:r>
              <a:rPr lang="en-US" dirty="0" err="1"/>
              <a:t>cho</a:t>
            </a:r>
            <a:r>
              <a:rPr lang="en-US" dirty="0"/>
              <a:t> </a:t>
            </a:r>
            <a:r>
              <a:rPr lang="en-US" dirty="0" err="1"/>
              <a:t>nó</a:t>
            </a:r>
            <a:r>
              <a:rPr lang="en-US" dirty="0"/>
              <a:t> </a:t>
            </a:r>
            <a:r>
              <a:rPr lang="en-US" dirty="0" err="1"/>
              <a:t>đơn</a:t>
            </a:r>
            <a:r>
              <a:rPr lang="en-US" dirty="0"/>
              <a:t> </a:t>
            </a:r>
            <a:r>
              <a:rPr lang="en-US" dirty="0" err="1"/>
              <a:t>giản</a:t>
            </a:r>
            <a:r>
              <a:rPr lang="en-US" dirty="0"/>
              <a:t> </a:t>
            </a:r>
            <a:r>
              <a:rPr lang="en-US" dirty="0" err="1"/>
              <a:t>để</a:t>
            </a:r>
            <a:r>
              <a:rPr lang="en-US" dirty="0"/>
              <a:t> </a:t>
            </a:r>
            <a:r>
              <a:rPr lang="en-US" dirty="0" err="1"/>
              <a:t>người</a:t>
            </a:r>
            <a:r>
              <a:rPr lang="en-US" dirty="0"/>
              <a:t> </a:t>
            </a:r>
            <a:r>
              <a:rPr lang="en-US" dirty="0" err="1"/>
              <a:t>dùng</a:t>
            </a:r>
            <a:r>
              <a:rPr lang="en-US" dirty="0"/>
              <a:t> </a:t>
            </a:r>
            <a:r>
              <a:rPr lang="en-US" dirty="0" err="1"/>
              <a:t>không</a:t>
            </a:r>
            <a:r>
              <a:rPr lang="en-US" dirty="0"/>
              <a:t> </a:t>
            </a:r>
            <a:r>
              <a:rPr lang="en-US" dirty="0" err="1"/>
              <a:t>bao</a:t>
            </a:r>
            <a:r>
              <a:rPr lang="en-US" dirty="0"/>
              <a:t> </a:t>
            </a:r>
            <a:r>
              <a:rPr lang="en-US" dirty="0" err="1"/>
              <a:t>giờ</a:t>
            </a:r>
            <a:r>
              <a:rPr lang="en-US" dirty="0"/>
              <a:t> </a:t>
            </a:r>
            <a:r>
              <a:rPr lang="en-US" dirty="0" err="1"/>
              <a:t>thực</a:t>
            </a:r>
            <a:r>
              <a:rPr lang="en-US" dirty="0"/>
              <a:t> </a:t>
            </a:r>
            <a:r>
              <a:rPr lang="en-US" dirty="0" err="1"/>
              <a:t>sự</a:t>
            </a:r>
            <a:r>
              <a:rPr lang="en-US" dirty="0"/>
              <a:t> </a:t>
            </a:r>
            <a:r>
              <a:rPr lang="en-US" dirty="0" err="1"/>
              <a:t>chú</a:t>
            </a:r>
            <a:r>
              <a:rPr lang="en-US" dirty="0"/>
              <a:t> ý</a:t>
            </a:r>
            <a:endParaRPr lang="vi-VN" dirty="0"/>
          </a:p>
          <a:p>
            <a:pPr lvl="1"/>
            <a:r>
              <a:rPr lang="en-US" dirty="0" err="1"/>
              <a:t>Nguyên</a:t>
            </a:r>
            <a:r>
              <a:rPr lang="en-US" dirty="0"/>
              <a:t> </a:t>
            </a:r>
            <a:r>
              <a:rPr lang="en-US" dirty="0" err="1"/>
              <a:t>tắc</a:t>
            </a:r>
            <a:r>
              <a:rPr lang="en-US" dirty="0"/>
              <a:t> </a:t>
            </a:r>
            <a:r>
              <a:rPr lang="en-US" dirty="0" err="1"/>
              <a:t>cơ</a:t>
            </a:r>
            <a:r>
              <a:rPr lang="en-US" dirty="0"/>
              <a:t> </a:t>
            </a:r>
            <a:r>
              <a:rPr lang="en-US" dirty="0" err="1"/>
              <a:t>bản</a:t>
            </a:r>
            <a:r>
              <a:rPr lang="en-US" dirty="0"/>
              <a:t>:</a:t>
            </a:r>
            <a:endParaRPr lang="vi-VN" dirty="0"/>
          </a:p>
          <a:p>
            <a:pPr lvl="2"/>
            <a:r>
              <a:rPr lang="en-US" dirty="0" err="1"/>
              <a:t>Ngăn</a:t>
            </a:r>
            <a:r>
              <a:rPr lang="en-US" dirty="0"/>
              <a:t> </a:t>
            </a:r>
            <a:r>
              <a:rPr lang="en-US" dirty="0" err="1"/>
              <a:t>người</a:t>
            </a:r>
            <a:r>
              <a:rPr lang="en-US" dirty="0"/>
              <a:t> </a:t>
            </a:r>
            <a:r>
              <a:rPr lang="en-US" dirty="0" err="1"/>
              <a:t>dùng</a:t>
            </a:r>
            <a:r>
              <a:rPr lang="en-US" dirty="0"/>
              <a:t> </a:t>
            </a:r>
            <a:r>
              <a:rPr lang="en-US" dirty="0" err="1"/>
              <a:t>mắc</a:t>
            </a:r>
            <a:r>
              <a:rPr lang="en-US" dirty="0"/>
              <a:t> </a:t>
            </a:r>
            <a:r>
              <a:rPr lang="en-US" dirty="0" err="1"/>
              <a:t>lỗi</a:t>
            </a:r>
            <a:endParaRPr lang="vi-VN" dirty="0"/>
          </a:p>
          <a:p>
            <a:pPr lvl="2"/>
            <a:r>
              <a:rPr lang="en-US" dirty="0" err="1"/>
              <a:t>Đơn</a:t>
            </a:r>
            <a:r>
              <a:rPr lang="en-US" dirty="0"/>
              <a:t> </a:t>
            </a:r>
            <a:r>
              <a:rPr lang="en-US" dirty="0" err="1"/>
              <a:t>giản</a:t>
            </a:r>
            <a:r>
              <a:rPr lang="en-US" dirty="0"/>
              <a:t> </a:t>
            </a:r>
            <a:r>
              <a:rPr lang="en-US" dirty="0" err="1"/>
              <a:t>hóa</a:t>
            </a:r>
            <a:r>
              <a:rPr lang="en-US" dirty="0"/>
              <a:t> </a:t>
            </a:r>
            <a:r>
              <a:rPr lang="en-US" dirty="0" err="1"/>
              <a:t>phục</a:t>
            </a:r>
            <a:r>
              <a:rPr lang="en-US" dirty="0"/>
              <a:t> </a:t>
            </a:r>
            <a:r>
              <a:rPr lang="en-US" dirty="0" err="1"/>
              <a:t>hồi</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khi</a:t>
            </a:r>
            <a:r>
              <a:rPr lang="en-US" dirty="0"/>
              <a:t> </a:t>
            </a:r>
            <a:r>
              <a:rPr lang="en-US" dirty="0" err="1"/>
              <a:t>mắc</a:t>
            </a:r>
            <a:r>
              <a:rPr lang="en-US" dirty="0"/>
              <a:t> </a:t>
            </a:r>
            <a:r>
              <a:rPr lang="en-US" dirty="0" err="1"/>
              <a:t>lỗi</a:t>
            </a:r>
            <a:endParaRPr lang="vi-VN" dirty="0"/>
          </a:p>
          <a:p>
            <a:pPr lvl="2"/>
            <a:r>
              <a:rPr lang="en-US" dirty="0" err="1"/>
              <a:t>Sử</a:t>
            </a:r>
            <a:r>
              <a:rPr lang="en-US" dirty="0"/>
              <a:t> </a:t>
            </a:r>
            <a:r>
              <a:rPr lang="en-US" dirty="0" err="1"/>
              <a:t>dụng</a:t>
            </a:r>
            <a:r>
              <a:rPr lang="en-US" dirty="0"/>
              <a:t> </a:t>
            </a:r>
            <a:r>
              <a:rPr lang="en-US" dirty="0" err="1"/>
              <a:t>một</a:t>
            </a:r>
            <a:r>
              <a:rPr lang="en-US" dirty="0"/>
              <a:t> </a:t>
            </a:r>
            <a:r>
              <a:rPr lang="en-US" dirty="0" err="1"/>
              <a:t>thứ</a:t>
            </a:r>
            <a:r>
              <a:rPr lang="en-US" dirty="0"/>
              <a:t> </a:t>
            </a:r>
            <a:r>
              <a:rPr lang="en-US" dirty="0" err="1"/>
              <a:t>tự</a:t>
            </a:r>
            <a:r>
              <a:rPr lang="en-US" dirty="0"/>
              <a:t> </a:t>
            </a:r>
            <a:r>
              <a:rPr lang="en-US" dirty="0" err="1"/>
              <a:t>nhất</a:t>
            </a:r>
            <a:r>
              <a:rPr lang="en-US" dirty="0"/>
              <a:t> </a:t>
            </a:r>
            <a:r>
              <a:rPr lang="en-US" dirty="0" err="1"/>
              <a:t>quán</a:t>
            </a:r>
            <a:r>
              <a:rPr lang="en-US" dirty="0"/>
              <a:t> (</a:t>
            </a:r>
            <a:r>
              <a:rPr lang="en-US" dirty="0" err="1"/>
              <a:t>ví</a:t>
            </a:r>
            <a:r>
              <a:rPr lang="en-US" dirty="0"/>
              <a:t> </a:t>
            </a:r>
            <a:r>
              <a:rPr lang="en-US" dirty="0" err="1"/>
              <a:t>dụ</a:t>
            </a:r>
            <a:r>
              <a:rPr lang="en-US" dirty="0"/>
              <a:t>: File ► Open &gt;&lt; Open ► File)</a:t>
            </a:r>
            <a:endParaRPr lang="vi-VN" dirty="0"/>
          </a:p>
        </p:txBody>
      </p:sp>
    </p:spTree>
    <p:extLst>
      <p:ext uri="{BB962C8B-B14F-4D97-AF65-F5344CB8AC3E}">
        <p14:creationId xmlns:p14="http://schemas.microsoft.com/office/powerpoint/2010/main" val="41548958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88</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Các kiểu điều kiển điều hướng</a:t>
            </a:r>
            <a:endParaRPr lang="vi-VN" dirty="0"/>
          </a:p>
          <a:p>
            <a:pPr lvl="1"/>
            <a:r>
              <a:rPr lang="en-US" dirty="0" err="1"/>
              <a:t>Ngôn</a:t>
            </a:r>
            <a:r>
              <a:rPr lang="en-US" dirty="0"/>
              <a:t> </a:t>
            </a:r>
            <a:r>
              <a:rPr lang="en-US" dirty="0" err="1"/>
              <a:t>ngữ</a:t>
            </a:r>
            <a:endParaRPr lang="vi-VN" dirty="0"/>
          </a:p>
          <a:p>
            <a:pPr lvl="2"/>
            <a:r>
              <a:rPr lang="en-US" dirty="0" err="1"/>
              <a:t>Lệnh</a:t>
            </a:r>
            <a:r>
              <a:rPr lang="en-US" dirty="0"/>
              <a:t> -  </a:t>
            </a:r>
            <a:r>
              <a:rPr lang="en-US" dirty="0" err="1"/>
              <a:t>Người</a:t>
            </a:r>
            <a:r>
              <a:rPr lang="en-US" dirty="0"/>
              <a:t> </a:t>
            </a:r>
            <a:r>
              <a:rPr lang="en-US" dirty="0" err="1"/>
              <a:t>dùng</a:t>
            </a:r>
            <a:r>
              <a:rPr lang="en-US" dirty="0"/>
              <a:t> </a:t>
            </a:r>
            <a:r>
              <a:rPr lang="en-US" dirty="0" err="1"/>
              <a:t>gõ</a:t>
            </a:r>
            <a:r>
              <a:rPr lang="en-US" dirty="0"/>
              <a:t> </a:t>
            </a:r>
            <a:r>
              <a:rPr lang="en-US" dirty="0" err="1"/>
              <a:t>lệnh</a:t>
            </a:r>
            <a:r>
              <a:rPr lang="en-US" dirty="0"/>
              <a:t> </a:t>
            </a:r>
            <a:r>
              <a:rPr lang="en-US" dirty="0" err="1"/>
              <a:t>để</a:t>
            </a:r>
            <a:r>
              <a:rPr lang="en-US" dirty="0"/>
              <a:t> </a:t>
            </a:r>
            <a:r>
              <a:rPr lang="en-US" dirty="0" err="1"/>
              <a:t>thực</a:t>
            </a:r>
            <a:r>
              <a:rPr lang="en-US" dirty="0"/>
              <a:t> </a:t>
            </a:r>
            <a:r>
              <a:rPr lang="en-US" dirty="0" err="1"/>
              <a:t>thi</a:t>
            </a:r>
            <a:endParaRPr lang="vi-VN" dirty="0"/>
          </a:p>
          <a:p>
            <a:pPr lvl="2"/>
            <a:r>
              <a:rPr lang="en-US" dirty="0" err="1"/>
              <a:t>Hệ</a:t>
            </a:r>
            <a:r>
              <a:rPr lang="en-US" dirty="0"/>
              <a:t> </a:t>
            </a:r>
            <a:r>
              <a:rPr lang="en-US" dirty="0" err="1"/>
              <a:t>thống</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 </a:t>
            </a:r>
            <a:r>
              <a:rPr lang="en-US" dirty="0" err="1"/>
              <a:t>hệ</a:t>
            </a:r>
            <a:r>
              <a:rPr lang="en-US" dirty="0"/>
              <a:t> </a:t>
            </a:r>
            <a:r>
              <a:rPr lang="en-US" dirty="0" err="1"/>
              <a:t>thống</a:t>
            </a:r>
            <a:r>
              <a:rPr lang="en-US" dirty="0"/>
              <a:t> </a:t>
            </a:r>
            <a:r>
              <a:rPr lang="en-US" dirty="0" err="1"/>
              <a:t>hiểu</a:t>
            </a:r>
            <a:r>
              <a:rPr lang="en-US" dirty="0"/>
              <a:t> </a:t>
            </a:r>
            <a:r>
              <a:rPr lang="en-US" dirty="0" err="1"/>
              <a:t>ngôn</a:t>
            </a:r>
            <a:r>
              <a:rPr lang="en-US" dirty="0"/>
              <a:t> </a:t>
            </a:r>
            <a:r>
              <a:rPr lang="en-US" dirty="0" err="1"/>
              <a:t>ngữ</a:t>
            </a:r>
            <a:r>
              <a:rPr lang="en-US" dirty="0"/>
              <a:t> </a:t>
            </a:r>
            <a:r>
              <a:rPr lang="en-US" dirty="0" err="1"/>
              <a:t>của</a:t>
            </a:r>
            <a:r>
              <a:rPr lang="en-US" dirty="0"/>
              <a:t> </a:t>
            </a:r>
            <a:r>
              <a:rPr lang="en-US" dirty="0" err="1"/>
              <a:t>người</a:t>
            </a:r>
            <a:r>
              <a:rPr lang="en-US" dirty="0"/>
              <a:t> </a:t>
            </a:r>
            <a:r>
              <a:rPr lang="en-US" dirty="0" err="1"/>
              <a:t>dùng</a:t>
            </a:r>
            <a:endParaRPr lang="vi-VN" dirty="0"/>
          </a:p>
          <a:p>
            <a:pPr lvl="1"/>
            <a:r>
              <a:rPr lang="en-US" dirty="0" err="1"/>
              <a:t>Thực</a:t>
            </a:r>
            <a:r>
              <a:rPr lang="en-US" dirty="0"/>
              <a:t> </a:t>
            </a:r>
            <a:r>
              <a:rPr lang="en-US" dirty="0" err="1"/>
              <a:t>đơn</a:t>
            </a:r>
            <a:endParaRPr lang="vi-VN" dirty="0"/>
          </a:p>
          <a:p>
            <a:pPr lvl="2"/>
            <a:r>
              <a:rPr lang="en-US" dirty="0" err="1"/>
              <a:t>Người</a:t>
            </a:r>
            <a:r>
              <a:rPr lang="en-US" dirty="0"/>
              <a:t> </a:t>
            </a:r>
            <a:r>
              <a:rPr lang="en-US" dirty="0" err="1"/>
              <a:t>dùng</a:t>
            </a:r>
            <a:r>
              <a:rPr lang="en-US" dirty="0"/>
              <a:t> </a:t>
            </a:r>
            <a:r>
              <a:rPr lang="en-US" dirty="0" err="1"/>
              <a:t>được</a:t>
            </a:r>
            <a:r>
              <a:rPr lang="en-US" dirty="0"/>
              <a:t> </a:t>
            </a:r>
            <a:r>
              <a:rPr lang="en-US" dirty="0" err="1"/>
              <a:t>trình</a:t>
            </a:r>
            <a:r>
              <a:rPr lang="en-US" dirty="0"/>
              <a:t> </a:t>
            </a:r>
            <a:r>
              <a:rPr lang="en-US" dirty="0" err="1"/>
              <a:t>bày</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lựa</a:t>
            </a:r>
            <a:r>
              <a:rPr lang="en-US" dirty="0"/>
              <a:t> </a:t>
            </a:r>
            <a:r>
              <a:rPr lang="en-US" dirty="0" err="1"/>
              <a:t>chọn</a:t>
            </a:r>
            <a:endParaRPr lang="vi-VN" dirty="0"/>
          </a:p>
          <a:p>
            <a:pPr lvl="2"/>
            <a:r>
              <a:rPr lang="en-US" dirty="0" err="1"/>
              <a:t>Xuất</a:t>
            </a:r>
            <a:r>
              <a:rPr lang="en-US" dirty="0"/>
              <a:t> </a:t>
            </a:r>
            <a:r>
              <a:rPr lang="en-US" dirty="0" err="1"/>
              <a:t>hiện</a:t>
            </a:r>
            <a:r>
              <a:rPr lang="en-US" dirty="0"/>
              <a:t> </a:t>
            </a:r>
            <a:r>
              <a:rPr lang="en-US" dirty="0" err="1"/>
              <a:t>dưới</a:t>
            </a:r>
            <a:r>
              <a:rPr lang="en-US" dirty="0"/>
              <a:t> </a:t>
            </a:r>
            <a:r>
              <a:rPr lang="en-US" dirty="0" err="1"/>
              <a:t>các</a:t>
            </a:r>
            <a:r>
              <a:rPr lang="en-US" dirty="0"/>
              <a:t> </a:t>
            </a:r>
            <a:r>
              <a:rPr lang="en-US" dirty="0" err="1"/>
              <a:t>hình</a:t>
            </a:r>
            <a:r>
              <a:rPr lang="en-US" dirty="0"/>
              <a:t> </a:t>
            </a:r>
            <a:r>
              <a:rPr lang="en-US" dirty="0" err="1"/>
              <a:t>thức</a:t>
            </a:r>
            <a:r>
              <a:rPr lang="en-US" dirty="0"/>
              <a:t> </a:t>
            </a:r>
            <a:r>
              <a:rPr lang="en-US" dirty="0" err="1"/>
              <a:t>khác</a:t>
            </a:r>
            <a:r>
              <a:rPr lang="en-US" dirty="0"/>
              <a:t> </a:t>
            </a:r>
            <a:r>
              <a:rPr lang="en-US" dirty="0" err="1"/>
              <a:t>nhau</a:t>
            </a:r>
            <a:r>
              <a:rPr lang="en-US" dirty="0"/>
              <a:t> (</a:t>
            </a:r>
            <a:r>
              <a:rPr lang="en-US" dirty="0" err="1"/>
              <a:t>ví</a:t>
            </a:r>
            <a:r>
              <a:rPr lang="en-US" dirty="0"/>
              <a:t> </a:t>
            </a:r>
            <a:r>
              <a:rPr lang="en-US" dirty="0" err="1"/>
              <a:t>dụ</a:t>
            </a:r>
            <a:r>
              <a:rPr lang="en-US" dirty="0"/>
              <a:t>: menu bars, popups, drop downs)</a:t>
            </a:r>
            <a:endParaRPr lang="vi-VN" dirty="0"/>
          </a:p>
          <a:p>
            <a:pPr lvl="1"/>
            <a:r>
              <a:rPr lang="en-US" dirty="0"/>
              <a:t>Thao </a:t>
            </a:r>
            <a:r>
              <a:rPr lang="en-US" dirty="0" err="1"/>
              <a:t>tác</a:t>
            </a:r>
            <a:r>
              <a:rPr lang="en-US" dirty="0"/>
              <a:t> </a:t>
            </a:r>
            <a:r>
              <a:rPr lang="en-US" dirty="0" err="1"/>
              <a:t>trực</a:t>
            </a:r>
            <a:r>
              <a:rPr lang="en-US" dirty="0"/>
              <a:t> </a:t>
            </a:r>
            <a:r>
              <a:rPr lang="en-US" dirty="0" err="1"/>
              <a:t>tiếp</a:t>
            </a:r>
            <a:r>
              <a:rPr lang="en-US" dirty="0"/>
              <a:t> (</a:t>
            </a:r>
            <a:r>
              <a:rPr lang="en-US" dirty="0" err="1"/>
              <a:t>ví</a:t>
            </a:r>
            <a:r>
              <a:rPr lang="en-US" dirty="0"/>
              <a:t> </a:t>
            </a:r>
            <a:r>
              <a:rPr lang="en-US" dirty="0" err="1"/>
              <a:t>dụ</a:t>
            </a:r>
            <a:r>
              <a:rPr lang="en-US" dirty="0"/>
              <a:t>: </a:t>
            </a:r>
            <a:r>
              <a:rPr lang="en-US" dirty="0" err="1"/>
              <a:t>kéo</a:t>
            </a:r>
            <a:r>
              <a:rPr lang="en-US" dirty="0"/>
              <a:t> </a:t>
            </a:r>
            <a:r>
              <a:rPr lang="en-US" dirty="0" err="1"/>
              <a:t>và</a:t>
            </a:r>
            <a:r>
              <a:rPr lang="en-US" dirty="0"/>
              <a:t> </a:t>
            </a:r>
            <a:r>
              <a:rPr lang="en-US" dirty="0" err="1"/>
              <a:t>thả</a:t>
            </a:r>
            <a:r>
              <a:rPr lang="en-US" dirty="0"/>
              <a:t>)</a:t>
            </a:r>
            <a:endParaRPr lang="vi-VN" dirty="0"/>
          </a:p>
          <a:p>
            <a:pPr lvl="1"/>
            <a:r>
              <a:rPr lang="en-US" dirty="0" err="1"/>
              <a:t>Hệ</a:t>
            </a:r>
            <a:r>
              <a:rPr lang="en-US" dirty="0"/>
              <a:t> </a:t>
            </a:r>
            <a:r>
              <a:rPr lang="en-US" dirty="0" err="1"/>
              <a:t>thống</a:t>
            </a:r>
            <a:r>
              <a:rPr lang="en-US" dirty="0"/>
              <a:t> </a:t>
            </a:r>
            <a:r>
              <a:rPr lang="en-US" dirty="0" err="1"/>
              <a:t>nhận</a:t>
            </a:r>
            <a:r>
              <a:rPr lang="en-US" dirty="0"/>
              <a:t> </a:t>
            </a:r>
            <a:r>
              <a:rPr lang="en-US" dirty="0" err="1"/>
              <a:t>dạng</a:t>
            </a:r>
            <a:r>
              <a:rPr lang="en-US" dirty="0"/>
              <a:t> </a:t>
            </a:r>
            <a:r>
              <a:rPr lang="en-US" dirty="0" err="1"/>
              <a:t>giọng</a:t>
            </a:r>
            <a:r>
              <a:rPr lang="en-US" dirty="0"/>
              <a:t> </a:t>
            </a:r>
            <a:r>
              <a:rPr lang="en-US" dirty="0" err="1"/>
              <a:t>nói</a:t>
            </a:r>
            <a:endParaRPr lang="vi-VN" dirty="0"/>
          </a:p>
        </p:txBody>
      </p:sp>
    </p:spTree>
    <p:extLst>
      <p:ext uri="{BB962C8B-B14F-4D97-AF65-F5344CB8AC3E}">
        <p14:creationId xmlns:p14="http://schemas.microsoft.com/office/powerpoint/2010/main" val="1789433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89</a:t>
            </a:fld>
            <a:endParaRPr lang="vi-VN"/>
          </a:p>
        </p:txBody>
      </p:sp>
      <p:sp>
        <p:nvSpPr>
          <p:cNvPr id="11" name="Content Placeholder 10"/>
          <p:cNvSpPr>
            <a:spLocks noGrp="1"/>
          </p:cNvSpPr>
          <p:nvPr>
            <p:ph idx="1"/>
          </p:nvPr>
        </p:nvSpPr>
        <p:spPr/>
        <p:txBody>
          <a:bodyPr>
            <a:normAutofit/>
          </a:bodyPr>
          <a:lstStyle/>
          <a:p>
            <a:r>
              <a:rPr lang="pt-BR" dirty="0" smtClean="0"/>
              <a:t>5.4.2. Quy </a:t>
            </a:r>
            <a:r>
              <a:rPr lang="pt-BR" dirty="0"/>
              <a:t>trình thiết kế giao </a:t>
            </a:r>
            <a:r>
              <a:rPr lang="pt-BR" dirty="0" smtClean="0"/>
              <a:t>diện</a:t>
            </a:r>
            <a:endParaRPr lang="en-US" dirty="0"/>
          </a:p>
          <a:p>
            <a:r>
              <a:rPr lang="pt-BR" dirty="0"/>
              <a:t>Thông báo (Messages)</a:t>
            </a:r>
            <a:endParaRPr lang="vi-VN" dirty="0"/>
          </a:p>
          <a:p>
            <a:pPr lvl="1"/>
            <a:r>
              <a:rPr lang="en-US" dirty="0" err="1"/>
              <a:t>Là</a:t>
            </a:r>
            <a:r>
              <a:rPr lang="en-US" dirty="0"/>
              <a:t> </a:t>
            </a:r>
            <a:r>
              <a:rPr lang="en-US" dirty="0" err="1"/>
              <a:t>cách</a:t>
            </a:r>
            <a:r>
              <a:rPr lang="en-US" dirty="0"/>
              <a:t> </a:t>
            </a:r>
            <a:r>
              <a:rPr lang="en-US" dirty="0" err="1"/>
              <a:t>hệ</a:t>
            </a:r>
            <a:r>
              <a:rPr lang="en-US" dirty="0"/>
              <a:t> </a:t>
            </a:r>
            <a:r>
              <a:rPr lang="en-US" dirty="0" err="1"/>
              <a:t>thống</a:t>
            </a:r>
            <a:r>
              <a:rPr lang="en-US" dirty="0"/>
              <a:t> </a:t>
            </a:r>
            <a:r>
              <a:rPr lang="en-US" dirty="0" err="1"/>
              <a:t>thông</a:t>
            </a:r>
            <a:r>
              <a:rPr lang="en-US" dirty="0"/>
              <a:t> </a:t>
            </a:r>
            <a:r>
              <a:rPr lang="en-US" dirty="0" err="1"/>
              <a:t>báo</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về</a:t>
            </a:r>
            <a:r>
              <a:rPr lang="en-US" dirty="0"/>
              <a:t> </a:t>
            </a:r>
            <a:r>
              <a:rPr lang="en-US" dirty="0" err="1"/>
              <a:t>trạng</a:t>
            </a:r>
            <a:r>
              <a:rPr lang="en-US" dirty="0"/>
              <a:t> </a:t>
            </a:r>
            <a:r>
              <a:rPr lang="en-US" dirty="0" err="1"/>
              <a:t>thái</a:t>
            </a:r>
            <a:r>
              <a:rPr lang="en-US" dirty="0"/>
              <a:t> </a:t>
            </a:r>
            <a:r>
              <a:rPr lang="en-US" dirty="0" err="1"/>
              <a:t>tương</a:t>
            </a:r>
            <a:r>
              <a:rPr lang="en-US" dirty="0"/>
              <a:t> </a:t>
            </a:r>
            <a:r>
              <a:rPr lang="en-US" dirty="0" err="1"/>
              <a:t>tác</a:t>
            </a:r>
            <a:endParaRPr lang="vi-VN" dirty="0"/>
          </a:p>
          <a:p>
            <a:pPr lvl="2"/>
            <a:r>
              <a:rPr lang="en-US" dirty="0" err="1"/>
              <a:t>Thông</a:t>
            </a:r>
            <a:r>
              <a:rPr lang="en-US" dirty="0"/>
              <a:t> </a:t>
            </a:r>
            <a:r>
              <a:rPr lang="en-US" dirty="0" err="1"/>
              <a:t>báo</a:t>
            </a:r>
            <a:r>
              <a:rPr lang="en-US" dirty="0"/>
              <a:t> </a:t>
            </a:r>
            <a:r>
              <a:rPr lang="en-US" dirty="0" err="1"/>
              <a:t>lỗi</a:t>
            </a:r>
            <a:r>
              <a:rPr lang="en-US" dirty="0"/>
              <a:t> - </a:t>
            </a:r>
            <a:r>
              <a:rPr lang="en-US" dirty="0" err="1"/>
              <a:t>Người</a:t>
            </a:r>
            <a:r>
              <a:rPr lang="en-US" dirty="0"/>
              <a:t> </a:t>
            </a:r>
            <a:r>
              <a:rPr lang="en-US" dirty="0" err="1"/>
              <a:t>dùng</a:t>
            </a:r>
            <a:r>
              <a:rPr lang="en-US" dirty="0"/>
              <a:t> </a:t>
            </a:r>
            <a:r>
              <a:rPr lang="en-US" dirty="0" err="1"/>
              <a:t>đã</a:t>
            </a:r>
            <a:r>
              <a:rPr lang="en-US" dirty="0"/>
              <a:t> </a:t>
            </a:r>
            <a:r>
              <a:rPr lang="en-US" dirty="0" err="1"/>
              <a:t>làm</a:t>
            </a:r>
            <a:r>
              <a:rPr lang="en-US" dirty="0"/>
              <a:t> </a:t>
            </a:r>
            <a:r>
              <a:rPr lang="en-US" dirty="0" err="1"/>
              <a:t>điều</a:t>
            </a:r>
            <a:r>
              <a:rPr lang="en-US" dirty="0"/>
              <a:t> </a:t>
            </a:r>
            <a:r>
              <a:rPr lang="en-US" dirty="0" err="1"/>
              <a:t>gì</a:t>
            </a:r>
            <a:r>
              <a:rPr lang="en-US" dirty="0"/>
              <a:t> </a:t>
            </a:r>
            <a:r>
              <a:rPr lang="en-US" dirty="0" err="1"/>
              <a:t>đó</a:t>
            </a:r>
            <a:r>
              <a:rPr lang="en-US" dirty="0"/>
              <a:t> </a:t>
            </a:r>
            <a:r>
              <a:rPr lang="en-US" dirty="0" err="1"/>
              <a:t>không</a:t>
            </a:r>
            <a:r>
              <a:rPr lang="en-US" dirty="0"/>
              <a:t> </a:t>
            </a:r>
            <a:r>
              <a:rPr lang="en-US" dirty="0" err="1"/>
              <a:t>được</a:t>
            </a:r>
            <a:r>
              <a:rPr lang="en-US" dirty="0"/>
              <a:t> </a:t>
            </a:r>
            <a:r>
              <a:rPr lang="en-US" dirty="0" err="1"/>
              <a:t>phép</a:t>
            </a:r>
            <a:endParaRPr lang="vi-VN" dirty="0"/>
          </a:p>
          <a:p>
            <a:pPr lvl="2"/>
            <a:r>
              <a:rPr lang="en-US" dirty="0" err="1"/>
              <a:t>Thông</a:t>
            </a:r>
            <a:r>
              <a:rPr lang="en-US" dirty="0"/>
              <a:t> </a:t>
            </a:r>
            <a:r>
              <a:rPr lang="en-US" dirty="0" err="1"/>
              <a:t>báo</a:t>
            </a:r>
            <a:r>
              <a:rPr lang="en-US" dirty="0"/>
              <a:t> </a:t>
            </a:r>
            <a:r>
              <a:rPr lang="en-US" dirty="0" err="1"/>
              <a:t>xác</a:t>
            </a:r>
            <a:r>
              <a:rPr lang="en-US" dirty="0"/>
              <a:t> </a:t>
            </a:r>
            <a:r>
              <a:rPr lang="en-US" dirty="0" err="1"/>
              <a:t>nhận</a:t>
            </a:r>
            <a:r>
              <a:rPr lang="en-US" dirty="0"/>
              <a:t> (</a:t>
            </a:r>
            <a:r>
              <a:rPr lang="en-US" dirty="0" err="1"/>
              <a:t>ví</a:t>
            </a:r>
            <a:r>
              <a:rPr lang="en-US" dirty="0"/>
              <a:t> </a:t>
            </a:r>
            <a:r>
              <a:rPr lang="en-US" dirty="0" err="1"/>
              <a:t>dụ</a:t>
            </a:r>
            <a:r>
              <a:rPr lang="en-US" dirty="0"/>
              <a:t>: </a:t>
            </a:r>
            <a:r>
              <a:rPr lang="en-US" dirty="0" err="1"/>
              <a:t>Bạn</a:t>
            </a:r>
            <a:r>
              <a:rPr lang="en-US" dirty="0"/>
              <a:t> </a:t>
            </a:r>
            <a:r>
              <a:rPr lang="en-US" dirty="0" err="1"/>
              <a:t>có</a:t>
            </a:r>
            <a:r>
              <a:rPr lang="en-US" dirty="0"/>
              <a:t> </a:t>
            </a:r>
            <a:r>
              <a:rPr lang="en-US" dirty="0" err="1"/>
              <a:t>chắc</a:t>
            </a:r>
            <a:r>
              <a:rPr lang="en-US" dirty="0"/>
              <a:t> </a:t>
            </a:r>
            <a:r>
              <a:rPr lang="en-US" dirty="0" err="1"/>
              <a:t>không</a:t>
            </a:r>
            <a:r>
              <a:rPr lang="en-US" dirty="0"/>
              <a:t>?</a:t>
            </a:r>
            <a:endParaRPr lang="vi-VN" dirty="0"/>
          </a:p>
          <a:p>
            <a:pPr lvl="2"/>
            <a:r>
              <a:rPr lang="en-US" dirty="0" err="1"/>
              <a:t>Thông</a:t>
            </a:r>
            <a:r>
              <a:rPr lang="en-US" dirty="0"/>
              <a:t> </a:t>
            </a:r>
            <a:r>
              <a:rPr lang="en-US" dirty="0" err="1"/>
              <a:t>báo</a:t>
            </a:r>
            <a:r>
              <a:rPr lang="en-US" dirty="0"/>
              <a:t> </a:t>
            </a:r>
            <a:r>
              <a:rPr lang="en-US" dirty="0" err="1"/>
              <a:t>thừa</a:t>
            </a:r>
            <a:r>
              <a:rPr lang="en-US" dirty="0"/>
              <a:t> </a:t>
            </a:r>
            <a:r>
              <a:rPr lang="en-US" dirty="0" err="1"/>
              <a:t>nhận</a:t>
            </a:r>
            <a:r>
              <a:rPr lang="en-US" dirty="0"/>
              <a:t> (</a:t>
            </a:r>
            <a:r>
              <a:rPr lang="en-US" dirty="0" err="1"/>
              <a:t>ví</a:t>
            </a:r>
            <a:r>
              <a:rPr lang="en-US" dirty="0"/>
              <a:t> </a:t>
            </a:r>
            <a:r>
              <a:rPr lang="en-US" dirty="0" err="1"/>
              <a:t>dụ</a:t>
            </a:r>
            <a:r>
              <a:rPr lang="en-US" dirty="0"/>
              <a:t>: </a:t>
            </a:r>
            <a:r>
              <a:rPr lang="en-US" dirty="0" err="1"/>
              <a:t>Bạn</a:t>
            </a:r>
            <a:r>
              <a:rPr lang="en-US" dirty="0"/>
              <a:t> </a:t>
            </a:r>
            <a:r>
              <a:rPr lang="en-US" dirty="0" err="1"/>
              <a:t>đã</a:t>
            </a:r>
            <a:r>
              <a:rPr lang="en-US" dirty="0"/>
              <a:t> </a:t>
            </a:r>
            <a:r>
              <a:rPr lang="en-US" dirty="0" err="1"/>
              <a:t>đăng</a:t>
            </a:r>
            <a:r>
              <a:rPr lang="en-US" dirty="0"/>
              <a:t> </a:t>
            </a:r>
            <a:r>
              <a:rPr lang="en-US" dirty="0" err="1"/>
              <a:t>ký</a:t>
            </a:r>
            <a:r>
              <a:rPr lang="en-US" dirty="0"/>
              <a:t> </a:t>
            </a:r>
            <a:r>
              <a:rPr lang="en-US" dirty="0" err="1"/>
              <a:t>học</a:t>
            </a:r>
            <a:r>
              <a:rPr lang="en-US" dirty="0"/>
              <a:t> </a:t>
            </a:r>
            <a:r>
              <a:rPr lang="en-US" dirty="0" err="1"/>
              <a:t>thành</a:t>
            </a:r>
            <a:r>
              <a:rPr lang="en-US" dirty="0"/>
              <a:t> </a:t>
            </a:r>
            <a:r>
              <a:rPr lang="en-US" dirty="0" err="1"/>
              <a:t>công</a:t>
            </a:r>
            <a:r>
              <a:rPr lang="en-US" dirty="0"/>
              <a:t>)</a:t>
            </a:r>
            <a:endParaRPr lang="vi-VN" dirty="0"/>
          </a:p>
          <a:p>
            <a:pPr lvl="2"/>
            <a:r>
              <a:rPr lang="en-US" dirty="0" err="1"/>
              <a:t>Thông</a:t>
            </a:r>
            <a:r>
              <a:rPr lang="en-US" dirty="0"/>
              <a:t> </a:t>
            </a:r>
            <a:r>
              <a:rPr lang="en-US" dirty="0" err="1"/>
              <a:t>báo</a:t>
            </a:r>
            <a:r>
              <a:rPr lang="en-US" dirty="0"/>
              <a:t> </a:t>
            </a:r>
            <a:r>
              <a:rPr lang="en-US" dirty="0" err="1"/>
              <a:t>độ</a:t>
            </a:r>
            <a:r>
              <a:rPr lang="en-US" dirty="0"/>
              <a:t> </a:t>
            </a:r>
            <a:r>
              <a:rPr lang="en-US" dirty="0" err="1"/>
              <a:t>trễ</a:t>
            </a:r>
            <a:r>
              <a:rPr lang="en-US" dirty="0"/>
              <a:t> - </a:t>
            </a:r>
            <a:r>
              <a:rPr lang="en-US" dirty="0" err="1"/>
              <a:t>Cung</a:t>
            </a:r>
            <a:r>
              <a:rPr lang="en-US" dirty="0"/>
              <a:t> </a:t>
            </a:r>
            <a:r>
              <a:rPr lang="en-US" dirty="0" err="1"/>
              <a:t>cấp</a:t>
            </a:r>
            <a:r>
              <a:rPr lang="en-US" dirty="0"/>
              <a:t> </a:t>
            </a:r>
            <a:r>
              <a:rPr lang="en-US" dirty="0" err="1"/>
              <a:t>thông</a:t>
            </a:r>
            <a:r>
              <a:rPr lang="en-US" dirty="0"/>
              <a:t> tin </a:t>
            </a:r>
            <a:r>
              <a:rPr lang="en-US" dirty="0" err="1"/>
              <a:t>phản</a:t>
            </a:r>
            <a:r>
              <a:rPr lang="en-US" dirty="0"/>
              <a:t> </a:t>
            </a:r>
            <a:r>
              <a:rPr lang="en-US" dirty="0" err="1"/>
              <a:t>hồi</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biết</a:t>
            </a:r>
            <a:r>
              <a:rPr lang="en-US" dirty="0"/>
              <a:t> </a:t>
            </a:r>
            <a:r>
              <a:rPr lang="en-US" dirty="0" err="1"/>
              <a:t>rằng</a:t>
            </a:r>
            <a:r>
              <a:rPr lang="en-US" dirty="0"/>
              <a:t> </a:t>
            </a:r>
            <a:r>
              <a:rPr lang="en-US" dirty="0" err="1"/>
              <a:t>quá</a:t>
            </a:r>
            <a:r>
              <a:rPr lang="en-US" dirty="0"/>
              <a:t> </a:t>
            </a:r>
            <a:r>
              <a:rPr lang="en-US" dirty="0" err="1"/>
              <a:t>trình</a:t>
            </a:r>
            <a:r>
              <a:rPr lang="en-US" dirty="0"/>
              <a:t> </a:t>
            </a:r>
            <a:r>
              <a:rPr lang="en-US" dirty="0" err="1"/>
              <a:t>đang</a:t>
            </a:r>
            <a:r>
              <a:rPr lang="en-US" dirty="0"/>
              <a:t> </a:t>
            </a:r>
            <a:r>
              <a:rPr lang="en-US" dirty="0" err="1"/>
              <a:t>được</a:t>
            </a:r>
            <a:r>
              <a:rPr lang="en-US" dirty="0"/>
              <a:t> </a:t>
            </a:r>
            <a:r>
              <a:rPr lang="en-US" dirty="0" err="1"/>
              <a:t>xử</a:t>
            </a:r>
            <a:r>
              <a:rPr lang="en-US" dirty="0"/>
              <a:t> </a:t>
            </a:r>
            <a:r>
              <a:rPr lang="en-US" dirty="0" err="1"/>
              <a:t>lý</a:t>
            </a:r>
            <a:endParaRPr lang="vi-VN" dirty="0"/>
          </a:p>
          <a:p>
            <a:pPr lvl="2"/>
            <a:r>
              <a:rPr lang="en-US" dirty="0" err="1"/>
              <a:t>Thông</a:t>
            </a:r>
            <a:r>
              <a:rPr lang="en-US" dirty="0"/>
              <a:t> </a:t>
            </a:r>
            <a:r>
              <a:rPr lang="en-US" dirty="0" err="1"/>
              <a:t>báo</a:t>
            </a:r>
            <a:r>
              <a:rPr lang="en-US" dirty="0"/>
              <a:t> </a:t>
            </a:r>
            <a:r>
              <a:rPr lang="en-US" dirty="0" err="1"/>
              <a:t>trợ</a:t>
            </a:r>
            <a:r>
              <a:rPr lang="en-US" dirty="0"/>
              <a:t> </a:t>
            </a:r>
            <a:r>
              <a:rPr lang="en-US" dirty="0" err="1"/>
              <a:t>giúp</a:t>
            </a:r>
            <a:r>
              <a:rPr lang="en-US" dirty="0"/>
              <a:t> - </a:t>
            </a:r>
            <a:r>
              <a:rPr lang="en-US" dirty="0" err="1"/>
              <a:t>Cung</a:t>
            </a:r>
            <a:r>
              <a:rPr lang="en-US" dirty="0"/>
              <a:t> </a:t>
            </a:r>
            <a:r>
              <a:rPr lang="en-US" dirty="0" err="1"/>
              <a:t>cấp</a:t>
            </a:r>
            <a:r>
              <a:rPr lang="en-US" dirty="0"/>
              <a:t> </a:t>
            </a:r>
            <a:r>
              <a:rPr lang="en-US" dirty="0" err="1"/>
              <a:t>thông</a:t>
            </a:r>
            <a:r>
              <a:rPr lang="en-US" dirty="0"/>
              <a:t> tin </a:t>
            </a:r>
            <a:r>
              <a:rPr lang="en-US" dirty="0" err="1"/>
              <a:t>bổ</a:t>
            </a:r>
            <a:r>
              <a:rPr lang="en-US" dirty="0"/>
              <a:t> sung </a:t>
            </a:r>
            <a:r>
              <a:rPr lang="en-US" dirty="0" err="1"/>
              <a:t>về</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tác</a:t>
            </a:r>
            <a:r>
              <a:rPr lang="en-US" dirty="0"/>
              <a:t> </a:t>
            </a:r>
            <a:r>
              <a:rPr lang="en-US" dirty="0" err="1"/>
              <a:t>vụ</a:t>
            </a:r>
            <a:endParaRPr lang="vi-VN" dirty="0"/>
          </a:p>
        </p:txBody>
      </p:sp>
    </p:spTree>
    <p:extLst>
      <p:ext uri="{BB962C8B-B14F-4D97-AF65-F5344CB8AC3E}">
        <p14:creationId xmlns:p14="http://schemas.microsoft.com/office/powerpoint/2010/main" val="1342513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5.1. Chuyển sang thiết kế</a:t>
            </a:r>
            <a:endParaRPr lang="en-US"/>
          </a:p>
        </p:txBody>
      </p:sp>
      <p:sp>
        <p:nvSpPr>
          <p:cNvPr id="3" name="Content Placeholder 2"/>
          <p:cNvSpPr>
            <a:spLocks noGrp="1"/>
          </p:cNvSpPr>
          <p:nvPr>
            <p:ph idx="1"/>
          </p:nvPr>
        </p:nvSpPr>
        <p:spPr>
          <a:xfrm>
            <a:off x="159448" y="1187705"/>
            <a:ext cx="11556301" cy="4980182"/>
          </a:xfrm>
        </p:spPr>
        <p:txBody>
          <a:bodyPr>
            <a:normAutofit/>
          </a:bodyPr>
          <a:lstStyle/>
          <a:p>
            <a:r>
              <a:rPr lang="pt-BR"/>
              <a:t>5.1.2. Chuyển các mô </a:t>
            </a:r>
            <a:r>
              <a:rPr lang="pt-BR" smtClean="0"/>
              <a:t>hình phân </a:t>
            </a:r>
            <a:r>
              <a:rPr lang="pt-BR"/>
              <a:t>tích thành các mô hình thiết kế</a:t>
            </a:r>
            <a:endParaRPr lang="en-US" sz="1400"/>
          </a:p>
          <a:p>
            <a:pPr lvl="1"/>
            <a:r>
              <a:rPr lang="en-US"/>
              <a:t>Mô hình phân tích tập trung vào các yêu cầu chức năng</a:t>
            </a:r>
            <a:endParaRPr lang="en-US" sz="1400"/>
          </a:p>
          <a:p>
            <a:pPr lvl="1"/>
            <a:r>
              <a:rPr lang="en-US"/>
              <a:t>Mô hình thiết kế phải bao gồm các yêu cầu phi chức năng như:</a:t>
            </a:r>
            <a:endParaRPr lang="en-US" sz="1400"/>
          </a:p>
          <a:p>
            <a:pPr lvl="2"/>
            <a:r>
              <a:rPr lang="en-US"/>
              <a:t>Hiệu năng hệ thống</a:t>
            </a:r>
            <a:endParaRPr lang="en-US" sz="1000"/>
          </a:p>
          <a:p>
            <a:pPr lvl="2"/>
            <a:r>
              <a:rPr lang="en-US"/>
              <a:t>Vấn đề môi trường hệ thống</a:t>
            </a:r>
            <a:endParaRPr lang="en-US" sz="1000"/>
          </a:p>
          <a:p>
            <a:pPr lvl="3"/>
            <a:r>
              <a:rPr lang="en-US"/>
              <a:t>Xử lý phân tán hay xử lý tập trung</a:t>
            </a:r>
            <a:endParaRPr lang="en-US" sz="800"/>
          </a:p>
          <a:p>
            <a:pPr lvl="3"/>
            <a:r>
              <a:rPr lang="en-US"/>
              <a:t>Giao diện người dùng</a:t>
            </a:r>
            <a:endParaRPr lang="en-US" sz="800"/>
          </a:p>
          <a:p>
            <a:pPr lvl="3"/>
            <a:r>
              <a:rPr lang="en-US"/>
              <a:t>Cơ sở dữ liệu</a:t>
            </a:r>
            <a:endParaRPr lang="en-US" sz="800"/>
          </a:p>
          <a:p>
            <a:pPr lvl="1"/>
            <a:r>
              <a:rPr lang="en-US"/>
              <a:t>Hệ thống phải được bảo trì và giá cả phải chăng, hiệu quả</a:t>
            </a:r>
            <a:endParaRPr lang="en-US" sz="1400"/>
          </a:p>
          <a:p>
            <a:pPr lvl="1"/>
            <a:r>
              <a:rPr lang="en-US"/>
              <a:t>Sử dụng các kỹ thuật phân tách (factoring), phân vùng (partitions) và hợp tác (collaborations) và phân tầng (layers)</a:t>
            </a:r>
            <a:endParaRPr lang="en-US" sz="1400"/>
          </a:p>
        </p:txBody>
      </p:sp>
      <p:sp>
        <p:nvSpPr>
          <p:cNvPr id="4" name="Slide Number Placeholder 3"/>
          <p:cNvSpPr>
            <a:spLocks noGrp="1"/>
          </p:cNvSpPr>
          <p:nvPr>
            <p:ph type="sldNum" sz="quarter" idx="12"/>
          </p:nvPr>
        </p:nvSpPr>
        <p:spPr/>
        <p:txBody>
          <a:bodyPr/>
          <a:lstStyle/>
          <a:p>
            <a:fld id="{7EAEB68D-873B-40A0-9B84-406ED7AD1845}" type="slidenum">
              <a:rPr lang="vi-VN" smtClean="0"/>
              <a:t>9</a:t>
            </a:fld>
            <a:endParaRPr lang="vi-VN"/>
          </a:p>
        </p:txBody>
      </p:sp>
    </p:spTree>
    <p:extLst>
      <p:ext uri="{BB962C8B-B14F-4D97-AF65-F5344CB8AC3E}">
        <p14:creationId xmlns:p14="http://schemas.microsoft.com/office/powerpoint/2010/main" val="8465530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90</a:t>
            </a:fld>
            <a:endParaRPr lang="vi-VN"/>
          </a:p>
        </p:txBody>
      </p:sp>
      <p:sp>
        <p:nvSpPr>
          <p:cNvPr id="11" name="Content Placeholder 10"/>
          <p:cNvSpPr>
            <a:spLocks noGrp="1"/>
          </p:cNvSpPr>
          <p:nvPr>
            <p:ph idx="1"/>
          </p:nvPr>
        </p:nvSpPr>
        <p:spPr/>
        <p:txBody>
          <a:bodyPr>
            <a:normAutofit/>
          </a:bodyPr>
          <a:lstStyle/>
          <a:p>
            <a:r>
              <a:rPr lang="pt-BR" dirty="0" smtClean="0"/>
              <a:t>5.4.3. Thiết </a:t>
            </a:r>
            <a:r>
              <a:rPr lang="pt-BR" dirty="0"/>
              <a:t>kế đầu vào (Input)</a:t>
            </a:r>
            <a:endParaRPr lang="vi-VN" dirty="0"/>
          </a:p>
          <a:p>
            <a:pPr lvl="1"/>
            <a:r>
              <a:rPr lang="en-US" dirty="0" err="1"/>
              <a:t>Màn</a:t>
            </a:r>
            <a:r>
              <a:rPr lang="en-US" dirty="0"/>
              <a:t> </a:t>
            </a:r>
            <a:r>
              <a:rPr lang="en-US" dirty="0" err="1"/>
              <a:t>hình</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nhập</a:t>
            </a:r>
            <a:r>
              <a:rPr lang="en-US" dirty="0"/>
              <a:t> </a:t>
            </a:r>
            <a:r>
              <a:rPr lang="en-US" dirty="0" err="1"/>
              <a:t>dữ</a:t>
            </a:r>
            <a:r>
              <a:rPr lang="en-US" dirty="0"/>
              <a:t> </a:t>
            </a:r>
            <a:r>
              <a:rPr lang="en-US" dirty="0" err="1"/>
              <a:t>liệu</a:t>
            </a:r>
            <a:endParaRPr lang="vi-VN" dirty="0"/>
          </a:p>
          <a:p>
            <a:pPr lvl="1"/>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cấu</a:t>
            </a:r>
            <a:r>
              <a:rPr lang="en-US" dirty="0"/>
              <a:t> </a:t>
            </a:r>
            <a:r>
              <a:rPr lang="en-US" dirty="0" err="1"/>
              <a:t>trúc</a:t>
            </a:r>
            <a:r>
              <a:rPr lang="en-US" dirty="0"/>
              <a:t> </a:t>
            </a:r>
            <a:r>
              <a:rPr lang="en-US" dirty="0" err="1"/>
              <a:t>hoặc</a:t>
            </a:r>
            <a:r>
              <a:rPr lang="en-US" dirty="0"/>
              <a:t> </a:t>
            </a:r>
            <a:r>
              <a:rPr lang="en-US" dirty="0" err="1"/>
              <a:t>không</a:t>
            </a:r>
            <a:r>
              <a:rPr lang="en-US" dirty="0"/>
              <a:t> </a:t>
            </a:r>
            <a:r>
              <a:rPr lang="en-US" dirty="0" err="1"/>
              <a:t>cấu</a:t>
            </a:r>
            <a:r>
              <a:rPr lang="en-US" dirty="0"/>
              <a:t> </a:t>
            </a:r>
            <a:r>
              <a:rPr lang="en-US" dirty="0" err="1"/>
              <a:t>trúc</a:t>
            </a:r>
            <a:endParaRPr lang="vi-VN" dirty="0"/>
          </a:p>
          <a:p>
            <a:pPr lvl="2"/>
            <a:r>
              <a:rPr lang="en-US" dirty="0" err="1"/>
              <a:t>Cấu</a:t>
            </a:r>
            <a:r>
              <a:rPr lang="en-US" dirty="0"/>
              <a:t> </a:t>
            </a:r>
            <a:r>
              <a:rPr lang="en-US" dirty="0" err="1"/>
              <a:t>trúc</a:t>
            </a:r>
            <a:r>
              <a:rPr lang="en-US" dirty="0"/>
              <a:t>: </a:t>
            </a:r>
            <a:r>
              <a:rPr lang="en-US" dirty="0" err="1"/>
              <a:t>Họ</a:t>
            </a:r>
            <a:r>
              <a:rPr lang="en-US" dirty="0"/>
              <a:t> </a:t>
            </a:r>
            <a:r>
              <a:rPr lang="en-US" dirty="0" err="1"/>
              <a:t>tên</a:t>
            </a:r>
            <a:r>
              <a:rPr lang="en-US" dirty="0"/>
              <a:t>, </a:t>
            </a:r>
            <a:r>
              <a:rPr lang="en-US" dirty="0" err="1"/>
              <a:t>ngày</a:t>
            </a:r>
            <a:r>
              <a:rPr lang="en-US" dirty="0"/>
              <a:t> </a:t>
            </a:r>
            <a:r>
              <a:rPr lang="en-US" dirty="0" err="1"/>
              <a:t>sinh,vv</a:t>
            </a:r>
            <a:endParaRPr lang="vi-VN" dirty="0"/>
          </a:p>
          <a:p>
            <a:pPr lvl="2"/>
            <a:r>
              <a:rPr lang="en-US" dirty="0" err="1"/>
              <a:t>Không</a:t>
            </a:r>
            <a:r>
              <a:rPr lang="en-US" dirty="0"/>
              <a:t> </a:t>
            </a:r>
            <a:r>
              <a:rPr lang="en-US" dirty="0" err="1"/>
              <a:t>cấu</a:t>
            </a:r>
            <a:r>
              <a:rPr lang="en-US" dirty="0"/>
              <a:t> </a:t>
            </a:r>
            <a:r>
              <a:rPr lang="en-US" dirty="0" err="1"/>
              <a:t>trúc</a:t>
            </a:r>
            <a:r>
              <a:rPr lang="en-US" dirty="0"/>
              <a:t>: </a:t>
            </a:r>
            <a:r>
              <a:rPr lang="en-US" dirty="0" err="1"/>
              <a:t>Nhận</a:t>
            </a:r>
            <a:r>
              <a:rPr lang="en-US" dirty="0"/>
              <a:t> </a:t>
            </a:r>
            <a:r>
              <a:rPr lang="en-US" dirty="0" err="1"/>
              <a:t>xét</a:t>
            </a:r>
            <a:r>
              <a:rPr lang="en-US" dirty="0"/>
              <a:t>, </a:t>
            </a:r>
            <a:r>
              <a:rPr lang="en-US" dirty="0" err="1"/>
              <a:t>mô</a:t>
            </a:r>
            <a:r>
              <a:rPr lang="en-US" dirty="0"/>
              <a:t> </a:t>
            </a:r>
            <a:r>
              <a:rPr lang="en-US" dirty="0" err="1"/>
              <a:t>tả</a:t>
            </a:r>
            <a:endParaRPr lang="vi-VN" dirty="0"/>
          </a:p>
          <a:p>
            <a:pPr lvl="1"/>
            <a:r>
              <a:rPr lang="en-US" dirty="0" err="1"/>
              <a:t>Nguyên</a:t>
            </a:r>
            <a:r>
              <a:rPr lang="en-US" dirty="0"/>
              <a:t> </a:t>
            </a:r>
            <a:r>
              <a:rPr lang="en-US" dirty="0" err="1"/>
              <a:t>tắc</a:t>
            </a:r>
            <a:r>
              <a:rPr lang="en-US" dirty="0"/>
              <a:t> </a:t>
            </a:r>
            <a:r>
              <a:rPr lang="en-US" dirty="0" err="1"/>
              <a:t>cơ</a:t>
            </a:r>
            <a:r>
              <a:rPr lang="en-US" dirty="0"/>
              <a:t> </a:t>
            </a:r>
            <a:r>
              <a:rPr lang="en-US" dirty="0" err="1"/>
              <a:t>bản</a:t>
            </a:r>
            <a:endParaRPr lang="vi-VN" dirty="0"/>
          </a:p>
          <a:p>
            <a:pPr lvl="2"/>
            <a:r>
              <a:rPr lang="en-US" dirty="0" err="1"/>
              <a:t>Trực</a:t>
            </a:r>
            <a:r>
              <a:rPr lang="en-US" dirty="0"/>
              <a:t> </a:t>
            </a:r>
            <a:r>
              <a:rPr lang="en-US" dirty="0" err="1"/>
              <a:t>tuyến</a:t>
            </a:r>
            <a:r>
              <a:rPr lang="en-US" dirty="0"/>
              <a:t> hay </a:t>
            </a:r>
            <a:r>
              <a:rPr lang="en-US" dirty="0" err="1"/>
              <a:t>xử</a:t>
            </a:r>
            <a:r>
              <a:rPr lang="en-US" dirty="0"/>
              <a:t> </a:t>
            </a:r>
            <a:r>
              <a:rPr lang="en-US" dirty="0" err="1"/>
              <a:t>lý</a:t>
            </a:r>
            <a:r>
              <a:rPr lang="en-US" dirty="0"/>
              <a:t> </a:t>
            </a:r>
            <a:r>
              <a:rPr lang="en-US" dirty="0" err="1"/>
              <a:t>theo</a:t>
            </a:r>
            <a:r>
              <a:rPr lang="en-US" dirty="0"/>
              <a:t> </a:t>
            </a:r>
            <a:r>
              <a:rPr lang="en-US" dirty="0" err="1"/>
              <a:t>lô</a:t>
            </a:r>
            <a:endParaRPr lang="vi-VN" dirty="0"/>
          </a:p>
          <a:p>
            <a:pPr lvl="2"/>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tại</a:t>
            </a:r>
            <a:r>
              <a:rPr lang="en-US" dirty="0"/>
              <a:t> </a:t>
            </a:r>
            <a:r>
              <a:rPr lang="en-US" dirty="0" err="1"/>
              <a:t>nguồn</a:t>
            </a:r>
            <a:r>
              <a:rPr lang="en-US" dirty="0"/>
              <a:t> (</a:t>
            </a:r>
            <a:r>
              <a:rPr lang="en-US" dirty="0" err="1"/>
              <a:t>ví</a:t>
            </a:r>
            <a:r>
              <a:rPr lang="en-US" dirty="0"/>
              <a:t> </a:t>
            </a:r>
            <a:r>
              <a:rPr lang="en-US" dirty="0" err="1"/>
              <a:t>dụ</a:t>
            </a:r>
            <a:r>
              <a:rPr lang="en-US" dirty="0"/>
              <a:t>: </a:t>
            </a:r>
            <a:r>
              <a:rPr lang="en-US" dirty="0" err="1"/>
              <a:t>mã</a:t>
            </a:r>
            <a:r>
              <a:rPr lang="en-US" dirty="0"/>
              <a:t> </a:t>
            </a:r>
            <a:r>
              <a:rPr lang="en-US" dirty="0" err="1"/>
              <a:t>vạch</a:t>
            </a:r>
            <a:r>
              <a:rPr lang="en-US" dirty="0"/>
              <a:t>)</a:t>
            </a:r>
            <a:endParaRPr lang="vi-VN" dirty="0"/>
          </a:p>
          <a:p>
            <a:pPr lvl="2"/>
            <a:r>
              <a:rPr lang="en-US" dirty="0" err="1"/>
              <a:t>Giảm</a:t>
            </a:r>
            <a:r>
              <a:rPr lang="en-US" dirty="0"/>
              <a:t> </a:t>
            </a:r>
            <a:r>
              <a:rPr lang="en-US" dirty="0" err="1"/>
              <a:t>thiểu</a:t>
            </a:r>
            <a:r>
              <a:rPr lang="en-US" dirty="0"/>
              <a:t> </a:t>
            </a:r>
            <a:r>
              <a:rPr lang="en-US" dirty="0" err="1"/>
              <a:t>thao</a:t>
            </a:r>
            <a:r>
              <a:rPr lang="en-US" dirty="0"/>
              <a:t> </a:t>
            </a:r>
            <a:r>
              <a:rPr lang="en-US" dirty="0" err="1"/>
              <a:t>tác</a:t>
            </a:r>
            <a:r>
              <a:rPr lang="en-US" dirty="0"/>
              <a:t> </a:t>
            </a:r>
            <a:r>
              <a:rPr lang="en-US" dirty="0" err="1"/>
              <a:t>phím</a:t>
            </a:r>
            <a:r>
              <a:rPr lang="en-US" dirty="0"/>
              <a:t> (</a:t>
            </a:r>
            <a:r>
              <a:rPr lang="en-US" dirty="0" err="1"/>
              <a:t>ví</a:t>
            </a:r>
            <a:r>
              <a:rPr lang="en-US" dirty="0"/>
              <a:t> </a:t>
            </a:r>
            <a:r>
              <a:rPr lang="en-US" dirty="0" err="1"/>
              <a:t>dụ</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mặc</a:t>
            </a:r>
            <a:r>
              <a:rPr lang="en-US" dirty="0"/>
              <a:t> </a:t>
            </a:r>
            <a:r>
              <a:rPr lang="en-US" dirty="0" err="1"/>
              <a:t>định</a:t>
            </a:r>
            <a:r>
              <a:rPr lang="en-US" dirty="0"/>
              <a:t> </a:t>
            </a:r>
            <a:r>
              <a:rPr lang="en-US" dirty="0" err="1"/>
              <a:t>cho</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thường</a:t>
            </a:r>
            <a:r>
              <a:rPr lang="en-US" dirty="0"/>
              <a:t> </a:t>
            </a:r>
            <a:r>
              <a:rPr lang="en-US" dirty="0" err="1"/>
              <a:t>xuyên</a:t>
            </a:r>
            <a:r>
              <a:rPr lang="en-US" dirty="0"/>
              <a:t>)</a:t>
            </a:r>
            <a:endParaRPr lang="vi-VN" dirty="0"/>
          </a:p>
        </p:txBody>
      </p:sp>
    </p:spTree>
    <p:extLst>
      <p:ext uri="{BB962C8B-B14F-4D97-AF65-F5344CB8AC3E}">
        <p14:creationId xmlns:p14="http://schemas.microsoft.com/office/powerpoint/2010/main" val="38749982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91</a:t>
            </a:fld>
            <a:endParaRPr lang="vi-VN"/>
          </a:p>
        </p:txBody>
      </p:sp>
      <p:sp>
        <p:nvSpPr>
          <p:cNvPr id="11" name="Content Placeholder 10"/>
          <p:cNvSpPr>
            <a:spLocks noGrp="1"/>
          </p:cNvSpPr>
          <p:nvPr>
            <p:ph idx="1"/>
          </p:nvPr>
        </p:nvSpPr>
        <p:spPr>
          <a:xfrm>
            <a:off x="239282" y="1204957"/>
            <a:ext cx="5427740" cy="5058938"/>
          </a:xfrm>
        </p:spPr>
        <p:txBody>
          <a:bodyPr>
            <a:normAutofit/>
          </a:bodyPr>
          <a:lstStyle/>
          <a:p>
            <a:r>
              <a:rPr lang="pt-BR" dirty="0" smtClean="0"/>
              <a:t>5.4.3. Thiết </a:t>
            </a:r>
            <a:r>
              <a:rPr lang="pt-BR" dirty="0"/>
              <a:t>kế đầu vào (Input)</a:t>
            </a:r>
            <a:endParaRPr lang="vi-VN" dirty="0"/>
          </a:p>
          <a:p>
            <a:r>
              <a:rPr lang="pt-BR" dirty="0"/>
              <a:t>Các kiểu nhập liệu</a:t>
            </a:r>
            <a:endParaRPr lang="vi-VN" sz="1400" dirty="0"/>
          </a:p>
          <a:p>
            <a:pPr lvl="1"/>
            <a:r>
              <a:rPr lang="en-US" dirty="0" err="1"/>
              <a:t>Dùng</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điều</a:t>
            </a:r>
            <a:r>
              <a:rPr lang="en-US" dirty="0"/>
              <a:t> </a:t>
            </a:r>
            <a:r>
              <a:rPr lang="en-US" dirty="0" err="1"/>
              <a:t>kiển</a:t>
            </a:r>
            <a:r>
              <a:rPr lang="en-US" dirty="0"/>
              <a:t> </a:t>
            </a:r>
            <a:r>
              <a:rPr lang="en-US" dirty="0" err="1"/>
              <a:t>có</a:t>
            </a:r>
            <a:r>
              <a:rPr lang="en-US" dirty="0"/>
              <a:t> </a:t>
            </a:r>
            <a:r>
              <a:rPr lang="en-US" dirty="0" err="1"/>
              <a:t>sẵn</a:t>
            </a:r>
            <a:endParaRPr lang="vi-VN" sz="1400" dirty="0"/>
          </a:p>
          <a:p>
            <a:pPr lvl="2"/>
            <a:r>
              <a:rPr lang="en-US" dirty="0"/>
              <a:t>Textbox: </a:t>
            </a:r>
            <a:r>
              <a:rPr lang="en-US" dirty="0" err="1"/>
              <a:t>nhập</a:t>
            </a:r>
            <a:r>
              <a:rPr lang="en-US" dirty="0"/>
              <a:t> </a:t>
            </a:r>
            <a:r>
              <a:rPr lang="en-US" dirty="0" err="1"/>
              <a:t>dữ</a:t>
            </a:r>
            <a:r>
              <a:rPr lang="en-US" dirty="0"/>
              <a:t> </a:t>
            </a:r>
            <a:r>
              <a:rPr lang="en-US" dirty="0" err="1"/>
              <a:t>liệu</a:t>
            </a:r>
            <a:r>
              <a:rPr lang="en-US" dirty="0"/>
              <a:t> </a:t>
            </a:r>
            <a:r>
              <a:rPr lang="en-US" dirty="0" err="1"/>
              <a:t>văn</a:t>
            </a:r>
            <a:r>
              <a:rPr lang="en-US" dirty="0"/>
              <a:t> </a:t>
            </a:r>
            <a:r>
              <a:rPr lang="en-US" dirty="0" err="1"/>
              <a:t>bản</a:t>
            </a:r>
            <a:endParaRPr lang="vi-VN" sz="1000" dirty="0"/>
          </a:p>
          <a:p>
            <a:pPr lvl="2"/>
            <a:r>
              <a:rPr lang="en-US" dirty="0"/>
              <a:t>Number boxes: </a:t>
            </a:r>
            <a:r>
              <a:rPr lang="en-US" dirty="0" err="1"/>
              <a:t>định</a:t>
            </a:r>
            <a:r>
              <a:rPr lang="en-US" dirty="0"/>
              <a:t> </a:t>
            </a:r>
            <a:r>
              <a:rPr lang="en-US" dirty="0" err="1"/>
              <a:t>dạng</a:t>
            </a:r>
            <a:r>
              <a:rPr lang="en-US" dirty="0"/>
              <a:t> </a:t>
            </a:r>
            <a:r>
              <a:rPr lang="en-US" dirty="0" err="1"/>
              <a:t>dữ</a:t>
            </a:r>
            <a:r>
              <a:rPr lang="en-US" dirty="0"/>
              <a:t> </a:t>
            </a:r>
            <a:r>
              <a:rPr lang="en-US" dirty="0" err="1"/>
              <a:t>liệu</a:t>
            </a:r>
            <a:r>
              <a:rPr lang="en-US" dirty="0"/>
              <a:t> </a:t>
            </a:r>
            <a:r>
              <a:rPr lang="en-US" dirty="0" err="1"/>
              <a:t>dạng</a:t>
            </a:r>
            <a:r>
              <a:rPr lang="en-US" dirty="0"/>
              <a:t> </a:t>
            </a:r>
            <a:r>
              <a:rPr lang="en-US" dirty="0" err="1"/>
              <a:t>số</a:t>
            </a:r>
            <a:endParaRPr lang="vi-VN" sz="1000" dirty="0"/>
          </a:p>
          <a:p>
            <a:pPr lvl="2"/>
            <a:r>
              <a:rPr lang="en-US" dirty="0"/>
              <a:t>Password boxes: </a:t>
            </a:r>
            <a:r>
              <a:rPr lang="en-US" dirty="0" err="1"/>
              <a:t>sử</a:t>
            </a:r>
            <a:r>
              <a:rPr lang="en-US" dirty="0"/>
              <a:t> </a:t>
            </a:r>
            <a:r>
              <a:rPr lang="en-US" dirty="0" err="1"/>
              <a:t>dụng</a:t>
            </a:r>
            <a:r>
              <a:rPr lang="en-US" dirty="0"/>
              <a:t> </a:t>
            </a:r>
            <a:r>
              <a:rPr lang="en-US" dirty="0" err="1"/>
              <a:t>ký</a:t>
            </a:r>
            <a:r>
              <a:rPr lang="en-US" dirty="0"/>
              <a:t> </a:t>
            </a:r>
            <a:r>
              <a:rPr lang="en-US" dirty="0" err="1"/>
              <a:t>tự</a:t>
            </a:r>
            <a:r>
              <a:rPr lang="en-US" dirty="0"/>
              <a:t> </a:t>
            </a:r>
            <a:r>
              <a:rPr lang="en-US" dirty="0" err="1"/>
              <a:t>đại</a:t>
            </a:r>
            <a:r>
              <a:rPr lang="en-US" dirty="0"/>
              <a:t> </a:t>
            </a:r>
            <a:r>
              <a:rPr lang="en-US" dirty="0" err="1"/>
              <a:t>diện</a:t>
            </a:r>
            <a:r>
              <a:rPr lang="en-US" dirty="0"/>
              <a:t> </a:t>
            </a:r>
            <a:r>
              <a:rPr lang="en-US" dirty="0" err="1"/>
              <a:t>để</a:t>
            </a:r>
            <a:r>
              <a:rPr lang="en-US" dirty="0"/>
              <a:t> </a:t>
            </a:r>
            <a:r>
              <a:rPr lang="en-US" dirty="0" err="1"/>
              <a:t>che</a:t>
            </a:r>
            <a:r>
              <a:rPr lang="en-US" dirty="0"/>
              <a:t> </a:t>
            </a:r>
            <a:r>
              <a:rPr lang="en-US" dirty="0" err="1"/>
              <a:t>dấu</a:t>
            </a:r>
            <a:r>
              <a:rPr lang="en-US" dirty="0"/>
              <a:t> </a:t>
            </a:r>
            <a:r>
              <a:rPr lang="en-US" dirty="0" err="1"/>
              <a:t>mật</a:t>
            </a:r>
            <a:r>
              <a:rPr lang="en-US" dirty="0"/>
              <a:t> </a:t>
            </a:r>
            <a:r>
              <a:rPr lang="en-US" dirty="0" err="1"/>
              <a:t>khẩu</a:t>
            </a:r>
            <a:r>
              <a:rPr lang="en-US" dirty="0"/>
              <a:t>, </a:t>
            </a:r>
            <a:r>
              <a:rPr lang="en-US" dirty="0" err="1"/>
              <a:t>không</a:t>
            </a:r>
            <a:r>
              <a:rPr lang="en-US" dirty="0"/>
              <a:t> </a:t>
            </a:r>
            <a:r>
              <a:rPr lang="en-US" dirty="0" err="1"/>
              <a:t>cho</a:t>
            </a:r>
            <a:r>
              <a:rPr lang="en-US" dirty="0"/>
              <a:t> </a:t>
            </a:r>
            <a:r>
              <a:rPr lang="en-US" dirty="0" err="1"/>
              <a:t>phép</a:t>
            </a:r>
            <a:r>
              <a:rPr lang="en-US" dirty="0"/>
              <a:t> </a:t>
            </a:r>
            <a:r>
              <a:rPr lang="en-US" dirty="0" err="1"/>
              <a:t>sao</a:t>
            </a:r>
            <a:r>
              <a:rPr lang="en-US" dirty="0"/>
              <a:t> </a:t>
            </a:r>
            <a:r>
              <a:rPr lang="en-US" dirty="0" err="1"/>
              <a:t>chép</a:t>
            </a:r>
            <a:endParaRPr lang="vi-VN" sz="1000" dirty="0"/>
          </a:p>
          <a:p>
            <a:pPr lvl="1"/>
            <a:r>
              <a:rPr lang="en-US" dirty="0" err="1"/>
              <a:t>Các</a:t>
            </a:r>
            <a:r>
              <a:rPr lang="en-US" dirty="0"/>
              <a:t> </a:t>
            </a:r>
            <a:r>
              <a:rPr lang="en-US" dirty="0" err="1"/>
              <a:t>hộp</a:t>
            </a:r>
            <a:r>
              <a:rPr lang="en-US" dirty="0"/>
              <a:t> </a:t>
            </a:r>
            <a:r>
              <a:rPr lang="en-US" dirty="0" err="1"/>
              <a:t>lựa</a:t>
            </a:r>
            <a:r>
              <a:rPr lang="en-US" dirty="0"/>
              <a:t> </a:t>
            </a:r>
            <a:r>
              <a:rPr lang="en-US" dirty="0" err="1"/>
              <a:t>chọn</a:t>
            </a:r>
            <a:endParaRPr lang="vi-VN" sz="1400" dirty="0"/>
          </a:p>
          <a:p>
            <a:pPr lvl="2"/>
            <a:r>
              <a:rPr lang="en-US" dirty="0"/>
              <a:t>Check boxes, Radio buttons, List boxes,…</a:t>
            </a:r>
            <a:endParaRPr lang="vi-VN" sz="1000" dirty="0"/>
          </a:p>
        </p:txBody>
      </p:sp>
      <p:pic>
        <p:nvPicPr>
          <p:cNvPr id="6" name="Picture 5"/>
          <p:cNvPicPr/>
          <p:nvPr/>
        </p:nvPicPr>
        <p:blipFill>
          <a:blip r:embed="rId3"/>
          <a:stretch>
            <a:fillRect/>
          </a:stretch>
        </p:blipFill>
        <p:spPr>
          <a:xfrm>
            <a:off x="5418666" y="1582685"/>
            <a:ext cx="6707816" cy="4681210"/>
          </a:xfrm>
          <a:prstGeom prst="rect">
            <a:avLst/>
          </a:prstGeom>
        </p:spPr>
      </p:pic>
    </p:spTree>
    <p:extLst>
      <p:ext uri="{BB962C8B-B14F-4D97-AF65-F5344CB8AC3E}">
        <p14:creationId xmlns:p14="http://schemas.microsoft.com/office/powerpoint/2010/main" val="383506816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92</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dirty="0" smtClean="0"/>
              <a:t>5.4.3. Thiết </a:t>
            </a:r>
            <a:r>
              <a:rPr lang="pt-BR" dirty="0"/>
              <a:t>kế đầu vào (Input)</a:t>
            </a:r>
            <a:endParaRPr lang="vi-VN" dirty="0"/>
          </a:p>
          <a:p>
            <a:r>
              <a:rPr lang="pt-BR" dirty="0"/>
              <a:t>Kiểm tra tính hợp lệ dữ liệu vào</a:t>
            </a:r>
            <a:endParaRPr lang="vi-VN" dirty="0"/>
          </a:p>
          <a:p>
            <a:pPr lvl="1"/>
            <a:r>
              <a:rPr lang="en-US" dirty="0" err="1"/>
              <a:t>Dữ</a:t>
            </a:r>
            <a:r>
              <a:rPr lang="en-US" dirty="0"/>
              <a:t> </a:t>
            </a:r>
            <a:r>
              <a:rPr lang="en-US" dirty="0" err="1"/>
              <a:t>liệu</a:t>
            </a:r>
            <a:r>
              <a:rPr lang="en-US" dirty="0"/>
              <a:t> </a:t>
            </a:r>
            <a:r>
              <a:rPr lang="en-US" dirty="0" err="1"/>
              <a:t>cần</a:t>
            </a:r>
            <a:r>
              <a:rPr lang="en-US" dirty="0"/>
              <a:t> </a:t>
            </a:r>
            <a:r>
              <a:rPr lang="en-US" dirty="0" err="1"/>
              <a:t>được</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hợp</a:t>
            </a:r>
            <a:r>
              <a:rPr lang="en-US" dirty="0"/>
              <a:t> </a:t>
            </a:r>
            <a:r>
              <a:rPr lang="en-US" dirty="0" err="1"/>
              <a:t>lệ</a:t>
            </a:r>
            <a:r>
              <a:rPr lang="en-US" dirty="0"/>
              <a:t> </a:t>
            </a:r>
            <a:r>
              <a:rPr lang="en-US" dirty="0" err="1"/>
              <a:t>trước</a:t>
            </a:r>
            <a:r>
              <a:rPr lang="en-US" dirty="0"/>
              <a:t> </a:t>
            </a:r>
            <a:r>
              <a:rPr lang="en-US" dirty="0" err="1"/>
              <a:t>khi</a:t>
            </a:r>
            <a:r>
              <a:rPr lang="en-US" dirty="0"/>
              <a:t> </a:t>
            </a:r>
            <a:r>
              <a:rPr lang="en-US" dirty="0" err="1"/>
              <a:t>nhập</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độ</a:t>
            </a:r>
            <a:r>
              <a:rPr lang="en-US" dirty="0"/>
              <a:t> </a:t>
            </a:r>
            <a:r>
              <a:rPr lang="en-US" dirty="0" err="1"/>
              <a:t>chính</a:t>
            </a:r>
            <a:r>
              <a:rPr lang="en-US" dirty="0"/>
              <a:t> </a:t>
            </a:r>
            <a:r>
              <a:rPr lang="en-US" dirty="0" err="1"/>
              <a:t>xác</a:t>
            </a:r>
            <a:endParaRPr lang="vi-VN" dirty="0"/>
          </a:p>
          <a:p>
            <a:pPr lvl="1"/>
            <a:r>
              <a:rPr lang="en-US" dirty="0" err="1"/>
              <a:t>Không</a:t>
            </a:r>
            <a:r>
              <a:rPr lang="en-US" dirty="0"/>
              <a:t> </a:t>
            </a:r>
            <a:r>
              <a:rPr lang="en-US" dirty="0" err="1"/>
              <a:t>chấp</a:t>
            </a:r>
            <a:r>
              <a:rPr lang="en-US" dirty="0"/>
              <a:t> </a:t>
            </a:r>
            <a:r>
              <a:rPr lang="en-US" dirty="0" err="1"/>
              <a:t>nhận</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ví</a:t>
            </a:r>
            <a:r>
              <a:rPr lang="en-US" dirty="0"/>
              <a:t> </a:t>
            </a:r>
            <a:r>
              <a:rPr lang="en-US" dirty="0" err="1"/>
              <a:t>dụ</a:t>
            </a:r>
            <a:r>
              <a:rPr lang="en-US" dirty="0"/>
              <a:t>: </a:t>
            </a:r>
            <a:r>
              <a:rPr lang="en-US" dirty="0" err="1"/>
              <a:t>nhập</a:t>
            </a:r>
            <a:r>
              <a:rPr lang="en-US" dirty="0"/>
              <a:t> </a:t>
            </a:r>
            <a:r>
              <a:rPr lang="en-US" dirty="0" err="1"/>
              <a:t>văn</a:t>
            </a:r>
            <a:r>
              <a:rPr lang="en-US" dirty="0"/>
              <a:t> </a:t>
            </a:r>
            <a:r>
              <a:rPr lang="en-US" dirty="0" err="1"/>
              <a:t>bản</a:t>
            </a:r>
            <a:r>
              <a:rPr lang="en-US" dirty="0"/>
              <a:t> </a:t>
            </a:r>
            <a:r>
              <a:rPr lang="en-US" dirty="0" err="1"/>
              <a:t>khi</a:t>
            </a:r>
            <a:r>
              <a:rPr lang="en-US" dirty="0"/>
              <a:t> </a:t>
            </a:r>
            <a:r>
              <a:rPr lang="en-US" dirty="0" err="1"/>
              <a:t>cần</a:t>
            </a:r>
            <a:r>
              <a:rPr lang="en-US" dirty="0"/>
              <a:t> </a:t>
            </a:r>
            <a:r>
              <a:rPr lang="en-US" dirty="0" err="1"/>
              <a:t>một</a:t>
            </a:r>
            <a:r>
              <a:rPr lang="en-US" dirty="0"/>
              <a:t> </a:t>
            </a:r>
            <a:r>
              <a:rPr lang="en-US" dirty="0" err="1"/>
              <a:t>số</a:t>
            </a:r>
            <a:r>
              <a:rPr lang="en-US" dirty="0"/>
              <a:t>)</a:t>
            </a:r>
            <a:endParaRPr lang="vi-VN" dirty="0"/>
          </a:p>
          <a:p>
            <a:pPr lvl="1"/>
            <a:r>
              <a:rPr lang="en-US" dirty="0" err="1"/>
              <a:t>Kiểm</a:t>
            </a:r>
            <a:r>
              <a:rPr lang="en-US" dirty="0"/>
              <a:t> </a:t>
            </a:r>
            <a:r>
              <a:rPr lang="en-US" dirty="0" err="1"/>
              <a:t>tra</a:t>
            </a:r>
            <a:r>
              <a:rPr lang="en-US" dirty="0"/>
              <a:t> </a:t>
            </a:r>
            <a:r>
              <a:rPr lang="en-US" dirty="0" err="1"/>
              <a:t>tính</a:t>
            </a:r>
            <a:r>
              <a:rPr lang="en-US" dirty="0"/>
              <a:t> </a:t>
            </a:r>
            <a:r>
              <a:rPr lang="en-US" dirty="0" err="1"/>
              <a:t>hợp</a:t>
            </a:r>
            <a:r>
              <a:rPr lang="en-US" dirty="0"/>
              <a:t> </a:t>
            </a:r>
            <a:r>
              <a:rPr lang="en-US" dirty="0" err="1"/>
              <a:t>lệ</a:t>
            </a:r>
            <a:r>
              <a:rPr lang="en-US" dirty="0"/>
              <a:t>:</a:t>
            </a:r>
            <a:endParaRPr lang="vi-VN" dirty="0"/>
          </a:p>
          <a:p>
            <a:pPr lvl="2"/>
            <a:r>
              <a:rPr lang="en-US" dirty="0" err="1"/>
              <a:t>Đầy</a:t>
            </a:r>
            <a:r>
              <a:rPr lang="en-US" dirty="0"/>
              <a:t> </a:t>
            </a:r>
            <a:r>
              <a:rPr lang="en-US" dirty="0" err="1"/>
              <a:t>đủ</a:t>
            </a:r>
            <a:endParaRPr lang="vi-VN" dirty="0"/>
          </a:p>
          <a:p>
            <a:pPr lvl="2"/>
            <a:r>
              <a:rPr lang="en-US" dirty="0" err="1"/>
              <a:t>Định</a:t>
            </a:r>
            <a:r>
              <a:rPr lang="en-US" dirty="0"/>
              <a:t> </a:t>
            </a:r>
            <a:r>
              <a:rPr lang="en-US" dirty="0" err="1"/>
              <a:t>dạng</a:t>
            </a:r>
            <a:r>
              <a:rPr lang="en-US" dirty="0"/>
              <a:t> (</a:t>
            </a:r>
            <a:r>
              <a:rPr lang="en-US" dirty="0" err="1"/>
              <a:t>ví</a:t>
            </a:r>
            <a:r>
              <a:rPr lang="en-US" dirty="0"/>
              <a:t> </a:t>
            </a:r>
            <a:r>
              <a:rPr lang="en-US" dirty="0" err="1"/>
              <a:t>dụ</a:t>
            </a:r>
            <a:r>
              <a:rPr lang="en-US" dirty="0"/>
              <a:t>: MM / DD / YYYY)</a:t>
            </a:r>
            <a:endParaRPr lang="vi-VN" dirty="0"/>
          </a:p>
          <a:p>
            <a:pPr lvl="2"/>
            <a:r>
              <a:rPr lang="en-US" dirty="0" err="1"/>
              <a:t>Phạm</a:t>
            </a:r>
            <a:r>
              <a:rPr lang="en-US" dirty="0"/>
              <a:t> vi (</a:t>
            </a:r>
            <a:r>
              <a:rPr lang="en-US" dirty="0" err="1"/>
              <a:t>ví</a:t>
            </a:r>
            <a:r>
              <a:rPr lang="en-US" dirty="0"/>
              <a:t> </a:t>
            </a:r>
            <a:r>
              <a:rPr lang="en-US" dirty="0" err="1"/>
              <a:t>dụ</a:t>
            </a:r>
            <a:r>
              <a:rPr lang="en-US" dirty="0"/>
              <a:t>: </a:t>
            </a:r>
            <a:r>
              <a:rPr lang="en-US" dirty="0" err="1"/>
              <a:t>một</a:t>
            </a:r>
            <a:r>
              <a:rPr lang="en-US" dirty="0"/>
              <a:t> </a:t>
            </a:r>
            <a:r>
              <a:rPr lang="en-US" dirty="0" err="1"/>
              <a:t>số</a:t>
            </a:r>
            <a:r>
              <a:rPr lang="en-US" dirty="0"/>
              <a:t> </a:t>
            </a:r>
            <a:r>
              <a:rPr lang="en-US" dirty="0" err="1"/>
              <a:t>nằm</a:t>
            </a:r>
            <a:r>
              <a:rPr lang="en-US" dirty="0"/>
              <a:t> </a:t>
            </a:r>
            <a:r>
              <a:rPr lang="en-US" dirty="0" err="1"/>
              <a:t>trong</a:t>
            </a:r>
            <a:r>
              <a:rPr lang="en-US" dirty="0"/>
              <a:t> </a:t>
            </a:r>
            <a:r>
              <a:rPr lang="en-US" dirty="0" err="1"/>
              <a:t>giá</a:t>
            </a:r>
            <a:r>
              <a:rPr lang="en-US" dirty="0"/>
              <a:t> </a:t>
            </a:r>
            <a:r>
              <a:rPr lang="en-US" dirty="0" err="1"/>
              <a:t>trị</a:t>
            </a:r>
            <a:r>
              <a:rPr lang="en-US" dirty="0"/>
              <a:t> </a:t>
            </a:r>
            <a:r>
              <a:rPr lang="en-US" dirty="0" err="1"/>
              <a:t>tối</a:t>
            </a:r>
            <a:r>
              <a:rPr lang="en-US" dirty="0"/>
              <a:t> </a:t>
            </a:r>
            <a:r>
              <a:rPr lang="en-US" dirty="0" err="1"/>
              <a:t>thiểu</a:t>
            </a:r>
            <a:r>
              <a:rPr lang="en-US" dirty="0"/>
              <a:t> </a:t>
            </a:r>
            <a:r>
              <a:rPr lang="en-US" dirty="0" err="1"/>
              <a:t>và</a:t>
            </a:r>
            <a:r>
              <a:rPr lang="en-US" dirty="0"/>
              <a:t> </a:t>
            </a:r>
            <a:r>
              <a:rPr lang="en-US" dirty="0" err="1"/>
              <a:t>tối</a:t>
            </a:r>
            <a:r>
              <a:rPr lang="en-US" dirty="0"/>
              <a:t> </a:t>
            </a:r>
            <a:r>
              <a:rPr lang="en-US" dirty="0" err="1"/>
              <a:t>đa</a:t>
            </a:r>
            <a:r>
              <a:rPr lang="en-US" dirty="0"/>
              <a:t>)</a:t>
            </a:r>
            <a:endParaRPr lang="vi-VN" dirty="0"/>
          </a:p>
          <a:p>
            <a:pPr lvl="2"/>
            <a:r>
              <a:rPr lang="en-US" dirty="0" err="1"/>
              <a:t>Kiểm</a:t>
            </a:r>
            <a:r>
              <a:rPr lang="en-US" dirty="0"/>
              <a:t> </a:t>
            </a:r>
            <a:r>
              <a:rPr lang="en-US" dirty="0" err="1"/>
              <a:t>tra</a:t>
            </a:r>
            <a:r>
              <a:rPr lang="en-US" dirty="0"/>
              <a:t> </a:t>
            </a:r>
            <a:r>
              <a:rPr lang="en-US" dirty="0" err="1"/>
              <a:t>tổng</a:t>
            </a:r>
            <a:r>
              <a:rPr lang="en-US" dirty="0"/>
              <a:t> </a:t>
            </a:r>
            <a:r>
              <a:rPr lang="en-US" dirty="0" err="1"/>
              <a:t>số</a:t>
            </a:r>
            <a:r>
              <a:rPr lang="en-US" dirty="0"/>
              <a:t> </a:t>
            </a:r>
            <a:r>
              <a:rPr lang="en-US" dirty="0" err="1"/>
              <a:t>chữ</a:t>
            </a:r>
            <a:r>
              <a:rPr lang="en-US" dirty="0"/>
              <a:t> </a:t>
            </a:r>
            <a:r>
              <a:rPr lang="en-US" dirty="0" err="1"/>
              <a:t>số</a:t>
            </a:r>
            <a:r>
              <a:rPr lang="en-US" dirty="0"/>
              <a:t> - </a:t>
            </a:r>
            <a:r>
              <a:rPr lang="en-US" dirty="0" err="1"/>
              <a:t>Giảm</a:t>
            </a:r>
            <a:r>
              <a:rPr lang="en-US" dirty="0"/>
              <a:t> </a:t>
            </a:r>
            <a:r>
              <a:rPr lang="en-US" dirty="0" err="1"/>
              <a:t>các</a:t>
            </a:r>
            <a:r>
              <a:rPr lang="en-US" dirty="0"/>
              <a:t> </a:t>
            </a:r>
            <a:r>
              <a:rPr lang="en-US" dirty="0" err="1"/>
              <a:t>lỗi</a:t>
            </a:r>
            <a:r>
              <a:rPr lang="en-US" dirty="0"/>
              <a:t> </a:t>
            </a:r>
            <a:r>
              <a:rPr lang="en-US" dirty="0" err="1"/>
              <a:t>khi</a:t>
            </a:r>
            <a:r>
              <a:rPr lang="en-US" dirty="0"/>
              <a:t> </a:t>
            </a:r>
            <a:r>
              <a:rPr lang="en-US" dirty="0" err="1"/>
              <a:t>nhập</a:t>
            </a:r>
            <a:r>
              <a:rPr lang="en-US" dirty="0"/>
              <a:t> </a:t>
            </a:r>
            <a:r>
              <a:rPr lang="en-US" dirty="0" err="1"/>
              <a:t>số</a:t>
            </a:r>
            <a:endParaRPr lang="vi-VN" dirty="0"/>
          </a:p>
          <a:p>
            <a:pPr lvl="2"/>
            <a:r>
              <a:rPr lang="en-US" dirty="0" err="1"/>
              <a:t>Dữ</a:t>
            </a:r>
            <a:r>
              <a:rPr lang="en-US" dirty="0"/>
              <a:t> </a:t>
            </a:r>
            <a:r>
              <a:rPr lang="en-US" dirty="0" err="1"/>
              <a:t>liệu</a:t>
            </a:r>
            <a:r>
              <a:rPr lang="en-US" dirty="0"/>
              <a:t> </a:t>
            </a:r>
            <a:r>
              <a:rPr lang="en-US" dirty="0" err="1"/>
              <a:t>liên</a:t>
            </a:r>
            <a:r>
              <a:rPr lang="en-US" dirty="0"/>
              <a:t> </a:t>
            </a:r>
            <a:r>
              <a:rPr lang="en-US" dirty="0" err="1"/>
              <a:t>tục</a:t>
            </a:r>
            <a:r>
              <a:rPr lang="en-US" dirty="0"/>
              <a:t> </a:t>
            </a:r>
            <a:r>
              <a:rPr lang="en-US" dirty="0" err="1"/>
              <a:t>có</a:t>
            </a:r>
            <a:r>
              <a:rPr lang="en-US" dirty="0"/>
              <a:t> </a:t>
            </a:r>
            <a:r>
              <a:rPr lang="en-US" dirty="0" err="1"/>
              <a:t>liên</a:t>
            </a:r>
            <a:r>
              <a:rPr lang="en-US" dirty="0"/>
              <a:t> </a:t>
            </a:r>
            <a:r>
              <a:rPr lang="en-US" dirty="0" err="1"/>
              <a:t>quan</a:t>
            </a:r>
            <a:endParaRPr lang="vi-VN" dirty="0"/>
          </a:p>
          <a:p>
            <a:pPr lvl="2"/>
            <a:r>
              <a:rPr lang="en-US" dirty="0" err="1"/>
              <a:t>Kiểm</a:t>
            </a:r>
            <a:r>
              <a:rPr lang="en-US" dirty="0"/>
              <a:t> </a:t>
            </a:r>
            <a:r>
              <a:rPr lang="en-US" dirty="0" err="1"/>
              <a:t>tra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 </a:t>
            </a:r>
            <a:r>
              <a:rPr lang="en-US" dirty="0" err="1"/>
              <a:t>không</a:t>
            </a:r>
            <a:r>
              <a:rPr lang="en-US" dirty="0"/>
              <a:t> vi </a:t>
            </a:r>
            <a:r>
              <a:rPr lang="en-US" dirty="0" err="1"/>
              <a:t>phạm</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của</a:t>
            </a:r>
            <a:r>
              <a:rPr lang="en-US" dirty="0"/>
              <a:t> </a:t>
            </a:r>
            <a:r>
              <a:rPr lang="en-US" dirty="0" err="1"/>
              <a:t>dữ</a:t>
            </a:r>
            <a:r>
              <a:rPr lang="en-US" dirty="0"/>
              <a:t> </a:t>
            </a:r>
            <a:r>
              <a:rPr lang="en-US" dirty="0" err="1"/>
              <a:t>liệu</a:t>
            </a:r>
            <a:endParaRPr lang="vi-VN" dirty="0"/>
          </a:p>
        </p:txBody>
      </p:sp>
    </p:spTree>
    <p:extLst>
      <p:ext uri="{BB962C8B-B14F-4D97-AF65-F5344CB8AC3E}">
        <p14:creationId xmlns:p14="http://schemas.microsoft.com/office/powerpoint/2010/main" val="3064367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93</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dirty="0" smtClean="0"/>
              <a:t>5.4.3. Thiết </a:t>
            </a:r>
            <a:r>
              <a:rPr lang="pt-BR" dirty="0"/>
              <a:t>kế đầu </a:t>
            </a:r>
            <a:r>
              <a:rPr lang="pt-BR" dirty="0" smtClean="0"/>
              <a:t>ra</a:t>
            </a:r>
            <a:endParaRPr lang="vi-VN" dirty="0"/>
          </a:p>
          <a:p>
            <a:pPr lvl="1"/>
            <a:r>
              <a:rPr lang="en-US" dirty="0" err="1"/>
              <a:t>Báo</a:t>
            </a:r>
            <a:r>
              <a:rPr lang="en-US" dirty="0"/>
              <a:t> </a:t>
            </a:r>
            <a:r>
              <a:rPr lang="en-US" dirty="0" err="1"/>
              <a:t>cáo</a:t>
            </a:r>
            <a:r>
              <a:rPr lang="en-US" dirty="0"/>
              <a:t> </a:t>
            </a:r>
            <a:r>
              <a:rPr lang="en-US" dirty="0" err="1"/>
              <a:t>được</a:t>
            </a:r>
            <a:r>
              <a:rPr lang="en-US" dirty="0"/>
              <a:t> </a:t>
            </a:r>
            <a:r>
              <a:rPr lang="en-US" dirty="0" err="1"/>
              <a:t>tạo</a:t>
            </a:r>
            <a:r>
              <a:rPr lang="en-US" dirty="0"/>
              <a:t> </a:t>
            </a:r>
            <a:r>
              <a:rPr lang="en-US" dirty="0" err="1"/>
              <a:t>ra</a:t>
            </a:r>
            <a:r>
              <a:rPr lang="en-US" dirty="0"/>
              <a:t> </a:t>
            </a:r>
            <a:r>
              <a:rPr lang="en-US" dirty="0" err="1"/>
              <a:t>từ</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hệ</a:t>
            </a:r>
            <a:r>
              <a:rPr lang="en-US" dirty="0"/>
              <a:t> </a:t>
            </a:r>
            <a:r>
              <a:rPr lang="en-US" dirty="0" err="1"/>
              <a:t>thống</a:t>
            </a:r>
            <a:endParaRPr lang="vi-VN" dirty="0"/>
          </a:p>
          <a:p>
            <a:pPr lvl="1"/>
            <a:r>
              <a:rPr lang="en-US" dirty="0" err="1"/>
              <a:t>Nguyên</a:t>
            </a:r>
            <a:r>
              <a:rPr lang="en-US" dirty="0"/>
              <a:t> </a:t>
            </a:r>
            <a:r>
              <a:rPr lang="en-US" dirty="0" err="1"/>
              <a:t>tắc</a:t>
            </a:r>
            <a:r>
              <a:rPr lang="en-US" dirty="0"/>
              <a:t> </a:t>
            </a:r>
            <a:r>
              <a:rPr lang="en-US" dirty="0" err="1"/>
              <a:t>cơ</a:t>
            </a:r>
            <a:r>
              <a:rPr lang="en-US" dirty="0"/>
              <a:t> </a:t>
            </a:r>
            <a:r>
              <a:rPr lang="en-US" dirty="0" err="1"/>
              <a:t>bản</a:t>
            </a:r>
            <a:r>
              <a:rPr lang="en-US" dirty="0"/>
              <a:t>:</a:t>
            </a:r>
            <a:endParaRPr lang="vi-VN" dirty="0"/>
          </a:p>
          <a:p>
            <a:pPr lvl="2"/>
            <a:r>
              <a:rPr lang="en-US" dirty="0" err="1"/>
              <a:t>Cách</a:t>
            </a:r>
            <a:r>
              <a:rPr lang="en-US" dirty="0"/>
              <a:t> </a:t>
            </a:r>
            <a:r>
              <a:rPr lang="en-US" dirty="0" err="1"/>
              <a:t>sử</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tần</a:t>
            </a:r>
            <a:r>
              <a:rPr lang="en-US" dirty="0"/>
              <a:t> </a:t>
            </a:r>
            <a:r>
              <a:rPr lang="en-US" dirty="0" err="1"/>
              <a:t>suất</a:t>
            </a:r>
            <a:r>
              <a:rPr lang="en-US" dirty="0"/>
              <a:t> </a:t>
            </a:r>
            <a:r>
              <a:rPr lang="en-US" dirty="0" err="1"/>
              <a:t>của</a:t>
            </a:r>
            <a:r>
              <a:rPr lang="en-US" dirty="0"/>
              <a:t> </a:t>
            </a:r>
            <a:r>
              <a:rPr lang="en-US" dirty="0" err="1"/>
              <a:t>báo</a:t>
            </a:r>
            <a:r>
              <a:rPr lang="en-US" dirty="0"/>
              <a:t> </a:t>
            </a:r>
            <a:r>
              <a:rPr lang="en-US" dirty="0" err="1"/>
              <a:t>cáo</a:t>
            </a:r>
            <a:r>
              <a:rPr lang="en-US" dirty="0"/>
              <a:t> </a:t>
            </a:r>
            <a:r>
              <a:rPr lang="en-US" dirty="0" err="1"/>
              <a:t>sẽ</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bố</a:t>
            </a:r>
            <a:r>
              <a:rPr lang="en-US" dirty="0"/>
              <a:t> </a:t>
            </a:r>
            <a:r>
              <a:rPr lang="en-US" dirty="0" err="1"/>
              <a:t>cục</a:t>
            </a:r>
            <a:r>
              <a:rPr lang="en-US" dirty="0"/>
              <a:t> </a:t>
            </a:r>
            <a:r>
              <a:rPr lang="en-US" dirty="0" err="1"/>
              <a:t>của</a:t>
            </a:r>
            <a:r>
              <a:rPr lang="en-US" dirty="0"/>
              <a:t> </a:t>
            </a:r>
            <a:r>
              <a:rPr lang="en-US" dirty="0" err="1"/>
              <a:t>nó</a:t>
            </a:r>
            <a:endParaRPr lang="vi-VN" dirty="0"/>
          </a:p>
          <a:p>
            <a:pPr lvl="2"/>
            <a:r>
              <a:rPr lang="en-US" dirty="0" err="1"/>
              <a:t>Quản</a:t>
            </a:r>
            <a:r>
              <a:rPr lang="en-US" dirty="0"/>
              <a:t> </a:t>
            </a:r>
            <a:r>
              <a:rPr lang="en-US" dirty="0" err="1"/>
              <a:t>lý</a:t>
            </a:r>
            <a:r>
              <a:rPr lang="en-US" dirty="0"/>
              <a:t> </a:t>
            </a:r>
            <a:r>
              <a:rPr lang="en-US" dirty="0" err="1"/>
              <a:t>tải</a:t>
            </a:r>
            <a:r>
              <a:rPr lang="en-US" dirty="0"/>
              <a:t> </a:t>
            </a:r>
            <a:r>
              <a:rPr lang="en-US" dirty="0" err="1"/>
              <a:t>thông</a:t>
            </a:r>
            <a:r>
              <a:rPr lang="en-US" dirty="0"/>
              <a:t> tin </a:t>
            </a:r>
            <a:r>
              <a:rPr lang="en-US" dirty="0" err="1"/>
              <a:t>trong</a:t>
            </a:r>
            <a:r>
              <a:rPr lang="en-US" dirty="0"/>
              <a:t> </a:t>
            </a:r>
            <a:r>
              <a:rPr lang="en-US" dirty="0" err="1"/>
              <a:t>báo</a:t>
            </a:r>
            <a:r>
              <a:rPr lang="en-US" dirty="0"/>
              <a:t> </a:t>
            </a:r>
            <a:r>
              <a:rPr lang="en-US" dirty="0" err="1"/>
              <a:t>cáo</a:t>
            </a:r>
            <a:r>
              <a:rPr lang="en-US" dirty="0"/>
              <a:t> -  </a:t>
            </a:r>
            <a:r>
              <a:rPr lang="en-US" dirty="0" err="1"/>
              <a:t>chỉ</a:t>
            </a:r>
            <a:r>
              <a:rPr lang="en-US" dirty="0"/>
              <a:t> </a:t>
            </a:r>
            <a:r>
              <a:rPr lang="en-US" dirty="0" err="1"/>
              <a:t>cung</a:t>
            </a:r>
            <a:r>
              <a:rPr lang="en-US" dirty="0"/>
              <a:t> </a:t>
            </a:r>
            <a:r>
              <a:rPr lang="en-US" dirty="0" err="1"/>
              <a:t>cấp</a:t>
            </a:r>
            <a:r>
              <a:rPr lang="en-US" dirty="0"/>
              <a:t> </a:t>
            </a:r>
            <a:r>
              <a:rPr lang="en-US" dirty="0" err="1"/>
              <a:t>những</a:t>
            </a:r>
            <a:r>
              <a:rPr lang="en-US" dirty="0"/>
              <a:t> </a:t>
            </a:r>
            <a:r>
              <a:rPr lang="en-US" dirty="0" err="1"/>
              <a:t>gì</a:t>
            </a:r>
            <a:r>
              <a:rPr lang="en-US" dirty="0"/>
              <a:t> </a:t>
            </a:r>
            <a:r>
              <a:rPr lang="en-US" dirty="0" err="1"/>
              <a:t>cần</a:t>
            </a:r>
            <a:r>
              <a:rPr lang="en-US" dirty="0"/>
              <a:t> </a:t>
            </a:r>
            <a:r>
              <a:rPr lang="en-US" dirty="0" err="1"/>
              <a:t>thiết</a:t>
            </a:r>
            <a:r>
              <a:rPr lang="en-US" dirty="0"/>
              <a:t> </a:t>
            </a:r>
            <a:r>
              <a:rPr lang="en-US" dirty="0" err="1"/>
              <a:t>và</a:t>
            </a:r>
            <a:r>
              <a:rPr lang="en-US" dirty="0"/>
              <a:t> </a:t>
            </a:r>
            <a:r>
              <a:rPr lang="en-US" dirty="0" err="1"/>
              <a:t>đặt</a:t>
            </a:r>
            <a:r>
              <a:rPr lang="en-US" dirty="0"/>
              <a:t> </a:t>
            </a:r>
            <a:r>
              <a:rPr lang="en-US" dirty="0" err="1"/>
              <a:t>thông</a:t>
            </a:r>
            <a:r>
              <a:rPr lang="en-US" dirty="0"/>
              <a:t> tin </a:t>
            </a:r>
            <a:r>
              <a:rPr lang="en-US" dirty="0" err="1"/>
              <a:t>quan</a:t>
            </a:r>
            <a:r>
              <a:rPr lang="en-US" dirty="0"/>
              <a:t> </a:t>
            </a:r>
            <a:r>
              <a:rPr lang="en-US" dirty="0" err="1"/>
              <a:t>trọng</a:t>
            </a:r>
            <a:r>
              <a:rPr lang="en-US" dirty="0"/>
              <a:t> </a:t>
            </a:r>
            <a:r>
              <a:rPr lang="en-US" dirty="0" err="1"/>
              <a:t>nhất</a:t>
            </a:r>
            <a:r>
              <a:rPr lang="en-US" dirty="0"/>
              <a:t> ở </a:t>
            </a:r>
            <a:r>
              <a:rPr lang="en-US" dirty="0" err="1"/>
              <a:t>gần</a:t>
            </a:r>
            <a:r>
              <a:rPr lang="en-US" dirty="0"/>
              <a:t> </a:t>
            </a:r>
            <a:r>
              <a:rPr lang="en-US" dirty="0" err="1"/>
              <a:t>đầu</a:t>
            </a:r>
            <a:endParaRPr lang="vi-VN" dirty="0"/>
          </a:p>
          <a:p>
            <a:pPr lvl="2"/>
            <a:r>
              <a:rPr lang="en-US" dirty="0" err="1"/>
              <a:t>Giảm</a:t>
            </a:r>
            <a:r>
              <a:rPr lang="en-US" dirty="0"/>
              <a:t> </a:t>
            </a:r>
            <a:r>
              <a:rPr lang="en-US" dirty="0" err="1"/>
              <a:t>thiểu</a:t>
            </a:r>
            <a:r>
              <a:rPr lang="en-US" dirty="0"/>
              <a:t> </a:t>
            </a:r>
            <a:r>
              <a:rPr lang="en-US" dirty="0" err="1"/>
              <a:t>sai</a:t>
            </a:r>
            <a:r>
              <a:rPr lang="en-US" dirty="0"/>
              <a:t> </a:t>
            </a:r>
            <a:r>
              <a:rPr lang="en-US" dirty="0" err="1"/>
              <a:t>lệch</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trong</a:t>
            </a:r>
            <a:r>
              <a:rPr lang="en-US" dirty="0"/>
              <a:t> </a:t>
            </a:r>
            <a:r>
              <a:rPr lang="en-US" dirty="0" err="1"/>
              <a:t>màn</a:t>
            </a:r>
            <a:r>
              <a:rPr lang="en-US" dirty="0"/>
              <a:t> </a:t>
            </a:r>
            <a:r>
              <a:rPr lang="en-US" dirty="0" err="1"/>
              <a:t>hình</a:t>
            </a:r>
            <a:r>
              <a:rPr lang="en-US" dirty="0"/>
              <a:t> </a:t>
            </a:r>
            <a:r>
              <a:rPr lang="en-US" dirty="0" err="1"/>
              <a:t>đồ</a:t>
            </a:r>
            <a:r>
              <a:rPr lang="en-US" dirty="0"/>
              <a:t> </a:t>
            </a:r>
            <a:r>
              <a:rPr lang="en-US" dirty="0" err="1"/>
              <a:t>họa</a:t>
            </a:r>
            <a:r>
              <a:rPr lang="en-US" dirty="0"/>
              <a:t> (</a:t>
            </a:r>
            <a:r>
              <a:rPr lang="en-US" dirty="0" err="1"/>
              <a:t>biểu</a:t>
            </a:r>
            <a:r>
              <a:rPr lang="en-US" dirty="0"/>
              <a:t> </a:t>
            </a:r>
            <a:r>
              <a:rPr lang="en-US" dirty="0" err="1"/>
              <a:t>đồ</a:t>
            </a:r>
            <a:r>
              <a:rPr lang="en-US" dirty="0"/>
              <a:t>)</a:t>
            </a:r>
            <a:endParaRPr lang="vi-VN" dirty="0"/>
          </a:p>
        </p:txBody>
      </p:sp>
    </p:spTree>
    <p:extLst>
      <p:ext uri="{BB962C8B-B14F-4D97-AF65-F5344CB8AC3E}">
        <p14:creationId xmlns:p14="http://schemas.microsoft.com/office/powerpoint/2010/main" val="40044067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94</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dirty="0" smtClean="0"/>
              <a:t>5.4.3. Thiết </a:t>
            </a:r>
            <a:r>
              <a:rPr lang="pt-BR" dirty="0"/>
              <a:t>kế đầu </a:t>
            </a:r>
            <a:r>
              <a:rPr lang="pt-BR" dirty="0" smtClean="0"/>
              <a:t>ra</a:t>
            </a:r>
            <a:endParaRPr lang="vi-VN" dirty="0"/>
          </a:p>
          <a:p>
            <a:r>
              <a:rPr lang="pt-BR" dirty="0"/>
              <a:t>Các kiểu dữ liệu ra</a:t>
            </a:r>
            <a:endParaRPr lang="vi-VN" sz="1400" dirty="0"/>
          </a:p>
          <a:p>
            <a:pPr lvl="1"/>
            <a:r>
              <a:rPr lang="en-US" dirty="0" err="1"/>
              <a:t>Báo</a:t>
            </a:r>
            <a:r>
              <a:rPr lang="en-US" dirty="0"/>
              <a:t> </a:t>
            </a:r>
            <a:r>
              <a:rPr lang="en-US" dirty="0" err="1"/>
              <a:t>cáo</a:t>
            </a:r>
            <a:r>
              <a:rPr lang="en-US" dirty="0"/>
              <a:t> chi </a:t>
            </a:r>
            <a:r>
              <a:rPr lang="en-US" dirty="0" err="1"/>
              <a:t>tiết</a:t>
            </a:r>
            <a:r>
              <a:rPr lang="en-US" dirty="0"/>
              <a:t> - </a:t>
            </a:r>
            <a:r>
              <a:rPr lang="en-US" dirty="0" err="1"/>
              <a:t>Người</a:t>
            </a:r>
            <a:r>
              <a:rPr lang="en-US" dirty="0"/>
              <a:t> </a:t>
            </a:r>
            <a:r>
              <a:rPr lang="en-US" dirty="0" err="1"/>
              <a:t>dùng</a:t>
            </a:r>
            <a:r>
              <a:rPr lang="en-US" dirty="0"/>
              <a:t> </a:t>
            </a:r>
            <a:r>
              <a:rPr lang="en-US" dirty="0" err="1"/>
              <a:t>cần</a:t>
            </a:r>
            <a:r>
              <a:rPr lang="en-US" dirty="0"/>
              <a:t> </a:t>
            </a:r>
            <a:r>
              <a:rPr lang="en-US" dirty="0" err="1"/>
              <a:t>thông</a:t>
            </a:r>
            <a:r>
              <a:rPr lang="en-US" dirty="0"/>
              <a:t> tin </a:t>
            </a:r>
            <a:r>
              <a:rPr lang="en-US" dirty="0" err="1"/>
              <a:t>đầy</a:t>
            </a:r>
            <a:r>
              <a:rPr lang="en-US" dirty="0"/>
              <a:t> </a:t>
            </a:r>
            <a:r>
              <a:rPr lang="en-US" dirty="0" err="1"/>
              <a:t>đủ</a:t>
            </a:r>
            <a:endParaRPr lang="vi-VN" sz="1400" dirty="0"/>
          </a:p>
          <a:p>
            <a:pPr lvl="1"/>
            <a:r>
              <a:rPr lang="en-US" dirty="0" err="1"/>
              <a:t>Báo</a:t>
            </a:r>
            <a:r>
              <a:rPr lang="en-US" dirty="0"/>
              <a:t> </a:t>
            </a:r>
            <a:r>
              <a:rPr lang="en-US" dirty="0" err="1"/>
              <a:t>cáo</a:t>
            </a:r>
            <a:r>
              <a:rPr lang="en-US" dirty="0"/>
              <a:t> </a:t>
            </a:r>
            <a:r>
              <a:rPr lang="en-US" dirty="0" err="1"/>
              <a:t>tóm</a:t>
            </a:r>
            <a:r>
              <a:rPr lang="en-US" dirty="0"/>
              <a:t> </a:t>
            </a:r>
            <a:r>
              <a:rPr lang="en-US" dirty="0" err="1"/>
              <a:t>tắt</a:t>
            </a:r>
            <a:r>
              <a:rPr lang="en-US" dirty="0"/>
              <a:t>  - </a:t>
            </a:r>
            <a:r>
              <a:rPr lang="en-US" dirty="0" err="1"/>
              <a:t>thông</a:t>
            </a:r>
            <a:r>
              <a:rPr lang="en-US" dirty="0"/>
              <a:t> tin </a:t>
            </a:r>
            <a:r>
              <a:rPr lang="en-US" dirty="0" err="1"/>
              <a:t>được</a:t>
            </a:r>
            <a:r>
              <a:rPr lang="en-US" dirty="0"/>
              <a:t> </a:t>
            </a:r>
            <a:r>
              <a:rPr lang="en-US" dirty="0" err="1"/>
              <a:t>tổng</a:t>
            </a:r>
            <a:r>
              <a:rPr lang="en-US" dirty="0"/>
              <a:t> </a:t>
            </a:r>
            <a:r>
              <a:rPr lang="en-US" dirty="0" err="1"/>
              <a:t>hợp</a:t>
            </a:r>
            <a:r>
              <a:rPr lang="en-US" dirty="0"/>
              <a:t> (</a:t>
            </a:r>
            <a:r>
              <a:rPr lang="en-US" dirty="0" err="1"/>
              <a:t>ví</a:t>
            </a:r>
            <a:r>
              <a:rPr lang="en-US" dirty="0"/>
              <a:t> </a:t>
            </a:r>
            <a:r>
              <a:rPr lang="en-US" dirty="0" err="1"/>
              <a:t>dụ</a:t>
            </a:r>
            <a:r>
              <a:rPr lang="en-US" dirty="0"/>
              <a:t>: </a:t>
            </a:r>
            <a:r>
              <a:rPr lang="en-US" dirty="0" err="1"/>
              <a:t>tổng</a:t>
            </a:r>
            <a:r>
              <a:rPr lang="en-US" dirty="0"/>
              <a:t>, </a:t>
            </a:r>
            <a:r>
              <a:rPr lang="en-US" dirty="0" err="1"/>
              <a:t>trung</a:t>
            </a:r>
            <a:r>
              <a:rPr lang="en-US" dirty="0"/>
              <a:t> </a:t>
            </a:r>
            <a:r>
              <a:rPr lang="en-US" dirty="0" err="1"/>
              <a:t>bình</a:t>
            </a:r>
            <a:r>
              <a:rPr lang="en-US" dirty="0"/>
              <a:t>)</a:t>
            </a:r>
            <a:endParaRPr lang="vi-VN" sz="1400" dirty="0"/>
          </a:p>
          <a:p>
            <a:pPr lvl="1"/>
            <a:r>
              <a:rPr lang="en-US" dirty="0" err="1"/>
              <a:t>Báo</a:t>
            </a:r>
            <a:r>
              <a:rPr lang="en-US" dirty="0"/>
              <a:t> </a:t>
            </a:r>
            <a:r>
              <a:rPr lang="en-US" dirty="0" err="1"/>
              <a:t>cáo</a:t>
            </a:r>
            <a:r>
              <a:rPr lang="en-US" dirty="0"/>
              <a:t> </a:t>
            </a:r>
            <a:r>
              <a:rPr lang="en-US" dirty="0" err="1"/>
              <a:t>ngoại</a:t>
            </a:r>
            <a:r>
              <a:rPr lang="en-US" dirty="0"/>
              <a:t> </a:t>
            </a:r>
            <a:r>
              <a:rPr lang="en-US" dirty="0" err="1"/>
              <a:t>lệ</a:t>
            </a:r>
            <a:endParaRPr lang="vi-VN" sz="1400" dirty="0"/>
          </a:p>
          <a:p>
            <a:pPr lvl="1"/>
            <a:r>
              <a:rPr lang="en-US" dirty="0" err="1"/>
              <a:t>Đồ</a:t>
            </a:r>
            <a:r>
              <a:rPr lang="en-US" dirty="0"/>
              <a:t> </a:t>
            </a:r>
            <a:r>
              <a:rPr lang="en-US" dirty="0" err="1"/>
              <a:t>họa</a:t>
            </a:r>
            <a:r>
              <a:rPr lang="en-US" dirty="0"/>
              <a:t> - </a:t>
            </a:r>
            <a:r>
              <a:rPr lang="en-US" dirty="0" err="1"/>
              <a:t>cho</a:t>
            </a:r>
            <a:r>
              <a:rPr lang="en-US" dirty="0"/>
              <a:t> </a:t>
            </a:r>
            <a:r>
              <a:rPr lang="en-US" dirty="0" err="1"/>
              <a:t>dễ</a:t>
            </a:r>
            <a:r>
              <a:rPr lang="en-US" dirty="0"/>
              <a:t> so </a:t>
            </a:r>
            <a:r>
              <a:rPr lang="en-US" dirty="0" err="1"/>
              <a:t>sánh</a:t>
            </a:r>
            <a:r>
              <a:rPr lang="en-US" dirty="0"/>
              <a:t> </a:t>
            </a:r>
            <a:r>
              <a:rPr lang="en-US" dirty="0" err="1"/>
              <a:t>trực</a:t>
            </a:r>
            <a:r>
              <a:rPr lang="en-US" dirty="0"/>
              <a:t> </a:t>
            </a:r>
            <a:r>
              <a:rPr lang="en-US" dirty="0" err="1"/>
              <a:t>quan</a:t>
            </a:r>
            <a:endParaRPr lang="vi-VN" sz="1400" dirty="0"/>
          </a:p>
          <a:p>
            <a:pPr lvl="1"/>
            <a:r>
              <a:rPr lang="en-US" dirty="0" err="1"/>
              <a:t>Phương</a:t>
            </a:r>
            <a:r>
              <a:rPr lang="en-US" dirty="0"/>
              <a:t> </a:t>
            </a:r>
            <a:r>
              <a:rPr lang="en-US" dirty="0" err="1"/>
              <a:t>tiện</a:t>
            </a:r>
            <a:r>
              <a:rPr lang="en-US" dirty="0"/>
              <a:t> </a:t>
            </a:r>
            <a:r>
              <a:rPr lang="en-US" dirty="0" err="1"/>
              <a:t>báo</a:t>
            </a:r>
            <a:r>
              <a:rPr lang="en-US" dirty="0"/>
              <a:t> </a:t>
            </a:r>
            <a:r>
              <a:rPr lang="en-US" dirty="0" err="1"/>
              <a:t>cáo</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điện</a:t>
            </a:r>
            <a:r>
              <a:rPr lang="en-US" dirty="0"/>
              <a:t> </a:t>
            </a:r>
            <a:r>
              <a:rPr lang="en-US" dirty="0" err="1"/>
              <a:t>tử</a:t>
            </a:r>
            <a:r>
              <a:rPr lang="en-US" dirty="0"/>
              <a:t> (</a:t>
            </a:r>
            <a:r>
              <a:rPr lang="en-US" dirty="0" err="1"/>
              <a:t>xem</a:t>
            </a:r>
            <a:r>
              <a:rPr lang="en-US" dirty="0"/>
              <a:t> </a:t>
            </a:r>
            <a:r>
              <a:rPr lang="en-US" dirty="0" err="1"/>
              <a:t>trên</a:t>
            </a:r>
            <a:r>
              <a:rPr lang="en-US" dirty="0"/>
              <a:t> </a:t>
            </a:r>
            <a:r>
              <a:rPr lang="en-US" dirty="0" err="1"/>
              <a:t>màn</a:t>
            </a:r>
            <a:r>
              <a:rPr lang="en-US" dirty="0"/>
              <a:t> </a:t>
            </a:r>
            <a:r>
              <a:rPr lang="en-US" dirty="0" err="1"/>
              <a:t>hình</a:t>
            </a:r>
            <a:r>
              <a:rPr lang="en-US" dirty="0"/>
              <a:t>) </a:t>
            </a:r>
            <a:r>
              <a:rPr lang="en-US" dirty="0" err="1"/>
              <a:t>hoặc</a:t>
            </a:r>
            <a:r>
              <a:rPr lang="en-US" dirty="0"/>
              <a:t> </a:t>
            </a:r>
            <a:r>
              <a:rPr lang="en-US" dirty="0" err="1"/>
              <a:t>bản</a:t>
            </a:r>
            <a:r>
              <a:rPr lang="en-US" dirty="0"/>
              <a:t> </a:t>
            </a:r>
            <a:r>
              <a:rPr lang="en-US" dirty="0" err="1"/>
              <a:t>cứng</a:t>
            </a:r>
            <a:r>
              <a:rPr lang="en-US" dirty="0"/>
              <a:t> (in </a:t>
            </a:r>
            <a:r>
              <a:rPr lang="en-US" dirty="0" err="1"/>
              <a:t>trên</a:t>
            </a:r>
            <a:r>
              <a:rPr lang="en-US" dirty="0"/>
              <a:t> </a:t>
            </a:r>
            <a:r>
              <a:rPr lang="en-US" dirty="0" err="1"/>
              <a:t>giấy</a:t>
            </a:r>
            <a:r>
              <a:rPr lang="en-US" dirty="0"/>
              <a:t>)</a:t>
            </a:r>
            <a:endParaRPr lang="vi-VN" sz="1400" dirty="0"/>
          </a:p>
        </p:txBody>
      </p:sp>
    </p:spTree>
    <p:extLst>
      <p:ext uri="{BB962C8B-B14F-4D97-AF65-F5344CB8AC3E}">
        <p14:creationId xmlns:p14="http://schemas.microsoft.com/office/powerpoint/2010/main" val="37723281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95</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dirty="0" smtClean="0"/>
              <a:t>5.4.4. Thiết </a:t>
            </a:r>
            <a:r>
              <a:rPr lang="pt-BR" dirty="0"/>
              <a:t>kế giao diện trên thiết bị di động  </a:t>
            </a:r>
            <a:endParaRPr lang="vi-VN" dirty="0"/>
          </a:p>
          <a:p>
            <a:pPr lvl="1"/>
            <a:r>
              <a:rPr lang="en-US" dirty="0" err="1"/>
              <a:t>Các</a:t>
            </a:r>
            <a:r>
              <a:rPr lang="en-US" dirty="0"/>
              <a:t> </a:t>
            </a:r>
            <a:r>
              <a:rPr lang="en-US" dirty="0" err="1"/>
              <a:t>thiết</a:t>
            </a:r>
            <a:r>
              <a:rPr lang="en-US" dirty="0"/>
              <a:t> </a:t>
            </a:r>
            <a:r>
              <a:rPr lang="en-US" dirty="0" err="1"/>
              <a:t>bị</a:t>
            </a:r>
            <a:r>
              <a:rPr lang="en-US" dirty="0"/>
              <a:t> </a:t>
            </a:r>
            <a:r>
              <a:rPr lang="en-US" dirty="0" err="1"/>
              <a:t>nhỏ</a:t>
            </a:r>
            <a:r>
              <a:rPr lang="en-US" dirty="0"/>
              <a:t> </a:t>
            </a:r>
            <a:r>
              <a:rPr lang="en-US" dirty="0" err="1"/>
              <a:t>hơn</a:t>
            </a:r>
            <a:r>
              <a:rPr lang="en-US" dirty="0"/>
              <a:t> </a:t>
            </a:r>
            <a:r>
              <a:rPr lang="en-US" dirty="0" err="1"/>
              <a:t>có</a:t>
            </a:r>
            <a:r>
              <a:rPr lang="en-US" dirty="0"/>
              <a:t> </a:t>
            </a:r>
            <a:r>
              <a:rPr lang="en-US" dirty="0" err="1"/>
              <a:t>không</a:t>
            </a:r>
            <a:r>
              <a:rPr lang="en-US" dirty="0"/>
              <a:t> </a:t>
            </a:r>
            <a:r>
              <a:rPr lang="en-US" dirty="0" err="1"/>
              <a:t>gian</a:t>
            </a:r>
            <a:r>
              <a:rPr lang="en-US" dirty="0"/>
              <a:t> </a:t>
            </a:r>
            <a:r>
              <a:rPr lang="en-US" dirty="0" err="1"/>
              <a:t>hạn</a:t>
            </a:r>
            <a:r>
              <a:rPr lang="en-US" dirty="0"/>
              <a:t> </a:t>
            </a:r>
            <a:r>
              <a:rPr lang="en-US" dirty="0" err="1"/>
              <a:t>chế</a:t>
            </a:r>
            <a:r>
              <a:rPr lang="en-US" dirty="0"/>
              <a:t>, </a:t>
            </a:r>
            <a:r>
              <a:rPr lang="en-US" dirty="0" err="1"/>
              <a:t>màn</a:t>
            </a:r>
            <a:r>
              <a:rPr lang="en-US" dirty="0"/>
              <a:t> </a:t>
            </a:r>
            <a:r>
              <a:rPr lang="en-US" dirty="0" err="1"/>
              <a:t>hình</a:t>
            </a:r>
            <a:r>
              <a:rPr lang="en-US" dirty="0"/>
              <a:t> </a:t>
            </a:r>
            <a:r>
              <a:rPr lang="en-US" dirty="0" err="1"/>
              <a:t>cảm</a:t>
            </a:r>
            <a:r>
              <a:rPr lang="en-US" dirty="0"/>
              <a:t> </a:t>
            </a:r>
            <a:r>
              <a:rPr lang="en-US" dirty="0" err="1"/>
              <a:t>ứng</a:t>
            </a:r>
            <a:r>
              <a:rPr lang="en-US" dirty="0"/>
              <a:t> </a:t>
            </a:r>
            <a:endParaRPr lang="vi-VN" dirty="0"/>
          </a:p>
          <a:p>
            <a:pPr lvl="1"/>
            <a:r>
              <a:rPr lang="en-US" dirty="0" err="1"/>
              <a:t>Thiết</a:t>
            </a:r>
            <a:r>
              <a:rPr lang="en-US" dirty="0"/>
              <a:t> </a:t>
            </a:r>
            <a:r>
              <a:rPr lang="en-US" dirty="0" err="1"/>
              <a:t>kế</a:t>
            </a:r>
            <a:r>
              <a:rPr lang="en-US" dirty="0"/>
              <a:t> </a:t>
            </a:r>
            <a:r>
              <a:rPr lang="en-US" dirty="0" err="1"/>
              <a:t>bắt</a:t>
            </a:r>
            <a:r>
              <a:rPr lang="en-US" dirty="0"/>
              <a:t> </a:t>
            </a:r>
            <a:r>
              <a:rPr lang="en-US" dirty="0" err="1"/>
              <a:t>buộc</a:t>
            </a:r>
            <a:r>
              <a:rPr lang="en-US" dirty="0"/>
              <a:t> </a:t>
            </a:r>
            <a:r>
              <a:rPr lang="en-US" dirty="0" err="1"/>
              <a:t>từ</a:t>
            </a:r>
            <a:r>
              <a:rPr lang="en-US" dirty="0"/>
              <a:t> </a:t>
            </a:r>
            <a:r>
              <a:rPr lang="en-US" dirty="0" err="1"/>
              <a:t>đầu</a:t>
            </a:r>
            <a:r>
              <a:rPr lang="en-US" dirty="0"/>
              <a:t>, </a:t>
            </a:r>
            <a:r>
              <a:rPr lang="en-US" dirty="0" err="1"/>
              <a:t>không</a:t>
            </a:r>
            <a:r>
              <a:rPr lang="en-US" dirty="0"/>
              <a:t> </a:t>
            </a:r>
            <a:r>
              <a:rPr lang="en-US" dirty="0" err="1"/>
              <a:t>chỉ</a:t>
            </a:r>
            <a:r>
              <a:rPr lang="en-US" dirty="0"/>
              <a:t> </a:t>
            </a:r>
            <a:r>
              <a:rPr lang="en-US" dirty="0" err="1"/>
              <a:t>đơn</a:t>
            </a:r>
            <a:r>
              <a:rPr lang="en-US" dirty="0"/>
              <a:t> </a:t>
            </a:r>
            <a:r>
              <a:rPr lang="en-US" dirty="0" err="1"/>
              <a:t>giản</a:t>
            </a:r>
            <a:r>
              <a:rPr lang="en-US" dirty="0"/>
              <a:t> </a:t>
            </a:r>
            <a:r>
              <a:rPr lang="en-US" dirty="0" err="1"/>
              <a:t>là</a:t>
            </a:r>
            <a:r>
              <a:rPr lang="en-US" dirty="0"/>
              <a:t> </a:t>
            </a:r>
            <a:r>
              <a:rPr lang="en-US" dirty="0" err="1"/>
              <a:t>chuyển</a:t>
            </a:r>
            <a:r>
              <a:rPr lang="en-US" dirty="0"/>
              <a:t> </a:t>
            </a:r>
            <a:r>
              <a:rPr lang="en-US" dirty="0" err="1"/>
              <a:t>giao</a:t>
            </a:r>
            <a:r>
              <a:rPr lang="en-US" dirty="0"/>
              <a:t> </a:t>
            </a:r>
            <a:r>
              <a:rPr lang="en-US" dirty="0" err="1"/>
              <a:t>diện</a:t>
            </a:r>
            <a:r>
              <a:rPr lang="en-US" dirty="0"/>
              <a:t> web </a:t>
            </a:r>
            <a:r>
              <a:rPr lang="en-US" dirty="0" err="1"/>
              <a:t>đã</a:t>
            </a:r>
            <a:r>
              <a:rPr lang="en-US" dirty="0"/>
              <a:t> </a:t>
            </a:r>
            <a:r>
              <a:rPr lang="en-US" dirty="0" err="1"/>
              <a:t>được</a:t>
            </a:r>
            <a:r>
              <a:rPr lang="en-US" dirty="0"/>
              <a:t> </a:t>
            </a:r>
            <a:r>
              <a:rPr lang="en-US" dirty="0" err="1"/>
              <a:t>thiết</a:t>
            </a:r>
            <a:r>
              <a:rPr lang="en-US" dirty="0"/>
              <a:t> </a:t>
            </a:r>
            <a:r>
              <a:rPr lang="en-US" dirty="0" err="1"/>
              <a:t>kế</a:t>
            </a:r>
            <a:r>
              <a:rPr lang="en-US" dirty="0"/>
              <a:t> sang</a:t>
            </a:r>
            <a:endParaRPr lang="vi-VN" dirty="0"/>
          </a:p>
          <a:p>
            <a:pPr lvl="1"/>
            <a:r>
              <a:rPr lang="en-US" dirty="0" err="1"/>
              <a:t>Khả</a:t>
            </a:r>
            <a:r>
              <a:rPr lang="en-US" dirty="0"/>
              <a:t> </a:t>
            </a:r>
            <a:r>
              <a:rPr lang="en-US" dirty="0" err="1"/>
              <a:t>năng</a:t>
            </a:r>
            <a:r>
              <a:rPr lang="en-US" dirty="0"/>
              <a:t> </a:t>
            </a:r>
            <a:r>
              <a:rPr lang="en-US" dirty="0" err="1"/>
              <a:t>của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rất</a:t>
            </a:r>
            <a:r>
              <a:rPr lang="en-US" dirty="0"/>
              <a:t> </a:t>
            </a:r>
            <a:r>
              <a:rPr lang="en-US" dirty="0" err="1"/>
              <a:t>khác</a:t>
            </a:r>
            <a:r>
              <a:rPr lang="en-US" dirty="0"/>
              <a:t> </a:t>
            </a:r>
            <a:r>
              <a:rPr lang="en-US" dirty="0" err="1"/>
              <a:t>nhau</a:t>
            </a:r>
            <a:r>
              <a:rPr lang="en-US" dirty="0"/>
              <a:t> </a:t>
            </a:r>
            <a:r>
              <a:rPr lang="en-US" dirty="0" err="1"/>
              <a:t>và</a:t>
            </a:r>
            <a:r>
              <a:rPr lang="en-US" dirty="0"/>
              <a:t> </a:t>
            </a:r>
            <a:r>
              <a:rPr lang="en-US" dirty="0" err="1"/>
              <a:t>được</a:t>
            </a:r>
            <a:r>
              <a:rPr lang="en-US" dirty="0"/>
              <a:t> </a:t>
            </a:r>
            <a:r>
              <a:rPr lang="en-US" dirty="0" err="1"/>
              <a:t>sử</a:t>
            </a:r>
            <a:r>
              <a:rPr lang="en-US" dirty="0"/>
              <a:t> </a:t>
            </a:r>
            <a:r>
              <a:rPr lang="en-US" dirty="0" err="1"/>
              <a:t>dụng</a:t>
            </a:r>
            <a:r>
              <a:rPr lang="en-US" dirty="0"/>
              <a:t> ở </a:t>
            </a:r>
            <a:r>
              <a:rPr lang="en-US" dirty="0" err="1"/>
              <a:t>mọi</a:t>
            </a:r>
            <a:r>
              <a:rPr lang="en-US" dirty="0"/>
              <a:t> </a:t>
            </a:r>
            <a:r>
              <a:rPr lang="en-US" dirty="0" err="1"/>
              <a:t>nơi</a:t>
            </a:r>
            <a:r>
              <a:rPr lang="en-US" dirty="0"/>
              <a:t> </a:t>
            </a:r>
            <a:r>
              <a:rPr lang="en-US" dirty="0" err="1"/>
              <a:t>trong</a:t>
            </a:r>
            <a:r>
              <a:rPr lang="en-US" dirty="0"/>
              <a:t> </a:t>
            </a:r>
            <a:r>
              <a:rPr lang="en-US" dirty="0" err="1"/>
              <a:t>điều</a:t>
            </a:r>
            <a:r>
              <a:rPr lang="en-US" dirty="0"/>
              <a:t> </a:t>
            </a:r>
            <a:r>
              <a:rPr lang="en-US" dirty="0" err="1"/>
              <a:t>kiện</a:t>
            </a:r>
            <a:r>
              <a:rPr lang="en-US" dirty="0"/>
              <a:t> </a:t>
            </a:r>
            <a:r>
              <a:rPr lang="en-US" dirty="0" err="1"/>
              <a:t>rất</a:t>
            </a:r>
            <a:r>
              <a:rPr lang="en-US" dirty="0"/>
              <a:t> </a:t>
            </a:r>
            <a:r>
              <a:rPr lang="en-US" dirty="0" err="1"/>
              <a:t>khác</a:t>
            </a:r>
            <a:r>
              <a:rPr lang="en-US" dirty="0"/>
              <a:t> </a:t>
            </a:r>
            <a:r>
              <a:rPr lang="en-US" dirty="0" err="1"/>
              <a:t>nhau</a:t>
            </a:r>
            <a:r>
              <a:rPr lang="en-US" dirty="0"/>
              <a:t> (</a:t>
            </a:r>
            <a:r>
              <a:rPr lang="en-US" dirty="0" err="1"/>
              <a:t>mức</a:t>
            </a:r>
            <a:r>
              <a:rPr lang="en-US" dirty="0"/>
              <a:t> </a:t>
            </a:r>
            <a:r>
              <a:rPr lang="en-US" dirty="0" err="1"/>
              <a:t>độ</a:t>
            </a:r>
            <a:r>
              <a:rPr lang="en-US" dirty="0"/>
              <a:t> </a:t>
            </a:r>
            <a:r>
              <a:rPr lang="en-US" dirty="0" err="1"/>
              <a:t>ánh</a:t>
            </a:r>
            <a:r>
              <a:rPr lang="en-US" dirty="0"/>
              <a:t> </a:t>
            </a:r>
            <a:r>
              <a:rPr lang="en-US" dirty="0" err="1"/>
              <a:t>sáng</a:t>
            </a:r>
            <a:r>
              <a:rPr lang="en-US" dirty="0" smtClean="0"/>
              <a:t>)</a:t>
            </a:r>
            <a:endParaRPr lang="vi-VN" dirty="0"/>
          </a:p>
        </p:txBody>
      </p:sp>
    </p:spTree>
    <p:extLst>
      <p:ext uri="{BB962C8B-B14F-4D97-AF65-F5344CB8AC3E}">
        <p14:creationId xmlns:p14="http://schemas.microsoft.com/office/powerpoint/2010/main" val="41886561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96</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dirty="0" smtClean="0"/>
              <a:t>5.4.4. Thiết </a:t>
            </a:r>
            <a:r>
              <a:rPr lang="pt-BR" dirty="0"/>
              <a:t>kế giao diện trên thiết bị di động  </a:t>
            </a:r>
            <a:endParaRPr lang="vi-VN" dirty="0"/>
          </a:p>
          <a:p>
            <a:pPr lvl="1"/>
            <a:r>
              <a:rPr lang="en-US" dirty="0" err="1" smtClean="0"/>
              <a:t>Một</a:t>
            </a:r>
            <a:r>
              <a:rPr lang="en-US" dirty="0" smtClean="0"/>
              <a:t> </a:t>
            </a:r>
            <a:r>
              <a:rPr lang="en-US" dirty="0" err="1"/>
              <a:t>số</a:t>
            </a:r>
            <a:r>
              <a:rPr lang="en-US" dirty="0"/>
              <a:t> </a:t>
            </a:r>
            <a:r>
              <a:rPr lang="en-US" dirty="0" err="1"/>
              <a:t>gợi</a:t>
            </a:r>
            <a:r>
              <a:rPr lang="en-US" dirty="0"/>
              <a:t> ý:</a:t>
            </a:r>
            <a:endParaRPr lang="vi-VN" dirty="0"/>
          </a:p>
          <a:p>
            <a:pPr lvl="2"/>
            <a:r>
              <a:rPr lang="en-US" dirty="0" err="1"/>
              <a:t>Tập</a:t>
            </a:r>
            <a:r>
              <a:rPr lang="en-US" dirty="0"/>
              <a:t> </a:t>
            </a:r>
            <a:r>
              <a:rPr lang="en-US" dirty="0" err="1"/>
              <a:t>trung</a:t>
            </a:r>
            <a:r>
              <a:rPr lang="en-US" dirty="0"/>
              <a:t> </a:t>
            </a:r>
            <a:r>
              <a:rPr lang="en-US" dirty="0" err="1"/>
              <a:t>vào</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không</a:t>
            </a:r>
            <a:r>
              <a:rPr lang="en-US" dirty="0"/>
              <a:t> </a:t>
            </a:r>
            <a:r>
              <a:rPr lang="en-US" dirty="0" err="1"/>
              <a:t>phải</a:t>
            </a:r>
            <a:r>
              <a:rPr lang="en-US" dirty="0"/>
              <a:t> </a:t>
            </a:r>
            <a:r>
              <a:rPr lang="en-US" dirty="0" err="1"/>
              <a:t>người</a:t>
            </a:r>
            <a:r>
              <a:rPr lang="en-US" dirty="0"/>
              <a:t> </a:t>
            </a:r>
            <a:r>
              <a:rPr lang="en-US" dirty="0" err="1"/>
              <a:t>dùng</a:t>
            </a:r>
            <a:r>
              <a:rPr lang="en-US" dirty="0"/>
              <a:t> </a:t>
            </a:r>
            <a:r>
              <a:rPr lang="en-US" dirty="0" err="1"/>
              <a:t>muốn</a:t>
            </a:r>
            <a:endParaRPr lang="vi-VN" dirty="0"/>
          </a:p>
          <a:p>
            <a:pPr lvl="2"/>
            <a:r>
              <a:rPr lang="en-US" dirty="0" err="1"/>
              <a:t>Loại</a:t>
            </a:r>
            <a:r>
              <a:rPr lang="en-US" dirty="0"/>
              <a:t> </a:t>
            </a:r>
            <a:r>
              <a:rPr lang="en-US" dirty="0" err="1"/>
              <a:t>bỏ</a:t>
            </a:r>
            <a:r>
              <a:rPr lang="en-US" dirty="0"/>
              <a:t> </a:t>
            </a:r>
            <a:r>
              <a:rPr lang="en-US" dirty="0" err="1"/>
              <a:t>các</a:t>
            </a:r>
            <a:r>
              <a:rPr lang="en-US" dirty="0"/>
              <a:t> </a:t>
            </a:r>
            <a:r>
              <a:rPr lang="en-US" dirty="0" err="1"/>
              <a:t>trang</a:t>
            </a:r>
            <a:r>
              <a:rPr lang="en-US" dirty="0"/>
              <a:t> web </a:t>
            </a:r>
            <a:r>
              <a:rPr lang="en-US" dirty="0" err="1"/>
              <a:t>không</a:t>
            </a:r>
            <a:r>
              <a:rPr lang="en-US" dirty="0"/>
              <a:t> </a:t>
            </a:r>
            <a:r>
              <a:rPr lang="en-US" dirty="0" err="1"/>
              <a:t>cần</a:t>
            </a:r>
            <a:r>
              <a:rPr lang="en-US" dirty="0"/>
              <a:t> </a:t>
            </a:r>
            <a:r>
              <a:rPr lang="en-US" dirty="0" err="1"/>
              <a:t>thiết</a:t>
            </a:r>
            <a:r>
              <a:rPr lang="en-US" dirty="0"/>
              <a:t> </a:t>
            </a:r>
            <a:r>
              <a:rPr lang="en-US" dirty="0" err="1"/>
              <a:t>từ</a:t>
            </a:r>
            <a:r>
              <a:rPr lang="en-US" dirty="0"/>
              <a:t> </a:t>
            </a:r>
            <a:r>
              <a:rPr lang="en-US" dirty="0" err="1"/>
              <a:t>các</a:t>
            </a:r>
            <a:r>
              <a:rPr lang="en-US" dirty="0"/>
              <a:t> </a:t>
            </a:r>
            <a:r>
              <a:rPr lang="en-US" dirty="0" err="1"/>
              <a:t>trang</a:t>
            </a:r>
            <a:r>
              <a:rPr lang="en-US" dirty="0"/>
              <a:t> web </a:t>
            </a:r>
            <a:r>
              <a:rPr lang="en-US" dirty="0" err="1"/>
              <a:t>lớn</a:t>
            </a:r>
            <a:endParaRPr lang="vi-VN" dirty="0"/>
          </a:p>
          <a:p>
            <a:pPr lvl="2"/>
            <a:r>
              <a:rPr lang="en-US" dirty="0" err="1"/>
              <a:t>Sử</a:t>
            </a:r>
            <a:r>
              <a:rPr lang="en-US" dirty="0"/>
              <a:t> </a:t>
            </a:r>
            <a:r>
              <a:rPr lang="en-US" dirty="0" err="1"/>
              <a:t>dụng</a:t>
            </a:r>
            <a:r>
              <a:rPr lang="en-US" dirty="0"/>
              <a:t> </a:t>
            </a:r>
            <a:r>
              <a:rPr lang="en-US" dirty="0" err="1"/>
              <a:t>các</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thiết</a:t>
            </a:r>
            <a:r>
              <a:rPr lang="en-US" dirty="0"/>
              <a:t> </a:t>
            </a:r>
            <a:r>
              <a:rPr lang="en-US" dirty="0" err="1"/>
              <a:t>bị</a:t>
            </a:r>
            <a:r>
              <a:rPr lang="en-US" dirty="0"/>
              <a:t> (</a:t>
            </a:r>
            <a:r>
              <a:rPr lang="en-US" dirty="0" err="1"/>
              <a:t>ví</a:t>
            </a:r>
            <a:r>
              <a:rPr lang="en-US" dirty="0"/>
              <a:t> </a:t>
            </a:r>
            <a:r>
              <a:rPr lang="en-US" dirty="0" err="1"/>
              <a:t>dụ</a:t>
            </a:r>
            <a:r>
              <a:rPr lang="en-US" dirty="0"/>
              <a:t>: GPS, Camera, </a:t>
            </a:r>
            <a:r>
              <a:rPr lang="en-US" dirty="0" err="1"/>
              <a:t>các</a:t>
            </a:r>
            <a:r>
              <a:rPr lang="en-US" dirty="0"/>
              <a:t> </a:t>
            </a:r>
            <a:r>
              <a:rPr lang="en-US" dirty="0" err="1"/>
              <a:t>cảm</a:t>
            </a:r>
            <a:r>
              <a:rPr lang="en-US" dirty="0"/>
              <a:t> </a:t>
            </a:r>
            <a:r>
              <a:rPr lang="en-US" dirty="0" err="1"/>
              <a:t>biến</a:t>
            </a:r>
            <a:r>
              <a:rPr lang="en-US" dirty="0"/>
              <a:t> v.v.)</a:t>
            </a:r>
            <a:endParaRPr lang="vi-VN" dirty="0"/>
          </a:p>
          <a:p>
            <a:pPr lvl="2"/>
            <a:r>
              <a:rPr lang="en-US" dirty="0" err="1"/>
              <a:t>Làm</a:t>
            </a:r>
            <a:r>
              <a:rPr lang="en-US" dirty="0"/>
              <a:t> </a:t>
            </a:r>
            <a:r>
              <a:rPr lang="en-US" dirty="0" err="1"/>
              <a:t>cho</a:t>
            </a:r>
            <a:r>
              <a:rPr lang="en-US" dirty="0"/>
              <a:t> </a:t>
            </a:r>
            <a:r>
              <a:rPr lang="en-US" dirty="0" err="1"/>
              <a:t>mọi</a:t>
            </a:r>
            <a:r>
              <a:rPr lang="en-US" dirty="0"/>
              <a:t> </a:t>
            </a:r>
            <a:r>
              <a:rPr lang="en-US" dirty="0" err="1"/>
              <a:t>thứ</a:t>
            </a:r>
            <a:r>
              <a:rPr lang="en-US" dirty="0"/>
              <a:t> </a:t>
            </a:r>
            <a:r>
              <a:rPr lang="en-US" dirty="0" err="1"/>
              <a:t>có</a:t>
            </a:r>
            <a:r>
              <a:rPr lang="en-US" dirty="0"/>
              <a:t> </a:t>
            </a:r>
            <a:r>
              <a:rPr lang="en-US" dirty="0" err="1"/>
              <a:t>thể</a:t>
            </a:r>
            <a:r>
              <a:rPr lang="en-US" dirty="0"/>
              <a:t> </a:t>
            </a:r>
            <a:r>
              <a:rPr lang="en-US" dirty="0" err="1"/>
              <a:t>cuộn</a:t>
            </a:r>
            <a:r>
              <a:rPr lang="en-US" dirty="0"/>
              <a:t> </a:t>
            </a:r>
            <a:r>
              <a:rPr lang="en-US" dirty="0" err="1"/>
              <a:t>theo</a:t>
            </a:r>
            <a:r>
              <a:rPr lang="en-US" dirty="0"/>
              <a:t> </a:t>
            </a:r>
            <a:r>
              <a:rPr lang="en-US" dirty="0" err="1"/>
              <a:t>chiều</a:t>
            </a:r>
            <a:r>
              <a:rPr lang="en-US" dirty="0"/>
              <a:t> </a:t>
            </a:r>
            <a:r>
              <a:rPr lang="en-US" dirty="0" err="1"/>
              <a:t>dọc</a:t>
            </a:r>
            <a:r>
              <a:rPr lang="en-US" dirty="0"/>
              <a:t>, </a:t>
            </a:r>
            <a:r>
              <a:rPr lang="en-US" dirty="0" err="1"/>
              <a:t>không</a:t>
            </a:r>
            <a:r>
              <a:rPr lang="en-US" dirty="0"/>
              <a:t> </a:t>
            </a:r>
            <a:r>
              <a:rPr lang="en-US" dirty="0" err="1"/>
              <a:t>theo</a:t>
            </a:r>
            <a:r>
              <a:rPr lang="en-US" dirty="0"/>
              <a:t> </a:t>
            </a:r>
            <a:r>
              <a:rPr lang="en-US" dirty="0" err="1"/>
              <a:t>chiều</a:t>
            </a:r>
            <a:r>
              <a:rPr lang="en-US" dirty="0"/>
              <a:t> </a:t>
            </a:r>
            <a:r>
              <a:rPr lang="en-US" dirty="0" err="1"/>
              <a:t>ngang</a:t>
            </a:r>
            <a:endParaRPr lang="vi-VN" dirty="0"/>
          </a:p>
          <a:p>
            <a:pPr lvl="2"/>
            <a:r>
              <a:rPr lang="en-US" dirty="0" err="1"/>
              <a:t>Giảm</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mạng</a:t>
            </a:r>
            <a:r>
              <a:rPr lang="en-US" dirty="0"/>
              <a:t> </a:t>
            </a:r>
            <a:r>
              <a:rPr lang="en-US" dirty="0" err="1"/>
              <a:t>trong</a:t>
            </a:r>
            <a:r>
              <a:rPr lang="en-US" dirty="0"/>
              <a:t> </a:t>
            </a:r>
            <a:r>
              <a:rPr lang="en-US" dirty="0" err="1"/>
              <a:t>phạm</a:t>
            </a:r>
            <a:r>
              <a:rPr lang="en-US" dirty="0"/>
              <a:t> vi </a:t>
            </a:r>
            <a:r>
              <a:rPr lang="en-US" dirty="0" err="1"/>
              <a:t>có</a:t>
            </a:r>
            <a:r>
              <a:rPr lang="en-US" dirty="0"/>
              <a:t> </a:t>
            </a:r>
            <a:r>
              <a:rPr lang="en-US" dirty="0" err="1"/>
              <a:t>thể</a:t>
            </a:r>
            <a:endParaRPr lang="vi-VN" dirty="0"/>
          </a:p>
          <a:p>
            <a:pPr lvl="2"/>
            <a:r>
              <a:rPr lang="en-US" dirty="0" err="1"/>
              <a:t>Sử</a:t>
            </a:r>
            <a:r>
              <a:rPr lang="en-US" dirty="0"/>
              <a:t> </a:t>
            </a:r>
            <a:r>
              <a:rPr lang="en-US" dirty="0" err="1"/>
              <a:t>dụng</a:t>
            </a:r>
            <a:r>
              <a:rPr lang="en-US" dirty="0"/>
              <a:t> </a:t>
            </a:r>
            <a:r>
              <a:rPr lang="en-US" dirty="0" err="1"/>
              <a:t>các</a:t>
            </a:r>
            <a:r>
              <a:rPr lang="en-US" dirty="0"/>
              <a:t> </a:t>
            </a:r>
            <a:r>
              <a:rPr lang="en-US" dirty="0" err="1"/>
              <a:t>mẫu</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ví</a:t>
            </a:r>
            <a:r>
              <a:rPr lang="en-US" dirty="0"/>
              <a:t> </a:t>
            </a:r>
            <a:r>
              <a:rPr lang="en-US" dirty="0" err="1"/>
              <a:t>dụ</a:t>
            </a:r>
            <a:r>
              <a:rPr lang="en-US" dirty="0"/>
              <a:t>: </a:t>
            </a:r>
            <a:r>
              <a:rPr lang="en-US" dirty="0" err="1"/>
              <a:t>xếp</a:t>
            </a:r>
            <a:r>
              <a:rPr lang="en-US" dirty="0"/>
              <a:t> </a:t>
            </a:r>
            <a:r>
              <a:rPr lang="en-US" dirty="0" err="1"/>
              <a:t>chồng</a:t>
            </a:r>
            <a:r>
              <a:rPr lang="en-US" dirty="0"/>
              <a:t> </a:t>
            </a:r>
            <a:r>
              <a:rPr lang="en-US" dirty="0" err="1"/>
              <a:t>các</a:t>
            </a:r>
            <a:r>
              <a:rPr lang="en-US" dirty="0"/>
              <a:t> </a:t>
            </a:r>
            <a:r>
              <a:rPr lang="en-US" dirty="0" err="1"/>
              <a:t>trang</a:t>
            </a:r>
            <a:r>
              <a:rPr lang="en-US" dirty="0"/>
              <a:t> web </a:t>
            </a:r>
            <a:r>
              <a:rPr lang="en-US" dirty="0" err="1"/>
              <a:t>theo</a:t>
            </a:r>
            <a:r>
              <a:rPr lang="en-US" dirty="0"/>
              <a:t> </a:t>
            </a:r>
            <a:r>
              <a:rPr lang="en-US" dirty="0" err="1"/>
              <a:t>chiều</a:t>
            </a:r>
            <a:r>
              <a:rPr lang="en-US" dirty="0"/>
              <a:t> </a:t>
            </a:r>
            <a:r>
              <a:rPr lang="en-US" dirty="0" err="1"/>
              <a:t>dọc</a:t>
            </a:r>
            <a:r>
              <a:rPr lang="en-US" dirty="0"/>
              <a:t>)</a:t>
            </a:r>
            <a:endParaRPr lang="vi-VN" dirty="0"/>
          </a:p>
          <a:p>
            <a:pPr lvl="2"/>
            <a:r>
              <a:rPr lang="en-US" dirty="0" err="1"/>
              <a:t>Thiết</a:t>
            </a:r>
            <a:r>
              <a:rPr lang="en-US" dirty="0"/>
              <a:t> </a:t>
            </a:r>
            <a:r>
              <a:rPr lang="en-US" dirty="0" err="1"/>
              <a:t>kế</a:t>
            </a:r>
            <a:r>
              <a:rPr lang="en-US" dirty="0"/>
              <a:t> </a:t>
            </a:r>
            <a:r>
              <a:rPr lang="en-US" dirty="0" err="1"/>
              <a:t>cho</a:t>
            </a:r>
            <a:r>
              <a:rPr lang="en-US" dirty="0"/>
              <a:t> </a:t>
            </a:r>
            <a:r>
              <a:rPr lang="en-US" dirty="0" err="1"/>
              <a:t>màn</a:t>
            </a:r>
            <a:r>
              <a:rPr lang="en-US" dirty="0"/>
              <a:t> </a:t>
            </a:r>
            <a:r>
              <a:rPr lang="en-US" dirty="0" err="1"/>
              <a:t>hình</a:t>
            </a:r>
            <a:r>
              <a:rPr lang="en-US" dirty="0"/>
              <a:t> </a:t>
            </a:r>
            <a:r>
              <a:rPr lang="en-US" dirty="0" err="1"/>
              <a:t>cảm</a:t>
            </a:r>
            <a:r>
              <a:rPr lang="en-US" dirty="0"/>
              <a:t> </a:t>
            </a:r>
            <a:r>
              <a:rPr lang="en-US" dirty="0" err="1"/>
              <a:t>ứng</a:t>
            </a:r>
            <a:r>
              <a:rPr lang="en-US" dirty="0"/>
              <a:t> (</a:t>
            </a:r>
            <a:r>
              <a:rPr lang="en-US" dirty="0" err="1"/>
              <a:t>nhà</a:t>
            </a:r>
            <a:r>
              <a:rPr lang="en-US" dirty="0"/>
              <a:t> </a:t>
            </a:r>
            <a:r>
              <a:rPr lang="en-US" dirty="0" err="1"/>
              <a:t>thiết</a:t>
            </a:r>
            <a:r>
              <a:rPr lang="en-US" dirty="0"/>
              <a:t> </a:t>
            </a:r>
            <a:r>
              <a:rPr lang="en-US" dirty="0" err="1"/>
              <a:t>kế</a:t>
            </a:r>
            <a:r>
              <a:rPr lang="en-US" dirty="0"/>
              <a:t> </a:t>
            </a:r>
            <a:r>
              <a:rPr lang="en-US" dirty="0" err="1"/>
              <a:t>cần</a:t>
            </a:r>
            <a:r>
              <a:rPr lang="en-US" dirty="0"/>
              <a:t> </a:t>
            </a:r>
            <a:r>
              <a:rPr lang="en-US" dirty="0" err="1"/>
              <a:t>xem</a:t>
            </a:r>
            <a:r>
              <a:rPr lang="en-US" dirty="0"/>
              <a:t> </a:t>
            </a:r>
            <a:r>
              <a:rPr lang="en-US" dirty="0" err="1"/>
              <a:t>xét</a:t>
            </a:r>
            <a:r>
              <a:rPr lang="en-US" dirty="0"/>
              <a:t> </a:t>
            </a:r>
            <a:r>
              <a:rPr lang="en-US" dirty="0" err="1"/>
              <a:t>khai</a:t>
            </a:r>
            <a:r>
              <a:rPr lang="en-US" dirty="0"/>
              <a:t> </a:t>
            </a:r>
            <a:r>
              <a:rPr lang="en-US" dirty="0" err="1"/>
              <a:t>thác</a:t>
            </a:r>
            <a:r>
              <a:rPr lang="en-US" dirty="0"/>
              <a:t>, </a:t>
            </a:r>
            <a:r>
              <a:rPr lang="en-US" dirty="0" err="1"/>
              <a:t>chụm</a:t>
            </a:r>
            <a:r>
              <a:rPr lang="en-US" dirty="0"/>
              <a:t>, </a:t>
            </a:r>
            <a:r>
              <a:rPr lang="en-US" dirty="0" err="1"/>
              <a:t>trải</a:t>
            </a:r>
            <a:r>
              <a:rPr lang="en-US" dirty="0"/>
              <a:t>, </a:t>
            </a:r>
            <a:r>
              <a:rPr lang="en-US" dirty="0" err="1"/>
              <a:t>vuốt</a:t>
            </a:r>
            <a:r>
              <a:rPr lang="en-US" dirty="0"/>
              <a:t>, </a:t>
            </a:r>
            <a:r>
              <a:rPr lang="en-US" dirty="0" err="1"/>
              <a:t>cuộn</a:t>
            </a:r>
            <a:r>
              <a:rPr lang="en-US" dirty="0"/>
              <a:t> </a:t>
            </a:r>
            <a:r>
              <a:rPr lang="en-US" dirty="0" err="1"/>
              <a:t>và</a:t>
            </a:r>
            <a:r>
              <a:rPr lang="en-US" dirty="0"/>
              <a:t> </a:t>
            </a:r>
            <a:r>
              <a:rPr lang="en-US" dirty="0" err="1"/>
              <a:t>kéo</a:t>
            </a:r>
            <a:r>
              <a:rPr lang="en-US" dirty="0"/>
              <a:t>, v.v.</a:t>
            </a:r>
            <a:endParaRPr lang="vi-VN" dirty="0"/>
          </a:p>
        </p:txBody>
      </p:sp>
    </p:spTree>
    <p:extLst>
      <p:ext uri="{BB962C8B-B14F-4D97-AF65-F5344CB8AC3E}">
        <p14:creationId xmlns:p14="http://schemas.microsoft.com/office/powerpoint/2010/main" val="41245214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a:t>5.4. Thiết kế tầng giao diện người – máy</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97</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dirty="0" smtClean="0"/>
              <a:t>5.4.5. </a:t>
            </a:r>
            <a:r>
              <a:rPr lang="pt-BR" dirty="0"/>
              <a:t>Các yêu cầu phi chức năng</a:t>
            </a:r>
            <a:endParaRPr lang="vi-VN" sz="1400" dirty="0"/>
          </a:p>
          <a:p>
            <a:pPr lvl="1"/>
            <a:r>
              <a:rPr lang="en-US" dirty="0" err="1" smtClean="0"/>
              <a:t>Yêu</a:t>
            </a:r>
            <a:r>
              <a:rPr lang="en-US" dirty="0" smtClean="0"/>
              <a:t> </a:t>
            </a:r>
            <a:r>
              <a:rPr lang="en-US" dirty="0" err="1"/>
              <a:t>cầu</a:t>
            </a:r>
            <a:r>
              <a:rPr lang="en-US" dirty="0"/>
              <a:t> </a:t>
            </a:r>
            <a:r>
              <a:rPr lang="en-US" dirty="0" err="1"/>
              <a:t>hoạt</a:t>
            </a:r>
            <a:r>
              <a:rPr lang="en-US" dirty="0"/>
              <a:t> </a:t>
            </a:r>
            <a:r>
              <a:rPr lang="en-US" dirty="0" err="1"/>
              <a:t>động</a:t>
            </a:r>
            <a:r>
              <a:rPr lang="en-US" dirty="0"/>
              <a:t> - </a:t>
            </a:r>
            <a:r>
              <a:rPr lang="en-US" dirty="0" err="1"/>
              <a:t>Lựa</a:t>
            </a:r>
            <a:r>
              <a:rPr lang="en-US" dirty="0"/>
              <a:t> </a:t>
            </a:r>
            <a:r>
              <a:rPr lang="en-US" dirty="0" err="1"/>
              <a:t>chọn</a:t>
            </a:r>
            <a:r>
              <a:rPr lang="en-US" dirty="0"/>
              <a:t> </a:t>
            </a:r>
            <a:r>
              <a:rPr lang="en-US" dirty="0" err="1"/>
              <a:t>của</a:t>
            </a:r>
            <a:r>
              <a:rPr lang="en-US" dirty="0"/>
              <a:t> </a:t>
            </a:r>
            <a:r>
              <a:rPr lang="en-US" dirty="0" err="1"/>
              <a:t>nền</a:t>
            </a:r>
            <a:r>
              <a:rPr lang="en-US" dirty="0"/>
              <a:t> </a:t>
            </a:r>
            <a:r>
              <a:rPr lang="en-US" dirty="0" err="1"/>
              <a:t>tảng</a:t>
            </a:r>
            <a:r>
              <a:rPr lang="en-US" dirty="0"/>
              <a:t> </a:t>
            </a:r>
            <a:r>
              <a:rPr lang="en-US" dirty="0" err="1"/>
              <a:t>phần</a:t>
            </a:r>
            <a:r>
              <a:rPr lang="en-US" dirty="0"/>
              <a:t> </a:t>
            </a:r>
            <a:r>
              <a:rPr lang="en-US" dirty="0" err="1"/>
              <a:t>cứng</a:t>
            </a:r>
            <a:r>
              <a:rPr lang="en-US" dirty="0"/>
              <a:t> </a:t>
            </a:r>
            <a:r>
              <a:rPr lang="en-US" dirty="0" err="1"/>
              <a:t>và</a:t>
            </a:r>
            <a:r>
              <a:rPr lang="en-US" dirty="0"/>
              <a:t> </a:t>
            </a:r>
            <a:r>
              <a:rPr lang="en-US" dirty="0" err="1"/>
              <a:t>phần</a:t>
            </a:r>
            <a:r>
              <a:rPr lang="en-US" dirty="0"/>
              <a:t> </a:t>
            </a:r>
            <a:r>
              <a:rPr lang="en-US" dirty="0" err="1"/>
              <a:t>mềm</a:t>
            </a:r>
            <a:endParaRPr lang="vi-VN" sz="1400" dirty="0"/>
          </a:p>
          <a:p>
            <a:pPr lvl="2"/>
            <a:r>
              <a:rPr lang="en-US" dirty="0" err="1"/>
              <a:t>Các</a:t>
            </a:r>
            <a:r>
              <a:rPr lang="en-US" dirty="0"/>
              <a:t> </a:t>
            </a:r>
            <a:r>
              <a:rPr lang="en-US" dirty="0" err="1"/>
              <a:t>công</a:t>
            </a:r>
            <a:r>
              <a:rPr lang="en-US" dirty="0"/>
              <a:t> </a:t>
            </a:r>
            <a:r>
              <a:rPr lang="en-US" dirty="0" err="1"/>
              <a:t>nghệ</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ví</a:t>
            </a:r>
            <a:r>
              <a:rPr lang="en-US" dirty="0"/>
              <a:t> </a:t>
            </a:r>
            <a:r>
              <a:rPr lang="en-US" dirty="0" err="1"/>
              <a:t>dụ</a:t>
            </a:r>
            <a:r>
              <a:rPr lang="en-US" dirty="0"/>
              <a:t>: GUI, </a:t>
            </a:r>
            <a:r>
              <a:rPr lang="en-US" dirty="0" err="1"/>
              <a:t>chuột</a:t>
            </a:r>
            <a:r>
              <a:rPr lang="en-US" dirty="0"/>
              <a:t> 2 </a:t>
            </a:r>
            <a:r>
              <a:rPr lang="en-US" dirty="0" err="1"/>
              <a:t>hoặc</a:t>
            </a:r>
            <a:r>
              <a:rPr lang="en-US" dirty="0"/>
              <a:t> 3 </a:t>
            </a:r>
            <a:r>
              <a:rPr lang="en-US" dirty="0" err="1"/>
              <a:t>nút</a:t>
            </a:r>
            <a:r>
              <a:rPr lang="en-US" dirty="0"/>
              <a:t>)</a:t>
            </a:r>
            <a:endParaRPr lang="vi-VN" sz="1000" dirty="0"/>
          </a:p>
          <a:p>
            <a:pPr lvl="1"/>
            <a:r>
              <a:rPr lang="en-US" dirty="0" err="1"/>
              <a:t>Các</a:t>
            </a:r>
            <a:r>
              <a:rPr lang="en-US" dirty="0"/>
              <a:t> </a:t>
            </a:r>
            <a:r>
              <a:rPr lang="en-US" dirty="0" err="1"/>
              <a:t>yêu</a:t>
            </a:r>
            <a:r>
              <a:rPr lang="en-US" dirty="0"/>
              <a:t> </a:t>
            </a:r>
            <a:r>
              <a:rPr lang="en-US" dirty="0" err="1"/>
              <a:t>cầu</a:t>
            </a:r>
            <a:r>
              <a:rPr lang="en-US" dirty="0"/>
              <a:t> </a:t>
            </a:r>
            <a:r>
              <a:rPr lang="en-US" dirty="0" err="1"/>
              <a:t>thực</a:t>
            </a:r>
            <a:r>
              <a:rPr lang="en-US" dirty="0"/>
              <a:t> </a:t>
            </a:r>
            <a:r>
              <a:rPr lang="en-US" dirty="0" err="1"/>
              <a:t>hiện</a:t>
            </a:r>
            <a:endParaRPr lang="vi-VN" sz="1400" dirty="0"/>
          </a:p>
          <a:p>
            <a:pPr lvl="2"/>
            <a:r>
              <a:rPr lang="en-US" dirty="0" err="1"/>
              <a:t>Thiết</a:t>
            </a:r>
            <a:r>
              <a:rPr lang="en-US" dirty="0"/>
              <a:t> </a:t>
            </a:r>
            <a:r>
              <a:rPr lang="en-US" dirty="0" err="1"/>
              <a:t>bị</a:t>
            </a:r>
            <a:r>
              <a:rPr lang="en-US" dirty="0"/>
              <a:t> di </a:t>
            </a:r>
            <a:r>
              <a:rPr lang="en-US" dirty="0" err="1"/>
              <a:t>động</a:t>
            </a:r>
            <a:r>
              <a:rPr lang="en-US" dirty="0"/>
              <a:t> </a:t>
            </a:r>
            <a:r>
              <a:rPr lang="en-US" dirty="0" err="1"/>
              <a:t>và</a:t>
            </a:r>
            <a:r>
              <a:rPr lang="en-US" dirty="0"/>
              <a:t> </a:t>
            </a:r>
            <a:r>
              <a:rPr lang="en-US" dirty="0" err="1"/>
              <a:t>trình</a:t>
            </a:r>
            <a:r>
              <a:rPr lang="en-US" dirty="0"/>
              <a:t> </a:t>
            </a:r>
            <a:r>
              <a:rPr lang="en-US" dirty="0" err="1"/>
              <a:t>duyệt</a:t>
            </a:r>
            <a:r>
              <a:rPr lang="en-US" dirty="0"/>
              <a:t> web </a:t>
            </a:r>
            <a:r>
              <a:rPr lang="en-US" dirty="0" err="1"/>
              <a:t>gây</a:t>
            </a:r>
            <a:r>
              <a:rPr lang="en-US" dirty="0"/>
              <a:t> </a:t>
            </a:r>
            <a:r>
              <a:rPr lang="en-US" dirty="0" err="1"/>
              <a:t>thêm</a:t>
            </a:r>
            <a:r>
              <a:rPr lang="en-US" dirty="0"/>
              <a:t> </a:t>
            </a:r>
            <a:r>
              <a:rPr lang="en-US" dirty="0" err="1"/>
              <a:t>trở</a:t>
            </a:r>
            <a:r>
              <a:rPr lang="en-US" dirty="0"/>
              <a:t> </a:t>
            </a:r>
            <a:r>
              <a:rPr lang="en-US" dirty="0" err="1"/>
              <a:t>ngại</a:t>
            </a:r>
            <a:r>
              <a:rPr lang="en-US" dirty="0"/>
              <a:t> </a:t>
            </a:r>
            <a:r>
              <a:rPr lang="en-US" dirty="0" err="1"/>
              <a:t>về</a:t>
            </a:r>
            <a:r>
              <a:rPr lang="en-US" dirty="0"/>
              <a:t> </a:t>
            </a:r>
            <a:r>
              <a:rPr lang="en-US" dirty="0" err="1"/>
              <a:t>hiệu</a:t>
            </a:r>
            <a:r>
              <a:rPr lang="en-US" dirty="0"/>
              <a:t> </a:t>
            </a:r>
            <a:r>
              <a:rPr lang="en-US" dirty="0" err="1"/>
              <a:t>suất</a:t>
            </a:r>
            <a:endParaRPr lang="vi-VN" sz="1000" dirty="0"/>
          </a:p>
          <a:p>
            <a:pPr lvl="1"/>
            <a:r>
              <a:rPr lang="en-US" dirty="0" err="1"/>
              <a:t>Yêu</a:t>
            </a:r>
            <a:r>
              <a:rPr lang="en-US" dirty="0"/>
              <a:t> </a:t>
            </a:r>
            <a:r>
              <a:rPr lang="en-US" dirty="0" err="1"/>
              <a:t>cầu</a:t>
            </a:r>
            <a:r>
              <a:rPr lang="en-US" dirty="0"/>
              <a:t> </a:t>
            </a:r>
            <a:r>
              <a:rPr lang="en-US" dirty="0" err="1"/>
              <a:t>bảo</a:t>
            </a:r>
            <a:r>
              <a:rPr lang="en-US" dirty="0"/>
              <a:t> </a:t>
            </a:r>
            <a:r>
              <a:rPr lang="en-US" dirty="0" err="1"/>
              <a:t>mật</a:t>
            </a:r>
            <a:endParaRPr lang="vi-VN" sz="1400" dirty="0"/>
          </a:p>
          <a:p>
            <a:pPr lvl="2"/>
            <a:r>
              <a:rPr lang="en-US" dirty="0" err="1"/>
              <a:t>Đăng</a:t>
            </a:r>
            <a:r>
              <a:rPr lang="en-US" dirty="0"/>
              <a:t> </a:t>
            </a:r>
            <a:r>
              <a:rPr lang="en-US" dirty="0" err="1"/>
              <a:t>nhập</a:t>
            </a:r>
            <a:r>
              <a:rPr lang="en-US" dirty="0"/>
              <a:t> </a:t>
            </a:r>
            <a:r>
              <a:rPr lang="en-US" dirty="0" err="1"/>
              <a:t>thích</a:t>
            </a:r>
            <a:r>
              <a:rPr lang="en-US" dirty="0"/>
              <a:t> </a:t>
            </a:r>
            <a:r>
              <a:rPr lang="en-US" dirty="0" err="1"/>
              <a:t>hợp</a:t>
            </a:r>
            <a:r>
              <a:rPr lang="en-US" dirty="0"/>
              <a:t> </a:t>
            </a:r>
            <a:r>
              <a:rPr lang="en-US" dirty="0" err="1"/>
              <a:t>trên</a:t>
            </a:r>
            <a:r>
              <a:rPr lang="en-US" dirty="0"/>
              <a:t> </a:t>
            </a:r>
            <a:r>
              <a:rPr lang="en-US" dirty="0" err="1"/>
              <a:t>các</a:t>
            </a:r>
            <a:r>
              <a:rPr lang="en-US" dirty="0"/>
              <a:t> </a:t>
            </a:r>
            <a:r>
              <a:rPr lang="en-US" dirty="0" err="1"/>
              <a:t>điều</a:t>
            </a:r>
            <a:r>
              <a:rPr lang="en-US" dirty="0"/>
              <a:t> </a:t>
            </a:r>
            <a:r>
              <a:rPr lang="en-US" dirty="0" err="1"/>
              <a:t>khiển</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mã</a:t>
            </a:r>
            <a:r>
              <a:rPr lang="en-US" dirty="0"/>
              <a:t> </a:t>
            </a:r>
            <a:r>
              <a:rPr lang="en-US" dirty="0" err="1"/>
              <a:t>hóa</a:t>
            </a:r>
            <a:endParaRPr lang="vi-VN" sz="1000" dirty="0"/>
          </a:p>
          <a:p>
            <a:pPr lvl="2"/>
            <a:r>
              <a:rPr lang="en-US" dirty="0" err="1"/>
              <a:t>Mạng</a:t>
            </a:r>
            <a:r>
              <a:rPr lang="en-US" dirty="0"/>
              <a:t> </a:t>
            </a:r>
            <a:r>
              <a:rPr lang="en-US" dirty="0" err="1"/>
              <a:t>không</a:t>
            </a:r>
            <a:r>
              <a:rPr lang="en-US" dirty="0"/>
              <a:t> </a:t>
            </a:r>
            <a:r>
              <a:rPr lang="en-US" dirty="0" err="1"/>
              <a:t>dây</a:t>
            </a:r>
            <a:r>
              <a:rPr lang="en-US" dirty="0"/>
              <a:t> </a:t>
            </a:r>
            <a:r>
              <a:rPr lang="en-US" dirty="0" err="1"/>
              <a:t>có</a:t>
            </a:r>
            <a:r>
              <a:rPr lang="en-US" dirty="0"/>
              <a:t> </a:t>
            </a:r>
            <a:r>
              <a:rPr lang="en-US" dirty="0" err="1"/>
              <a:t>thể</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bảo</a:t>
            </a:r>
            <a:r>
              <a:rPr lang="en-US" dirty="0"/>
              <a:t> </a:t>
            </a:r>
            <a:r>
              <a:rPr lang="en-US" dirty="0" err="1"/>
              <a:t>mật</a:t>
            </a:r>
            <a:endParaRPr lang="vi-VN" sz="1000" dirty="0"/>
          </a:p>
          <a:p>
            <a:pPr lvl="1"/>
            <a:r>
              <a:rPr lang="en-US" dirty="0" err="1"/>
              <a:t>Yêu</a:t>
            </a:r>
            <a:r>
              <a:rPr lang="en-US" dirty="0"/>
              <a:t> </a:t>
            </a:r>
            <a:r>
              <a:rPr lang="en-US" dirty="0" err="1"/>
              <a:t>cầu</a:t>
            </a:r>
            <a:r>
              <a:rPr lang="en-US" dirty="0"/>
              <a:t> </a:t>
            </a:r>
            <a:r>
              <a:rPr lang="en-US" dirty="0" err="1"/>
              <a:t>chính</a:t>
            </a:r>
            <a:r>
              <a:rPr lang="en-US" dirty="0"/>
              <a:t> </a:t>
            </a:r>
            <a:r>
              <a:rPr lang="en-US" dirty="0" err="1"/>
              <a:t>trị</a:t>
            </a:r>
            <a:r>
              <a:rPr lang="en-US" dirty="0"/>
              <a:t> &amp; </a:t>
            </a:r>
            <a:r>
              <a:rPr lang="en-US" dirty="0" err="1"/>
              <a:t>văn</a:t>
            </a:r>
            <a:r>
              <a:rPr lang="en-US" dirty="0"/>
              <a:t> </a:t>
            </a:r>
            <a:r>
              <a:rPr lang="en-US" dirty="0" err="1"/>
              <a:t>hóa</a:t>
            </a:r>
            <a:endParaRPr lang="vi-VN" sz="1400" dirty="0"/>
          </a:p>
          <a:p>
            <a:pPr lvl="2"/>
            <a:r>
              <a:rPr lang="en-US" dirty="0" err="1"/>
              <a:t>Định</a:t>
            </a:r>
            <a:r>
              <a:rPr lang="en-US" dirty="0"/>
              <a:t> </a:t>
            </a:r>
            <a:r>
              <a:rPr lang="en-US" dirty="0" err="1"/>
              <a:t>dạng</a:t>
            </a:r>
            <a:r>
              <a:rPr lang="en-US" dirty="0"/>
              <a:t> </a:t>
            </a:r>
            <a:r>
              <a:rPr lang="en-US" dirty="0" err="1"/>
              <a:t>ngày</a:t>
            </a:r>
            <a:r>
              <a:rPr lang="en-US" dirty="0"/>
              <a:t>, </a:t>
            </a:r>
            <a:r>
              <a:rPr lang="en-US" dirty="0" err="1"/>
              <a:t>màu</a:t>
            </a:r>
            <a:r>
              <a:rPr lang="en-US" dirty="0"/>
              <a:t> </a:t>
            </a:r>
            <a:r>
              <a:rPr lang="en-US" dirty="0" err="1"/>
              <a:t>sắc</a:t>
            </a:r>
            <a:r>
              <a:rPr lang="en-US" dirty="0"/>
              <a:t> </a:t>
            </a:r>
            <a:r>
              <a:rPr lang="en-US" dirty="0" err="1"/>
              <a:t>và</a:t>
            </a:r>
            <a:r>
              <a:rPr lang="en-US" dirty="0"/>
              <a:t> </a:t>
            </a:r>
            <a:r>
              <a:rPr lang="en-US" dirty="0" err="1"/>
              <a:t>tiền</a:t>
            </a:r>
            <a:r>
              <a:rPr lang="en-US" dirty="0"/>
              <a:t> </a:t>
            </a:r>
            <a:r>
              <a:rPr lang="en-US" dirty="0" err="1"/>
              <a:t>tệ</a:t>
            </a:r>
            <a:endParaRPr lang="vi-VN" sz="1000" dirty="0"/>
          </a:p>
        </p:txBody>
      </p:sp>
    </p:spTree>
    <p:extLst>
      <p:ext uri="{BB962C8B-B14F-4D97-AF65-F5344CB8AC3E}">
        <p14:creationId xmlns:p14="http://schemas.microsoft.com/office/powerpoint/2010/main" val="217606131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98</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a:t>Giới thiệu:</a:t>
            </a:r>
            <a:endParaRPr lang="en-US"/>
          </a:p>
          <a:p>
            <a:pPr lvl="1"/>
            <a:r>
              <a:rPr lang="en-US"/>
              <a:t>Hầu hết các hệ thống hiện đại thường sử dụng từ 2 máy tính trở lên</a:t>
            </a:r>
          </a:p>
          <a:p>
            <a:pPr lvl="1"/>
            <a:r>
              <a:rPr lang="en-US"/>
              <a:t>Thiết kế tầng kiến trúc vật lý xác định:</a:t>
            </a:r>
          </a:p>
          <a:p>
            <a:pPr lvl="1"/>
            <a:r>
              <a:rPr lang="en-US"/>
              <a:t>Làm thế nào hệ thống sẽ được phân phối trên các máy tính</a:t>
            </a:r>
          </a:p>
          <a:p>
            <a:pPr lvl="1"/>
            <a:r>
              <a:rPr lang="en-US"/>
              <a:t>Phần cứng và phần mềm nào sẽ được sử dụng</a:t>
            </a:r>
          </a:p>
          <a:p>
            <a:pPr lvl="1"/>
            <a:r>
              <a:rPr lang="en-US"/>
              <a:t>Hầu hết các thiết kế hệ thống bị hạn chế bởi các hệ thống và mạng hiện có</a:t>
            </a:r>
          </a:p>
          <a:p>
            <a:pPr lvl="1"/>
            <a:r>
              <a:rPr lang="en-US"/>
              <a:t>Thiết kế kiến trúc vật lý đang đòi hỏi</a:t>
            </a:r>
          </a:p>
          <a:p>
            <a:pPr lvl="1"/>
            <a:r>
              <a:rPr lang="en-US"/>
              <a:t>Kiến thức về các yếu tố chính là điều cần thiết</a:t>
            </a:r>
          </a:p>
          <a:p>
            <a:pPr lvl="1"/>
            <a:r>
              <a:rPr lang="en-US"/>
              <a:t>Yêu cầu không chức năng đóng một vai trò quan trọng</a:t>
            </a:r>
          </a:p>
        </p:txBody>
      </p:sp>
    </p:spTree>
    <p:extLst>
      <p:ext uri="{BB962C8B-B14F-4D97-AF65-F5344CB8AC3E}">
        <p14:creationId xmlns:p14="http://schemas.microsoft.com/office/powerpoint/2010/main" val="12276413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smtClean="0"/>
              <a:t>5.5. </a:t>
            </a:r>
            <a:r>
              <a:rPr lang="pt-BR" b="1"/>
              <a:t>Thiết kế tầng kiến trúc vật lý</a:t>
            </a:r>
            <a:endParaRPr lang="en-US"/>
          </a:p>
        </p:txBody>
      </p:sp>
      <p:sp>
        <p:nvSpPr>
          <p:cNvPr id="4" name="Slide Number Placeholder 3"/>
          <p:cNvSpPr>
            <a:spLocks noGrp="1"/>
          </p:cNvSpPr>
          <p:nvPr>
            <p:ph type="sldNum" sz="quarter" idx="12"/>
          </p:nvPr>
        </p:nvSpPr>
        <p:spPr/>
        <p:txBody>
          <a:bodyPr/>
          <a:lstStyle/>
          <a:p>
            <a:fld id="{7EAEB68D-873B-40A0-9B84-406ED7AD1845}" type="slidenum">
              <a:rPr lang="vi-VN" smtClean="0"/>
              <a:t>99</a:t>
            </a:fld>
            <a:endParaRPr lang="vi-VN"/>
          </a:p>
        </p:txBody>
      </p:sp>
      <p:sp>
        <p:nvSpPr>
          <p:cNvPr id="11" name="Content Placeholder 10"/>
          <p:cNvSpPr>
            <a:spLocks noGrp="1"/>
          </p:cNvSpPr>
          <p:nvPr>
            <p:ph idx="1"/>
          </p:nvPr>
        </p:nvSpPr>
        <p:spPr>
          <a:xfrm>
            <a:off x="239281" y="1204957"/>
            <a:ext cx="11478585" cy="5058938"/>
          </a:xfrm>
        </p:spPr>
        <p:txBody>
          <a:bodyPr>
            <a:normAutofit/>
          </a:bodyPr>
          <a:lstStyle/>
          <a:p>
            <a:r>
              <a:rPr lang="pt-BR"/>
              <a:t>Các yếu tố của tầng kiến trúc vật lý</a:t>
            </a:r>
            <a:endParaRPr lang="en-US"/>
          </a:p>
          <a:p>
            <a:pPr lvl="1"/>
            <a:r>
              <a:rPr lang="en-US"/>
              <a:t>Mục đích là để quyết định ứng dụng nào chạy trên phần cứng nào</a:t>
            </a:r>
          </a:p>
          <a:p>
            <a:pPr lvl="1"/>
            <a:r>
              <a:rPr lang="en-US"/>
              <a:t>Quy trình:</a:t>
            </a:r>
          </a:p>
          <a:p>
            <a:pPr lvl="2"/>
            <a:r>
              <a:rPr lang="en-US"/>
              <a:t>Hiểu các tùy chọn phần mềm và phần cứng, sau đó</a:t>
            </a:r>
          </a:p>
          <a:p>
            <a:pPr lvl="2"/>
            <a:r>
              <a:rPr lang="en-US"/>
              <a:t>Quyết định các lựa chọn, dựa trên:</a:t>
            </a:r>
          </a:p>
          <a:p>
            <a:pPr lvl="2"/>
            <a:r>
              <a:rPr lang="en-US"/>
              <a:t>Chi phí mua sắm</a:t>
            </a:r>
          </a:p>
          <a:p>
            <a:pPr lvl="2"/>
            <a:r>
              <a:rPr lang="en-US"/>
              <a:t>Chi phí phát triển</a:t>
            </a:r>
          </a:p>
          <a:p>
            <a:pPr lvl="2"/>
            <a:r>
              <a:rPr lang="en-US"/>
              <a:t>Dễ phát triển</a:t>
            </a:r>
          </a:p>
          <a:p>
            <a:pPr lvl="2"/>
            <a:r>
              <a:rPr lang="en-US"/>
              <a:t>Khả năng về giao diện</a:t>
            </a:r>
          </a:p>
          <a:p>
            <a:pPr lvl="2"/>
            <a:r>
              <a:rPr lang="en-US"/>
              <a:t>Kiểm soát và bảo mật</a:t>
            </a:r>
          </a:p>
          <a:p>
            <a:pPr lvl="2"/>
            <a:r>
              <a:rPr lang="en-US"/>
              <a:t>Khả năng mở rộng</a:t>
            </a:r>
          </a:p>
        </p:txBody>
      </p:sp>
    </p:spTree>
    <p:extLst>
      <p:ext uri="{BB962C8B-B14F-4D97-AF65-F5344CB8AC3E}">
        <p14:creationId xmlns:p14="http://schemas.microsoft.com/office/powerpoint/2010/main" val="11183633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6C15D473-249F-4D80-B33F-5DD2437BE3B5}"/>
  <p:tag name="ISPRING_RESOURCE_FOLDER" val="D:\Google Drive\Lecture\BAI GIANG PTTKHTTT\SLIDES\2020_Chuong 1_ Gioi thieu ve phan tich va thiet ke he thong\"/>
  <p:tag name="ISPRING_PRESENTATION_PATH" val="D:\Google Drive\Lecture\BAI GIANG PTTKHTTT\SLIDES\2020_Chuong 1_ Gioi thieu ve phan tich va thiet ke he thong.pptx"/>
  <p:tag name="ISPRING_PROJECT_VERSION" val="9"/>
  <p:tag name="ISPRING_PROJECT_FOLDER_UPDATED" val="1"/>
  <p:tag name="ISPRING_SCREEN_RECS_UPDATED" val="D:\Google Drive\Lecture\BAI GIANG PTTKHTTT\SLIDES\2020_Chuong 1_ Gioi thieu ve phan tich va thiet ke he thong\"/>
  <p:tag name="ISPRING_LMS_API_VERSION" val="SCORM 2004 (4th edition)"/>
  <p:tag name="ISPRING_ULTRA_SCORM_COURSE_ID" val="0CAE2931-58B6-4226-A462-F6D6CB8F89EC"/>
  <p:tag name="ISPRING_CMI5_LAUNCH_METHOD" val="any window"/>
  <p:tag name="ISPRING_SCORM_RATE_SLIDES" val="1"/>
  <p:tag name="ISPRING_SCORM_PASSING_SCORE" val="100.000000"/>
  <p:tag name="ISPRINGCLOUDFOLDERID" val="1"/>
  <p:tag name="ISPRINGONLINEFOLDERID" val="1"/>
  <p:tag name="ISPRING_OUTPUT_FOLDER" val="[[&quot;\uFFFDF\uFFFD\u0014{5DA0ACFB-F058-4447-93ED-38D26C35E035}&quot;,&quot;D:\\Google Drive\\Lecture\\BAI GIANG PTTKHTTT\\SLIDES&quot;]]"/>
  <p:tag name="ISPRING_CURRENT_PLAYER_ID" val="universal"/>
  <p:tag name="ISPRING_FIRST_PUBLISH" val="1"/>
  <p:tag name="ISPRING_ULTRA_SCORM_COURCE_TITLE" val="2020_Chuong 2_ Phat trien du an phan mem"/>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2020_Chuong 2_ Phat trien du an phan mem"/>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06E08F449638204E9A1518C3F495DE44" ma:contentTypeVersion="9" ma:contentTypeDescription="Tạo tài liệu mới." ma:contentTypeScope="" ma:versionID="44df4c853a3674c785dc9d2a821f47d1">
  <xsd:schema xmlns:xsd="http://www.w3.org/2001/XMLSchema" xmlns:xs="http://www.w3.org/2001/XMLSchema" xmlns:p="http://schemas.microsoft.com/office/2006/metadata/properties" xmlns:ns3="eeb43892-92ba-4451-8bea-60b2e59bcc56" targetNamespace="http://schemas.microsoft.com/office/2006/metadata/properties" ma:root="true" ma:fieldsID="0f86aa4cdf4c04e0a351019436c8e569" ns3:_="">
    <xsd:import namespace="eeb43892-92ba-4451-8bea-60b2e59bcc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43892-92ba-4451-8bea-60b2e59bc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B9EF2B-C465-49F0-8F9C-6EBDA1C0729D}">
  <ds:schemaRefs>
    <ds:schemaRef ds:uri="http://schemas.microsoft.com/sharepoint/v3/contenttype/forms"/>
  </ds:schemaRefs>
</ds:datastoreItem>
</file>

<file path=customXml/itemProps2.xml><?xml version="1.0" encoding="utf-8"?>
<ds:datastoreItem xmlns:ds="http://schemas.openxmlformats.org/officeDocument/2006/customXml" ds:itemID="{7B63FC85-6072-4677-9C98-395D103FDB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b43892-92ba-4451-8bea-60b2e59bcc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694A4C-B5C9-458B-8E23-28124C289C5A}">
  <ds:schemaRefs>
    <ds:schemaRef ds:uri="eeb43892-92ba-4451-8bea-60b2e59bcc56"/>
    <ds:schemaRef ds:uri="http://purl.org/dc/elements/1.1/"/>
    <ds:schemaRef ds:uri="http://schemas.microsoft.com/office/2006/metadata/properties"/>
    <ds:schemaRef ds:uri="http://www.w3.org/XML/1998/namespace"/>
    <ds:schemaRef ds:uri="http://purl.org/dc/dcmitype/"/>
    <ds:schemaRef ds:uri="http://purl.org/dc/terms/"/>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11668</TotalTime>
  <Words>11005</Words>
  <Application>Microsoft Office PowerPoint</Application>
  <PresentationFormat>Widescreen</PresentationFormat>
  <Paragraphs>1128</Paragraphs>
  <Slides>108</Slides>
  <Notes>108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108</vt:i4>
      </vt:variant>
    </vt:vector>
  </HeadingPairs>
  <TitlesOfParts>
    <vt:vector size="115" baseType="lpstr">
      <vt:lpstr>Arial</vt:lpstr>
      <vt:lpstr>Calibri</vt:lpstr>
      <vt:lpstr>Calibri Light</vt:lpstr>
      <vt:lpstr>Segoe UI Symbol</vt:lpstr>
      <vt:lpstr>Times New Roman</vt:lpstr>
      <vt:lpstr>Wingdings</vt:lpstr>
      <vt:lpstr>Retrospect</vt:lpstr>
      <vt:lpstr>PHÂN TÍCH VÀ THIẾT KẾ  HỆ THỐNG THÔNG TIN</vt:lpstr>
      <vt:lpstr>NỘI DUNG HỌC PHẦN</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5.1. Chuyển sang thiết kế</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5.2. Thiết kế lớp và phương thức</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5.3. Thiết kế tầng quản lý dữ liệu</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5.4. Thiết kế tầng giao diện người – máy</vt:lpstr>
      <vt:lpstr>5.5. Thiết kế tầng kiến trúc vật lý</vt:lpstr>
      <vt:lpstr>5.5. Thiết kế tầng kiến trúc vật lý</vt:lpstr>
      <vt:lpstr>5.5. Thiết kế tầng kiến trúc vật lý</vt:lpstr>
      <vt:lpstr>5.5. Thiết kế tầng kiến trúc vật lý</vt:lpstr>
      <vt:lpstr>5.5. Thiết kế tầng kiến trúc vật lý</vt:lpstr>
      <vt:lpstr>5.5. Thiết kế tầng kiến trúc vật lý</vt:lpstr>
      <vt:lpstr>5.5. Thiết kế tầng kiến trúc vật lý</vt:lpstr>
      <vt:lpstr>5.5. Thiết kế tầng kiến trúc vật lý</vt:lpstr>
      <vt:lpstr>5.5. Thiết kế tầng kiến trúc vật lý</vt:lpstr>
      <vt:lpstr>5.5. Thiết kế tầng kiến trúc vật lý</vt:lpstr>
      <vt:lpstr>5.5. Thiết kế tầng kiến trúc vật lý</vt:lpstr>
    </vt:vector>
  </TitlesOfParts>
  <Company>blogthuthuatwin10.com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2020_Chuong 2_ Phat trien du an phan mem</dc:title>
  <dc:creator>Admin</dc:creator>
  <cp:lastModifiedBy>Le Van Tan</cp:lastModifiedBy>
  <cp:revision>188</cp:revision>
  <dcterms:created xsi:type="dcterms:W3CDTF">2020-02-03T09:12:56Z</dcterms:created>
  <dcterms:modified xsi:type="dcterms:W3CDTF">2020-05-11T15:09:07Z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0x01010006E08F449638204E9A1518C3F495DE44</vt:lpwstr>
  </property>
</Properties>
</file>