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83" r:id="rId10"/>
    <p:sldId id="264" r:id="rId11"/>
    <p:sldId id="284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85" r:id="rId20"/>
    <p:sldId id="277" r:id="rId21"/>
    <p:sldId id="278" r:id="rId22"/>
    <p:sldId id="279" r:id="rId23"/>
    <p:sldId id="265" r:id="rId24"/>
    <p:sldId id="280" r:id="rId25"/>
    <p:sldId id="281" r:id="rId26"/>
    <p:sldId id="286" r:id="rId27"/>
    <p:sldId id="282" r:id="rId28"/>
    <p:sldId id="269" r:id="rId29"/>
    <p:sldId id="26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CBBBD-FA23-4637-9A49-4D3784D097A8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4F7D2-B1CA-4955-B5C4-D66025BAE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51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4F7D2-B1CA-4955-B5C4-D66025BAEE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64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4F7D2-B1CA-4955-B5C4-D66025BAEE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95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4F7D2-B1CA-4955-B5C4-D66025BAEE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3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0D2A-901D-412D-A661-104F1F36B8D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8156-7A60-4DF9-B73D-4BE07D2D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8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0D2A-901D-412D-A661-104F1F36B8D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8156-7A60-4DF9-B73D-4BE07D2D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2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0D2A-901D-412D-A661-104F1F36B8D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8156-7A60-4DF9-B73D-4BE07D2D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2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0D2A-901D-412D-A661-104F1F36B8D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8156-7A60-4DF9-B73D-4BE07D2D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6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0D2A-901D-412D-A661-104F1F36B8D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8156-7A60-4DF9-B73D-4BE07D2D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3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0D2A-901D-412D-A661-104F1F36B8D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8156-7A60-4DF9-B73D-4BE07D2D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1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0D2A-901D-412D-A661-104F1F36B8D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8156-7A60-4DF9-B73D-4BE07D2D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3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0D2A-901D-412D-A661-104F1F36B8D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8156-7A60-4DF9-B73D-4BE07D2D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2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0D2A-901D-412D-A661-104F1F36B8D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8156-7A60-4DF9-B73D-4BE07D2D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7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0D2A-901D-412D-A661-104F1F36B8D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8156-7A60-4DF9-B73D-4BE07D2D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97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0D2A-901D-412D-A661-104F1F36B8D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8156-7A60-4DF9-B73D-4BE07D2D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5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20D2A-901D-412D-A661-104F1F36B8D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68156-7A60-4DF9-B73D-4BE07D2D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tmp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33024" y="166277"/>
            <a:ext cx="1170624" cy="1152128"/>
            <a:chOff x="323528" y="260648"/>
            <a:chExt cx="1224136" cy="1224136"/>
          </a:xfrm>
        </p:grpSpPr>
        <p:sp>
          <p:nvSpPr>
            <p:cNvPr id="4" name="Rectangle 3"/>
            <p:cNvSpPr/>
            <p:nvPr/>
          </p:nvSpPr>
          <p:spPr>
            <a:xfrm>
              <a:off x="323528" y="260648"/>
              <a:ext cx="1224136" cy="122413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815" y="336935"/>
              <a:ext cx="1071562" cy="1071562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1619672" y="166277"/>
            <a:ext cx="3204356" cy="576064"/>
            <a:chOff x="1619672" y="166277"/>
            <a:chExt cx="3204356" cy="576064"/>
          </a:xfrm>
        </p:grpSpPr>
        <p:sp>
          <p:nvSpPr>
            <p:cNvPr id="7" name="Rectangle 6"/>
            <p:cNvSpPr/>
            <p:nvPr/>
          </p:nvSpPr>
          <p:spPr>
            <a:xfrm>
              <a:off x="1619672" y="166277"/>
              <a:ext cx="3204356" cy="57606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81690" y="285286"/>
              <a:ext cx="2880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>
                  <a:solidFill>
                    <a:schemeClr val="bg1"/>
                  </a:solidFill>
                </a:rPr>
                <a:t>TRƯỜNG ĐẠI HỌC VINH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19672" y="814349"/>
            <a:ext cx="4342674" cy="504056"/>
            <a:chOff x="1619672" y="814349"/>
            <a:chExt cx="4342674" cy="504056"/>
          </a:xfrm>
        </p:grpSpPr>
        <p:sp>
          <p:nvSpPr>
            <p:cNvPr id="8" name="Rectangle 7"/>
            <p:cNvSpPr/>
            <p:nvPr/>
          </p:nvSpPr>
          <p:spPr>
            <a:xfrm>
              <a:off x="1619672" y="814349"/>
              <a:ext cx="4320480" cy="50405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85882" y="881711"/>
              <a:ext cx="4176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dirty="0">
                  <a:solidFill>
                    <a:schemeClr val="bg1"/>
                  </a:solidFill>
                </a:rPr>
                <a:t>VIỆN KỸ THUẬT VÀ CÔNG NGHỆ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233024" y="2006842"/>
            <a:ext cx="7939376" cy="8640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PHÂN TÍCH VÀ THIẾT KẾ HỆ THỐNG THÔNG TIN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7544" y="2985114"/>
            <a:ext cx="3888432" cy="461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GV phụ trách: </a:t>
            </a:r>
            <a:r>
              <a:rPr lang="en-US" dirty="0" err="1">
                <a:solidFill>
                  <a:schemeClr val="tx1"/>
                </a:solidFill>
              </a:rPr>
              <a:t>Thầy</a:t>
            </a:r>
            <a:r>
              <a:rPr lang="en-US" dirty="0">
                <a:solidFill>
                  <a:schemeClr val="tx1"/>
                </a:solidFill>
              </a:rPr>
              <a:t> Lê </a:t>
            </a:r>
            <a:r>
              <a:rPr lang="en-US" dirty="0" err="1">
                <a:solidFill>
                  <a:schemeClr val="tx1"/>
                </a:solidFill>
              </a:rPr>
              <a:t>Văn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Tấn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6718" y="4455114"/>
            <a:ext cx="1386648" cy="6120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solidFill>
                  <a:schemeClr val="tx1"/>
                </a:solidFill>
              </a:rPr>
              <a:t>NHÓM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Flowchart: Manual Input 15"/>
          <p:cNvSpPr/>
          <p:nvPr/>
        </p:nvSpPr>
        <p:spPr>
          <a:xfrm rot="5400000">
            <a:off x="4787466" y="1646244"/>
            <a:ext cx="1224136" cy="6841876"/>
          </a:xfrm>
          <a:prstGeom prst="flowChartManualInpu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nual Input 16"/>
          <p:cNvSpPr/>
          <p:nvPr/>
        </p:nvSpPr>
        <p:spPr>
          <a:xfrm rot="5400000">
            <a:off x="2516714" y="3268924"/>
            <a:ext cx="509056" cy="1585292"/>
          </a:xfrm>
          <a:prstGeom prst="flowChartManualIn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089446" y="3854434"/>
            <a:ext cx="1132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/>
              <a:t>Đề tài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2195736" y="4805572"/>
            <a:ext cx="561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Phân</a:t>
            </a:r>
            <a:r>
              <a:rPr lang="en-US" sz="2800" b="1" dirty="0"/>
              <a:t> </a:t>
            </a:r>
            <a:r>
              <a:rPr lang="en-US" sz="2800" b="1" dirty="0" err="1"/>
              <a:t>thích</a:t>
            </a:r>
            <a:r>
              <a:rPr lang="en-US" sz="2800" b="1" dirty="0"/>
              <a:t> </a:t>
            </a:r>
            <a:r>
              <a:rPr lang="en-US" sz="2800" b="1" dirty="0" err="1"/>
              <a:t>thế</a:t>
            </a:r>
            <a:r>
              <a:rPr lang="en-US" sz="2800" b="1" dirty="0"/>
              <a:t> </a:t>
            </a:r>
            <a:r>
              <a:rPr lang="en-US" sz="2800" b="1" dirty="0" err="1"/>
              <a:t>kế</a:t>
            </a:r>
            <a:r>
              <a:rPr lang="en-US" sz="2800" b="1" dirty="0"/>
              <a:t> </a:t>
            </a:r>
            <a:r>
              <a:rPr lang="en-US" sz="2800" b="1" dirty="0" err="1"/>
              <a:t>quản</a:t>
            </a:r>
            <a:r>
              <a:rPr lang="en-US" sz="2800" b="1" dirty="0"/>
              <a:t> </a:t>
            </a:r>
            <a:r>
              <a:rPr lang="en-US" sz="2800" b="1" dirty="0" err="1"/>
              <a:t>lý</a:t>
            </a:r>
            <a:r>
              <a:rPr lang="en-US" sz="2800" b="1" dirty="0"/>
              <a:t> </a:t>
            </a:r>
            <a:r>
              <a:rPr lang="en-US" sz="2800" b="1" dirty="0" err="1"/>
              <a:t>thư</a:t>
            </a:r>
            <a:r>
              <a:rPr lang="en-US" sz="2800" b="1" dirty="0"/>
              <a:t> </a:t>
            </a:r>
            <a:r>
              <a:rPr lang="en-US" sz="2800" b="1" dirty="0" err="1"/>
              <a:t>viện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16825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autoRev="1" fill="remove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F0FFF"/>
                                      </p:to>
                                    </p:animClr>
                                    <p:animClr clrSpc="rgb" dir="cw">
                                      <p:cBhvr>
                                        <p:cTn id="7" dur="1000" autoRev="1" fill="remove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F0FFF"/>
                                      </p:to>
                                    </p:animClr>
                                    <p:set>
                                      <p:cBhvr>
                                        <p:cTn id="8" dur="1000" autoRev="1" fill="remove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0" autoRev="1" fill="remove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-0.29184 -0.00255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3" y="-13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5" grpId="1" animBg="1"/>
      <p:bldP spid="16" grpId="0" animBg="1"/>
      <p:bldP spid="17" grpId="0" animBg="1"/>
      <p:bldP spid="18" grpId="0"/>
      <p:bldP spid="19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15269" y="355417"/>
            <a:ext cx="7273772" cy="936104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PHÂN TÍCH HỆ THỐNG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02701" y="1408371"/>
            <a:ext cx="8386340" cy="5044966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28989" y="243058"/>
            <a:ext cx="1144992" cy="1160821"/>
            <a:chOff x="661384" y="3159749"/>
            <a:chExt cx="1144992" cy="1160821"/>
          </a:xfrm>
        </p:grpSpPr>
        <p:sp>
          <p:nvSpPr>
            <p:cNvPr id="8" name="Rectangle 7"/>
            <p:cNvSpPr/>
            <p:nvPr/>
          </p:nvSpPr>
          <p:spPr>
            <a:xfrm rot="2753890">
              <a:off x="653469" y="3167664"/>
              <a:ext cx="1160821" cy="114499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68289" y="3186162"/>
              <a:ext cx="73118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6600" b="1" dirty="0"/>
                <a:t>2</a:t>
              </a:r>
              <a:endParaRPr lang="en-US" sz="6600" b="1" dirty="0"/>
            </a:p>
          </p:txBody>
        </p:sp>
      </p:grp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2D0B4466-AC8A-4398-B2DE-99122B43B6D1}"/>
              </a:ext>
            </a:extLst>
          </p:cNvPr>
          <p:cNvSpPr/>
          <p:nvPr/>
        </p:nvSpPr>
        <p:spPr>
          <a:xfrm>
            <a:off x="458993" y="1638686"/>
            <a:ext cx="8145455" cy="634468"/>
          </a:xfrm>
          <a:prstGeom prst="flowChartProcess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2.2.2 </a:t>
            </a:r>
            <a:r>
              <a:rPr lang="en-US" sz="3600" dirty="0" err="1">
                <a:solidFill>
                  <a:schemeClr val="tx1"/>
                </a:solidFill>
              </a:rPr>
              <a:t>Biểu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đồ</a:t>
            </a:r>
            <a:r>
              <a:rPr lang="en-US" sz="3600" dirty="0">
                <a:solidFill>
                  <a:schemeClr val="tx1"/>
                </a:solidFill>
              </a:rPr>
              <a:t> ca </a:t>
            </a:r>
            <a:r>
              <a:rPr lang="en-US" sz="3600" dirty="0" err="1">
                <a:solidFill>
                  <a:schemeClr val="tx1"/>
                </a:solidFill>
              </a:rPr>
              <a:t>sử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dụng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quản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lý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độc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giả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A2804675-17CC-4DCC-82F3-6795F25EE1BA}"/>
              </a:ext>
            </a:extLst>
          </p:cNvPr>
          <p:cNvSpPr/>
          <p:nvPr/>
        </p:nvSpPr>
        <p:spPr>
          <a:xfrm>
            <a:off x="4788024" y="2503469"/>
            <a:ext cx="3816424" cy="3608970"/>
          </a:xfrm>
          <a:prstGeom prst="flowChartProcess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12700">
              <a:lnSpc>
                <a:spcPct val="116000"/>
              </a:lnSpc>
              <a:tabLst>
                <a:tab pos="1727200" algn="l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độc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giả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hiển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thị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màn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độc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giả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danh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sách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độc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giả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con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xóa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sửa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độc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giả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735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 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800"/>
              </a:spcAft>
              <a:tabLst>
                <a:tab pos="1727200" algn="l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-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Thủ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thư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xóa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sửa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độc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giả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qua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form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độc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giả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xóa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sửa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độc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giả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4000"/>
              </a:lnSpc>
              <a:spcAft>
                <a:spcPts val="800"/>
              </a:spcAft>
              <a:tabLst>
                <a:tab pos="1727200" algn="l"/>
              </a:tabLst>
            </a:pP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67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Ca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thúc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EE7B01-18DF-498B-B5CA-7C642078E55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92" y="2628889"/>
            <a:ext cx="4190147" cy="332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4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15269" y="355417"/>
            <a:ext cx="7273772" cy="936104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PHÂN TÍCH HỆ THỐNG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02701" y="1408371"/>
            <a:ext cx="8386340" cy="5044966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28989" y="243058"/>
            <a:ext cx="1144992" cy="1160821"/>
            <a:chOff x="661384" y="3159749"/>
            <a:chExt cx="1144992" cy="1160821"/>
          </a:xfrm>
        </p:grpSpPr>
        <p:sp>
          <p:nvSpPr>
            <p:cNvPr id="8" name="Rectangle 7"/>
            <p:cNvSpPr/>
            <p:nvPr/>
          </p:nvSpPr>
          <p:spPr>
            <a:xfrm rot="2753890">
              <a:off x="653469" y="3167664"/>
              <a:ext cx="1160821" cy="114499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68289" y="3186162"/>
              <a:ext cx="73118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6600" b="1" dirty="0"/>
                <a:t>2</a:t>
              </a:r>
              <a:endParaRPr lang="en-US" sz="6600" b="1" dirty="0"/>
            </a:p>
          </p:txBody>
        </p:sp>
      </p:grp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2D0B4466-AC8A-4398-B2DE-99122B43B6D1}"/>
              </a:ext>
            </a:extLst>
          </p:cNvPr>
          <p:cNvSpPr/>
          <p:nvPr/>
        </p:nvSpPr>
        <p:spPr>
          <a:xfrm>
            <a:off x="458993" y="1638686"/>
            <a:ext cx="8145455" cy="634468"/>
          </a:xfrm>
          <a:prstGeom prst="flowChartProcess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2.2.2 </a:t>
            </a:r>
            <a:r>
              <a:rPr lang="en-US" sz="3600" dirty="0" err="1">
                <a:solidFill>
                  <a:schemeClr val="tx1"/>
                </a:solidFill>
              </a:rPr>
              <a:t>Biểu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đồ</a:t>
            </a:r>
            <a:r>
              <a:rPr lang="en-US" sz="3600" dirty="0">
                <a:solidFill>
                  <a:schemeClr val="tx1"/>
                </a:solidFill>
              </a:rPr>
              <a:t> ca </a:t>
            </a:r>
            <a:r>
              <a:rPr lang="en-US" sz="3600" dirty="0" err="1">
                <a:solidFill>
                  <a:schemeClr val="tx1"/>
                </a:solidFill>
              </a:rPr>
              <a:t>sử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dụng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quản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lý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mượn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trả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A2804675-17CC-4DCC-82F3-6795F25EE1BA}"/>
              </a:ext>
            </a:extLst>
          </p:cNvPr>
          <p:cNvSpPr/>
          <p:nvPr/>
        </p:nvSpPr>
        <p:spPr>
          <a:xfrm>
            <a:off x="4788024" y="2390004"/>
            <a:ext cx="3816424" cy="3722435"/>
          </a:xfrm>
          <a:prstGeom prst="flowChartProcess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- </a:t>
            </a:r>
            <a:r>
              <a:rPr lang="en-US" sz="1400" dirty="0" err="1">
                <a:solidFill>
                  <a:schemeClr val="tx1"/>
                </a:solidFill>
              </a:rPr>
              <a:t>Độc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giả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yêu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cầu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mượn</a:t>
            </a:r>
            <a:r>
              <a:rPr lang="en-US" sz="1400" dirty="0">
                <a:solidFill>
                  <a:schemeClr val="tx1"/>
                </a:solidFill>
              </a:rPr>
              <a:t>( </a:t>
            </a:r>
            <a:r>
              <a:rPr lang="en-US" sz="1400" dirty="0" err="1">
                <a:solidFill>
                  <a:schemeClr val="tx1"/>
                </a:solidFill>
              </a:rPr>
              <a:t>trả</a:t>
            </a:r>
            <a:r>
              <a:rPr lang="en-US" sz="1400" dirty="0">
                <a:solidFill>
                  <a:schemeClr val="tx1"/>
                </a:solidFill>
              </a:rPr>
              <a:t> )</a:t>
            </a:r>
            <a:r>
              <a:rPr lang="en-US" sz="1400" dirty="0" err="1">
                <a:solidFill>
                  <a:schemeClr val="tx1"/>
                </a:solidFill>
              </a:rPr>
              <a:t>sách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thủ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thư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xác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nhận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thông</a:t>
            </a:r>
            <a:r>
              <a:rPr lang="en-US" sz="1400" dirty="0">
                <a:solidFill>
                  <a:schemeClr val="tx1"/>
                </a:solidFill>
              </a:rPr>
              <a:t> tin </a:t>
            </a:r>
            <a:r>
              <a:rPr lang="en-US" sz="1400" dirty="0" err="1">
                <a:solidFill>
                  <a:schemeClr val="tx1"/>
                </a:solidFill>
              </a:rPr>
              <a:t>độc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>
                <a:solidFill>
                  <a:schemeClr val="tx1"/>
                </a:solidFill>
              </a:rPr>
              <a:t>giả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bằng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chức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năng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tìm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kiếm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độc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giả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r>
              <a:rPr lang="en-US" sz="1400" dirty="0">
                <a:solidFill>
                  <a:schemeClr val="tx1"/>
                </a:solidFill>
              </a:rPr>
              <a:t> </a:t>
            </a:r>
          </a:p>
          <a:p>
            <a:r>
              <a:rPr lang="en-US" sz="1400" dirty="0">
                <a:solidFill>
                  <a:schemeClr val="tx1"/>
                </a:solidFill>
              </a:rPr>
              <a:t>-  </a:t>
            </a:r>
            <a:r>
              <a:rPr lang="en-US" sz="1400" dirty="0" err="1">
                <a:solidFill>
                  <a:schemeClr val="tx1"/>
                </a:solidFill>
              </a:rPr>
              <a:t>Xác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nhận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thông</a:t>
            </a:r>
            <a:r>
              <a:rPr lang="en-US" sz="1400" dirty="0">
                <a:solidFill>
                  <a:schemeClr val="tx1"/>
                </a:solidFill>
              </a:rPr>
              <a:t> tin </a:t>
            </a:r>
            <a:r>
              <a:rPr lang="en-US" sz="1400" dirty="0" err="1">
                <a:solidFill>
                  <a:schemeClr val="tx1"/>
                </a:solidFill>
              </a:rPr>
              <a:t>độc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giả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thành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công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thủ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thư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kiểm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tra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thông</a:t>
            </a:r>
            <a:r>
              <a:rPr lang="en-US" sz="1400" dirty="0">
                <a:solidFill>
                  <a:schemeClr val="tx1"/>
                </a:solidFill>
              </a:rPr>
              <a:t> tin </a:t>
            </a:r>
            <a:r>
              <a:rPr lang="en-US" sz="1400" dirty="0" err="1">
                <a:solidFill>
                  <a:schemeClr val="tx1"/>
                </a:solidFill>
              </a:rPr>
              <a:t>sách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độc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giả</a:t>
            </a:r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yêu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cầu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mượn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r>
              <a:rPr lang="en-US" sz="1400" dirty="0">
                <a:solidFill>
                  <a:schemeClr val="tx1"/>
                </a:solidFill>
              </a:rPr>
              <a:t> </a:t>
            </a:r>
          </a:p>
          <a:p>
            <a:r>
              <a:rPr lang="en-US" sz="1400" dirty="0">
                <a:solidFill>
                  <a:schemeClr val="tx1"/>
                </a:solidFill>
              </a:rPr>
              <a:t>- </a:t>
            </a:r>
            <a:r>
              <a:rPr lang="en-US" sz="1400" dirty="0" err="1">
                <a:solidFill>
                  <a:schemeClr val="tx1"/>
                </a:solidFill>
              </a:rPr>
              <a:t>Thành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công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thủ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thư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tạo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phiếu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mượn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yêu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cầu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độc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giả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thanh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toán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tiền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cọc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r>
              <a:rPr lang="en-US" sz="1400" dirty="0">
                <a:solidFill>
                  <a:schemeClr val="tx1"/>
                </a:solidFill>
              </a:rPr>
              <a:t> </a:t>
            </a:r>
          </a:p>
          <a:p>
            <a:r>
              <a:rPr lang="en-US" sz="1400" dirty="0">
                <a:solidFill>
                  <a:schemeClr val="tx1"/>
                </a:solidFill>
              </a:rPr>
              <a:t>- </a:t>
            </a:r>
            <a:r>
              <a:rPr lang="en-US" sz="1400" dirty="0" err="1">
                <a:solidFill>
                  <a:schemeClr val="tx1"/>
                </a:solidFill>
              </a:rPr>
              <a:t>Với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trường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hợp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trả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sách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thủ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thu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kiểm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tra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thông</a:t>
            </a:r>
            <a:r>
              <a:rPr lang="en-US" sz="1400" dirty="0">
                <a:solidFill>
                  <a:schemeClr val="tx1"/>
                </a:solidFill>
              </a:rPr>
              <a:t> tin </a:t>
            </a:r>
            <a:r>
              <a:rPr lang="en-US" sz="1400" dirty="0" err="1">
                <a:solidFill>
                  <a:schemeClr val="tx1"/>
                </a:solidFill>
              </a:rPr>
              <a:t>phiếu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mượn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và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thông</a:t>
            </a:r>
            <a:r>
              <a:rPr lang="en-US" sz="1400" dirty="0">
                <a:solidFill>
                  <a:schemeClr val="tx1"/>
                </a:solidFill>
              </a:rPr>
              <a:t> tin </a:t>
            </a:r>
            <a:r>
              <a:rPr lang="en-US" sz="1400" dirty="0" err="1">
                <a:solidFill>
                  <a:schemeClr val="tx1"/>
                </a:solidFill>
              </a:rPr>
              <a:t>sách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mượn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r>
              <a:rPr lang="en-US" sz="1400" dirty="0">
                <a:solidFill>
                  <a:schemeClr val="tx1"/>
                </a:solidFill>
              </a:rPr>
              <a:t> </a:t>
            </a:r>
          </a:p>
          <a:p>
            <a:r>
              <a:rPr lang="en-US" sz="1400" dirty="0">
                <a:solidFill>
                  <a:schemeClr val="tx1"/>
                </a:solidFill>
              </a:rPr>
              <a:t>- </a:t>
            </a:r>
            <a:r>
              <a:rPr lang="en-US" sz="1400" dirty="0" err="1">
                <a:solidFill>
                  <a:schemeClr val="tx1"/>
                </a:solidFill>
              </a:rPr>
              <a:t>Thủ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thư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hoàn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trả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lại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tiền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cọc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cho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độc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giả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cập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nhật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lại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thông</a:t>
            </a:r>
            <a:r>
              <a:rPr lang="en-US" sz="1400" dirty="0">
                <a:solidFill>
                  <a:schemeClr val="tx1"/>
                </a:solidFill>
              </a:rPr>
              <a:t> tin </a:t>
            </a:r>
            <a:r>
              <a:rPr lang="en-US" sz="1400" dirty="0" err="1">
                <a:solidFill>
                  <a:schemeClr val="tx1"/>
                </a:solidFill>
              </a:rPr>
              <a:t>cho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phiếu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mượn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/>
              <a:t> 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DB7415-0BFF-4CFA-ADB3-E92E9B9B8A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212976"/>
            <a:ext cx="4176464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5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15269" y="355417"/>
            <a:ext cx="7273772" cy="936104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PHÂN TÍCH HỆ THỐNG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02701" y="1408371"/>
            <a:ext cx="8386340" cy="5044966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28989" y="243058"/>
            <a:ext cx="1144992" cy="1160821"/>
            <a:chOff x="661384" y="3159749"/>
            <a:chExt cx="1144992" cy="1160821"/>
          </a:xfrm>
        </p:grpSpPr>
        <p:sp>
          <p:nvSpPr>
            <p:cNvPr id="8" name="Rectangle 7"/>
            <p:cNvSpPr/>
            <p:nvPr/>
          </p:nvSpPr>
          <p:spPr>
            <a:xfrm rot="2753890">
              <a:off x="653469" y="3167664"/>
              <a:ext cx="1160821" cy="114499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68289" y="3186162"/>
              <a:ext cx="73118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6600" b="1" dirty="0"/>
                <a:t>2</a:t>
              </a:r>
              <a:endParaRPr lang="en-US" sz="6600" b="1" dirty="0"/>
            </a:p>
          </p:txBody>
        </p:sp>
      </p:grp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17597002-9E20-43CC-B527-6BAD7F930464}"/>
              </a:ext>
            </a:extLst>
          </p:cNvPr>
          <p:cNvSpPr/>
          <p:nvPr/>
        </p:nvSpPr>
        <p:spPr>
          <a:xfrm>
            <a:off x="458993" y="1638686"/>
            <a:ext cx="8145455" cy="634468"/>
          </a:xfrm>
          <a:prstGeom prst="flowChartProcess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2.2.2 </a:t>
            </a:r>
            <a:r>
              <a:rPr lang="en-US" sz="3600" dirty="0" err="1">
                <a:solidFill>
                  <a:schemeClr val="tx1"/>
                </a:solidFill>
              </a:rPr>
              <a:t>Biểu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đồ</a:t>
            </a:r>
            <a:r>
              <a:rPr lang="en-US" sz="3600" dirty="0">
                <a:solidFill>
                  <a:schemeClr val="tx1"/>
                </a:solidFill>
              </a:rPr>
              <a:t> ca </a:t>
            </a:r>
            <a:r>
              <a:rPr lang="en-US" sz="3600" dirty="0" err="1">
                <a:solidFill>
                  <a:schemeClr val="tx1"/>
                </a:solidFill>
              </a:rPr>
              <a:t>sử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dụng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thống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kê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62EE76D-73B3-4E27-A15D-E1579F94A0F1}"/>
              </a:ext>
            </a:extLst>
          </p:cNvPr>
          <p:cNvSpPr/>
          <p:nvPr/>
        </p:nvSpPr>
        <p:spPr>
          <a:xfrm>
            <a:off x="539552" y="2485386"/>
            <a:ext cx="3424911" cy="3823934"/>
          </a:xfrm>
          <a:prstGeom prst="flowChartProcess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 err="1">
                <a:solidFill>
                  <a:schemeClr val="tx1"/>
                </a:solidFill>
              </a:rPr>
              <a:t>Thủ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năng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thống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kê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màn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hình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thống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kê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hiện</a:t>
            </a:r>
            <a:r>
              <a:rPr lang="en-US" dirty="0">
                <a:solidFill>
                  <a:schemeClr val="tx1"/>
                </a:solidFill>
              </a:rPr>
              <a:t> ra.</a:t>
            </a:r>
          </a:p>
          <a:p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 err="1">
                <a:solidFill>
                  <a:schemeClr val="tx1"/>
                </a:solidFill>
              </a:rPr>
              <a:t>Thủ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thống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kê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theo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tiêu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nhau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thống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kê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sách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theo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sách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mượn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sách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trả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sách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trễ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hạn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 err="1">
                <a:solidFill>
                  <a:schemeClr val="tx1"/>
                </a:solidFill>
              </a:rPr>
              <a:t>Màn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hình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hiển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quả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r>
              <a:rPr lang="en-US" dirty="0">
                <a:solidFill>
                  <a:schemeClr val="tx1"/>
                </a:solidFill>
              </a:rPr>
              <a:t>- Ca </a:t>
            </a:r>
            <a:r>
              <a:rPr lang="en-US" dirty="0" err="1">
                <a:solidFill>
                  <a:schemeClr val="tx1"/>
                </a:solidFill>
              </a:rPr>
              <a:t>sử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thúc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91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 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A772F8-61B4-4B40-9120-38BE35BDE46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852936"/>
            <a:ext cx="3299460" cy="275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3784" y="355417"/>
            <a:ext cx="7273772" cy="936104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PHÂN TÍCH HỆ THỐNG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02701" y="1408371"/>
            <a:ext cx="8386340" cy="5044966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28989" y="243058"/>
            <a:ext cx="1144992" cy="1160821"/>
            <a:chOff x="661384" y="3159749"/>
            <a:chExt cx="1144992" cy="1160821"/>
          </a:xfrm>
        </p:grpSpPr>
        <p:sp>
          <p:nvSpPr>
            <p:cNvPr id="8" name="Rectangle 7"/>
            <p:cNvSpPr/>
            <p:nvPr/>
          </p:nvSpPr>
          <p:spPr>
            <a:xfrm rot="2753890">
              <a:off x="653469" y="3167664"/>
              <a:ext cx="1160821" cy="114499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68289" y="3186162"/>
              <a:ext cx="73118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6600" b="1" dirty="0"/>
                <a:t>2</a:t>
              </a:r>
              <a:endParaRPr lang="en-US" sz="6600" b="1" dirty="0"/>
            </a:p>
          </p:txBody>
        </p:sp>
      </p:grp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C33CFF09-55C6-4AAB-BB84-3D2B3AD66474}"/>
              </a:ext>
            </a:extLst>
          </p:cNvPr>
          <p:cNvSpPr/>
          <p:nvPr/>
        </p:nvSpPr>
        <p:spPr>
          <a:xfrm>
            <a:off x="499272" y="1582669"/>
            <a:ext cx="8145455" cy="634468"/>
          </a:xfrm>
          <a:prstGeom prst="flowChartProcess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2.2.2 </a:t>
            </a:r>
            <a:r>
              <a:rPr lang="en-US" sz="3600" dirty="0" err="1">
                <a:solidFill>
                  <a:schemeClr val="tx1"/>
                </a:solidFill>
              </a:rPr>
              <a:t>Biểu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đồ</a:t>
            </a:r>
            <a:r>
              <a:rPr lang="en-US" sz="3600" dirty="0">
                <a:solidFill>
                  <a:schemeClr val="tx1"/>
                </a:solidFill>
              </a:rPr>
              <a:t> ca </a:t>
            </a:r>
            <a:r>
              <a:rPr lang="en-US" sz="3600" dirty="0" err="1">
                <a:solidFill>
                  <a:schemeClr val="tx1"/>
                </a:solidFill>
              </a:rPr>
              <a:t>sử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dụng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tìm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kiếm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sách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2EDA51EE-59B0-494A-A45A-768D69515ED5}"/>
              </a:ext>
            </a:extLst>
          </p:cNvPr>
          <p:cNvSpPr/>
          <p:nvPr/>
        </p:nvSpPr>
        <p:spPr>
          <a:xfrm>
            <a:off x="4572000" y="2423270"/>
            <a:ext cx="4094677" cy="3823934"/>
          </a:xfrm>
          <a:prstGeom prst="flowChartProcess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- </a:t>
            </a:r>
            <a:r>
              <a:rPr lang="en-US" dirty="0" err="1">
                <a:solidFill>
                  <a:schemeClr val="tx1"/>
                </a:solidFill>
              </a:rPr>
              <a:t>Độc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giả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thủ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năng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tìm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kiếm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 err="1">
                <a:solidFill>
                  <a:schemeClr val="tx1"/>
                </a:solidFill>
              </a:rPr>
              <a:t>Màn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hình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tìm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kiếm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hiển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thị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độc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giả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thủ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tiếp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tục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tìm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kiếm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theo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tiêu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sẵn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hoặc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nhập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từ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khóa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 err="1">
                <a:solidFill>
                  <a:schemeClr val="tx1"/>
                </a:solidFill>
              </a:rPr>
              <a:t>Màn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hình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quả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tìm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kiếm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hiển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thị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 err="1">
                <a:solidFill>
                  <a:schemeClr val="tx1"/>
                </a:solidFill>
              </a:rPr>
              <a:t>Kết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thúc</a:t>
            </a:r>
            <a:r>
              <a:rPr lang="en-US" dirty="0">
                <a:solidFill>
                  <a:schemeClr val="tx1"/>
                </a:solidFill>
              </a:rPr>
              <a:t> ca </a:t>
            </a:r>
            <a:r>
              <a:rPr lang="en-US" dirty="0" err="1">
                <a:solidFill>
                  <a:schemeClr val="tx1"/>
                </a:solidFill>
              </a:rPr>
              <a:t>sử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41A052-4A34-4EC8-89DF-886720F4123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59" y="3002671"/>
            <a:ext cx="3885017" cy="229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1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3784" y="355417"/>
            <a:ext cx="7273772" cy="936104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PHÂN TÍCH HỆ THỐNG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02701" y="1408370"/>
            <a:ext cx="8386340" cy="5332997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28989" y="243058"/>
            <a:ext cx="1144992" cy="1160821"/>
            <a:chOff x="661384" y="3159749"/>
            <a:chExt cx="1144992" cy="1160821"/>
          </a:xfrm>
        </p:grpSpPr>
        <p:sp>
          <p:nvSpPr>
            <p:cNvPr id="8" name="Rectangle 7"/>
            <p:cNvSpPr/>
            <p:nvPr/>
          </p:nvSpPr>
          <p:spPr>
            <a:xfrm rot="2753890">
              <a:off x="653469" y="3167664"/>
              <a:ext cx="1160821" cy="114499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68289" y="3186162"/>
              <a:ext cx="73118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6600" b="1" dirty="0"/>
                <a:t>2</a:t>
              </a:r>
              <a:endParaRPr lang="en-US" sz="6600" b="1" dirty="0"/>
            </a:p>
          </p:txBody>
        </p:sp>
      </p:grp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C33CFF09-55C6-4AAB-BB84-3D2B3AD66474}"/>
              </a:ext>
            </a:extLst>
          </p:cNvPr>
          <p:cNvSpPr/>
          <p:nvPr/>
        </p:nvSpPr>
        <p:spPr>
          <a:xfrm>
            <a:off x="499272" y="1582669"/>
            <a:ext cx="8145455" cy="634468"/>
          </a:xfrm>
          <a:prstGeom prst="flowChartProcess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2.3 </a:t>
            </a:r>
            <a:r>
              <a:rPr lang="en-US" sz="3600" dirty="0" err="1">
                <a:solidFill>
                  <a:schemeClr val="tx1"/>
                </a:solidFill>
              </a:rPr>
              <a:t>Biểu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đồ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hoạt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động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BBEFC0B1-69DD-406E-BC1A-ACCFC7BFBD36}"/>
              </a:ext>
            </a:extLst>
          </p:cNvPr>
          <p:cNvSpPr/>
          <p:nvPr/>
        </p:nvSpPr>
        <p:spPr>
          <a:xfrm>
            <a:off x="499272" y="2276872"/>
            <a:ext cx="8145455" cy="414767"/>
          </a:xfrm>
          <a:prstGeom prst="flowChartProcess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2.3.1 </a:t>
            </a:r>
            <a:r>
              <a:rPr lang="en-US" sz="2800" dirty="0" err="1">
                <a:solidFill>
                  <a:schemeClr val="tx1"/>
                </a:solidFill>
              </a:rPr>
              <a:t>Biểu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đồ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hoạt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dộng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cho</a:t>
            </a:r>
            <a:r>
              <a:rPr lang="en-US" sz="2800" dirty="0">
                <a:solidFill>
                  <a:schemeClr val="tx1"/>
                </a:solidFill>
              </a:rPr>
              <a:t> ca </a:t>
            </a:r>
            <a:r>
              <a:rPr lang="en-US" sz="2800" dirty="0" err="1">
                <a:solidFill>
                  <a:schemeClr val="tx1"/>
                </a:solidFill>
              </a:rPr>
              <a:t>sử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dụng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tạo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thẻ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độc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giả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E37945-A1D0-4A5B-B987-E4B75A561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858" y="2722542"/>
            <a:ext cx="5388282" cy="391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8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3784" y="355417"/>
            <a:ext cx="7273772" cy="936104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PHÂN TÍCH HỆ THỐNG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02701" y="1408370"/>
            <a:ext cx="8386340" cy="5332997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28989" y="243058"/>
            <a:ext cx="1144992" cy="1160821"/>
            <a:chOff x="661384" y="3159749"/>
            <a:chExt cx="1144992" cy="1160821"/>
          </a:xfrm>
        </p:grpSpPr>
        <p:sp>
          <p:nvSpPr>
            <p:cNvPr id="8" name="Rectangle 7"/>
            <p:cNvSpPr/>
            <p:nvPr/>
          </p:nvSpPr>
          <p:spPr>
            <a:xfrm rot="2753890">
              <a:off x="653469" y="3167664"/>
              <a:ext cx="1160821" cy="114499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68289" y="3186162"/>
              <a:ext cx="73118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6600" b="1" dirty="0"/>
                <a:t>2</a:t>
              </a:r>
              <a:endParaRPr lang="en-US" sz="6600" b="1" dirty="0"/>
            </a:p>
          </p:txBody>
        </p:sp>
      </p:grp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C33CFF09-55C6-4AAB-BB84-3D2B3AD66474}"/>
              </a:ext>
            </a:extLst>
          </p:cNvPr>
          <p:cNvSpPr/>
          <p:nvPr/>
        </p:nvSpPr>
        <p:spPr>
          <a:xfrm>
            <a:off x="463452" y="1556792"/>
            <a:ext cx="8145455" cy="634468"/>
          </a:xfrm>
          <a:prstGeom prst="flowChartProcess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2.3.2 </a:t>
            </a:r>
            <a:r>
              <a:rPr lang="en-US" sz="3600" dirty="0" err="1">
                <a:solidFill>
                  <a:schemeClr val="tx1"/>
                </a:solidFill>
              </a:rPr>
              <a:t>Biểu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đồ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hoạt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động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nhập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sách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mới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4BE043-BF3F-400A-B6F0-8C2A6CC49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22163"/>
            <a:ext cx="7634895" cy="436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1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3784" y="355417"/>
            <a:ext cx="7273772" cy="936104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PHÂN TÍCH HỆ THỐNG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02701" y="1408370"/>
            <a:ext cx="8386340" cy="5332997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28989" y="243058"/>
            <a:ext cx="1144992" cy="1160821"/>
            <a:chOff x="661384" y="3159749"/>
            <a:chExt cx="1144992" cy="1160821"/>
          </a:xfrm>
        </p:grpSpPr>
        <p:sp>
          <p:nvSpPr>
            <p:cNvPr id="8" name="Rectangle 7"/>
            <p:cNvSpPr/>
            <p:nvPr/>
          </p:nvSpPr>
          <p:spPr>
            <a:xfrm rot="2753890">
              <a:off x="653469" y="3167664"/>
              <a:ext cx="1160821" cy="114499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68289" y="3186162"/>
              <a:ext cx="73118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6600" b="1" dirty="0"/>
                <a:t>2</a:t>
              </a:r>
              <a:endParaRPr lang="en-US" sz="6600" b="1" dirty="0"/>
            </a:p>
          </p:txBody>
        </p:sp>
      </p:grp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C33CFF09-55C6-4AAB-BB84-3D2B3AD66474}"/>
              </a:ext>
            </a:extLst>
          </p:cNvPr>
          <p:cNvSpPr/>
          <p:nvPr/>
        </p:nvSpPr>
        <p:spPr>
          <a:xfrm>
            <a:off x="499272" y="1582669"/>
            <a:ext cx="8145455" cy="634468"/>
          </a:xfrm>
          <a:prstGeom prst="flowChartProcess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2.2.3 </a:t>
            </a:r>
            <a:r>
              <a:rPr lang="en-US" sz="3600" dirty="0" err="1">
                <a:solidFill>
                  <a:schemeClr val="tx1"/>
                </a:solidFill>
              </a:rPr>
              <a:t>Biểu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đồ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hoạt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động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mượn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sách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ACD2D2-2FCC-48AA-9C96-ACAB68967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248040"/>
            <a:ext cx="6184560" cy="442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6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3784" y="355417"/>
            <a:ext cx="7273772" cy="936104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PHÂN TÍCH HỆ THỐNG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02701" y="1408370"/>
            <a:ext cx="8386340" cy="5332997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28989" y="243058"/>
            <a:ext cx="1144992" cy="1160821"/>
            <a:chOff x="661384" y="3159749"/>
            <a:chExt cx="1144992" cy="1160821"/>
          </a:xfrm>
        </p:grpSpPr>
        <p:sp>
          <p:nvSpPr>
            <p:cNvPr id="8" name="Rectangle 7"/>
            <p:cNvSpPr/>
            <p:nvPr/>
          </p:nvSpPr>
          <p:spPr>
            <a:xfrm rot="2753890">
              <a:off x="653469" y="3167664"/>
              <a:ext cx="1160821" cy="114499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68289" y="3186162"/>
              <a:ext cx="73118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6600" b="1" dirty="0"/>
                <a:t>2</a:t>
              </a:r>
              <a:endParaRPr lang="en-US" sz="6600" b="1" dirty="0"/>
            </a:p>
          </p:txBody>
        </p:sp>
      </p:grp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C33CFF09-55C6-4AAB-BB84-3D2B3AD66474}"/>
              </a:ext>
            </a:extLst>
          </p:cNvPr>
          <p:cNvSpPr/>
          <p:nvPr/>
        </p:nvSpPr>
        <p:spPr>
          <a:xfrm>
            <a:off x="499272" y="1582669"/>
            <a:ext cx="8145455" cy="634468"/>
          </a:xfrm>
          <a:prstGeom prst="flowChartProcess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2.3.4 </a:t>
            </a:r>
            <a:r>
              <a:rPr lang="en-US" sz="3600" dirty="0" err="1">
                <a:solidFill>
                  <a:schemeClr val="tx1"/>
                </a:solidFill>
              </a:rPr>
              <a:t>Biểu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đồ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hoạt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động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quy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trình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trả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sách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EA445C-B32F-4EAD-BF98-F21BDBB5B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39" y="2248040"/>
            <a:ext cx="6194322" cy="434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6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3784" y="297041"/>
            <a:ext cx="7273772" cy="936104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PHÂN TÍCH HỆ THỐNG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02701" y="1408370"/>
            <a:ext cx="8386340" cy="5332997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28989" y="243058"/>
            <a:ext cx="1144992" cy="1160821"/>
            <a:chOff x="661384" y="3159749"/>
            <a:chExt cx="1144992" cy="1160821"/>
          </a:xfrm>
        </p:grpSpPr>
        <p:sp>
          <p:nvSpPr>
            <p:cNvPr id="8" name="Rectangle 7"/>
            <p:cNvSpPr/>
            <p:nvPr/>
          </p:nvSpPr>
          <p:spPr>
            <a:xfrm rot="2753890">
              <a:off x="653469" y="3167664"/>
              <a:ext cx="1160821" cy="114499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68289" y="3186162"/>
              <a:ext cx="73118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6600" b="1" dirty="0"/>
                <a:t>2</a:t>
              </a:r>
              <a:endParaRPr lang="en-US" sz="6600" b="1" dirty="0"/>
            </a:p>
          </p:txBody>
        </p:sp>
      </p:grp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C33CFF09-55C6-4AAB-BB84-3D2B3AD66474}"/>
              </a:ext>
            </a:extLst>
          </p:cNvPr>
          <p:cNvSpPr/>
          <p:nvPr/>
        </p:nvSpPr>
        <p:spPr>
          <a:xfrm>
            <a:off x="499272" y="1582669"/>
            <a:ext cx="8145455" cy="634468"/>
          </a:xfrm>
          <a:prstGeom prst="flowChartProcess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2.4 </a:t>
            </a:r>
            <a:r>
              <a:rPr lang="en-US" sz="3600" dirty="0" err="1">
                <a:solidFill>
                  <a:schemeClr val="tx1"/>
                </a:solidFill>
              </a:rPr>
              <a:t>Biểu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đồ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lớp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6A8EDA24-A460-4F65-AA4C-F20EC8D9C783}"/>
              </a:ext>
            </a:extLst>
          </p:cNvPr>
          <p:cNvSpPr/>
          <p:nvPr/>
        </p:nvSpPr>
        <p:spPr>
          <a:xfrm>
            <a:off x="493765" y="2316029"/>
            <a:ext cx="8145455" cy="634468"/>
          </a:xfrm>
          <a:prstGeom prst="flowChartProcess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900" dirty="0">
                <a:solidFill>
                  <a:schemeClr val="tx1"/>
                </a:solidFill>
              </a:rPr>
              <a:t>2.4.1 </a:t>
            </a:r>
            <a:r>
              <a:rPr lang="en-US" sz="2900" dirty="0" err="1">
                <a:solidFill>
                  <a:schemeClr val="tx1"/>
                </a:solidFill>
              </a:rPr>
              <a:t>Biểu</a:t>
            </a:r>
            <a:r>
              <a:rPr lang="en-US" sz="2900" dirty="0">
                <a:solidFill>
                  <a:schemeClr val="tx1"/>
                </a:solidFill>
              </a:rPr>
              <a:t> </a:t>
            </a:r>
            <a:r>
              <a:rPr lang="en-US" sz="2900" dirty="0" err="1">
                <a:solidFill>
                  <a:schemeClr val="tx1"/>
                </a:solidFill>
              </a:rPr>
              <a:t>đồ</a:t>
            </a:r>
            <a:r>
              <a:rPr lang="en-US" sz="2900" dirty="0">
                <a:solidFill>
                  <a:schemeClr val="tx1"/>
                </a:solidFill>
              </a:rPr>
              <a:t> </a:t>
            </a:r>
            <a:r>
              <a:rPr lang="en-US" sz="2900" dirty="0" err="1">
                <a:solidFill>
                  <a:schemeClr val="tx1"/>
                </a:solidFill>
              </a:rPr>
              <a:t>lớp</a:t>
            </a:r>
            <a:r>
              <a:rPr lang="en-US" sz="2900" dirty="0">
                <a:solidFill>
                  <a:schemeClr val="tx1"/>
                </a:solidFill>
              </a:rPr>
              <a:t> </a:t>
            </a:r>
            <a:r>
              <a:rPr lang="en-US" sz="2900" dirty="0" err="1">
                <a:solidFill>
                  <a:schemeClr val="tx1"/>
                </a:solidFill>
              </a:rPr>
              <a:t>cho</a:t>
            </a:r>
            <a:r>
              <a:rPr lang="en-US" sz="2900" dirty="0">
                <a:solidFill>
                  <a:schemeClr val="tx1"/>
                </a:solidFill>
              </a:rPr>
              <a:t> ca </a:t>
            </a:r>
            <a:r>
              <a:rPr lang="en-US" sz="2900" dirty="0" err="1">
                <a:solidFill>
                  <a:schemeClr val="tx1"/>
                </a:solidFill>
              </a:rPr>
              <a:t>sử</a:t>
            </a:r>
            <a:r>
              <a:rPr lang="en-US" sz="2900" dirty="0">
                <a:solidFill>
                  <a:schemeClr val="tx1"/>
                </a:solidFill>
              </a:rPr>
              <a:t> </a:t>
            </a:r>
            <a:r>
              <a:rPr lang="en-US" sz="2900" dirty="0" err="1">
                <a:solidFill>
                  <a:schemeClr val="tx1"/>
                </a:solidFill>
              </a:rPr>
              <a:t>dụng</a:t>
            </a:r>
            <a:r>
              <a:rPr lang="en-US" sz="2900" dirty="0">
                <a:solidFill>
                  <a:schemeClr val="tx1"/>
                </a:solidFill>
              </a:rPr>
              <a:t> </a:t>
            </a:r>
            <a:r>
              <a:rPr lang="en-US" sz="2900" dirty="0" err="1">
                <a:solidFill>
                  <a:schemeClr val="tx1"/>
                </a:solidFill>
              </a:rPr>
              <a:t>đăng</a:t>
            </a:r>
            <a:r>
              <a:rPr lang="en-US" sz="2900" dirty="0">
                <a:solidFill>
                  <a:schemeClr val="tx1"/>
                </a:solidFill>
              </a:rPr>
              <a:t> </a:t>
            </a:r>
            <a:r>
              <a:rPr lang="en-US" sz="2900" dirty="0" err="1">
                <a:solidFill>
                  <a:schemeClr val="tx1"/>
                </a:solidFill>
              </a:rPr>
              <a:t>nhập</a:t>
            </a:r>
            <a:r>
              <a:rPr lang="en-US" sz="2900" dirty="0">
                <a:solidFill>
                  <a:schemeClr val="tx1"/>
                </a:solidFill>
              </a:rPr>
              <a:t> </a:t>
            </a:r>
            <a:r>
              <a:rPr lang="en-US" sz="2900" dirty="0" err="1">
                <a:solidFill>
                  <a:schemeClr val="tx1"/>
                </a:solidFill>
              </a:rPr>
              <a:t>thủ</a:t>
            </a:r>
            <a:r>
              <a:rPr lang="en-US" sz="2900" dirty="0">
                <a:solidFill>
                  <a:schemeClr val="tx1"/>
                </a:solidFill>
              </a:rPr>
              <a:t> </a:t>
            </a:r>
            <a:r>
              <a:rPr lang="en-US" sz="2900" dirty="0" err="1">
                <a:solidFill>
                  <a:schemeClr val="tx1"/>
                </a:solidFill>
              </a:rPr>
              <a:t>thư</a:t>
            </a:r>
            <a:endParaRPr lang="en-US" sz="2900" dirty="0">
              <a:solidFill>
                <a:schemeClr val="tx1"/>
              </a:solidFill>
            </a:endParaRP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22B7A8CD-1283-4826-8570-7F01903E0A1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71" y="3116328"/>
            <a:ext cx="5943600" cy="326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4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3784" y="297041"/>
            <a:ext cx="7273772" cy="936104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PHÂN TÍCH HỆ THỐNG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02701" y="1408370"/>
            <a:ext cx="8386340" cy="5332997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28989" y="243058"/>
            <a:ext cx="1144992" cy="1160821"/>
            <a:chOff x="661384" y="3159749"/>
            <a:chExt cx="1144992" cy="1160821"/>
          </a:xfrm>
        </p:grpSpPr>
        <p:sp>
          <p:nvSpPr>
            <p:cNvPr id="8" name="Rectangle 7"/>
            <p:cNvSpPr/>
            <p:nvPr/>
          </p:nvSpPr>
          <p:spPr>
            <a:xfrm rot="2753890">
              <a:off x="653469" y="3167664"/>
              <a:ext cx="1160821" cy="114499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68289" y="3186162"/>
              <a:ext cx="73118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6600" b="1" dirty="0"/>
                <a:t>2</a:t>
              </a:r>
              <a:endParaRPr lang="en-US" sz="6600" b="1" dirty="0"/>
            </a:p>
          </p:txBody>
        </p:sp>
      </p:grp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6A8EDA24-A460-4F65-AA4C-F20EC8D9C783}"/>
              </a:ext>
            </a:extLst>
          </p:cNvPr>
          <p:cNvSpPr/>
          <p:nvPr/>
        </p:nvSpPr>
        <p:spPr>
          <a:xfrm>
            <a:off x="589941" y="1496676"/>
            <a:ext cx="8145455" cy="634468"/>
          </a:xfrm>
          <a:prstGeom prst="flowChartProcess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900" dirty="0">
                <a:solidFill>
                  <a:schemeClr val="tx1"/>
                </a:solidFill>
              </a:rPr>
              <a:t>2.4.2 </a:t>
            </a:r>
            <a:r>
              <a:rPr lang="en-US" sz="2900" dirty="0" err="1">
                <a:solidFill>
                  <a:schemeClr val="tx1"/>
                </a:solidFill>
              </a:rPr>
              <a:t>Biểu</a:t>
            </a:r>
            <a:r>
              <a:rPr lang="en-US" sz="2900" dirty="0">
                <a:solidFill>
                  <a:schemeClr val="tx1"/>
                </a:solidFill>
              </a:rPr>
              <a:t> </a:t>
            </a:r>
            <a:r>
              <a:rPr lang="en-US" sz="2900" dirty="0" err="1">
                <a:solidFill>
                  <a:schemeClr val="tx1"/>
                </a:solidFill>
              </a:rPr>
              <a:t>đồ</a:t>
            </a:r>
            <a:r>
              <a:rPr lang="en-US" sz="2900" dirty="0">
                <a:solidFill>
                  <a:schemeClr val="tx1"/>
                </a:solidFill>
              </a:rPr>
              <a:t> </a:t>
            </a:r>
            <a:r>
              <a:rPr lang="en-US" sz="2900" dirty="0" err="1">
                <a:solidFill>
                  <a:schemeClr val="tx1"/>
                </a:solidFill>
              </a:rPr>
              <a:t>lớp</a:t>
            </a:r>
            <a:r>
              <a:rPr lang="en-US" sz="2900" dirty="0">
                <a:solidFill>
                  <a:schemeClr val="tx1"/>
                </a:solidFill>
              </a:rPr>
              <a:t> </a:t>
            </a:r>
            <a:r>
              <a:rPr lang="en-US" sz="2900" dirty="0" err="1">
                <a:solidFill>
                  <a:schemeClr val="tx1"/>
                </a:solidFill>
              </a:rPr>
              <a:t>cho</a:t>
            </a:r>
            <a:r>
              <a:rPr lang="en-US" sz="2900" dirty="0">
                <a:solidFill>
                  <a:schemeClr val="tx1"/>
                </a:solidFill>
              </a:rPr>
              <a:t> ca </a:t>
            </a:r>
            <a:r>
              <a:rPr lang="en-US" sz="2900" dirty="0" err="1">
                <a:solidFill>
                  <a:schemeClr val="tx1"/>
                </a:solidFill>
              </a:rPr>
              <a:t>sử</a:t>
            </a:r>
            <a:r>
              <a:rPr lang="en-US" sz="2900" dirty="0">
                <a:solidFill>
                  <a:schemeClr val="tx1"/>
                </a:solidFill>
              </a:rPr>
              <a:t> </a:t>
            </a:r>
            <a:r>
              <a:rPr lang="en-US" sz="2900" dirty="0" err="1">
                <a:solidFill>
                  <a:schemeClr val="tx1"/>
                </a:solidFill>
              </a:rPr>
              <a:t>dụng</a:t>
            </a:r>
            <a:r>
              <a:rPr lang="en-US" sz="2900" dirty="0">
                <a:solidFill>
                  <a:schemeClr val="tx1"/>
                </a:solidFill>
              </a:rPr>
              <a:t> </a:t>
            </a:r>
            <a:r>
              <a:rPr lang="en-US" sz="2900" dirty="0" err="1">
                <a:solidFill>
                  <a:schemeClr val="tx1"/>
                </a:solidFill>
              </a:rPr>
              <a:t>đăng</a:t>
            </a:r>
            <a:r>
              <a:rPr lang="en-US" sz="2900" dirty="0">
                <a:solidFill>
                  <a:schemeClr val="tx1"/>
                </a:solidFill>
              </a:rPr>
              <a:t> </a:t>
            </a:r>
            <a:r>
              <a:rPr lang="en-US" sz="2900" dirty="0" err="1">
                <a:solidFill>
                  <a:schemeClr val="tx1"/>
                </a:solidFill>
              </a:rPr>
              <a:t>nhập</a:t>
            </a:r>
            <a:r>
              <a:rPr lang="en-US" sz="2900" dirty="0">
                <a:solidFill>
                  <a:schemeClr val="tx1"/>
                </a:solidFill>
              </a:rPr>
              <a:t> </a:t>
            </a:r>
            <a:r>
              <a:rPr lang="en-US" sz="2900" dirty="0" err="1">
                <a:solidFill>
                  <a:schemeClr val="tx1"/>
                </a:solidFill>
              </a:rPr>
              <a:t>độc</a:t>
            </a:r>
            <a:r>
              <a:rPr lang="en-US" sz="2900" dirty="0">
                <a:solidFill>
                  <a:schemeClr val="tx1"/>
                </a:solidFill>
              </a:rPr>
              <a:t> </a:t>
            </a:r>
            <a:r>
              <a:rPr lang="en-US" sz="2900" dirty="0" err="1">
                <a:solidFill>
                  <a:schemeClr val="tx1"/>
                </a:solidFill>
              </a:rPr>
              <a:t>giả</a:t>
            </a:r>
            <a:endParaRPr lang="en-US" sz="2900" dirty="0">
              <a:solidFill>
                <a:schemeClr val="tx1"/>
              </a:solidFill>
            </a:endParaRP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C1C95633-4316-4937-B778-B2E8DCD14E9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074" y="2570458"/>
            <a:ext cx="5943600" cy="323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9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2" y="1313181"/>
            <a:ext cx="1386648" cy="61206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solidFill>
                  <a:schemeClr val="tx1"/>
                </a:solidFill>
              </a:rPr>
              <a:t>NHÓM 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79512" y="2708919"/>
            <a:ext cx="4104456" cy="648072"/>
            <a:chOff x="323528" y="1196752"/>
            <a:chExt cx="4104456" cy="648072"/>
          </a:xfrm>
        </p:grpSpPr>
        <p:sp>
          <p:nvSpPr>
            <p:cNvPr id="5" name="Rectangle 4"/>
            <p:cNvSpPr/>
            <p:nvPr/>
          </p:nvSpPr>
          <p:spPr>
            <a:xfrm>
              <a:off x="323528" y="1196752"/>
              <a:ext cx="4104456" cy="648072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9552" y="1289955"/>
              <a:ext cx="3888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/>
                <a:t>THÀNH VIÊN THAM GIA</a:t>
              </a:r>
              <a:endParaRPr lang="en-US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79512" y="4149081"/>
            <a:ext cx="5688632" cy="1728192"/>
            <a:chOff x="323528" y="2132856"/>
            <a:chExt cx="5688632" cy="4104456"/>
          </a:xfrm>
        </p:grpSpPr>
        <p:sp>
          <p:nvSpPr>
            <p:cNvPr id="6" name="Rectangle 5"/>
            <p:cNvSpPr/>
            <p:nvPr/>
          </p:nvSpPr>
          <p:spPr>
            <a:xfrm>
              <a:off x="323528" y="2132856"/>
              <a:ext cx="5688632" cy="4104456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16852" y="2492895"/>
              <a:ext cx="450963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800" dirty="0"/>
                <a:t>HÀ HUY SƠN  ( NT )</a:t>
              </a:r>
            </a:p>
            <a:p>
              <a:r>
                <a:rPr lang="vi-VN" sz="2800" dirty="0"/>
                <a:t>TRẦN TRUNG KIÊN</a:t>
              </a:r>
              <a:endParaRPr lang="en-US" sz="2800" dirty="0"/>
            </a:p>
            <a:p>
              <a:r>
                <a:rPr lang="en-US" sz="2800" dirty="0">
                  <a:latin typeface="Arial (Body)"/>
                </a:rPr>
                <a:t>TRƯƠNG HUY MẠNH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64424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3784" y="355417"/>
            <a:ext cx="7273772" cy="936104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PHÂN TÍCH HỆ THỐNG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02701" y="1408370"/>
            <a:ext cx="8386340" cy="5332997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28989" y="243058"/>
            <a:ext cx="1144992" cy="1160821"/>
            <a:chOff x="661384" y="3159749"/>
            <a:chExt cx="1144992" cy="1160821"/>
          </a:xfrm>
        </p:grpSpPr>
        <p:sp>
          <p:nvSpPr>
            <p:cNvPr id="8" name="Rectangle 7"/>
            <p:cNvSpPr/>
            <p:nvPr/>
          </p:nvSpPr>
          <p:spPr>
            <a:xfrm rot="2753890">
              <a:off x="653469" y="3167664"/>
              <a:ext cx="1160821" cy="114499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68289" y="3186162"/>
              <a:ext cx="73118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6600" b="1" dirty="0"/>
                <a:t>2</a:t>
              </a:r>
              <a:endParaRPr lang="en-US" sz="6600" b="1" dirty="0"/>
            </a:p>
          </p:txBody>
        </p:sp>
      </p:grp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C33CFF09-55C6-4AAB-BB84-3D2B3AD66474}"/>
              </a:ext>
            </a:extLst>
          </p:cNvPr>
          <p:cNvSpPr/>
          <p:nvPr/>
        </p:nvSpPr>
        <p:spPr>
          <a:xfrm>
            <a:off x="499272" y="1582669"/>
            <a:ext cx="8145455" cy="634468"/>
          </a:xfrm>
          <a:prstGeom prst="flowChartProcess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2.4.3 </a:t>
            </a:r>
            <a:r>
              <a:rPr lang="en-US" sz="3600" dirty="0" err="1">
                <a:solidFill>
                  <a:schemeClr val="tx1"/>
                </a:solidFill>
              </a:rPr>
              <a:t>Biểu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đồ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lớp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cho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sa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sử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dụng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tìm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kiếm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9DA84ACF-8B8C-45C8-B92E-84010501893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5" y="2248040"/>
            <a:ext cx="5184576" cy="434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5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3784" y="355417"/>
            <a:ext cx="7273772" cy="936104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PHÂN TÍCH HỆ THỐNG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02701" y="1408370"/>
            <a:ext cx="8386340" cy="5332997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28989" y="243058"/>
            <a:ext cx="1144992" cy="1160821"/>
            <a:chOff x="661384" y="3159749"/>
            <a:chExt cx="1144992" cy="1160821"/>
          </a:xfrm>
        </p:grpSpPr>
        <p:sp>
          <p:nvSpPr>
            <p:cNvPr id="8" name="Rectangle 7"/>
            <p:cNvSpPr/>
            <p:nvPr/>
          </p:nvSpPr>
          <p:spPr>
            <a:xfrm rot="2753890">
              <a:off x="653469" y="3167664"/>
              <a:ext cx="1160821" cy="114499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68289" y="3186162"/>
              <a:ext cx="73118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6600" b="1" dirty="0"/>
                <a:t>2</a:t>
              </a:r>
              <a:endParaRPr lang="en-US" sz="6600" b="1" dirty="0"/>
            </a:p>
          </p:txBody>
        </p:sp>
      </p:grp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C33CFF09-55C6-4AAB-BB84-3D2B3AD66474}"/>
              </a:ext>
            </a:extLst>
          </p:cNvPr>
          <p:cNvSpPr/>
          <p:nvPr/>
        </p:nvSpPr>
        <p:spPr>
          <a:xfrm>
            <a:off x="499272" y="1582669"/>
            <a:ext cx="8242027" cy="634468"/>
          </a:xfrm>
          <a:prstGeom prst="flowChartProcess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400" dirty="0">
                <a:solidFill>
                  <a:schemeClr val="tx1"/>
                </a:solidFill>
              </a:rPr>
              <a:t>2.4.4 </a:t>
            </a:r>
            <a:r>
              <a:rPr lang="en-US" sz="3400" dirty="0" err="1">
                <a:solidFill>
                  <a:schemeClr val="tx1"/>
                </a:solidFill>
              </a:rPr>
              <a:t>Biểu</a:t>
            </a:r>
            <a:r>
              <a:rPr lang="en-US" sz="3400" dirty="0">
                <a:solidFill>
                  <a:schemeClr val="tx1"/>
                </a:solidFill>
              </a:rPr>
              <a:t> </a:t>
            </a:r>
            <a:r>
              <a:rPr lang="en-US" sz="3400" dirty="0" err="1">
                <a:solidFill>
                  <a:schemeClr val="tx1"/>
                </a:solidFill>
              </a:rPr>
              <a:t>đồ</a:t>
            </a:r>
            <a:r>
              <a:rPr lang="en-US" sz="3400" dirty="0">
                <a:solidFill>
                  <a:schemeClr val="tx1"/>
                </a:solidFill>
              </a:rPr>
              <a:t> </a:t>
            </a:r>
            <a:r>
              <a:rPr lang="en-US" sz="3400" dirty="0" err="1">
                <a:solidFill>
                  <a:schemeClr val="tx1"/>
                </a:solidFill>
              </a:rPr>
              <a:t>lớp</a:t>
            </a:r>
            <a:r>
              <a:rPr lang="en-US" sz="3400" dirty="0">
                <a:solidFill>
                  <a:schemeClr val="tx1"/>
                </a:solidFill>
              </a:rPr>
              <a:t> </a:t>
            </a:r>
            <a:r>
              <a:rPr lang="en-US" sz="3400" dirty="0" err="1">
                <a:solidFill>
                  <a:schemeClr val="tx1"/>
                </a:solidFill>
              </a:rPr>
              <a:t>cho</a:t>
            </a:r>
            <a:r>
              <a:rPr lang="en-US" sz="3400" dirty="0">
                <a:solidFill>
                  <a:schemeClr val="tx1"/>
                </a:solidFill>
              </a:rPr>
              <a:t> </a:t>
            </a:r>
            <a:r>
              <a:rPr lang="en-US" sz="3400" dirty="0" err="1">
                <a:solidFill>
                  <a:schemeClr val="tx1"/>
                </a:solidFill>
              </a:rPr>
              <a:t>sa</a:t>
            </a:r>
            <a:r>
              <a:rPr lang="en-US" sz="3400" dirty="0">
                <a:solidFill>
                  <a:schemeClr val="tx1"/>
                </a:solidFill>
              </a:rPr>
              <a:t> </a:t>
            </a:r>
            <a:r>
              <a:rPr lang="en-US" sz="3400" dirty="0" err="1">
                <a:solidFill>
                  <a:schemeClr val="tx1"/>
                </a:solidFill>
              </a:rPr>
              <a:t>sử</a:t>
            </a:r>
            <a:r>
              <a:rPr lang="en-US" sz="3400" dirty="0">
                <a:solidFill>
                  <a:schemeClr val="tx1"/>
                </a:solidFill>
              </a:rPr>
              <a:t> </a:t>
            </a:r>
            <a:r>
              <a:rPr lang="en-US" sz="3400" dirty="0" err="1">
                <a:solidFill>
                  <a:schemeClr val="tx1"/>
                </a:solidFill>
              </a:rPr>
              <a:t>dụng</a:t>
            </a:r>
            <a:r>
              <a:rPr lang="en-US" sz="3400" dirty="0">
                <a:solidFill>
                  <a:schemeClr val="tx1"/>
                </a:solidFill>
              </a:rPr>
              <a:t> </a:t>
            </a:r>
            <a:r>
              <a:rPr lang="en-US" sz="3400" dirty="0" err="1">
                <a:solidFill>
                  <a:schemeClr val="tx1"/>
                </a:solidFill>
              </a:rPr>
              <a:t>mượn</a:t>
            </a:r>
            <a:r>
              <a:rPr lang="en-US" sz="3400" dirty="0">
                <a:solidFill>
                  <a:schemeClr val="tx1"/>
                </a:solidFill>
              </a:rPr>
              <a:t> </a:t>
            </a:r>
            <a:r>
              <a:rPr lang="en-US" sz="3400" dirty="0" err="1">
                <a:solidFill>
                  <a:schemeClr val="tx1"/>
                </a:solidFill>
              </a:rPr>
              <a:t>sách</a:t>
            </a:r>
            <a:endParaRPr lang="en-US" sz="3400" dirty="0">
              <a:solidFill>
                <a:schemeClr val="tx1"/>
              </a:solidFill>
            </a:endParaRP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28BF4E88-A4D3-474E-9ED5-0D958262113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356152"/>
            <a:ext cx="4608511" cy="427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7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3784" y="355417"/>
            <a:ext cx="7273772" cy="936104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PHÂN TÍCH HỆ THỐNG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00030" y="1377467"/>
            <a:ext cx="8386340" cy="5363901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28989" y="243058"/>
            <a:ext cx="1144992" cy="1160821"/>
            <a:chOff x="661384" y="3159749"/>
            <a:chExt cx="1144992" cy="1160821"/>
          </a:xfrm>
        </p:grpSpPr>
        <p:sp>
          <p:nvSpPr>
            <p:cNvPr id="8" name="Rectangle 7"/>
            <p:cNvSpPr/>
            <p:nvPr/>
          </p:nvSpPr>
          <p:spPr>
            <a:xfrm rot="2753890">
              <a:off x="653469" y="3167664"/>
              <a:ext cx="1160821" cy="114499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68289" y="3186162"/>
              <a:ext cx="73118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6600" b="1" dirty="0"/>
                <a:t>2</a:t>
              </a:r>
              <a:endParaRPr lang="en-US" sz="6600" b="1" dirty="0"/>
            </a:p>
          </p:txBody>
        </p:sp>
      </p:grp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C33CFF09-55C6-4AAB-BB84-3D2B3AD66474}"/>
              </a:ext>
            </a:extLst>
          </p:cNvPr>
          <p:cNvSpPr/>
          <p:nvPr/>
        </p:nvSpPr>
        <p:spPr>
          <a:xfrm>
            <a:off x="499272" y="1582669"/>
            <a:ext cx="8145455" cy="634468"/>
          </a:xfrm>
          <a:prstGeom prst="flowChartProcess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2.4.5 </a:t>
            </a:r>
            <a:r>
              <a:rPr lang="en-US" sz="3600" dirty="0" err="1">
                <a:solidFill>
                  <a:schemeClr val="tx1"/>
                </a:solidFill>
              </a:rPr>
              <a:t>Biểu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đồ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lớp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cho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sa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sử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dụng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trả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sách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7F520B5F-2732-4430-AE3C-1F0FD307DF3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422339"/>
            <a:ext cx="4752528" cy="40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42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9003" y="1413040"/>
            <a:ext cx="8386340" cy="532832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19857" y="337414"/>
            <a:ext cx="7273772" cy="93610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THIẾT KẾ HỆ THỐNG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1560" y="252219"/>
            <a:ext cx="1144992" cy="1160821"/>
            <a:chOff x="661384" y="5103965"/>
            <a:chExt cx="1144992" cy="1160821"/>
          </a:xfrm>
        </p:grpSpPr>
        <p:sp>
          <p:nvSpPr>
            <p:cNvPr id="10" name="Rectangle 9"/>
            <p:cNvSpPr/>
            <p:nvPr/>
          </p:nvSpPr>
          <p:spPr>
            <a:xfrm rot="2753890">
              <a:off x="653469" y="5111880"/>
              <a:ext cx="1160821" cy="114499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9713" y="5130378"/>
              <a:ext cx="73118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6600" b="1" dirty="0"/>
                <a:t>3</a:t>
              </a:r>
              <a:endParaRPr lang="en-US" sz="6600" b="1" dirty="0"/>
            </a:p>
          </p:txBody>
        </p:sp>
      </p:grp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2982EE57-8224-4802-A5D2-8AE693276443}"/>
              </a:ext>
            </a:extLst>
          </p:cNvPr>
          <p:cNvSpPr/>
          <p:nvPr/>
        </p:nvSpPr>
        <p:spPr>
          <a:xfrm>
            <a:off x="605729" y="1589876"/>
            <a:ext cx="7992888" cy="939745"/>
          </a:xfrm>
          <a:prstGeom prst="flowChartProcess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3.1 </a:t>
            </a:r>
            <a:r>
              <a:rPr lang="en-US" sz="3200" dirty="0" err="1">
                <a:solidFill>
                  <a:schemeClr val="tx1"/>
                </a:solidFill>
              </a:rPr>
              <a:t>Cơ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sở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dữ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liệu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3.1.1 </a:t>
            </a:r>
            <a:r>
              <a:rPr lang="en-US" sz="3200" dirty="0" err="1">
                <a:solidFill>
                  <a:schemeClr val="tx1"/>
                </a:solidFill>
              </a:rPr>
              <a:t>Biểu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đồ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quan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hệ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sơ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sở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dữ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liệu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135C73E6-F94B-4A6E-A8C5-BD764F4D00EE}"/>
              </a:ext>
            </a:extLst>
          </p:cNvPr>
          <p:cNvSpPr/>
          <p:nvPr/>
        </p:nvSpPr>
        <p:spPr>
          <a:xfrm>
            <a:off x="605729" y="2669144"/>
            <a:ext cx="7992888" cy="4000216"/>
          </a:xfrm>
          <a:prstGeom prst="flowChartProcess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9FB0FE20-E4FE-4E09-B71C-B6A9B1FDF85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852935"/>
            <a:ext cx="6624736" cy="381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8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069 0.00463 L -2.77778E-7 3.7037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35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9003" y="1413040"/>
            <a:ext cx="8386340" cy="532832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19857" y="337414"/>
            <a:ext cx="7273772" cy="93610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THIẾT KẾ HỆ THỐNG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1560" y="252219"/>
            <a:ext cx="1144992" cy="1160821"/>
            <a:chOff x="661384" y="5103965"/>
            <a:chExt cx="1144992" cy="1160821"/>
          </a:xfrm>
        </p:grpSpPr>
        <p:sp>
          <p:nvSpPr>
            <p:cNvPr id="10" name="Rectangle 9"/>
            <p:cNvSpPr/>
            <p:nvPr/>
          </p:nvSpPr>
          <p:spPr>
            <a:xfrm rot="2753890">
              <a:off x="653469" y="5111880"/>
              <a:ext cx="1160821" cy="114499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9713" y="5130378"/>
              <a:ext cx="73118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6600" b="1" dirty="0"/>
                <a:t>3</a:t>
              </a:r>
              <a:endParaRPr lang="en-US" sz="6600" b="1" dirty="0"/>
            </a:p>
          </p:txBody>
        </p:sp>
      </p:grp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2982EE57-8224-4802-A5D2-8AE693276443}"/>
              </a:ext>
            </a:extLst>
          </p:cNvPr>
          <p:cNvSpPr/>
          <p:nvPr/>
        </p:nvSpPr>
        <p:spPr>
          <a:xfrm>
            <a:off x="611560" y="1647846"/>
            <a:ext cx="7992888" cy="629026"/>
          </a:xfrm>
          <a:prstGeom prst="flowChartProcess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3.1.2 </a:t>
            </a:r>
            <a:r>
              <a:rPr lang="en-US" sz="3600" dirty="0" err="1">
                <a:solidFill>
                  <a:schemeClr val="tx1"/>
                </a:solidFill>
              </a:rPr>
              <a:t>Biểu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đồ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lớp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cho</a:t>
            </a:r>
            <a:r>
              <a:rPr lang="en-US" sz="3600" dirty="0">
                <a:solidFill>
                  <a:schemeClr val="tx1"/>
                </a:solidFill>
              </a:rPr>
              <a:t> Data Access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E61292C6-53EF-41C3-9493-6BE28204EAFB}"/>
              </a:ext>
            </a:extLst>
          </p:cNvPr>
          <p:cNvSpPr/>
          <p:nvPr/>
        </p:nvSpPr>
        <p:spPr>
          <a:xfrm>
            <a:off x="611560" y="2416394"/>
            <a:ext cx="7992888" cy="4252966"/>
          </a:xfrm>
          <a:prstGeom prst="flowChartProcess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1F0F80E9-4991-4D41-BD68-194BE187920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511678"/>
            <a:ext cx="6408711" cy="400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8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9015" y="1413040"/>
            <a:ext cx="8426328" cy="532832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19857" y="337414"/>
            <a:ext cx="7273772" cy="93610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THIẾT KẾ HỆ THỐNG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1560" y="252219"/>
            <a:ext cx="1144992" cy="1160821"/>
            <a:chOff x="661384" y="5103965"/>
            <a:chExt cx="1144992" cy="1160821"/>
          </a:xfrm>
        </p:grpSpPr>
        <p:sp>
          <p:nvSpPr>
            <p:cNvPr id="10" name="Rectangle 9"/>
            <p:cNvSpPr/>
            <p:nvPr/>
          </p:nvSpPr>
          <p:spPr>
            <a:xfrm rot="2753890">
              <a:off x="653469" y="5111880"/>
              <a:ext cx="1160821" cy="114499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9713" y="5130378"/>
              <a:ext cx="73118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6600" b="1" dirty="0"/>
                <a:t>3</a:t>
              </a:r>
              <a:endParaRPr lang="en-US" sz="6600" b="1" dirty="0"/>
            </a:p>
          </p:txBody>
        </p:sp>
      </p:grp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2982EE57-8224-4802-A5D2-8AE693276443}"/>
              </a:ext>
            </a:extLst>
          </p:cNvPr>
          <p:cNvSpPr/>
          <p:nvPr/>
        </p:nvSpPr>
        <p:spPr>
          <a:xfrm>
            <a:off x="611560" y="1647846"/>
            <a:ext cx="7992888" cy="629026"/>
          </a:xfrm>
          <a:prstGeom prst="flowChartProcess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3.1.3 </a:t>
            </a:r>
            <a:r>
              <a:rPr lang="en-US" sz="3600" dirty="0" err="1">
                <a:solidFill>
                  <a:schemeClr val="tx1"/>
                </a:solidFill>
              </a:rPr>
              <a:t>Biểu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đồ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lớp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cho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giao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diện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6B02BF72-949C-4967-A9FC-DE634BC8F42F}"/>
              </a:ext>
            </a:extLst>
          </p:cNvPr>
          <p:cNvSpPr/>
          <p:nvPr/>
        </p:nvSpPr>
        <p:spPr>
          <a:xfrm>
            <a:off x="611560" y="2416394"/>
            <a:ext cx="7992888" cy="4162974"/>
          </a:xfrm>
          <a:prstGeom prst="flowChartProcess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68F4B4E5-80D3-43DF-8583-62EA7F75DC1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735512"/>
            <a:ext cx="5036820" cy="314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7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9015" y="1413040"/>
            <a:ext cx="8426328" cy="532832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19857" y="337414"/>
            <a:ext cx="7273772" cy="93610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THIẾT KẾ HỆ THỐNG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1560" y="252219"/>
            <a:ext cx="1144992" cy="1160821"/>
            <a:chOff x="661384" y="5103965"/>
            <a:chExt cx="1144992" cy="1160821"/>
          </a:xfrm>
        </p:grpSpPr>
        <p:sp>
          <p:nvSpPr>
            <p:cNvPr id="10" name="Rectangle 9"/>
            <p:cNvSpPr/>
            <p:nvPr/>
          </p:nvSpPr>
          <p:spPr>
            <a:xfrm rot="2753890">
              <a:off x="653469" y="5111880"/>
              <a:ext cx="1160821" cy="114499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9713" y="5130378"/>
              <a:ext cx="73118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6600" b="1" dirty="0"/>
                <a:t>3</a:t>
              </a:r>
              <a:endParaRPr lang="en-US" sz="6600" b="1" dirty="0"/>
            </a:p>
          </p:txBody>
        </p:sp>
      </p:grp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2982EE57-8224-4802-A5D2-8AE693276443}"/>
              </a:ext>
            </a:extLst>
          </p:cNvPr>
          <p:cNvSpPr/>
          <p:nvPr/>
        </p:nvSpPr>
        <p:spPr>
          <a:xfrm>
            <a:off x="611560" y="1647846"/>
            <a:ext cx="7992888" cy="629026"/>
          </a:xfrm>
          <a:prstGeom prst="flowChartProcess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3.1.3 </a:t>
            </a:r>
            <a:r>
              <a:rPr lang="en-US" sz="3600" dirty="0" err="1">
                <a:solidFill>
                  <a:schemeClr val="tx1"/>
                </a:solidFill>
              </a:rPr>
              <a:t>Biểu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đồ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lớp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cho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giao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diện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6B02BF72-949C-4967-A9FC-DE634BC8F42F}"/>
              </a:ext>
            </a:extLst>
          </p:cNvPr>
          <p:cNvSpPr/>
          <p:nvPr/>
        </p:nvSpPr>
        <p:spPr>
          <a:xfrm>
            <a:off x="611560" y="2416394"/>
            <a:ext cx="7992888" cy="4162974"/>
          </a:xfrm>
          <a:prstGeom prst="flowChartProcess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140A99E7-2B72-4D5C-B3F3-5CB2B3B578C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197797"/>
            <a:ext cx="4777740" cy="222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5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9015" y="1413040"/>
            <a:ext cx="8426328" cy="532832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330675" y="313451"/>
            <a:ext cx="7464667" cy="93610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THIẾT KẾ HỆ THỐNG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1560" y="252219"/>
            <a:ext cx="1144992" cy="1160821"/>
            <a:chOff x="661384" y="5103965"/>
            <a:chExt cx="1144992" cy="1160821"/>
          </a:xfrm>
        </p:grpSpPr>
        <p:sp>
          <p:nvSpPr>
            <p:cNvPr id="10" name="Rectangle 9"/>
            <p:cNvSpPr/>
            <p:nvPr/>
          </p:nvSpPr>
          <p:spPr>
            <a:xfrm rot="2753890">
              <a:off x="653469" y="5111880"/>
              <a:ext cx="1160821" cy="114499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9713" y="5130378"/>
              <a:ext cx="73118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6600" b="1" dirty="0"/>
                <a:t>3</a:t>
              </a:r>
              <a:endParaRPr lang="en-US" sz="6600" b="1" dirty="0"/>
            </a:p>
          </p:txBody>
        </p:sp>
      </p:grp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2982EE57-8224-4802-A5D2-8AE693276443}"/>
              </a:ext>
            </a:extLst>
          </p:cNvPr>
          <p:cNvSpPr/>
          <p:nvPr/>
        </p:nvSpPr>
        <p:spPr>
          <a:xfrm>
            <a:off x="611560" y="1647846"/>
            <a:ext cx="7992888" cy="629026"/>
          </a:xfrm>
          <a:prstGeom prst="flowChartProcess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3.1.4 </a:t>
            </a:r>
            <a:r>
              <a:rPr lang="en-US" sz="3600" dirty="0" err="1">
                <a:solidFill>
                  <a:schemeClr val="tx1"/>
                </a:solidFill>
              </a:rPr>
              <a:t>Biểu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đồ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lớp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cho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tầng</a:t>
            </a:r>
            <a:r>
              <a:rPr lang="en-US" sz="3600" dirty="0">
                <a:solidFill>
                  <a:schemeClr val="tx1"/>
                </a:solidFill>
              </a:rPr>
              <a:t> Business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6C9CD43-D775-4786-A0F6-01D55D8BF660}"/>
              </a:ext>
            </a:extLst>
          </p:cNvPr>
          <p:cNvSpPr/>
          <p:nvPr/>
        </p:nvSpPr>
        <p:spPr>
          <a:xfrm>
            <a:off x="611560" y="2416394"/>
            <a:ext cx="7992888" cy="4252966"/>
          </a:xfrm>
          <a:prstGeom prst="flowChartProcess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0093212D-1B68-4F6E-A0FF-0F8E379C415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511677"/>
            <a:ext cx="5904656" cy="412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3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331640" y="355417"/>
            <a:ext cx="7418336" cy="93610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THIẾT KẾ HỆ THỐNG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3636" y="1463413"/>
            <a:ext cx="8386340" cy="520223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39552" y="295280"/>
            <a:ext cx="1144992" cy="1160821"/>
            <a:chOff x="661384" y="5103965"/>
            <a:chExt cx="1144992" cy="1160821"/>
          </a:xfrm>
        </p:grpSpPr>
        <p:sp>
          <p:nvSpPr>
            <p:cNvPr id="10" name="Rectangle 9"/>
            <p:cNvSpPr/>
            <p:nvPr/>
          </p:nvSpPr>
          <p:spPr>
            <a:xfrm rot="2753890">
              <a:off x="653469" y="5111880"/>
              <a:ext cx="1160821" cy="114499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9713" y="5130378"/>
              <a:ext cx="73118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6600" b="1" dirty="0"/>
                <a:t>3</a:t>
              </a:r>
              <a:endParaRPr lang="en-US" sz="6600" b="1" dirty="0"/>
            </a:p>
          </p:txBody>
        </p:sp>
      </p:grp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52FCA47D-51A2-4ECC-A337-7205F30E45C5}"/>
              </a:ext>
            </a:extLst>
          </p:cNvPr>
          <p:cNvSpPr/>
          <p:nvPr/>
        </p:nvSpPr>
        <p:spPr>
          <a:xfrm>
            <a:off x="560362" y="1586463"/>
            <a:ext cx="7992888" cy="629026"/>
          </a:xfrm>
          <a:prstGeom prst="flowChartProcess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3.1 Giao </a:t>
            </a:r>
            <a:r>
              <a:rPr lang="en-US" sz="3600" dirty="0" err="1">
                <a:solidFill>
                  <a:schemeClr val="tx1"/>
                </a:solidFill>
              </a:rPr>
              <a:t>diện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người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dùng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0D97D281-8AF7-430D-9E67-D1A0DE51439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20" y="2338540"/>
            <a:ext cx="2407920" cy="4278618"/>
          </a:xfrm>
          <a:prstGeom prst="rect">
            <a:avLst/>
          </a:prstGeom>
        </p:spPr>
      </p:pic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CFCF7CA-F3FE-44F5-8016-679C49F3935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780" y="2338540"/>
            <a:ext cx="2758440" cy="42786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046C8B-1CDF-47A2-875E-C578F9C741D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097108" y="2336276"/>
            <a:ext cx="2506980" cy="427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7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07 0.00463 L 2.22222E-6 3.7037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35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680" y="1988840"/>
            <a:ext cx="4326954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vi-VN" sz="54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THANKS</a:t>
            </a:r>
          </a:p>
          <a:p>
            <a:pPr algn="ctr"/>
            <a:r>
              <a:rPr lang="vi-VN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FOR</a:t>
            </a:r>
          </a:p>
          <a:p>
            <a:pPr algn="ctr"/>
            <a:r>
              <a:rPr lang="vi-VN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WATCHING !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012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5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50" autoRev="1" fill="remov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30" dur="250" autoRev="1" fill="remov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7664" y="1484784"/>
            <a:ext cx="7056784" cy="93610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TỔNG QUAN VỀ BÀI TOÁN</a:t>
            </a:r>
          </a:p>
        </p:txBody>
      </p:sp>
      <p:sp>
        <p:nvSpPr>
          <p:cNvPr id="5" name="Rectangle 4"/>
          <p:cNvSpPr/>
          <p:nvPr/>
        </p:nvSpPr>
        <p:spPr>
          <a:xfrm>
            <a:off x="1547663" y="5216324"/>
            <a:ext cx="7056783" cy="93610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THIẾT KẾ HỆ THỐNG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578966" y="3272108"/>
            <a:ext cx="7025481" cy="936104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PHÂN TÍCH HỆ THỐNG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62808" y="1366764"/>
            <a:ext cx="1144992" cy="1160821"/>
            <a:chOff x="662808" y="1366764"/>
            <a:chExt cx="1144992" cy="1160821"/>
          </a:xfrm>
        </p:grpSpPr>
        <p:sp>
          <p:nvSpPr>
            <p:cNvPr id="7" name="Rectangle 6"/>
            <p:cNvSpPr/>
            <p:nvPr/>
          </p:nvSpPr>
          <p:spPr>
            <a:xfrm rot="2753890">
              <a:off x="654893" y="1374679"/>
              <a:ext cx="1160821" cy="11449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69713" y="1393177"/>
              <a:ext cx="73118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6600" b="1" dirty="0"/>
                <a:t>1</a:t>
              </a:r>
              <a:endParaRPr lang="en-US" sz="6600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61384" y="5103965"/>
            <a:ext cx="1144992" cy="1160821"/>
            <a:chOff x="661384" y="5103965"/>
            <a:chExt cx="1144992" cy="1160821"/>
          </a:xfrm>
        </p:grpSpPr>
        <p:sp>
          <p:nvSpPr>
            <p:cNvPr id="8" name="Rectangle 7"/>
            <p:cNvSpPr/>
            <p:nvPr/>
          </p:nvSpPr>
          <p:spPr>
            <a:xfrm rot="2753890">
              <a:off x="653469" y="5111880"/>
              <a:ext cx="1160821" cy="114499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9713" y="5130378"/>
              <a:ext cx="73118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6600" b="1" dirty="0"/>
                <a:t>3</a:t>
              </a:r>
              <a:endParaRPr lang="en-US" sz="66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1384" y="3159749"/>
            <a:ext cx="1144992" cy="1160821"/>
            <a:chOff x="661384" y="3159749"/>
            <a:chExt cx="1144992" cy="1160821"/>
          </a:xfrm>
        </p:grpSpPr>
        <p:sp>
          <p:nvSpPr>
            <p:cNvPr id="9" name="Rectangle 8"/>
            <p:cNvSpPr/>
            <p:nvPr/>
          </p:nvSpPr>
          <p:spPr>
            <a:xfrm rot="2753890">
              <a:off x="653469" y="3167664"/>
              <a:ext cx="1160821" cy="114499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8289" y="3186162"/>
              <a:ext cx="73118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6600" b="1" dirty="0"/>
                <a:t>2</a:t>
              </a:r>
              <a:endParaRPr lang="en-US" sz="6600" b="1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179512" y="280739"/>
            <a:ext cx="5976664" cy="6120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PHÂN TÍCH VÀ THIẾT KẾ QUẢN LÝ THƯ VIỆN</a:t>
            </a:r>
          </a:p>
        </p:txBody>
      </p:sp>
    </p:spTree>
    <p:extLst>
      <p:ext uri="{BB962C8B-B14F-4D97-AF65-F5344CB8AC3E}">
        <p14:creationId xmlns:p14="http://schemas.microsoft.com/office/powerpoint/2010/main" val="91988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7037E-6 L 0.0026 -0.16181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-810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004 -0.16273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3" grpId="0" animBg="1"/>
      <p:bldP spid="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36113" y="1408370"/>
            <a:ext cx="8352928" cy="5332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30102" y="357838"/>
            <a:ext cx="7258939" cy="93610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TỔNG QUAN VỀ BÀI TOÁN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1560" y="245479"/>
            <a:ext cx="1144992" cy="1160821"/>
            <a:chOff x="662808" y="1366764"/>
            <a:chExt cx="1144992" cy="1160821"/>
          </a:xfrm>
        </p:grpSpPr>
        <p:sp>
          <p:nvSpPr>
            <p:cNvPr id="6" name="Rectangle 5"/>
            <p:cNvSpPr/>
            <p:nvPr/>
          </p:nvSpPr>
          <p:spPr>
            <a:xfrm rot="2753890">
              <a:off x="654893" y="1374679"/>
              <a:ext cx="1160821" cy="11449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69713" y="1393177"/>
              <a:ext cx="73118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6600" b="1" dirty="0"/>
                <a:t>1</a:t>
              </a:r>
              <a:endParaRPr lang="en-US" sz="6600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11560" y="1637225"/>
            <a:ext cx="806489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tx1"/>
                </a:solidFill>
              </a:rPr>
              <a:t>1.1 </a:t>
            </a:r>
            <a:r>
              <a:rPr lang="en-US" sz="3600" dirty="0" err="1">
                <a:solidFill>
                  <a:schemeClr val="tx1"/>
                </a:solidFill>
              </a:rPr>
              <a:t>Thực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trạng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của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hệ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thống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58C86F-2D4B-4211-8293-F153DFEE7734}"/>
              </a:ext>
            </a:extLst>
          </p:cNvPr>
          <p:cNvSpPr/>
          <p:nvPr/>
        </p:nvSpPr>
        <p:spPr>
          <a:xfrm>
            <a:off x="611560" y="2512412"/>
            <a:ext cx="8064896" cy="407173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Sau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quá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trình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tìm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hiểu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về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đề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tài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phân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tích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thiết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kế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hệ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thống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theo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như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chúng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tôi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quan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sát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trong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môi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trường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học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đại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học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Vinh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trong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hệ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thống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nhà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trường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đã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có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rất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nhiều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hệ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thống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học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như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Elearning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Cổng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thông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tin,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Hệ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thống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đăng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kí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…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nhưng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đang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xử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lý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trên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môi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trường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máy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tính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chứ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chưa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có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trên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hệ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điều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hành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khác</a:t>
            </a:r>
            <a:r>
              <a:rPr lang="en-US" sz="2200" dirty="0">
                <a:solidFill>
                  <a:schemeClr val="tx1"/>
                </a:solidFill>
                <a:latin typeface="Calibri (Body)"/>
                <a:ea typeface="Calibri" panose="020F0502020204030204" pitchFamily="34" charset="0"/>
              </a:rPr>
              <a:t>.</a:t>
            </a:r>
            <a:endParaRPr lang="en-US" sz="2200" dirty="0">
              <a:solidFill>
                <a:schemeClr val="tx1"/>
              </a:solidFill>
              <a:effectLst/>
              <a:latin typeface="Calibri (Body)"/>
              <a:ea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200" dirty="0" err="1">
                <a:solidFill>
                  <a:schemeClr val="tx1"/>
                </a:solidFill>
                <a:latin typeface="Calibri (Body)"/>
                <a:ea typeface="Calibri" panose="020F0502020204030204" pitchFamily="34" charset="0"/>
              </a:rPr>
              <a:t>M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ặt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khác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cũng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chưa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có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hệ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thống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quản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lí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thư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viện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sách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cho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sinh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viên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chúng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tôi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thấy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việc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tương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tác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giữa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người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quản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lí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và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sinh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viên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ở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trường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có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nhiều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khó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khăn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và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rất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mất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thời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gian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sz="2200" dirty="0" err="1">
                <a:solidFill>
                  <a:schemeClr val="tx1"/>
                </a:solidFill>
                <a:latin typeface="Calibri (Body)"/>
                <a:ea typeface="Calibri" panose="020F0502020204030204" pitchFamily="34" charset="0"/>
              </a:rPr>
              <a:t>V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ì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vậy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chúng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tôi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đã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đề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ra ý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tưởng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thiết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lập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nên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ứng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dụng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quản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lí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thư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viện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sách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cho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sinh</a:t>
            </a:r>
            <a:r>
              <a:rPr lang="en-US" sz="2200" dirty="0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libri (Body)"/>
                <a:ea typeface="Calibri" panose="020F0502020204030204" pitchFamily="34" charset="0"/>
              </a:rPr>
              <a:t>viên</a:t>
            </a:r>
            <a:r>
              <a:rPr lang="en-US" sz="2200" dirty="0">
                <a:effectLst/>
                <a:latin typeface="Calibri (Body)"/>
                <a:ea typeface="Calibri" panose="020F050202020403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15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602" y="1381854"/>
            <a:ext cx="8352928" cy="528750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0005" y="365466"/>
            <a:ext cx="7258939" cy="93610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TỔNG QUAN VỀ BÀI TOÁN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5246" y="247446"/>
            <a:ext cx="1144992" cy="1160821"/>
            <a:chOff x="662808" y="1366764"/>
            <a:chExt cx="1144992" cy="1160821"/>
          </a:xfrm>
        </p:grpSpPr>
        <p:sp>
          <p:nvSpPr>
            <p:cNvPr id="7" name="Rectangle 6"/>
            <p:cNvSpPr/>
            <p:nvPr/>
          </p:nvSpPr>
          <p:spPr>
            <a:xfrm rot="2753890">
              <a:off x="654893" y="1374679"/>
              <a:ext cx="1160821" cy="11449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69713" y="1393177"/>
              <a:ext cx="73118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6600" b="1" dirty="0"/>
                <a:t>1</a:t>
              </a:r>
              <a:endParaRPr lang="en-US" sz="6600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87618" y="1478955"/>
            <a:ext cx="7656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/>
              <a:t>1.2 </a:t>
            </a:r>
            <a:r>
              <a:rPr lang="en-US" sz="3600" dirty="0" err="1"/>
              <a:t>Mục</a:t>
            </a:r>
            <a:r>
              <a:rPr lang="en-US" sz="3600" dirty="0"/>
              <a:t> </a:t>
            </a:r>
            <a:r>
              <a:rPr lang="en-US" sz="3600" dirty="0" err="1"/>
              <a:t>tiêu</a:t>
            </a:r>
            <a:r>
              <a:rPr lang="en-US" sz="3600" dirty="0"/>
              <a:t> </a:t>
            </a:r>
            <a:r>
              <a:rPr lang="en-US" sz="3600" dirty="0" err="1"/>
              <a:t>của</a:t>
            </a:r>
            <a:r>
              <a:rPr lang="en-US" sz="3600" dirty="0"/>
              <a:t> </a:t>
            </a:r>
            <a:r>
              <a:rPr lang="en-US" sz="3600" dirty="0" err="1"/>
              <a:t>hệ</a:t>
            </a:r>
            <a:r>
              <a:rPr lang="en-US" sz="3600" dirty="0"/>
              <a:t> </a:t>
            </a:r>
            <a:r>
              <a:rPr lang="en-US" sz="3600" dirty="0" err="1"/>
              <a:t>thống</a:t>
            </a: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A7BCEA-6C0E-425C-AC8A-3DAF03266607}"/>
              </a:ext>
            </a:extLst>
          </p:cNvPr>
          <p:cNvSpPr/>
          <p:nvPr/>
        </p:nvSpPr>
        <p:spPr>
          <a:xfrm>
            <a:off x="886519" y="2194653"/>
            <a:ext cx="7557994" cy="4297881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Hướng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dẫn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sinh</a:t>
            </a:r>
            <a:r>
              <a:rPr lang="en-US" dirty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 (Body)"/>
                <a:ea typeface="Calibri" panose="020F0502020204030204" pitchFamily="34" charset="0"/>
              </a:rPr>
              <a:t>viên</a:t>
            </a:r>
            <a:r>
              <a:rPr lang="en-US" dirty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giáo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viên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biết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sử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sách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nghiệp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vụ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sách</a:t>
            </a:r>
            <a:br>
              <a:rPr lang="en-US" sz="1800" dirty="0">
                <a:effectLst/>
                <a:latin typeface="Calibri (Body)"/>
                <a:ea typeface="Calibri" panose="020F0502020204030204" pitchFamily="34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tham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khảo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báo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...,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cũng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như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biết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cách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tra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cứu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thư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mục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mục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lục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cách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thành</a:t>
            </a:r>
            <a:r>
              <a:rPr lang="en-US" sz="18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thạo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thực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tế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thư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viện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nhiều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sách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giáo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viên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sinh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viên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ham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mê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đọc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sách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.</a:t>
            </a:r>
            <a:r>
              <a:rPr lang="en-US" sz="18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Xây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dựng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thư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viện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chuẩn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với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mục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đích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nhằm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nâng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cao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chất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lượng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giáo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dục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toàn</a:t>
            </a:r>
            <a:r>
              <a:rPr lang="en-US" sz="18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diện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Thư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viện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góp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phần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quyết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định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chất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lượng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nâng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cao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năng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lực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giảng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dạy</a:t>
            </a:r>
            <a:r>
              <a:rPr lang="en-US" sz="18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giáo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viên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mở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rộng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kiến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thức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xây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dựng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thói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quen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tự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học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tự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nghiên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cứu</a:t>
            </a:r>
            <a:r>
              <a:rPr lang="en-US" sz="18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sinh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viên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đồng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thời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tham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gia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tích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cực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vào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bồi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dưỡng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tư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tưởng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chính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trị</a:t>
            </a:r>
            <a:r>
              <a:rPr lang="en-US" sz="18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xây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dựng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nếp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sống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văn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hóa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mới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nhà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trường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Thư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viện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còn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giúp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 (Body)"/>
                <a:ea typeface="Calibri" panose="020F0502020204030204" pitchFamily="34" charset="0"/>
              </a:rPr>
              <a:t>bạn</a:t>
            </a:r>
            <a:r>
              <a:rPr lang="en-US" dirty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 (Body)"/>
                <a:ea typeface="Calibri" panose="020F0502020204030204" pitchFamily="34" charset="0"/>
              </a:rPr>
              <a:t>sinh</a:t>
            </a:r>
            <a:r>
              <a:rPr lang="en-US" dirty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 (Body)"/>
                <a:ea typeface="Calibri" panose="020F0502020204030204" pitchFamily="34" charset="0"/>
              </a:rPr>
              <a:t>viên</a:t>
            </a:r>
            <a:r>
              <a:rPr lang="en-US" sz="18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xây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dựng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phương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pháp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học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tập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phong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cách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làm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khoa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học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bồi</a:t>
            </a:r>
            <a:r>
              <a:rPr lang="en-US" sz="18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dưỡng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hứng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thú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thói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quen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phương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pháp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tự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học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Hướng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dẫn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 (Body)"/>
                <a:ea typeface="Calibri" panose="020F0502020204030204" pitchFamily="34" charset="0"/>
              </a:rPr>
              <a:t>sinh</a:t>
            </a:r>
            <a:r>
              <a:rPr lang="en-US" dirty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 (Body)"/>
                <a:ea typeface="Calibri" panose="020F0502020204030204" pitchFamily="34" charset="0"/>
              </a:rPr>
              <a:t>viên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biết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cách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nghiên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cứu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sách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báo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thảo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luận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chuyên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đề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ghi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chép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tư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liệu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sử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hệ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thống</a:t>
            </a:r>
            <a:r>
              <a:rPr lang="en-US" sz="1800" dirty="0"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mục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lục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tra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tìm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lựa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chọn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tài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liệu</a:t>
            </a:r>
            <a:r>
              <a:rPr lang="en-US" sz="18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</a:rPr>
              <a:t>…</a:t>
            </a:r>
            <a:endParaRPr lang="en-US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0448697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1475656" y="347536"/>
            <a:ext cx="7265642" cy="936104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PHÂN TÍCH HỆ THỐNG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41306" y="1465498"/>
            <a:ext cx="8201746" cy="5044966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645247" y="223125"/>
            <a:ext cx="1144992" cy="1160821"/>
            <a:chOff x="695071" y="3147697"/>
            <a:chExt cx="1144992" cy="1160821"/>
          </a:xfrm>
        </p:grpSpPr>
        <p:sp>
          <p:nvSpPr>
            <p:cNvPr id="33" name="Rectangle 32"/>
            <p:cNvSpPr/>
            <p:nvPr/>
          </p:nvSpPr>
          <p:spPr>
            <a:xfrm rot="2753890">
              <a:off x="687156" y="3155612"/>
              <a:ext cx="1160821" cy="114499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68289" y="3186162"/>
              <a:ext cx="73118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6600" b="1" dirty="0"/>
                <a:t>2</a:t>
              </a:r>
              <a:endParaRPr lang="en-US" sz="6600" b="1" dirty="0"/>
            </a:p>
          </p:txBody>
        </p:sp>
      </p:grp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EB99DE8B-F37D-42E2-8D28-21C2C6F803BA}"/>
              </a:ext>
            </a:extLst>
          </p:cNvPr>
          <p:cNvSpPr/>
          <p:nvPr/>
        </p:nvSpPr>
        <p:spPr>
          <a:xfrm>
            <a:off x="800229" y="1700808"/>
            <a:ext cx="5499963" cy="720080"/>
          </a:xfrm>
          <a:prstGeom prst="flowChartTerminator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2.1 </a:t>
            </a:r>
            <a:r>
              <a:rPr lang="en-US" sz="4400" dirty="0" err="1">
                <a:solidFill>
                  <a:schemeClr val="tx1"/>
                </a:solidFill>
              </a:rPr>
              <a:t>Yêu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cầu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hệ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thống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965104A-EA19-4FC7-9E40-C88802291958}"/>
              </a:ext>
            </a:extLst>
          </p:cNvPr>
          <p:cNvSpPr/>
          <p:nvPr/>
        </p:nvSpPr>
        <p:spPr>
          <a:xfrm>
            <a:off x="800229" y="3628245"/>
            <a:ext cx="2475627" cy="1497797"/>
          </a:xfrm>
          <a:prstGeom prst="rightArrow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Yêu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cầu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chức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năng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7B4D5582-B2C3-4CC1-B39B-8DE539A97BDB}"/>
              </a:ext>
            </a:extLst>
          </p:cNvPr>
          <p:cNvSpPr/>
          <p:nvPr/>
        </p:nvSpPr>
        <p:spPr>
          <a:xfrm>
            <a:off x="3395326" y="2516800"/>
            <a:ext cx="5139923" cy="3720688"/>
          </a:xfrm>
          <a:prstGeom prst="wedgeRoundRectCallout">
            <a:avLst>
              <a:gd name="adj1" fmla="val -20862"/>
              <a:gd name="adj2" fmla="val 551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Tx/>
              <a:buChar char="-"/>
              <a:tabLst>
                <a:tab pos="812800" algn="l"/>
              </a:tabLst>
            </a:pPr>
            <a:endParaRPr lang="en-US" sz="1500" dirty="0">
              <a:solidFill>
                <a:schemeClr val="tx1"/>
              </a:solidFill>
              <a:effectLst/>
              <a:latin typeface="Calibri (Body)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Tx/>
              <a:buChar char="-"/>
              <a:tabLst>
                <a:tab pos="812800" algn="l"/>
              </a:tabLst>
            </a:pP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Giúp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độc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giả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tra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cứu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sách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theo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loại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sách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theo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tên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sách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theo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tác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giả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theo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ngôn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ngữ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,…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trên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các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máy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tính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trạm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Tx/>
              <a:buChar char="-"/>
              <a:tabLst>
                <a:tab pos="812800" algn="l"/>
              </a:tabLst>
            </a:pP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Cung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cấp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cho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thủ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thư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thông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tin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về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các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đầu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sách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một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độc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giả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đang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mượn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và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hạn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phải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trả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và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các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cuốn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sách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còn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đang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được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mượn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 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Tx/>
              <a:buChar char="-"/>
              <a:tabLst>
                <a:tab pos="812800" algn="l"/>
              </a:tabLst>
            </a:pP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Thống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kê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hàng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tháng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số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sách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cho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mượn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theo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các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chủ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đề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,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tác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giả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,…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Wingdings" panose="05000000000000000000" pitchFamily="2" charset="2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Thống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kê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các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đầu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sách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không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có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người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mượn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trên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 1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năm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, 2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năm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, 3 </a:t>
            </a:r>
            <a:r>
              <a:rPr lang="en-US" sz="1700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năm</a:t>
            </a:r>
            <a:r>
              <a:rPr lang="en-US" sz="1700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.</a:t>
            </a:r>
            <a:endParaRPr lang="en-US" sz="1700" dirty="0">
              <a:solidFill>
                <a:schemeClr val="tx1"/>
              </a:solidFill>
              <a:effectLst/>
              <a:latin typeface="Calibri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Tx/>
              <a:buChar char="-"/>
              <a:tabLst>
                <a:tab pos="8128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86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431 0.00208 L 0 2.59259E-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15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515269" y="355417"/>
            <a:ext cx="7253097" cy="936104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PHÂN TÍCH HỆ THỐNG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82026" y="1552822"/>
            <a:ext cx="8386340" cy="5044966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611560" y="260212"/>
            <a:ext cx="1144992" cy="1160821"/>
            <a:chOff x="661384" y="3159749"/>
            <a:chExt cx="1144992" cy="1160821"/>
          </a:xfrm>
        </p:grpSpPr>
        <p:sp>
          <p:nvSpPr>
            <p:cNvPr id="33" name="Rectangle 32"/>
            <p:cNvSpPr/>
            <p:nvPr/>
          </p:nvSpPr>
          <p:spPr>
            <a:xfrm rot="2753890">
              <a:off x="653469" y="3167664"/>
              <a:ext cx="1160821" cy="114499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68289" y="3186162"/>
              <a:ext cx="73118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6600" b="1" dirty="0"/>
                <a:t>2</a:t>
              </a:r>
              <a:endParaRPr lang="en-US" sz="6600" b="1" dirty="0"/>
            </a:p>
          </p:txBody>
        </p:sp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D0F5B4B-CD4D-4DF8-878C-D338AC7D35B0}"/>
              </a:ext>
            </a:extLst>
          </p:cNvPr>
          <p:cNvSpPr/>
          <p:nvPr/>
        </p:nvSpPr>
        <p:spPr>
          <a:xfrm>
            <a:off x="542462" y="3081836"/>
            <a:ext cx="2808312" cy="1630432"/>
          </a:xfrm>
          <a:prstGeom prst="rightArrow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Yêu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cầu</a:t>
            </a:r>
            <a:r>
              <a:rPr lang="en-US" sz="2000" dirty="0">
                <a:solidFill>
                  <a:schemeClr val="tx1"/>
                </a:solidFill>
              </a:rPr>
              <a:t> phi </a:t>
            </a:r>
            <a:r>
              <a:rPr lang="en-US" sz="2000" dirty="0" err="1">
                <a:solidFill>
                  <a:schemeClr val="tx1"/>
                </a:solidFill>
              </a:rPr>
              <a:t>chức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năng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A5C98A26-7AF7-483A-9467-DDD8405B2B90}"/>
              </a:ext>
            </a:extLst>
          </p:cNvPr>
          <p:cNvSpPr/>
          <p:nvPr/>
        </p:nvSpPr>
        <p:spPr>
          <a:xfrm>
            <a:off x="3461615" y="1772816"/>
            <a:ext cx="5139923" cy="4248472"/>
          </a:xfrm>
          <a:prstGeom prst="wedgeRoundRectCallout">
            <a:avLst>
              <a:gd name="adj1" fmla="val -21244"/>
              <a:gd name="adj2" fmla="val 599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12700" algn="just">
              <a:lnSpc>
                <a:spcPct val="150000"/>
              </a:lnSpc>
              <a:spcAft>
                <a:spcPts val="800"/>
              </a:spcAft>
              <a:tabLst>
                <a:tab pos="812800" algn="l"/>
              </a:tabLst>
            </a:pP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R="12700" algn="just">
              <a:lnSpc>
                <a:spcPct val="150000"/>
              </a:lnSpc>
              <a:spcAft>
                <a:spcPts val="800"/>
              </a:spcAft>
              <a:tabLst>
                <a:tab pos="812800" algn="l"/>
              </a:tabLst>
            </a:pP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Độc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giả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môi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Tuy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mượn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Thủ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mượn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effectLst/>
              <a:latin typeface="Calibri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12700" algn="just">
              <a:lnSpc>
                <a:spcPct val="150000"/>
              </a:lnSpc>
              <a:spcAft>
                <a:spcPts val="800"/>
              </a:spcAft>
              <a:tabLst>
                <a:tab pos="812800" algn="l"/>
              </a:tabLst>
            </a:pP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kê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phạt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độc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giả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độc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giả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effectLst/>
              <a:latin typeface="Calibri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Tx/>
              <a:buChar char="-"/>
              <a:tabLst>
                <a:tab pos="8128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25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43382" y="356688"/>
            <a:ext cx="7245659" cy="936104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PHÂN TÍCH HỆ THỐNG</a:t>
            </a:r>
          </a:p>
        </p:txBody>
      </p:sp>
      <p:sp>
        <p:nvSpPr>
          <p:cNvPr id="8" name="Rectangle 7"/>
          <p:cNvSpPr/>
          <p:nvPr/>
        </p:nvSpPr>
        <p:spPr>
          <a:xfrm>
            <a:off x="402701" y="1408370"/>
            <a:ext cx="8386340" cy="5332998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989" y="243058"/>
            <a:ext cx="1144992" cy="1160821"/>
            <a:chOff x="661384" y="3159749"/>
            <a:chExt cx="1144992" cy="1160821"/>
          </a:xfrm>
        </p:grpSpPr>
        <p:sp>
          <p:nvSpPr>
            <p:cNvPr id="5" name="Rectangle 4"/>
            <p:cNvSpPr/>
            <p:nvPr/>
          </p:nvSpPr>
          <p:spPr>
            <a:xfrm rot="2753890">
              <a:off x="653469" y="3167664"/>
              <a:ext cx="1160821" cy="114499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8289" y="3186162"/>
              <a:ext cx="73118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6600" b="1" dirty="0"/>
                <a:t>2</a:t>
              </a:r>
              <a:endParaRPr lang="en-US" sz="6600" b="1" dirty="0"/>
            </a:p>
          </p:txBody>
        </p:sp>
      </p:grp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E42B7418-D1C2-44C9-BE5A-E805FFAC9046}"/>
              </a:ext>
            </a:extLst>
          </p:cNvPr>
          <p:cNvSpPr/>
          <p:nvPr/>
        </p:nvSpPr>
        <p:spPr>
          <a:xfrm>
            <a:off x="458993" y="1638686"/>
            <a:ext cx="8273755" cy="634468"/>
          </a:xfrm>
          <a:prstGeom prst="flowChartProcess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2.2 </a:t>
            </a:r>
            <a:r>
              <a:rPr lang="en-US" sz="3600" dirty="0" err="1">
                <a:solidFill>
                  <a:schemeClr val="tx1"/>
                </a:solidFill>
              </a:rPr>
              <a:t>Biểu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đồ</a:t>
            </a:r>
            <a:r>
              <a:rPr lang="en-US" sz="3600" dirty="0">
                <a:solidFill>
                  <a:schemeClr val="tx1"/>
                </a:solidFill>
              </a:rPr>
              <a:t> ca </a:t>
            </a:r>
            <a:r>
              <a:rPr lang="en-US" sz="3600" dirty="0" err="1">
                <a:solidFill>
                  <a:schemeClr val="tx1"/>
                </a:solidFill>
              </a:rPr>
              <a:t>sử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dụng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và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đặt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tả</a:t>
            </a:r>
            <a:r>
              <a:rPr lang="en-US" sz="3600" dirty="0">
                <a:solidFill>
                  <a:schemeClr val="tx1"/>
                </a:solidFill>
              </a:rPr>
              <a:t> ca </a:t>
            </a:r>
            <a:r>
              <a:rPr lang="en-US" sz="3600" dirty="0" err="1">
                <a:solidFill>
                  <a:schemeClr val="tx1"/>
                </a:solidFill>
              </a:rPr>
              <a:t>sử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dụng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4118A9E3-CBE5-416C-9D3A-5ED414F6673C}"/>
              </a:ext>
            </a:extLst>
          </p:cNvPr>
          <p:cNvSpPr/>
          <p:nvPr/>
        </p:nvSpPr>
        <p:spPr>
          <a:xfrm>
            <a:off x="458993" y="2425990"/>
            <a:ext cx="8273755" cy="4315377"/>
          </a:xfrm>
          <a:prstGeom prst="flowChartProcess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D8D493-3607-4941-968E-3C25DE76C246}"/>
              </a:ext>
            </a:extLst>
          </p:cNvPr>
          <p:cNvSpPr/>
          <p:nvPr/>
        </p:nvSpPr>
        <p:spPr>
          <a:xfrm>
            <a:off x="516550" y="2507115"/>
            <a:ext cx="8168457" cy="473898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2.2.1 </a:t>
            </a:r>
            <a:r>
              <a:rPr lang="en-US" sz="3200" dirty="0" err="1">
                <a:solidFill>
                  <a:schemeClr val="tx1"/>
                </a:solidFill>
              </a:rPr>
              <a:t>Biểu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đồ</a:t>
            </a:r>
            <a:r>
              <a:rPr lang="en-US" sz="3200" dirty="0">
                <a:solidFill>
                  <a:schemeClr val="tx1"/>
                </a:solidFill>
              </a:rPr>
              <a:t> ca </a:t>
            </a:r>
            <a:r>
              <a:rPr lang="en-US" sz="3200" dirty="0" err="1">
                <a:solidFill>
                  <a:schemeClr val="tx1"/>
                </a:solidFill>
              </a:rPr>
              <a:t>sử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dụng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tổng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quát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407B3F-6C2F-48EC-8EBD-0FCDDD949B3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981013"/>
            <a:ext cx="6696744" cy="369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0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15269" y="355417"/>
            <a:ext cx="7273772" cy="936104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PHÂN TÍCH HỆ THỐNG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02701" y="1408371"/>
            <a:ext cx="8386340" cy="5044966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28989" y="243058"/>
            <a:ext cx="1144992" cy="1160821"/>
            <a:chOff x="661384" y="3159749"/>
            <a:chExt cx="1144992" cy="1160821"/>
          </a:xfrm>
        </p:grpSpPr>
        <p:sp>
          <p:nvSpPr>
            <p:cNvPr id="8" name="Rectangle 7"/>
            <p:cNvSpPr/>
            <p:nvPr/>
          </p:nvSpPr>
          <p:spPr>
            <a:xfrm rot="2753890">
              <a:off x="653469" y="3167664"/>
              <a:ext cx="1160821" cy="114499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68289" y="3186162"/>
              <a:ext cx="73118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6600" b="1" dirty="0"/>
                <a:t>2</a:t>
              </a:r>
              <a:endParaRPr lang="en-US" sz="6600" b="1" dirty="0"/>
            </a:p>
          </p:txBody>
        </p:sp>
      </p:grp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2D0B4466-AC8A-4398-B2DE-99122B43B6D1}"/>
              </a:ext>
            </a:extLst>
          </p:cNvPr>
          <p:cNvSpPr/>
          <p:nvPr/>
        </p:nvSpPr>
        <p:spPr>
          <a:xfrm>
            <a:off x="458993" y="1638686"/>
            <a:ext cx="8145455" cy="634468"/>
          </a:xfrm>
          <a:prstGeom prst="flowChartProcess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2.2.2 </a:t>
            </a:r>
            <a:r>
              <a:rPr lang="en-US" sz="3600" dirty="0" err="1">
                <a:solidFill>
                  <a:schemeClr val="tx1"/>
                </a:solidFill>
              </a:rPr>
              <a:t>Biểu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đồ</a:t>
            </a:r>
            <a:r>
              <a:rPr lang="en-US" sz="3600" dirty="0">
                <a:solidFill>
                  <a:schemeClr val="tx1"/>
                </a:solidFill>
              </a:rPr>
              <a:t> ca </a:t>
            </a:r>
            <a:r>
              <a:rPr lang="en-US" sz="3600" dirty="0" err="1">
                <a:solidFill>
                  <a:schemeClr val="tx1"/>
                </a:solidFill>
              </a:rPr>
              <a:t>sử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dụng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quản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lý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kho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sách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A2804675-17CC-4DCC-82F3-6795F25EE1BA}"/>
              </a:ext>
            </a:extLst>
          </p:cNvPr>
          <p:cNvSpPr/>
          <p:nvPr/>
        </p:nvSpPr>
        <p:spPr>
          <a:xfrm>
            <a:off x="4860032" y="2390004"/>
            <a:ext cx="3744416" cy="337740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>
                <a:solidFill>
                  <a:schemeClr val="tx1"/>
                </a:solidFill>
              </a:rPr>
              <a:t>	</a:t>
            </a:r>
          </a:p>
          <a:p>
            <a:endParaRPr lang="en-US" sz="13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 </a:t>
            </a:r>
          </a:p>
          <a:p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năng</a:t>
            </a:r>
            <a:r>
              <a:rPr lang="en-US" dirty="0">
                <a:solidFill>
                  <a:schemeClr val="tx1"/>
                </a:solidFill>
              </a:rPr>
              <a:t> “</a:t>
            </a:r>
            <a:r>
              <a:rPr lang="en-US" dirty="0" err="1">
                <a:solidFill>
                  <a:schemeClr val="tx1"/>
                </a:solidFill>
              </a:rPr>
              <a:t>Quản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lý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sách</a:t>
            </a:r>
            <a:r>
              <a:rPr lang="en-US" dirty="0">
                <a:solidFill>
                  <a:schemeClr val="tx1"/>
                </a:solidFill>
              </a:rPr>
              <a:t>”: </a:t>
            </a:r>
            <a:r>
              <a:rPr lang="en-US" dirty="0" err="1">
                <a:solidFill>
                  <a:schemeClr val="tx1"/>
                </a:solidFill>
              </a:rPr>
              <a:t>hệ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thống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sẽ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hiển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năng</a:t>
            </a:r>
            <a:r>
              <a:rPr lang="en-US" dirty="0">
                <a:solidFill>
                  <a:schemeClr val="tx1"/>
                </a:solidFill>
              </a:rPr>
              <a:t> con </a:t>
            </a:r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mục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quản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lý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sách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 err="1">
                <a:solidFill>
                  <a:schemeClr val="tx1"/>
                </a:solidFill>
              </a:rPr>
              <a:t>Hiển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sách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sắp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xếp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sách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theo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thứ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tự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 err="1">
                <a:solidFill>
                  <a:schemeClr val="tx1"/>
                </a:solidFill>
              </a:rPr>
              <a:t>Thủ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nhập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thông</a:t>
            </a:r>
            <a:r>
              <a:rPr lang="en-US" dirty="0">
                <a:solidFill>
                  <a:schemeClr val="tx1"/>
                </a:solidFill>
              </a:rPr>
              <a:t> tin </a:t>
            </a:r>
            <a:r>
              <a:rPr lang="en-US" dirty="0" err="1">
                <a:solidFill>
                  <a:schemeClr val="tx1"/>
                </a:solidFill>
              </a:rPr>
              <a:t>sách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nhập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hoặc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sửa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chữa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xóa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sách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r>
              <a:rPr lang="en-US" dirty="0">
                <a:solidFill>
                  <a:schemeClr val="tx1"/>
                </a:solidFill>
              </a:rPr>
              <a:t>- Ca </a:t>
            </a:r>
            <a:r>
              <a:rPr lang="en-US" dirty="0" err="1">
                <a:solidFill>
                  <a:schemeClr val="tx1"/>
                </a:solidFill>
              </a:rPr>
              <a:t>sử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thúc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9B4D97-068F-41C8-BA6A-3FE041A7738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07" y="2691639"/>
            <a:ext cx="431292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7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1370</Words>
  <Application>Microsoft Office PowerPoint</Application>
  <PresentationFormat>On-screen Show (4:3)</PresentationFormat>
  <Paragraphs>169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Arial (Body)</vt:lpstr>
      <vt:lpstr>Calibri</vt:lpstr>
      <vt:lpstr>Calibri (Body)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Sơn Huy</cp:lastModifiedBy>
  <cp:revision>80</cp:revision>
  <dcterms:created xsi:type="dcterms:W3CDTF">2020-10-09T07:34:37Z</dcterms:created>
  <dcterms:modified xsi:type="dcterms:W3CDTF">2021-06-17T02:19:31Z</dcterms:modified>
</cp:coreProperties>
</file>