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2" r:id="rId2"/>
    <p:sldId id="277" r:id="rId3"/>
    <p:sldId id="355" r:id="rId4"/>
    <p:sldId id="356" r:id="rId5"/>
    <p:sldId id="372" r:id="rId6"/>
    <p:sldId id="357" r:id="rId7"/>
    <p:sldId id="358" r:id="rId8"/>
    <p:sldId id="359" r:id="rId9"/>
    <p:sldId id="371" r:id="rId10"/>
    <p:sldId id="368" r:id="rId11"/>
    <p:sldId id="364" r:id="rId12"/>
    <p:sldId id="365" r:id="rId13"/>
    <p:sldId id="366" r:id="rId14"/>
    <p:sldId id="36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3300"/>
    <a:srgbClr val="000066"/>
    <a:srgbClr val="3333CC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E321B-4C18-47FC-9B16-5CCFBF1A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476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F40C1-A311-45B5-90B6-193461ECB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129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40C1-A311-45B5-90B6-193461ECBD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0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0" name="Group 18"/>
          <p:cNvGrpSpPr>
            <a:grpSpLocks/>
          </p:cNvGrpSpPr>
          <p:nvPr/>
        </p:nvGrpSpPr>
        <p:grpSpPr bwMode="auto">
          <a:xfrm>
            <a:off x="0" y="633413"/>
            <a:ext cx="9144000" cy="3495675"/>
            <a:chOff x="0" y="390"/>
            <a:chExt cx="5760" cy="2202"/>
          </a:xfrm>
        </p:grpSpPr>
        <p:graphicFrame>
          <p:nvGraphicFramePr>
            <p:cNvPr id="3091" name="Object 19"/>
            <p:cNvGraphicFramePr>
              <a:graphicFrameLocks noChangeAspect="1"/>
            </p:cNvGraphicFramePr>
            <p:nvPr userDrawn="1"/>
          </p:nvGraphicFramePr>
          <p:xfrm>
            <a:off x="0" y="390"/>
            <a:ext cx="1962" cy="2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Image" r:id="rId3" imgW="4241270" imgH="5396825" progId="Photoshop.Image.6">
                    <p:embed/>
                  </p:oleObj>
                </mc:Choice>
                <mc:Fallback>
                  <p:oleObj name="Image" r:id="rId3" imgW="4241270" imgH="5396825" progId="Photoshop.Image.6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90"/>
                          <a:ext cx="1962" cy="2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2" name="Object 20"/>
            <p:cNvGraphicFramePr>
              <a:graphicFrameLocks noChangeAspect="1"/>
            </p:cNvGraphicFramePr>
            <p:nvPr userDrawn="1"/>
          </p:nvGraphicFramePr>
          <p:xfrm>
            <a:off x="3888" y="390"/>
            <a:ext cx="1872" cy="2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Image" r:id="rId5" imgW="3263492" imgH="4863492" progId="Photoshop.Image.6">
                    <p:embed/>
                  </p:oleObj>
                </mc:Choice>
                <mc:Fallback>
                  <p:oleObj name="Image" r:id="rId5" imgW="3263492" imgH="4863492" progId="Photoshop.Image.6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90"/>
                          <a:ext cx="1872" cy="2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3" name="Object 21"/>
            <p:cNvGraphicFramePr>
              <a:graphicFrameLocks noChangeAspect="1"/>
            </p:cNvGraphicFramePr>
            <p:nvPr userDrawn="1"/>
          </p:nvGraphicFramePr>
          <p:xfrm>
            <a:off x="1958" y="390"/>
            <a:ext cx="1930" cy="2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Image" r:id="rId7" imgW="3492063" imgH="4926984" progId="Photoshop.Image.6">
                    <p:embed/>
                  </p:oleObj>
                </mc:Choice>
                <mc:Fallback>
                  <p:oleObj name="Image" r:id="rId7" imgW="3492063" imgH="4926984" progId="Photoshop.Image.6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8" y="390"/>
                          <a:ext cx="1930" cy="2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57200" y="4114800"/>
            <a:ext cx="8229600" cy="76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524000" y="4948238"/>
            <a:ext cx="59436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553200"/>
            <a:ext cx="2133600" cy="168275"/>
          </a:xfrm>
        </p:spPr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1613"/>
            <a:ext cx="2895600" cy="169862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68275"/>
          </a:xfrm>
        </p:spPr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fld id="{47E0CC42-7A1A-4332-9530-6411321B6F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white">
          <a:xfrm>
            <a:off x="228600" y="104775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69D83-2EB5-410B-A96A-5391DC91C9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5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DC5688-E1BA-45AC-AD2C-4B6D5C5F8E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52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6172200" cy="563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3375" y="64897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00400" y="648017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57E02A9A-884E-403E-9312-4678E30E14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2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E41B7-B0E8-4FC5-B819-735BB1A62E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8C8BD-CEF1-4CEF-9016-6ED6B65B1E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2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43421-7D79-4403-A373-7DA5869183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9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AED814-744E-446A-B769-83498FA6A1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4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CD929F-F50E-4709-9BFB-8AF56840CC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6F896D-A55F-4917-BBEB-538788C27E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F7852-5427-4017-8428-DFB5EA7CB9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A3529A-AF1E-41A0-9261-0F5F098FA8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3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8356600" y="981075"/>
            <a:ext cx="787400" cy="58769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Line 21"/>
          <p:cNvSpPr>
            <a:spLocks noChangeShapeType="1"/>
          </p:cNvSpPr>
          <p:nvPr/>
        </p:nvSpPr>
        <p:spPr bwMode="auto">
          <a:xfrm>
            <a:off x="425450" y="652462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1" name="Group 17"/>
          <p:cNvGrpSpPr>
            <a:grpSpLocks/>
          </p:cNvGrpSpPr>
          <p:nvPr/>
        </p:nvGrpSpPr>
        <p:grpSpPr bwMode="auto">
          <a:xfrm>
            <a:off x="6729413" y="-11113"/>
            <a:ext cx="2414587" cy="992188"/>
            <a:chOff x="0" y="390"/>
            <a:chExt cx="5760" cy="2202"/>
          </a:xfrm>
        </p:grpSpPr>
        <p:graphicFrame>
          <p:nvGraphicFramePr>
            <p:cNvPr id="1042" name="Object 18"/>
            <p:cNvGraphicFramePr>
              <a:graphicFrameLocks noChangeAspect="1"/>
            </p:cNvGraphicFramePr>
            <p:nvPr userDrawn="1"/>
          </p:nvGraphicFramePr>
          <p:xfrm>
            <a:off x="0" y="390"/>
            <a:ext cx="1962" cy="2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Image" r:id="rId15" imgW="4241270" imgH="5396825" progId="Photoshop.Image.6">
                    <p:embed/>
                  </p:oleObj>
                </mc:Choice>
                <mc:Fallback>
                  <p:oleObj name="Image" r:id="rId15" imgW="4241270" imgH="5396825" progId="Photoshop.Image.6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90"/>
                          <a:ext cx="1962" cy="2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3" name="Object 19"/>
            <p:cNvGraphicFramePr>
              <a:graphicFrameLocks noChangeAspect="1"/>
            </p:cNvGraphicFramePr>
            <p:nvPr userDrawn="1"/>
          </p:nvGraphicFramePr>
          <p:xfrm>
            <a:off x="3888" y="390"/>
            <a:ext cx="1872" cy="2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Image" r:id="rId17" imgW="3263492" imgH="4863492" progId="Photoshop.Image.6">
                    <p:embed/>
                  </p:oleObj>
                </mc:Choice>
                <mc:Fallback>
                  <p:oleObj name="Image" r:id="rId17" imgW="3263492" imgH="4863492" progId="Photoshop.Image.6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90"/>
                          <a:ext cx="1872" cy="2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" name="Object 20"/>
            <p:cNvGraphicFramePr>
              <a:graphicFrameLocks noChangeAspect="1"/>
            </p:cNvGraphicFramePr>
            <p:nvPr userDrawn="1"/>
          </p:nvGraphicFramePr>
          <p:xfrm>
            <a:off x="1958" y="390"/>
            <a:ext cx="1930" cy="2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Image" r:id="rId19" imgW="3492063" imgH="4926984" progId="Photoshop.Image.6">
                    <p:embed/>
                  </p:oleObj>
                </mc:Choice>
                <mc:Fallback>
                  <p:oleObj name="Image" r:id="rId19" imgW="3492063" imgH="4926984" progId="Photoshop.Image.6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8" y="390"/>
                          <a:ext cx="1930" cy="2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3375" y="64897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00400" y="648017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fld id="{5E5AC62B-2B5D-4108-937F-9EDFC9BF335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61722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</a:t>
            </a:r>
            <a:br>
              <a:rPr lang="en-US"/>
            </a:br>
            <a:r>
              <a:rPr lang="en-US"/>
              <a:t>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5410200"/>
            <a:ext cx="8610600" cy="7620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vi-VN" dirty="0">
                <a:solidFill>
                  <a:schemeClr val="tx2"/>
                </a:solidFill>
              </a:rPr>
              <a:t>CHƯƠNG 2</a:t>
            </a:r>
            <a:br>
              <a:rPr lang="vi-VN" dirty="0">
                <a:solidFill>
                  <a:schemeClr val="tx2"/>
                </a:solidFill>
              </a:rPr>
            </a:br>
            <a:r>
              <a:rPr lang="vi-VN" dirty="0">
                <a:solidFill>
                  <a:schemeClr val="tx2"/>
                </a:solidFill>
              </a:rPr>
              <a:t>HÀNH VI KHÁCH HÀNG – </a:t>
            </a:r>
            <a:br>
              <a:rPr lang="vi-VN" dirty="0">
                <a:solidFill>
                  <a:schemeClr val="tx2"/>
                </a:solidFill>
              </a:rPr>
            </a:br>
            <a:r>
              <a:rPr lang="vi-VN" dirty="0">
                <a:solidFill>
                  <a:schemeClr val="tx2"/>
                </a:solidFill>
              </a:rPr>
              <a:t>THỊ TRƯỜNG MỤC TIÊU </a:t>
            </a:r>
            <a:br>
              <a:rPr lang="vi-VN" sz="3600" dirty="0">
                <a:solidFill>
                  <a:schemeClr val="tx2"/>
                </a:solidFill>
              </a:rPr>
            </a:br>
            <a:endParaRPr lang="en-US" sz="3600" dirty="0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V="1">
            <a:off x="179388" y="4648200"/>
            <a:ext cx="1466850" cy="9525"/>
          </a:xfrm>
          <a:prstGeom prst="line">
            <a:avLst/>
          </a:prstGeom>
          <a:noFill/>
          <a:ln w="76200" cap="rnd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7596188" y="4648200"/>
            <a:ext cx="1349375" cy="1588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1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2800" dirty="0"/>
              <a:t>Các vai trò 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 </a:t>
            </a:r>
            <a:r>
              <a:rPr kumimoji="0" lang="nl-NL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Người khởi xướng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 </a:t>
            </a:r>
            <a:r>
              <a:rPr kumimoji="0" lang="nl-NL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Người ảnh hưởng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 </a:t>
            </a:r>
            <a:r>
              <a:rPr kumimoji="0" lang="nl-NL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Người quyết định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 </a:t>
            </a:r>
            <a:r>
              <a:rPr kumimoji="0" lang="nl-NL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Người mua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 </a:t>
            </a:r>
            <a:r>
              <a:rPr kumimoji="0" lang="nl-NL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Người sử dụng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9" name="Picture 3" descr="C:\Users\ThuongMac\Desktop\Fotolia_14233676_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164" y="990600"/>
            <a:ext cx="4419600" cy="331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ThuongMac\Desktop\3d-humans-forming-red-buy-word-2177349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806" y="4039737"/>
            <a:ext cx="3883194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871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172200" cy="563562"/>
          </a:xfrm>
        </p:spPr>
        <p:txBody>
          <a:bodyPr/>
          <a:lstStyle/>
          <a:p>
            <a:r>
              <a:rPr lang="vi-VN" dirty="0"/>
              <a:t>Bài tập tình huống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229600" cy="4953000"/>
          </a:xfrm>
        </p:spPr>
        <p:txBody>
          <a:bodyPr/>
          <a:lstStyle/>
          <a:p>
            <a:pPr lvl="0" algn="just" eaLnBrk="0" hangingPunct="0">
              <a:lnSpc>
                <a:spcPct val="150000"/>
              </a:lnSpc>
              <a:spcBef>
                <a:spcPct val="0"/>
              </a:spcBef>
              <a:buClrTx/>
              <a:buFont typeface="Arial" charset="0"/>
              <a:buChar char="•"/>
            </a:pP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Hai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vợ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chồng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anh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X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là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cán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bộ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của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Công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ty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Thông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tin di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động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Mobifone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tại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Đà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Nẵng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.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Xuất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phát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từ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thực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tế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rằng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khá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nhiều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bạn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bè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trong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và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ngoài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cơ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quan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đều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đã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sắm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ô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tô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,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anh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X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đã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đề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xuất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với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vợ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việc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sử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dụng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tiền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tích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lũy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được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để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sắm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một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chiếc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ô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tô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.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Vốn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là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dân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Miền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Trung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,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tiêu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xài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chắc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chắn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,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vợ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anh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không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đồng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ý.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Tưởng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là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việc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mua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không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thực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hiện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được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nhưng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cuối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cùng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rồi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vợ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anh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cũng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đồng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ý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nhưng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với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điều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kiện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là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chiếc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xe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đó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không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được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b="0" kern="1200" dirty="0" err="1">
                <a:solidFill>
                  <a:schemeClr val="tx2">
                    <a:lumMod val="75000"/>
                  </a:schemeClr>
                </a:solidFill>
                <a:latin typeface="Calibri"/>
              </a:rPr>
              <a:t>quá</a:t>
            </a:r>
            <a:r>
              <a:rPr lang="en-US" sz="2400" b="0" kern="120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 20.000 USD.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8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7620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Một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chiến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dịch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thăm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dò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bắt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đầu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Anh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dò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hỏi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bạn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bè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lên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mạng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thứ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bảy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nào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cũng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mua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tờ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báo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Tuổi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Trẻ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chỉ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để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xem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mục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rao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vặt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mua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bán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ô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tô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Sau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một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quá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trình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tìm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hiểu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anh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thấy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rằng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với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số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tiền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đó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hoặc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là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mua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xe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mới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Hàn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Quốc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còn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nếu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mua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xe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Nhật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ắt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là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phải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mua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xe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second hand.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Vừa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muốn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thể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hiện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vừa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là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dân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Miền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Trung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anh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quyết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định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mua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xe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cũ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của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Nhật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2911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7620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Nhưng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khổ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nỗi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Đà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Nẵng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không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có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xe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nào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vừa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ý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cả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Thế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là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anh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cùng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một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người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bạn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làm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nghề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tài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xế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vào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Hồ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Chí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Minh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tìm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mua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xe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Sau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năm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ngày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mệt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mỏi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ở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HCM,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có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xe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anh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thích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thì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bạn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anh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chê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có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xe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bạn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anh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bảo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mua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được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thì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anh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lại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không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đủ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tiền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Cuối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cùng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họ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cũng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lựa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chọn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và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mua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được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một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chiếc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xe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second hand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hiệu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Toyota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sản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xuất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năm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2005.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Anh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khá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hài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lòng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với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chiếc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xe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này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0676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Anh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chị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hãy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cho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biết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marL="82550" indent="0" algn="just">
              <a:lnSpc>
                <a:spcPct val="150000"/>
              </a:lnSpc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1.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Những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nhân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tố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văn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hóa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xã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hội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cá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nhân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và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động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cơ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tâm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lý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nào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có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ảnh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hưởng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đến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hành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vi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mua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?</a:t>
            </a:r>
          </a:p>
          <a:p>
            <a:pPr marL="82550" indent="0" algn="just">
              <a:lnSpc>
                <a:spcPct val="150000"/>
              </a:lnSpc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2.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Trong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việc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mua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ô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tô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của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anh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X,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có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những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ai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tham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gia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họ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đóng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những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vai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trò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nào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trong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hành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vi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mua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này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?</a:t>
            </a:r>
          </a:p>
          <a:p>
            <a:pPr marL="82550" indent="0" algn="just">
              <a:lnSpc>
                <a:spcPct val="150000"/>
              </a:lnSpc>
              <a:spcBef>
                <a:spcPts val="0"/>
              </a:spcBef>
              <a:buFont typeface="Wingdings 2" pitchFamily="18" charset="2"/>
              <a:buNone/>
              <a:defRPr/>
            </a:pPr>
            <a:endParaRPr lang="en-US" sz="2400" i="1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82550" indent="0" algn="just">
              <a:lnSpc>
                <a:spcPct val="150000"/>
              </a:lnSpc>
              <a:spcBef>
                <a:spcPts val="0"/>
              </a:spcBef>
              <a:buFont typeface="Wingdings 2" pitchFamily="18" charset="2"/>
              <a:buNone/>
              <a:defRPr/>
            </a:pPr>
            <a:endParaRPr lang="en-US" sz="2400" i="1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82550" indent="0" algn="just">
              <a:lnSpc>
                <a:spcPct val="150000"/>
              </a:lnSpc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https://www.slideshare.net/NgcYnLTh/bi-tho-luan-marketing</a:t>
            </a:r>
          </a:p>
          <a:p>
            <a:pPr marL="82550" indent="0" algn="just">
              <a:lnSpc>
                <a:spcPct val="150000"/>
              </a:lnSpc>
              <a:spcBef>
                <a:spcPts val="0"/>
              </a:spcBef>
              <a:buFont typeface="Wingdings 2" pitchFamily="18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4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8751"/>
            <a:ext cx="6172200" cy="563562"/>
          </a:xfrm>
        </p:spPr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1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alpha val="56000"/>
                </a:schemeClr>
              </a:gs>
              <a:gs pos="100000">
                <a:schemeClr val="bg2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441124" y="3200399"/>
            <a:ext cx="5331276" cy="674687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vi-VN" sz="2400" b="1" dirty="0">
                <a:solidFill>
                  <a:schemeClr val="tx2">
                    <a:lumMod val="75000"/>
                  </a:schemeClr>
                </a:solidFill>
              </a:rPr>
              <a:t>Thị trường mục tiêu 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2083376" y="2118352"/>
            <a:ext cx="4850824" cy="6985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vi-VN" sz="2400" b="1" dirty="0">
                <a:solidFill>
                  <a:schemeClr val="tx2">
                    <a:lumMod val="75000"/>
                  </a:schemeClr>
                </a:solidFill>
              </a:rPr>
              <a:t>Hành vi khách hàng 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88117" name="Group 53"/>
          <p:cNvGrpSpPr>
            <a:grpSpLocks/>
          </p:cNvGrpSpPr>
          <p:nvPr/>
        </p:nvGrpSpPr>
        <p:grpSpPr bwMode="auto">
          <a:xfrm>
            <a:off x="1717303" y="2276498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8124" name="Group 60"/>
          <p:cNvGrpSpPr>
            <a:grpSpLocks/>
          </p:cNvGrpSpPr>
          <p:nvPr/>
        </p:nvGrpSpPr>
        <p:grpSpPr bwMode="auto">
          <a:xfrm>
            <a:off x="2129691" y="3403600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/>
      <p:bldP spid="88115" grpId="0" animBg="1"/>
      <p:bldP spid="881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 bwMode="auto">
          <a:xfrm>
            <a:off x="228599" y="685800"/>
            <a:ext cx="801578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vi-VN" sz="2400" dirty="0">
                <a:solidFill>
                  <a:srgbClr val="4F81B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2.1</a:t>
            </a:r>
            <a:r>
              <a:rPr kumimoji="0" lang="vi-VN" sz="240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1. </a:t>
            </a:r>
            <a:r>
              <a:rPr kumimoji="0" lang="en-US" sz="2400" i="0" u="none" strike="noStrike" kern="0" cap="none" spc="0" normalizeH="0" baseline="0" noProof="0" dirty="0" err="1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Khái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i="0" u="none" strike="noStrike" kern="0" cap="none" spc="0" normalizeH="0" baseline="0" noProof="0" dirty="0" err="1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niệm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10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	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Hành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vi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mua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của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vi-VN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khách</a:t>
            </a:r>
            <a:r>
              <a:rPr kumimoji="0" lang="vi-VN" sz="2400" b="0" i="0" u="none" strike="noStrike" kern="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hàng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là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toàn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bộ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hành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động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mà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vi-VN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khách</a:t>
            </a:r>
            <a:r>
              <a:rPr kumimoji="0" lang="vi-VN" sz="2400" b="0" i="0" u="none" strike="noStrike" kern="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hàng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bộc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lộ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trong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quá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trình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điều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tra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mua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sắm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sử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dụng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và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đánh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giá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cho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hàng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hóa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và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dịch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vụ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nhằm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thỏa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mãn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nhu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cầu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của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họ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7" name="Picture 3" descr="C:\Users\ThuongMac\Desktop\custom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962400"/>
            <a:ext cx="5029200" cy="213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7531" y="228600"/>
            <a:ext cx="7391400" cy="563562"/>
          </a:xfrm>
        </p:spPr>
        <p:txBody>
          <a:bodyPr/>
          <a:lstStyle/>
          <a:p>
            <a:r>
              <a:rPr lang="vi-VN" sz="2800" dirty="0"/>
              <a:t>2.</a:t>
            </a:r>
            <a:r>
              <a:rPr lang="en-US" sz="2800" dirty="0"/>
              <a:t>1. </a:t>
            </a:r>
            <a:r>
              <a:rPr lang="vi-VN" sz="2800" dirty="0"/>
              <a:t>Hành vi khách hàng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488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8087" y="1066800"/>
            <a:ext cx="8458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Có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lớn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và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ngày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càng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tăng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Tiêu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dùng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nhiều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loại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sản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phẩm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Nhu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cầu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đa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dạng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và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thay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đổi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thời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gian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7" name="Picture 2" descr="C:\Users\ThuongMac\Desktop\customer-insight-la-g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9144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sz="2800" dirty="0"/>
              <a:t>2.</a:t>
            </a:r>
            <a:r>
              <a:rPr lang="en-US" sz="2800" dirty="0"/>
              <a:t>1. </a:t>
            </a:r>
            <a:r>
              <a:rPr lang="vi-VN" sz="2800" dirty="0"/>
              <a:t>Hành vi khách hàng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275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371600"/>
            <a:ext cx="5410200" cy="49530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vi-VN" sz="2400" b="0" dirty="0">
                <a:solidFill>
                  <a:schemeClr val="tx2">
                    <a:lumMod val="75000"/>
                  </a:schemeClr>
                </a:solidFill>
              </a:rPr>
              <a:t>Tại sao khách hàng mua dầu gội đầu?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vi-VN" sz="2400" b="0" dirty="0">
                <a:solidFill>
                  <a:schemeClr val="tx2">
                    <a:lumMod val="75000"/>
                  </a:schemeClr>
                </a:solidFill>
              </a:rPr>
              <a:t>Họ mua nhãn hiệu nào?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vi-VN" sz="2400" b="0" dirty="0">
                <a:solidFill>
                  <a:schemeClr val="tx2">
                    <a:lumMod val="75000"/>
                  </a:schemeClr>
                </a:solidFill>
              </a:rPr>
              <a:t>Tại sao họ mua nhãn hiệu đó?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vi-VN" sz="2400" b="0" dirty="0">
                <a:solidFill>
                  <a:schemeClr val="tx2">
                    <a:lumMod val="75000"/>
                  </a:schemeClr>
                </a:solidFill>
              </a:rPr>
              <a:t>Loại nào thường được mua nhiều nhất?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vi-VN" sz="2400" b="0" dirty="0">
                <a:solidFill>
                  <a:schemeClr val="tx2">
                    <a:lumMod val="75000"/>
                  </a:schemeClr>
                </a:solidFill>
              </a:rPr>
              <a:t>Họ mua như thế nào? Khi nào mua? Mua ở đâu?</a:t>
            </a:r>
            <a:endParaRPr lang="en-US" sz="2400" b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600" y="3048000"/>
            <a:ext cx="2209800" cy="1295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34290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 dirty="0"/>
              <a:t>Dầu gội đầu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0129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275" y="228600"/>
            <a:ext cx="6172200" cy="563562"/>
          </a:xfrm>
        </p:spPr>
        <p:txBody>
          <a:bodyPr/>
          <a:lstStyle/>
          <a:p>
            <a:r>
              <a:rPr lang="vi-VN" sz="2800" dirty="0">
                <a:latin typeface="Arial" pitchFamily="34" charset="0"/>
                <a:cs typeface="Arial" pitchFamily="34" charset="0"/>
              </a:rPr>
              <a:t>2.1.2. Mô hình hành vi mua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858000" y="1939925"/>
            <a:ext cx="1717675" cy="3017838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  <a:cs typeface="Arial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  <a:cs typeface="Arial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  <a:cs typeface="Arial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cs typeface="Arial" charset="0"/>
              </a:rPr>
              <a:t>Phản ứng đáp lại của người  tiêu dùng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/>
              <a:cs typeface="Arial" charset="0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886200" y="1981200"/>
            <a:ext cx="1752600" cy="3017838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cs typeface="Times New Roman" pitchFamily="18" charset="0"/>
              </a:rPr>
              <a:t>Ý thức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cs typeface="Times New Roman" pitchFamily="18" charset="0"/>
              </a:rPr>
              <a:t>của người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cs typeface="Times New Roman" pitchFamily="18" charset="0"/>
              </a:rPr>
              <a:t>tiêu dùng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/>
              <a:cs typeface="Times New Roman" pitchFamily="18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62000" y="1933575"/>
            <a:ext cx="1752600" cy="302418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  <a:cs typeface="Arial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  <a:cs typeface="Arial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  <a:cs typeface="Arial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cs typeface="Arial" charset="0"/>
              </a:rPr>
              <a:t>Các yếu tố kích thích bên ngoài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/>
              <a:cs typeface="Arial" charset="0"/>
            </a:endParaRPr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2895600" y="2922588"/>
            <a:ext cx="877888" cy="120808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>
            <a:off x="5867400" y="2922588"/>
            <a:ext cx="727075" cy="120808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2514600" y="5334000"/>
            <a:ext cx="4305300" cy="685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nl-NL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7000" y="5486400"/>
            <a:ext cx="4267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latin typeface="+mn-lt"/>
                <a:cs typeface="Times New Roman" pitchFamily="18" charset="0"/>
              </a:rPr>
              <a:t>Mô</a:t>
            </a:r>
            <a:r>
              <a:rPr lang="en-US" b="1" dirty="0">
                <a:latin typeface="+mn-lt"/>
                <a:cs typeface="Times New Roman" pitchFamily="18" charset="0"/>
              </a:rPr>
              <a:t> </a:t>
            </a:r>
            <a:r>
              <a:rPr lang="en-US" b="1" dirty="0" err="1">
                <a:latin typeface="+mn-lt"/>
                <a:cs typeface="Times New Roman" pitchFamily="18" charset="0"/>
              </a:rPr>
              <a:t>hình</a:t>
            </a:r>
            <a:r>
              <a:rPr lang="en-US" b="1" dirty="0">
                <a:latin typeface="+mn-lt"/>
                <a:cs typeface="Times New Roman" pitchFamily="18" charset="0"/>
              </a:rPr>
              <a:t> </a:t>
            </a:r>
            <a:r>
              <a:rPr lang="en-US" b="1" dirty="0" err="1">
                <a:latin typeface="+mn-lt"/>
                <a:cs typeface="Times New Roman" pitchFamily="18" charset="0"/>
              </a:rPr>
              <a:t>đơn</a:t>
            </a:r>
            <a:r>
              <a:rPr lang="en-US" b="1" dirty="0">
                <a:latin typeface="+mn-lt"/>
                <a:cs typeface="Times New Roman" pitchFamily="18" charset="0"/>
              </a:rPr>
              <a:t> </a:t>
            </a:r>
            <a:r>
              <a:rPr lang="en-US" b="1" dirty="0" err="1">
                <a:latin typeface="+mn-lt"/>
                <a:cs typeface="Times New Roman" pitchFamily="18" charset="0"/>
              </a:rPr>
              <a:t>giản</a:t>
            </a:r>
            <a:r>
              <a:rPr lang="en-US" b="1" dirty="0">
                <a:latin typeface="+mn-lt"/>
                <a:cs typeface="Times New Roman" pitchFamily="18" charset="0"/>
              </a:rPr>
              <a:t> </a:t>
            </a:r>
            <a:r>
              <a:rPr lang="en-US" b="1" dirty="0" err="1">
                <a:latin typeface="+mn-lt"/>
                <a:cs typeface="Times New Roman" pitchFamily="18" charset="0"/>
              </a:rPr>
              <a:t>hành</a:t>
            </a:r>
            <a:r>
              <a:rPr lang="en-US" b="1" dirty="0">
                <a:latin typeface="+mn-lt"/>
                <a:cs typeface="Times New Roman" pitchFamily="18" charset="0"/>
              </a:rPr>
              <a:t> vi </a:t>
            </a:r>
            <a:r>
              <a:rPr lang="en-US" b="1" dirty="0" err="1">
                <a:latin typeface="+mn-lt"/>
                <a:cs typeface="Times New Roman" pitchFamily="18" charset="0"/>
              </a:rPr>
              <a:t>mua</a:t>
            </a:r>
            <a:endParaRPr lang="en-US" b="1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0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819900" y="1974850"/>
            <a:ext cx="2247900" cy="3024188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  <a:cs typeface="Arial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657600" y="1933575"/>
            <a:ext cx="2286000" cy="306546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04800" y="1933575"/>
            <a:ext cx="2362200" cy="302418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  <a:cs typeface="Arial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  <a:cs typeface="Arial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  <a:cs typeface="Arial" charset="0"/>
            </a:endParaRPr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2743200" y="2924175"/>
            <a:ext cx="877888" cy="1208088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>
            <a:off x="6019800" y="2932113"/>
            <a:ext cx="727075" cy="120808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2482850" y="5334000"/>
            <a:ext cx="4337050" cy="685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nl-NL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7000" y="5486400"/>
            <a:ext cx="4267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latin typeface="+mj-lt"/>
                <a:cs typeface="Times New Roman" pitchFamily="18" charset="0"/>
              </a:rPr>
              <a:t>Mô</a:t>
            </a:r>
            <a:r>
              <a:rPr lang="en-US" b="1" dirty="0"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latin typeface="+mj-lt"/>
                <a:cs typeface="Times New Roman" pitchFamily="18" charset="0"/>
              </a:rPr>
              <a:t>hình</a:t>
            </a:r>
            <a:r>
              <a:rPr lang="en-US" b="1" dirty="0">
                <a:latin typeface="+mj-lt"/>
                <a:cs typeface="Times New Roman" pitchFamily="18" charset="0"/>
              </a:rPr>
              <a:t> chi </a:t>
            </a:r>
            <a:r>
              <a:rPr lang="en-US" b="1" dirty="0" err="1">
                <a:latin typeface="+mj-lt"/>
                <a:cs typeface="Times New Roman" pitchFamily="18" charset="0"/>
              </a:rPr>
              <a:t>tiết</a:t>
            </a:r>
            <a:r>
              <a:rPr lang="en-US" b="1" dirty="0"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latin typeface="+mj-lt"/>
                <a:cs typeface="Times New Roman" pitchFamily="18" charset="0"/>
              </a:rPr>
              <a:t>hành</a:t>
            </a:r>
            <a:r>
              <a:rPr lang="en-US" b="1" dirty="0">
                <a:latin typeface="+mj-lt"/>
                <a:cs typeface="Times New Roman" pitchFamily="18" charset="0"/>
              </a:rPr>
              <a:t> vi </a:t>
            </a:r>
            <a:r>
              <a:rPr lang="en-US" b="1" dirty="0" err="1">
                <a:latin typeface="+mj-lt"/>
                <a:cs typeface="Times New Roman" pitchFamily="18" charset="0"/>
              </a:rPr>
              <a:t>mua</a:t>
            </a:r>
            <a:endParaRPr lang="en-US" b="1" dirty="0">
              <a:latin typeface="+mj-lt"/>
              <a:cs typeface="Times New Roman" pitchFamily="18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28625" y="1989138"/>
            <a:ext cx="12954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Marketing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- Sản phẩm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- Giá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- Phân phối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- Xúc tiến  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57200" y="3581400"/>
            <a:ext cx="1828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Môi trường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- Kinh tế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- Văn hóa XH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- Pháp luật  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760788" y="2014538"/>
            <a:ext cx="10287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Đặc tính của người tiêu dùng: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- Tuổi tác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- Giới tính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…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858000" y="2214563"/>
            <a:ext cx="2209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- Lựa chọn hàng hóa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- Lựa chọn nhãn hiệu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- Lựa chọn nhà cung ứng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- Lựa chọn thời gian và địa điểm mua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- Lựa chọn khối lượng mua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029200" y="2109788"/>
            <a:ext cx="8382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Quá trình quyết định mua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8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3" grpId="0"/>
      <p:bldP spid="14" grpId="0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3" y="228600"/>
            <a:ext cx="6172200" cy="563562"/>
          </a:xfrm>
        </p:spPr>
        <p:txBody>
          <a:bodyPr/>
          <a:lstStyle/>
          <a:p>
            <a:r>
              <a:rPr lang="vi-VN" sz="2800" dirty="0"/>
              <a:t>2.1.3. Các nhân tố ảnh hưởng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144463" y="1447800"/>
            <a:ext cx="1828800" cy="3425825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 charset="0"/>
              </a:rPr>
              <a:t>Các yếu tố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 charset="0"/>
              </a:rPr>
              <a:t>văn hoá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 charset="0"/>
              </a:rPr>
              <a:t>- Nền văn hoá truyền thống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 charset="0"/>
              </a:rPr>
              <a:t>- Nhánh văn hoá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 charset="0"/>
              </a:rPr>
              <a:t>- Sự biến đổi giao lưu văn hóa</a:t>
            </a:r>
            <a:endParaRPr kumimoji="0" lang="nl-NL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1981200" y="1447800"/>
            <a:ext cx="1658938" cy="3425825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 charset="0"/>
              </a:rPr>
              <a:t>Các yếu tố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 charset="0"/>
              </a:rPr>
              <a:t>xã hội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- Giai tầng xã hội</a:t>
            </a:r>
            <a:endParaRPr kumimoji="0" lang="nl-NL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 charset="0"/>
              </a:rPr>
              <a:t>- Nhóm tham khảo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 charset="0"/>
              </a:rPr>
              <a:t>- Gia đình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VnArial Narrow" pitchFamily="34" charset="0"/>
              <a:buChar char="-"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 charset="0"/>
              </a:rPr>
              <a:t> Vai trò và địa vị xã hội</a:t>
            </a:r>
            <a:endParaRPr kumimoji="0" lang="nl-NL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3640138" y="1447800"/>
            <a:ext cx="1846262" cy="3425825"/>
          </a:xfrm>
          <a:prstGeom prst="rect">
            <a:avLst/>
          </a:prstGeom>
          <a:solidFill>
            <a:srgbClr val="8064A2">
              <a:lumMod val="40000"/>
              <a:lumOff val="60000"/>
            </a:srgb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 charset="0"/>
              </a:rPr>
              <a:t>Các yếu tố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 charset="0"/>
              </a:rPr>
              <a:t>Cá nhân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 charset="0"/>
              </a:rPr>
              <a:t>- Tuổi tác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 charset="0"/>
              </a:rPr>
              <a:t>- Giới tính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 charset="0"/>
              </a:rPr>
              <a:t>- Nghề nghiệp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VnArial Narrow" pitchFamily="34" charset="0"/>
              <a:buChar char="-"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 charset="0"/>
              </a:rPr>
              <a:t> Thu nhập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VnArial Narrow" pitchFamily="34" charset="0"/>
              <a:buChar char="-"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 charset="0"/>
              </a:rPr>
              <a:t> Lối sống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VnArial Narrow" pitchFamily="34" charset="0"/>
              <a:buChar char="-"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 charset="0"/>
              </a:rPr>
              <a:t> Sở thích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VnArial Narrow" pitchFamily="34" charset="0"/>
              <a:buChar char="-"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 charset="0"/>
              </a:rPr>
              <a:t> Nhân cách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5486400" y="1447800"/>
            <a:ext cx="1752600" cy="3425825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 charset="0"/>
              </a:rPr>
              <a:t>Các yếu tố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 charset="0"/>
              </a:rPr>
              <a:t>Tâm lý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 charset="0"/>
              </a:rPr>
              <a:t>- Động cơ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 charset="0"/>
              </a:rPr>
              <a:t>- Nhận thức (Tri giác)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VnArial Narrow" pitchFamily="34" charset="0"/>
              <a:buChar char="-"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 charset="0"/>
              </a:rPr>
              <a:t>Lĩnh hội (Hiểu biết)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VnArial Narrow" pitchFamily="34" charset="0"/>
              <a:buChar char="-"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 charset="0"/>
              </a:rPr>
              <a:t>Niềm tin và thái độ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7848600" y="2239963"/>
            <a:ext cx="1093788" cy="2174875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charset="0"/>
              <a:cs typeface="Arial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charset="0"/>
                <a:cs typeface="Arial" charset="0"/>
              </a:rPr>
              <a:t>HÀNH VI MUA CỦA </a:t>
            </a:r>
            <a:r>
              <a:rPr kumimoji="0" lang="vi-V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charset="0"/>
                <a:cs typeface="Arial" charset="0"/>
              </a:rPr>
              <a:t>KHÁCH</a:t>
            </a:r>
            <a:r>
              <a:rPr kumimoji="0" lang="vi-VN" sz="1800" b="1" i="0" u="none" strike="noStrike" kern="0" cap="none" spc="0" normalizeH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charset="0"/>
                <a:cs typeface="Arial" charset="0"/>
              </a:rPr>
              <a:t> HÀNG </a:t>
            </a:r>
            <a:endParaRPr kumimoji="0" lang="nl-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charset="0"/>
              <a:cs typeface="Arial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" name="AutoShape 21"/>
          <p:cNvSpPr>
            <a:spLocks noChangeArrowheads="1"/>
          </p:cNvSpPr>
          <p:nvPr/>
        </p:nvSpPr>
        <p:spPr bwMode="auto">
          <a:xfrm>
            <a:off x="7315200" y="2743200"/>
            <a:ext cx="409575" cy="1087438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1524000" y="5410200"/>
            <a:ext cx="6324600" cy="381000"/>
          </a:xfrm>
          <a:prstGeom prst="rect">
            <a:avLst/>
          </a:prstGeom>
          <a:solidFill>
            <a:sysClr val="window" lastClr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 charset="0"/>
              </a:rPr>
              <a:t>Mô hình các yếu tố ảnh hưởng đến hành vi mua của </a:t>
            </a:r>
            <a:r>
              <a:rPr lang="vi-VN" kern="0" dirty="0" err="1">
                <a:solidFill>
                  <a:sysClr val="windowText" lastClr="000000"/>
                </a:solidFill>
                <a:latin typeface="Calibri"/>
              </a:rPr>
              <a:t>khách</a:t>
            </a:r>
            <a:r>
              <a:rPr lang="vi-VN" kern="0" dirty="0">
                <a:solidFill>
                  <a:sysClr val="windowText" lastClr="000000"/>
                </a:solidFill>
                <a:latin typeface="Calibri"/>
              </a:rPr>
              <a:t> hàng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04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172200" cy="563562"/>
          </a:xfrm>
        </p:spPr>
        <p:txBody>
          <a:bodyPr/>
          <a:lstStyle/>
          <a:p>
            <a:r>
              <a:rPr lang="vi-VN" dirty="0"/>
              <a:t>Thảo luận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4572000" cy="49530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Đặc trưng cơ bản của thị trường sinh viên Trường Đại học Vinh?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vi-VN" sz="24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Nhân tố kích thích sinh viên quyết định lựa chọn mạng điện thoại di động Viettel/Vinaphone?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28800"/>
            <a:ext cx="3276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199130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c012l">
  <a:themeElements>
    <a:clrScheme name="sample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cdb2004c012l</Template>
  <TotalTime>2290</TotalTime>
  <Words>849</Words>
  <Application>Microsoft Office PowerPoint</Application>
  <PresentationFormat>On-screen Show (4:3)</PresentationFormat>
  <Paragraphs>110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.VnArial Narrow</vt:lpstr>
      <vt:lpstr>Arial</vt:lpstr>
      <vt:lpstr>Calibri</vt:lpstr>
      <vt:lpstr>Times New Roman</vt:lpstr>
      <vt:lpstr>Verdana</vt:lpstr>
      <vt:lpstr>Wingdings</vt:lpstr>
      <vt:lpstr>Wingdings 2</vt:lpstr>
      <vt:lpstr>cdb2004c012l</vt:lpstr>
      <vt:lpstr>Image</vt:lpstr>
      <vt:lpstr>CHƯƠNG 2 HÀNH VI KHÁCH HÀNG –  THỊ TRƯỜNG MỤC TIÊU  </vt:lpstr>
      <vt:lpstr>Nội dung</vt:lpstr>
      <vt:lpstr>2.1. Hành vi khách hàng </vt:lpstr>
      <vt:lpstr>2.1. Hành vi khách hàng </vt:lpstr>
      <vt:lpstr>PowerPoint Presentation</vt:lpstr>
      <vt:lpstr>2.1.2. Mô hình hành vi mua </vt:lpstr>
      <vt:lpstr>PowerPoint Presentation</vt:lpstr>
      <vt:lpstr>2.1.3. Các nhân tố ảnh hưởng </vt:lpstr>
      <vt:lpstr>Thảo luận </vt:lpstr>
      <vt:lpstr>Các vai trò </vt:lpstr>
      <vt:lpstr>Bài tập tình huống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</dc:title>
  <dc:creator>ThuongMac</dc:creator>
  <cp:lastModifiedBy>Sơn Huy</cp:lastModifiedBy>
  <cp:revision>90</cp:revision>
  <cp:lastPrinted>2019-03-17T13:40:56Z</cp:lastPrinted>
  <dcterms:created xsi:type="dcterms:W3CDTF">2019-02-12T14:22:01Z</dcterms:created>
  <dcterms:modified xsi:type="dcterms:W3CDTF">2021-10-17T01:42:18Z</dcterms:modified>
</cp:coreProperties>
</file>