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65" r:id="rId8"/>
    <p:sldId id="272" r:id="rId9"/>
    <p:sldId id="271" r:id="rId10"/>
    <p:sldId id="270" r:id="rId11"/>
    <p:sldId id="269" r:id="rId12"/>
    <p:sldId id="268" r:id="rId13"/>
    <p:sldId id="273" r:id="rId14"/>
    <p:sldId id="275" r:id="rId15"/>
    <p:sldId id="274" r:id="rId16"/>
    <p:sldId id="267" r:id="rId17"/>
    <p:sldId id="266" r:id="rId18"/>
    <p:sldId id="281" r:id="rId19"/>
    <p:sldId id="280" r:id="rId20"/>
    <p:sldId id="282" r:id="rId21"/>
    <p:sldId id="276" r:id="rId22"/>
    <p:sldId id="284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60"/>
  </p:normalViewPr>
  <p:slideViewPr>
    <p:cSldViewPr>
      <p:cViewPr varScale="1">
        <p:scale>
          <a:sx n="93" d="100"/>
          <a:sy n="93" d="100"/>
        </p:scale>
        <p:origin x="-10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5E78-E2F9-44DD-996B-0E3543AA979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6628-DCE0-4640-B03E-D071737C0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71600"/>
            <a:ext cx="9144000" cy="1470025"/>
          </a:xfrm>
        </p:spPr>
        <p:txBody>
          <a:bodyPr>
            <a:normAutofit fontScale="90000"/>
          </a:bodyPr>
          <a:lstStyle/>
          <a:p>
            <a:pPr marL="80963" lvl="0" fontAlgn="base">
              <a:lnSpc>
                <a:spcPct val="150000"/>
              </a:lnSpc>
              <a:spcAft>
                <a:spcPct val="0"/>
              </a:spcAft>
            </a:pPr>
            <a:r>
              <a:rPr lang="en-US" sz="4800" b="1" dirty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  <a:t>CHƯƠNG </a:t>
            </a:r>
            <a:r>
              <a:rPr lang="vi-VN" sz="4800" b="1" dirty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en-US" sz="4800" b="1" dirty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en-US" sz="4800" b="1" dirty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</a:br>
            <a:r>
              <a:rPr lang="en-US" b="1" dirty="0" smtClean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  <a:t>HỆ THỐNG MARKETING HỖN HỢP </a:t>
            </a:r>
            <a:br>
              <a:rPr lang="en-US" b="1" dirty="0" smtClean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</a:br>
            <a:r>
              <a:rPr lang="en-US" b="1" dirty="0" smtClean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  <a:t>TRONG DOANH NGHIỆP</a:t>
            </a:r>
            <a:r>
              <a:rPr lang="en-US" b="1" dirty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en-US" b="1" dirty="0">
                <a:solidFill>
                  <a:srgbClr val="5C422A"/>
                </a:solidFill>
                <a:latin typeface="Arial" charset="0"/>
                <a:ea typeface="+mn-ea"/>
                <a:cs typeface="Arial" charset="0"/>
              </a:rPr>
            </a:br>
            <a:endParaRPr lang="en-US" dirty="0"/>
          </a:p>
        </p:txBody>
      </p:sp>
      <p:pic>
        <p:nvPicPr>
          <p:cNvPr id="1026" name="Picture 2" descr="C:\Users\ThuongMac\Desktop\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594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Nhân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tố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khác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co </a:t>
            </a:r>
            <a:r>
              <a:rPr lang="en-US" sz="2400" dirty="0" err="1" smtClean="0"/>
              <a:t>giãn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54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Đặc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điểm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của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trường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và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cầu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3074" name="Picture 2" descr="C:\Users\ThuongMac\Desktop\300px-Doanmanhtung.sc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4038600" cy="36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huongMac\Desktop\300px-Doanmanhtung.sc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96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943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5943600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Hệ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số</a:t>
            </a:r>
            <a:r>
              <a:rPr lang="en-US" dirty="0" smtClean="0">
                <a:solidFill>
                  <a:srgbClr val="000099"/>
                </a:solidFill>
              </a:rPr>
              <a:t> co </a:t>
            </a:r>
            <a:r>
              <a:rPr lang="en-US" dirty="0" err="1" smtClean="0">
                <a:solidFill>
                  <a:srgbClr val="000099"/>
                </a:solidFill>
              </a:rPr>
              <a:t>giãn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của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cầu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theo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err="1" smtClean="0"/>
              <a:t>Cầu</a:t>
            </a:r>
            <a:r>
              <a:rPr lang="en-US" sz="3600" dirty="0" smtClean="0"/>
              <a:t> </a:t>
            </a:r>
            <a:r>
              <a:rPr lang="en-US" sz="3600" dirty="0" err="1" smtClean="0"/>
              <a:t>ít</a:t>
            </a:r>
            <a:r>
              <a:rPr lang="en-US" sz="3600" dirty="0" smtClean="0"/>
              <a:t> co </a:t>
            </a:r>
            <a:r>
              <a:rPr lang="en-US" sz="3600" dirty="0" err="1" smtClean="0"/>
              <a:t>giãn</a:t>
            </a:r>
            <a:r>
              <a:rPr lang="en-US" sz="3600" dirty="0" smtClean="0"/>
              <a:t> </a:t>
            </a:r>
            <a:r>
              <a:rPr lang="en-US" sz="3600" dirty="0" err="1" smtClean="0"/>
              <a:t>khi</a:t>
            </a:r>
            <a:r>
              <a:rPr lang="en-US" sz="3600" dirty="0" smtClean="0"/>
              <a:t> </a:t>
            </a:r>
            <a:r>
              <a:rPr lang="en-US" sz="3600" dirty="0" err="1" smtClean="0"/>
              <a:t>nào</a:t>
            </a:r>
            <a:r>
              <a:rPr lang="en-US" sz="3600" dirty="0" smtClean="0"/>
              <a:t>???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31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Yếu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tố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tâm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lý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khách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hàng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Hoài</a:t>
            </a:r>
            <a:r>
              <a:rPr lang="en-US" sz="2400" dirty="0" smtClean="0"/>
              <a:t> </a:t>
            </a:r>
            <a:r>
              <a:rPr lang="en-US" sz="2400" dirty="0" err="1" smtClean="0"/>
              <a:t>nghi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/>
          </a:p>
        </p:txBody>
      </p:sp>
      <p:pic>
        <p:nvPicPr>
          <p:cNvPr id="9218" name="Picture 2" descr="C:\Users\ThuongMac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5334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Cạnh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tranh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de-DE" sz="2400" dirty="0" smtClean="0"/>
              <a:t>Tương </a:t>
            </a:r>
            <a:r>
              <a:rPr lang="de-DE" sz="2400" dirty="0"/>
              <a:t>quan </a:t>
            </a:r>
            <a:r>
              <a:rPr lang="de-DE" sz="2400" dirty="0" smtClean="0"/>
              <a:t>giữa </a:t>
            </a:r>
            <a:r>
              <a:rPr lang="de-DE" sz="2400" dirty="0"/>
              <a:t>giá và chi phí </a:t>
            </a:r>
            <a:endParaRPr lang="de-DE" sz="2400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de-DE" sz="2400" dirty="0"/>
              <a:t>T</a:t>
            </a:r>
            <a:r>
              <a:rPr lang="de-DE" sz="2400" dirty="0" smtClean="0"/>
              <a:t>ương </a:t>
            </a:r>
            <a:r>
              <a:rPr lang="de-DE" sz="2400" dirty="0"/>
              <a:t>quan giữa giá và chất lượng </a:t>
            </a:r>
            <a:endParaRPr lang="de-DE" sz="2400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de-DE" sz="2400" dirty="0" smtClean="0"/>
              <a:t>Phản </a:t>
            </a:r>
            <a:r>
              <a:rPr lang="de-DE" sz="2400" dirty="0"/>
              <a:t>ứng của đối thủ cạnh tranh về giá của doanh nghiệp.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C:\Users\ThuongMac\Desktop\price-war-on-amaz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93802"/>
            <a:ext cx="4876800" cy="32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Tính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cạnh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tranh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trường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tranh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hảo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tranh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thuần</a:t>
            </a:r>
            <a:r>
              <a:rPr lang="en-US" sz="2400" dirty="0" smtClean="0"/>
              <a:t> </a:t>
            </a:r>
            <a:r>
              <a:rPr lang="en-US" sz="2400" dirty="0" err="1" smtClean="0"/>
              <a:t>túy</a:t>
            </a:r>
            <a:endParaRPr lang="en-US" sz="2400" dirty="0" smtClean="0"/>
          </a:p>
        </p:txBody>
      </p:sp>
      <p:pic>
        <p:nvPicPr>
          <p:cNvPr id="12290" name="Picture 2" descr="C:\Users\ThuongMac\Desktop\compet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493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Nhân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tố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khác</a:t>
            </a:r>
            <a:endParaRPr lang="en-US" sz="2400" dirty="0" smtClean="0">
              <a:solidFill>
                <a:srgbClr val="000099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: </a:t>
            </a:r>
            <a:r>
              <a:rPr lang="en-US" sz="2400" dirty="0" err="1" smtClean="0"/>
              <a:t>tỷ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lạm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thất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,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trưởng</a:t>
            </a:r>
            <a:r>
              <a:rPr lang="en-US" sz="2400" dirty="0" smtClean="0"/>
              <a:t> hay </a:t>
            </a:r>
            <a:r>
              <a:rPr lang="en-US" sz="2400" dirty="0" err="1" smtClean="0"/>
              <a:t>suy</a:t>
            </a:r>
            <a:r>
              <a:rPr lang="en-US" sz="2400" dirty="0" smtClean="0"/>
              <a:t> </a:t>
            </a:r>
            <a:r>
              <a:rPr lang="en-US" sz="2400" dirty="0" err="1" smtClean="0"/>
              <a:t>thoái</a:t>
            </a:r>
            <a:r>
              <a:rPr lang="en-US" sz="2400" dirty="0" smtClean="0"/>
              <a:t>,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tệ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phủ</a:t>
            </a:r>
            <a:r>
              <a:rPr lang="en-US" sz="2400" dirty="0" smtClean="0"/>
              <a:t>: </a:t>
            </a:r>
            <a:r>
              <a:rPr lang="en-US" sz="2400" dirty="0" err="1" smtClean="0"/>
              <a:t>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trần</a:t>
            </a:r>
            <a:r>
              <a:rPr lang="en-US" sz="2400" dirty="0" smtClean="0"/>
              <a:t>,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sàn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đạo</a:t>
            </a:r>
            <a:r>
              <a:rPr lang="en-US" sz="2400" dirty="0" smtClean="0"/>
              <a:t> </a:t>
            </a:r>
            <a:r>
              <a:rPr lang="en-US" sz="2400" dirty="0" err="1" smtClean="0"/>
              <a:t>luật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1266" name="Picture 2" descr="C:\Users\ThuongMac\Desktop\gover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3.2.3</a:t>
            </a:r>
            <a:r>
              <a:rPr lang="en-US" sz="3600" dirty="0" smtClean="0"/>
              <a:t>. </a:t>
            </a:r>
            <a:r>
              <a:rPr lang="en-US" sz="3600" dirty="0" err="1" smtClean="0"/>
              <a:t>Quy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giá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B1: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B2: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B3: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B4: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tranh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B5: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endParaRPr 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B6: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800" dirty="0" smtClean="0"/>
              <a:t>-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800" dirty="0" smtClean="0"/>
              <a:t>-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800" dirty="0" smtClean="0"/>
              <a:t>-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chỉnh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800" dirty="0" smtClean="0"/>
              <a:t>-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800" dirty="0" smtClean="0"/>
              <a:t>- </a:t>
            </a:r>
            <a:r>
              <a:rPr lang="en-US" sz="2800" dirty="0" err="1" smtClean="0"/>
              <a:t>Phản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thủ</a:t>
            </a:r>
            <a:r>
              <a:rPr lang="en-US" sz="2800" dirty="0" smtClean="0"/>
              <a:t> </a:t>
            </a:r>
            <a:r>
              <a:rPr lang="en-US" sz="2800" dirty="0" err="1" smtClean="0"/>
              <a:t>cạnh</a:t>
            </a:r>
            <a:r>
              <a:rPr lang="en-US" sz="2800" dirty="0" smtClean="0"/>
              <a:t> </a:t>
            </a:r>
            <a:r>
              <a:rPr lang="en-US" sz="2800" dirty="0" err="1" smtClean="0"/>
              <a:t>tranh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2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Chiến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lược</a:t>
            </a:r>
            <a:r>
              <a:rPr lang="en-US" sz="2400" dirty="0" smtClean="0">
                <a:solidFill>
                  <a:srgbClr val="000099"/>
                </a:solidFill>
              </a:rPr>
              <a:t> “</a:t>
            </a:r>
            <a:r>
              <a:rPr lang="en-US" sz="2400" dirty="0" err="1">
                <a:solidFill>
                  <a:srgbClr val="000099"/>
                </a:solidFill>
              </a:rPr>
              <a:t>H</a:t>
            </a:r>
            <a:r>
              <a:rPr lang="en-US" sz="2400" dirty="0" err="1" smtClean="0">
                <a:solidFill>
                  <a:srgbClr val="000099"/>
                </a:solidFill>
              </a:rPr>
              <a:t>ớt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váng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trường</a:t>
            </a:r>
            <a:r>
              <a:rPr lang="en-US" sz="2400" dirty="0" smtClean="0">
                <a:solidFill>
                  <a:srgbClr val="000099"/>
                </a:solidFill>
              </a:rPr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: </a:t>
            </a:r>
            <a:r>
              <a:rPr lang="en-US" sz="2400" dirty="0" err="1" smtClean="0"/>
              <a:t>Hớt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chu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smtClean="0"/>
              <a:t>Chu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r>
              <a:rPr lang="en-US" sz="2400" dirty="0" smtClean="0"/>
              <a:t> </a:t>
            </a:r>
            <a:r>
              <a:rPr lang="en-US" sz="2400" dirty="0" err="1" smtClean="0"/>
              <a:t>ngắn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,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nhạy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đáo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tầm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9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vi-VN" dirty="0" smtClean="0"/>
              <a:t>3.2</a:t>
            </a:r>
            <a:r>
              <a:rPr lang="en-US" dirty="0" smtClean="0"/>
              <a:t>.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vi-V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762000"/>
            <a:ext cx="8229600" cy="4906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400" b="1" dirty="0" smtClean="0"/>
              <a:t>3.2.1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Khái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niệm</a:t>
            </a:r>
            <a:r>
              <a:rPr lang="en-US" sz="2400" b="1" dirty="0" smtClean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: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khoản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tiền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phải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trả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: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khoản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nhập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thụ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: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mối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tương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trao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US" sz="2400" dirty="0" smtClean="0"/>
          </a:p>
        </p:txBody>
      </p:sp>
      <p:pic>
        <p:nvPicPr>
          <p:cNvPr id="4098" name="Picture 2" descr="C:\Users\ThuongMac\Desktop\5856660723_ef2b89a8e6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6629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4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Chiến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lược</a:t>
            </a:r>
            <a:r>
              <a:rPr lang="en-US" sz="2400" dirty="0" smtClean="0">
                <a:solidFill>
                  <a:srgbClr val="000099"/>
                </a:solidFill>
              </a:rPr>
              <a:t> “</a:t>
            </a:r>
            <a:r>
              <a:rPr lang="en-US" sz="2400" dirty="0" err="1" smtClean="0">
                <a:solidFill>
                  <a:srgbClr val="000099"/>
                </a:solidFill>
              </a:rPr>
              <a:t>Xâm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nhập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trường</a:t>
            </a:r>
            <a:r>
              <a:rPr lang="en-US" sz="2400" dirty="0" smtClean="0">
                <a:solidFill>
                  <a:srgbClr val="000099"/>
                </a:solidFill>
              </a:rPr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: </a:t>
            </a:r>
            <a:r>
              <a:rPr lang="en-US" sz="2400" dirty="0" err="1" smtClean="0"/>
              <a:t>Giành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nhằm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thác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smtClean="0"/>
              <a:t>Chu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thủ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nhạy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/>
              <a:t>Q</a:t>
            </a:r>
            <a:r>
              <a:rPr lang="en-US" sz="2800" dirty="0" err="1" smtClean="0"/>
              <a:t>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chủng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4338" name="Picture 2" descr="C:\Users\ThuongMac\Desktop\5663f221-d9d9d09a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505200"/>
            <a:ext cx="7874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chỉnh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trọn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: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,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,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,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Chiết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khấu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bớt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khuyến</a:t>
            </a:r>
            <a:r>
              <a:rPr lang="en-US" sz="2400" dirty="0" smtClean="0"/>
              <a:t> </a:t>
            </a:r>
            <a:r>
              <a:rPr lang="en-US" sz="2400" dirty="0" err="1" smtClean="0"/>
              <a:t>mãi</a:t>
            </a:r>
            <a:endParaRPr lang="en-US" sz="2400" dirty="0"/>
          </a:p>
        </p:txBody>
      </p:sp>
      <p:pic>
        <p:nvPicPr>
          <p:cNvPr id="13314" name="Picture 2" descr="C:\Users\ThuongMac\Desktop\pv_590 - Copy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3876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9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endParaRPr lang="en-US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6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ThuongMac\Desktop\Thank-you-im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97" y="1600201"/>
            <a:ext cx="5546404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Dưới</a:t>
            </a:r>
            <a:r>
              <a:rPr lang="en-US" sz="3600" dirty="0" smtClean="0"/>
              <a:t> </a:t>
            </a:r>
            <a:r>
              <a:rPr lang="en-US" sz="3600" dirty="0" err="1" smtClean="0"/>
              <a:t>góc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marketing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6469" y="1656806"/>
            <a:ext cx="6934200" cy="2590799"/>
          </a:xfrm>
          <a:prstGeom prst="wedgeRoundRectCallou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dẫn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xuất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ích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t­ương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hỗ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khi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cầu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gặp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cung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thị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trường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hiện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trị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tiền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tệ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sản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phẩm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phát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sinh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sự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t­ương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thị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trường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giữa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bán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mua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5122" name="Picture 2" descr="C:\Users\ThuongMac\Desktop\pricing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6019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ThuongMac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906043"/>
            <a:ext cx="1990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ThuongMac\Desktop\airline-clipart-airline-clipart-airplane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2438400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huongMac\Desktop\shopping-cart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9" y="4038600"/>
            <a:ext cx="3175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5177" y="15240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Phí</a:t>
            </a:r>
            <a:r>
              <a:rPr lang="en-US" sz="2400" dirty="0" smtClean="0"/>
              <a:t>,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Hoa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Lãi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990600"/>
            <a:ext cx="2880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1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 smtClean="0"/>
              <a:t>Tầm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đạo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r>
              <a:rPr lang="en-US" sz="2400" dirty="0" smtClean="0"/>
              <a:t>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, </a:t>
            </a:r>
            <a:r>
              <a:rPr lang="en-US" sz="2400" dirty="0" err="1" smtClean="0"/>
              <a:t>lạm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, </a:t>
            </a:r>
            <a:r>
              <a:rPr lang="en-US" sz="2400" dirty="0" err="1" smtClean="0"/>
              <a:t>lãi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ngân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hay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,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đòn</a:t>
            </a:r>
            <a:r>
              <a:rPr lang="en-US" sz="2400" dirty="0" smtClean="0"/>
              <a:t> </a:t>
            </a:r>
            <a:r>
              <a:rPr lang="en-US" sz="2400" dirty="0" err="1" smtClean="0"/>
              <a:t>bẩy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dirty="0" err="1"/>
              <a:t>L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marketing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     -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,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tranh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3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800" dirty="0" smtClean="0"/>
              <a:t>3.2.2</a:t>
            </a:r>
            <a:r>
              <a:rPr lang="en-US" sz="2800" dirty="0" smtClean="0"/>
              <a:t>.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endParaRPr lang="en-US" sz="2800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50017" y="1582962"/>
            <a:ext cx="7442810" cy="3986893"/>
            <a:chOff x="955" y="912"/>
            <a:chExt cx="3761" cy="2637"/>
          </a:xfrm>
        </p:grpSpPr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959" y="912"/>
              <a:ext cx="951" cy="263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143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nl-NL" sz="1200" dirty="0" smtClean="0">
                  <a:latin typeface="Verdana" pitchFamily="34" charset="0"/>
                </a:rPr>
                <a:t>Nhân tố bên </a:t>
              </a:r>
              <a:r>
                <a:rPr lang="nl-NL" sz="1200" dirty="0">
                  <a:latin typeface="Verdana" pitchFamily="34" charset="0"/>
                </a:rPr>
                <a:t>trong</a:t>
              </a:r>
            </a:p>
            <a:p>
              <a:pPr eaLnBrk="1" hangingPunct="1"/>
              <a:endParaRPr lang="nl-NL" sz="1600" dirty="0">
                <a:latin typeface="+mn-lt"/>
              </a:endParaRPr>
            </a:p>
            <a:p>
              <a:pPr eaLnBrk="1" hangingPunct="1"/>
              <a:endParaRPr lang="nl-NL" sz="1600" dirty="0">
                <a:latin typeface="+mn-lt"/>
              </a:endParaRPr>
            </a:p>
            <a:p>
              <a:pPr marL="342900" lvl="1" indent="-228600" eaLnBrk="1" hangingPunct="1">
                <a:spcBef>
                  <a:spcPts val="1200"/>
                </a:spcBef>
                <a:buAutoNum type="arabicPeriod"/>
              </a:pPr>
              <a:r>
                <a:rPr lang="nl-NL" sz="1600" dirty="0" smtClean="0">
                  <a:latin typeface="+mn-lt"/>
                </a:rPr>
                <a:t>Các </a:t>
              </a:r>
              <a:r>
                <a:rPr lang="nl-NL" sz="1600" dirty="0">
                  <a:latin typeface="+mn-lt"/>
                </a:rPr>
                <a:t>mục tiêu </a:t>
              </a:r>
              <a:r>
                <a:rPr lang="nl-NL" sz="1600" dirty="0" smtClean="0">
                  <a:latin typeface="+mn-lt"/>
                </a:rPr>
                <a:t>Marketing</a:t>
              </a:r>
            </a:p>
            <a:p>
              <a:pPr marL="342900" lvl="1" indent="-228600" eaLnBrk="1" hangingPunct="1">
                <a:spcBef>
                  <a:spcPts val="1200"/>
                </a:spcBef>
                <a:buAutoNum type="arabicPeriod"/>
              </a:pPr>
              <a:r>
                <a:rPr lang="nl-NL" sz="1600" dirty="0" smtClean="0">
                  <a:latin typeface="+mn-lt"/>
                </a:rPr>
                <a:t>Marketing mix</a:t>
              </a:r>
            </a:p>
            <a:p>
              <a:pPr marL="342900" lvl="1" indent="-228600" eaLnBrk="1" hangingPunct="1">
                <a:spcBef>
                  <a:spcPts val="1200"/>
                </a:spcBef>
                <a:buAutoNum type="arabicPeriod"/>
              </a:pPr>
              <a:r>
                <a:rPr lang="nl-NL" sz="1600" dirty="0" smtClean="0">
                  <a:latin typeface="+mn-lt"/>
                </a:rPr>
                <a:t>Chi </a:t>
              </a:r>
              <a:r>
                <a:rPr lang="nl-NL" sz="1600" dirty="0">
                  <a:latin typeface="+mn-lt"/>
                </a:rPr>
                <a:t>phí sản </a:t>
              </a:r>
              <a:r>
                <a:rPr lang="nl-NL" sz="1600" dirty="0" smtClean="0">
                  <a:latin typeface="+mn-lt"/>
                </a:rPr>
                <a:t>xuất</a:t>
              </a:r>
            </a:p>
            <a:p>
              <a:pPr marL="342900" lvl="1" indent="-228600" eaLnBrk="1" hangingPunct="1">
                <a:spcBef>
                  <a:spcPts val="1200"/>
                </a:spcBef>
                <a:buAutoNum type="arabicPeriod"/>
              </a:pPr>
              <a:r>
                <a:rPr lang="nl-NL" sz="1600" dirty="0" smtClean="0">
                  <a:latin typeface="+mn-lt"/>
                </a:rPr>
                <a:t>Các </a:t>
              </a:r>
              <a:r>
                <a:rPr lang="nl-NL" sz="1600" dirty="0">
                  <a:latin typeface="+mn-lt"/>
                </a:rPr>
                <a:t>yếu tố khác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955" y="1237"/>
              <a:ext cx="959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792" y="912"/>
              <a:ext cx="924" cy="263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nl-NL" sz="1200" dirty="0" smtClean="0">
                  <a:latin typeface="Verdana" pitchFamily="34" charset="0"/>
                </a:rPr>
                <a:t>Nhân tố </a:t>
              </a:r>
              <a:r>
                <a:rPr lang="nl-NL" sz="1200" dirty="0">
                  <a:latin typeface="Verdana" pitchFamily="34" charset="0"/>
                </a:rPr>
                <a:t>bên ngoài</a:t>
              </a:r>
            </a:p>
            <a:p>
              <a:pPr eaLnBrk="1" hangingPunct="1"/>
              <a:endParaRPr lang="nl-NL" sz="1200" dirty="0">
                <a:latin typeface="Verdana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endParaRPr lang="nl-NL" sz="1600" b="0" dirty="0">
                <a:latin typeface="+mn-lt"/>
              </a:endParaRPr>
            </a:p>
            <a:p>
              <a:pPr lvl="2" eaLnBrk="1" hangingPunct="1">
                <a:lnSpc>
                  <a:spcPct val="150000"/>
                </a:lnSpc>
              </a:pPr>
              <a:r>
                <a:rPr lang="nl-NL" sz="1600" dirty="0" smtClean="0">
                  <a:latin typeface="+mn-lt"/>
                </a:rPr>
                <a:t>1. </a:t>
              </a:r>
              <a:r>
                <a:rPr lang="nl-NL" sz="1600" dirty="0">
                  <a:latin typeface="+mn-lt"/>
                </a:rPr>
                <a:t>Cầu của thị trường mục </a:t>
              </a:r>
              <a:r>
                <a:rPr lang="nl-NL" sz="1600" dirty="0" smtClean="0">
                  <a:latin typeface="+mn-lt"/>
                </a:rPr>
                <a:t>tiêu</a:t>
              </a:r>
            </a:p>
            <a:p>
              <a:pPr marL="457200" lvl="2" indent="-228600" eaLnBrk="1" hangingPunct="1">
                <a:lnSpc>
                  <a:spcPct val="150000"/>
                </a:lnSpc>
                <a:buAutoNum type="arabicPeriod" startAt="2"/>
              </a:pPr>
              <a:r>
                <a:rPr lang="nl-NL" sz="1600" dirty="0" smtClean="0">
                  <a:latin typeface="+mn-lt"/>
                </a:rPr>
                <a:t>Cạnh tranh</a:t>
              </a:r>
            </a:p>
            <a:p>
              <a:pPr marL="457200" lvl="2" indent="-228600" eaLnBrk="1" hangingPunct="1">
                <a:lnSpc>
                  <a:spcPct val="150000"/>
                </a:lnSpc>
                <a:buAutoNum type="arabicPeriod" startAt="2"/>
              </a:pPr>
              <a:r>
                <a:rPr lang="nl-NL" sz="1600" dirty="0" smtClean="0">
                  <a:latin typeface="+mn-lt"/>
                </a:rPr>
                <a:t> </a:t>
              </a:r>
              <a:r>
                <a:rPr lang="nl-NL" sz="1600" dirty="0">
                  <a:latin typeface="+mn-lt"/>
                </a:rPr>
                <a:t>Các yếu tố khác    của môi trường   Marketing</a:t>
              </a:r>
            </a:p>
            <a:p>
              <a:pPr eaLnBrk="1" hangingPunct="1"/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3790" y="1234"/>
              <a:ext cx="926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538" y="1056"/>
              <a:ext cx="721" cy="220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200" b="0">
                <a:latin typeface="Verdan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2702" y="1426"/>
              <a:ext cx="393" cy="15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nl-NL" sz="1600" dirty="0">
                  <a:latin typeface="+mn-lt"/>
                </a:rPr>
                <a:t>CÁC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nl-NL" sz="1600" dirty="0">
                  <a:latin typeface="+mn-lt"/>
                </a:rPr>
                <a:t>QUYẾT ĐỊNH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nl-NL" sz="1600" dirty="0">
                  <a:latin typeface="+mn-lt"/>
                </a:rPr>
                <a:t>VỀ GIÁ</a:t>
              </a:r>
            </a:p>
            <a:p>
              <a:pPr algn="ctr" eaLnBrk="1" hangingPunct="1"/>
              <a:endParaRPr lang="en-US" sz="1200" b="0" dirty="0">
                <a:latin typeface="Verdana" pitchFamily="34" charset="0"/>
              </a:endParaRPr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1999" y="1531"/>
              <a:ext cx="436" cy="101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200" b="0">
                <a:latin typeface="Verdana" pitchFamily="34" charset="0"/>
              </a:endParaRP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316" y="1578"/>
              <a:ext cx="416" cy="959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1200" b="0">
                <a:latin typeface="Verdana" pitchFamily="34" charset="0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1267" y="1168"/>
              <a:ext cx="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a.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tố</a:t>
            </a:r>
            <a:r>
              <a:rPr lang="en-US" sz="3600" dirty="0" smtClean="0"/>
              <a:t> </a:t>
            </a:r>
            <a:r>
              <a:rPr lang="en-US" sz="3600" dirty="0" err="1" smtClean="0"/>
              <a:t>bên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mục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tiêu</a:t>
            </a:r>
            <a:r>
              <a:rPr lang="en-US" sz="2400" dirty="0" smtClean="0">
                <a:solidFill>
                  <a:srgbClr val="000099"/>
                </a:solidFill>
              </a:rPr>
              <a:t> Marketing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r>
              <a:rPr lang="en-US" sz="2400" dirty="0" smtClean="0"/>
              <a:t> </a:t>
            </a:r>
            <a:r>
              <a:rPr lang="en-US" sz="2400" dirty="0" err="1" smtClean="0"/>
              <a:t>sót</a:t>
            </a:r>
            <a:endParaRPr lang="en-US" sz="2400" dirty="0" smtClean="0"/>
          </a:p>
        </p:txBody>
      </p:sp>
      <p:pic>
        <p:nvPicPr>
          <p:cNvPr id="6146" name="Picture 2" descr="C:\Users\ThuongMac\Desktop\96dfc90d-e030-48bb-8a09-49260a92a2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646"/>
            <a:ext cx="47625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1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a.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tố</a:t>
            </a:r>
            <a:r>
              <a:rPr lang="en-US" sz="3600" dirty="0" smtClean="0"/>
              <a:t> </a:t>
            </a:r>
            <a:r>
              <a:rPr lang="en-US" sz="3600" dirty="0" err="1" smtClean="0"/>
              <a:t>bên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biến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số</a:t>
            </a:r>
            <a:r>
              <a:rPr lang="en-US" sz="2400" dirty="0" smtClean="0">
                <a:solidFill>
                  <a:srgbClr val="000099"/>
                </a:solidFill>
              </a:rPr>
              <a:t> Marketing mix</a:t>
            </a:r>
          </a:p>
          <a:p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endParaRPr lang="en-US" sz="2400" dirty="0" smtClean="0"/>
          </a:p>
          <a:p>
            <a:r>
              <a:rPr lang="en-US" sz="2400" dirty="0" err="1" smtClean="0"/>
              <a:t>Xúc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endParaRPr lang="en-US" sz="2400" dirty="0"/>
          </a:p>
        </p:txBody>
      </p:sp>
      <p:pic>
        <p:nvPicPr>
          <p:cNvPr id="7170" name="Picture 2" descr="C:\Users\ThuongMac\Desktop\Marketing-Mi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19200"/>
            <a:ext cx="4876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1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Chi </a:t>
            </a:r>
            <a:r>
              <a:rPr lang="en-US" sz="2400" dirty="0" err="1" smtClean="0">
                <a:solidFill>
                  <a:srgbClr val="000099"/>
                </a:solidFill>
              </a:rPr>
              <a:t>phí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marketing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marketing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:\Users\ThuongMac\Desktop\value-vs-cost-outweighing-form-weights-balance-439758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2819400"/>
            <a:ext cx="47244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914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CHƯƠNG 3 HỆ THỐNG MARKETING HỖN HỢP  TRONG DOANH NGHIỆP </vt:lpstr>
      <vt:lpstr>3.2. Chính sách giá </vt:lpstr>
      <vt:lpstr> Dưới góc độ marketing  </vt:lpstr>
      <vt:lpstr>PowerPoint Presentation</vt:lpstr>
      <vt:lpstr>Tầm quan trọng của giá</vt:lpstr>
      <vt:lpstr>3.2.2. Các nhân tố ảnh hưởng đến quyết định về giá</vt:lpstr>
      <vt:lpstr>a. Các nhân tố bên trong </vt:lpstr>
      <vt:lpstr>a. Các nhân tố bên trong </vt:lpstr>
      <vt:lpstr>PowerPoint Presentation</vt:lpstr>
      <vt:lpstr>PowerPoint Presentation</vt:lpstr>
      <vt:lpstr>b. Các nhân tố bên ngoài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3.2.3. Quy trình xác định giá </vt:lpstr>
      <vt:lpstr>Các chiến lược giá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7 CHIẾN LƯỢC GIÁ</dc:title>
  <dc:creator>ThuongMac</dc:creator>
  <cp:lastModifiedBy>ThuongMac</cp:lastModifiedBy>
  <cp:revision>33</cp:revision>
  <dcterms:created xsi:type="dcterms:W3CDTF">2016-08-14T13:11:51Z</dcterms:created>
  <dcterms:modified xsi:type="dcterms:W3CDTF">2020-10-13T14:28:04Z</dcterms:modified>
</cp:coreProperties>
</file>