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48" r:id="rId1"/>
  </p:sldMasterIdLst>
  <p:notesMasterIdLst>
    <p:notesMasterId r:id="rId16"/>
  </p:notesMasterIdLst>
  <p:sldIdLst>
    <p:sldId id="256" r:id="rId2"/>
    <p:sldId id="437" r:id="rId3"/>
    <p:sldId id="436" r:id="rId4"/>
    <p:sldId id="401" r:id="rId5"/>
    <p:sldId id="429" r:id="rId6"/>
    <p:sldId id="430" r:id="rId7"/>
    <p:sldId id="402" r:id="rId8"/>
    <p:sldId id="434" r:id="rId9"/>
    <p:sldId id="435" r:id="rId10"/>
    <p:sldId id="438" r:id="rId11"/>
    <p:sldId id="403" r:id="rId12"/>
    <p:sldId id="404" r:id="rId13"/>
    <p:sldId id="405" r:id="rId14"/>
    <p:sldId id="27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E3F360-B77D-411B-BC02-E6CA0242E0C5}">
          <p14:sldIdLst>
            <p14:sldId id="256"/>
            <p14:sldId id="437"/>
            <p14:sldId id="436"/>
            <p14:sldId id="401"/>
            <p14:sldId id="429"/>
            <p14:sldId id="430"/>
            <p14:sldId id="402"/>
            <p14:sldId id="434"/>
            <p14:sldId id="435"/>
            <p14:sldId id="438"/>
            <p14:sldId id="403"/>
            <p14:sldId id="404"/>
            <p14:sldId id="405"/>
            <p14:sldId id="2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509EAE"/>
    <a:srgbClr val="296CB5"/>
    <a:srgbClr val="CCDFF4"/>
    <a:srgbClr val="3D7783"/>
    <a:srgbClr val="E5F1F3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484" autoAdjust="0"/>
  </p:normalViewPr>
  <p:slideViewPr>
    <p:cSldViewPr>
      <p:cViewPr>
        <p:scale>
          <a:sx n="66" d="100"/>
          <a:sy n="66" d="100"/>
        </p:scale>
        <p:origin x="-1272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7D650-4C1D-4B95-8A7E-5CF4623FA6FC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8EA2D6-3003-4D13-BBCB-8F09468741BF}">
      <dgm:prSet phldrT="[Text]" custT="1"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E3A0DB66-B1F4-4786-AE23-AD0AF1FE538A}" type="parTrans" cxnId="{016E3946-4C44-4E96-A9AB-07D4BEA32DC6}">
      <dgm:prSet/>
      <dgm:spPr/>
      <dgm:t>
        <a:bodyPr/>
        <a:lstStyle/>
        <a:p>
          <a:endParaRPr lang="en-US"/>
        </a:p>
      </dgm:t>
    </dgm:pt>
    <dgm:pt modelId="{7B25F166-DD33-4DCE-A843-976FAA3DF542}" type="sibTrans" cxnId="{016E3946-4C44-4E96-A9AB-07D4BEA32DC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21169114-448B-4A40-8014-15E4ABF9F842}">
      <dgm:prSet phldrT="[Text]" custT="1"/>
      <dgm:spPr/>
      <dgm:t>
        <a:bodyPr/>
        <a:lstStyle/>
        <a:p>
          <a:r>
            <a:rPr lang="en-US" sz="2400" dirty="0" err="1" smtClean="0"/>
            <a:t>Tổng</a:t>
          </a:r>
          <a:r>
            <a:rPr lang="en-US" sz="2400" dirty="0" smtClean="0"/>
            <a:t> </a:t>
          </a:r>
          <a:r>
            <a:rPr lang="en-US" sz="2400" dirty="0" err="1" smtClean="0"/>
            <a:t>quan</a:t>
          </a:r>
          <a:r>
            <a:rPr lang="en-US" sz="2400" dirty="0" smtClean="0"/>
            <a:t> </a:t>
          </a:r>
          <a:r>
            <a:rPr lang="en-US" sz="2400" dirty="0" err="1" smtClean="0"/>
            <a:t>về</a:t>
          </a:r>
          <a:r>
            <a:rPr lang="en-US" sz="2400" dirty="0" smtClean="0"/>
            <a:t> </a:t>
          </a:r>
          <a:r>
            <a:rPr lang="en-US" sz="2400" dirty="0" err="1" smtClean="0"/>
            <a:t>quản</a:t>
          </a:r>
          <a:r>
            <a:rPr lang="en-US" sz="2400" dirty="0" smtClean="0"/>
            <a:t> </a:t>
          </a:r>
          <a:r>
            <a:rPr lang="en-US" sz="2400" dirty="0" err="1" smtClean="0"/>
            <a:t>trị</a:t>
          </a:r>
          <a:endParaRPr lang="en-US" sz="2400" dirty="0">
            <a:solidFill>
              <a:schemeClr val="tx1"/>
            </a:solidFill>
          </a:endParaRPr>
        </a:p>
      </dgm:t>
    </dgm:pt>
    <dgm:pt modelId="{B10C6B00-EAA6-473C-95FA-619666A2034E}" type="parTrans" cxnId="{AB6FCDA2-F5D7-483F-8943-6A22A00E738D}">
      <dgm:prSet/>
      <dgm:spPr/>
      <dgm:t>
        <a:bodyPr/>
        <a:lstStyle/>
        <a:p>
          <a:endParaRPr lang="en-US"/>
        </a:p>
      </dgm:t>
    </dgm:pt>
    <dgm:pt modelId="{70A4FBF5-2E4D-41CD-95D2-00DD0F38C75D}" type="sibTrans" cxnId="{AB6FCDA2-F5D7-483F-8943-6A22A00E738D}">
      <dgm:prSet/>
      <dgm:spPr/>
      <dgm:t>
        <a:bodyPr/>
        <a:lstStyle/>
        <a:p>
          <a:endParaRPr lang="en-US"/>
        </a:p>
      </dgm:t>
    </dgm:pt>
    <dgm:pt modelId="{29B4AAE0-BF4A-4823-9CD6-C2532575804C}">
      <dgm:prSet phldrT="[Text]" custT="1"/>
      <dgm:spPr/>
      <dgm:t>
        <a:bodyPr/>
        <a:lstStyle/>
        <a:p>
          <a:r>
            <a:rPr lang="en-US" sz="2400" dirty="0" err="1" smtClean="0"/>
            <a:t>Tổng</a:t>
          </a:r>
          <a:r>
            <a:rPr lang="en-US" sz="2400" dirty="0" smtClean="0"/>
            <a:t> </a:t>
          </a:r>
          <a:r>
            <a:rPr lang="en-US" sz="2400" dirty="0" err="1" smtClean="0"/>
            <a:t>quan</a:t>
          </a:r>
          <a:r>
            <a:rPr lang="en-US" sz="2400" dirty="0" smtClean="0"/>
            <a:t> </a:t>
          </a:r>
          <a:r>
            <a:rPr lang="en-US" sz="2400" dirty="0" err="1" smtClean="0"/>
            <a:t>về</a:t>
          </a:r>
          <a:r>
            <a:rPr lang="en-US" sz="2400" dirty="0" smtClean="0"/>
            <a:t> </a:t>
          </a:r>
          <a:r>
            <a:rPr lang="en-US" sz="2400" dirty="0" err="1" smtClean="0"/>
            <a:t>doanh</a:t>
          </a:r>
          <a:r>
            <a:rPr lang="en-US" sz="2400" dirty="0" smtClean="0"/>
            <a:t> </a:t>
          </a:r>
          <a:r>
            <a:rPr lang="en-US" sz="2400" dirty="0" err="1" smtClean="0"/>
            <a:t>nghiệp</a:t>
          </a:r>
          <a:endParaRPr lang="en-US" sz="2400" dirty="0">
            <a:solidFill>
              <a:schemeClr val="tx1"/>
            </a:solidFill>
          </a:endParaRPr>
        </a:p>
      </dgm:t>
    </dgm:pt>
    <dgm:pt modelId="{35FF9DB1-801D-40E4-A3C7-272023F3021C}" type="parTrans" cxnId="{58AEA573-6443-437C-9CCB-1CB42DBECB7B}">
      <dgm:prSet/>
      <dgm:spPr/>
      <dgm:t>
        <a:bodyPr/>
        <a:lstStyle/>
        <a:p>
          <a:endParaRPr lang="en-US"/>
        </a:p>
      </dgm:t>
    </dgm:pt>
    <dgm:pt modelId="{4D261837-83D1-426B-91A9-FD2BFF7906CC}" type="sibTrans" cxnId="{58AEA573-6443-437C-9CCB-1CB42DBECB7B}">
      <dgm:prSet/>
      <dgm:spPr/>
      <dgm:t>
        <a:bodyPr/>
        <a:lstStyle/>
        <a:p>
          <a:endParaRPr lang="en-US"/>
        </a:p>
      </dgm:t>
    </dgm:pt>
    <dgm:pt modelId="{C7E36879-23AB-4044-AEB8-30D0AECE26D5}" type="pres">
      <dgm:prSet presAssocID="{02E7D650-4C1D-4B95-8A7E-5CF4623FA6F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80AF61D3-9A2F-4341-8E2E-35B62B990A8A}" type="pres">
      <dgm:prSet presAssocID="{7B25F166-DD33-4DCE-A843-976FAA3DF542}" presName="picture_1" presStyleLbl="bgImgPlace1" presStyleIdx="0" presStyleCnt="1" custScaleX="98444" custScaleY="102997" custLinFactNeighborX="-14169" custLinFactNeighborY="-1425"/>
      <dgm:spPr/>
      <dgm:t>
        <a:bodyPr/>
        <a:lstStyle/>
        <a:p>
          <a:endParaRPr lang="en-US"/>
        </a:p>
      </dgm:t>
    </dgm:pt>
    <dgm:pt modelId="{E354CBDC-C759-4D08-8DDF-0F2CDC2B6E13}" type="pres">
      <dgm:prSet presAssocID="{0A8EA2D6-3003-4D13-BBCB-8F09468741BF}" presName="text_1" presStyleLbl="node1" presStyleIdx="0" presStyleCnt="0" custAng="10800000" custFlipVert="1" custScaleY="42375" custLinFactNeighborX="2615" custLinFactNeighborY="363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2BF1A-8C15-4323-948C-6EF2A7ECF571}" type="pres">
      <dgm:prSet presAssocID="{02E7D650-4C1D-4B95-8A7E-5CF4623FA6FC}" presName="linV" presStyleCnt="0"/>
      <dgm:spPr/>
    </dgm:pt>
    <dgm:pt modelId="{BAFBB80D-14D1-49A3-8799-AD9C65B0ED29}" type="pres">
      <dgm:prSet presAssocID="{21169114-448B-4A40-8014-15E4ABF9F842}" presName="pair" presStyleCnt="0"/>
      <dgm:spPr/>
    </dgm:pt>
    <dgm:pt modelId="{7C4893BE-FA28-46EE-8873-DE0EF5469918}" type="pres">
      <dgm:prSet presAssocID="{21169114-448B-4A40-8014-15E4ABF9F842}" presName="spaceH" presStyleLbl="node1" presStyleIdx="0" presStyleCnt="0"/>
      <dgm:spPr/>
    </dgm:pt>
    <dgm:pt modelId="{990B00D4-FCBC-44FD-84D9-573F6E8FBCA8}" type="pres">
      <dgm:prSet presAssocID="{21169114-448B-4A40-8014-15E4ABF9F842}" presName="desPictures" presStyleLbl="alignImgPlace1" presStyleIdx="0" presStyleCnt="2" custLinFactNeighborX="45536" custLinFactNeighborY="669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A0F9F2B4-EFD1-40DA-AA40-22C83A9CA2F9}" type="pres">
      <dgm:prSet presAssocID="{21169114-448B-4A40-8014-15E4ABF9F842}" presName="desTextWrapper" presStyleCnt="0"/>
      <dgm:spPr/>
    </dgm:pt>
    <dgm:pt modelId="{D50A50CD-B958-462A-9032-24D3216E1589}" type="pres">
      <dgm:prSet presAssocID="{21169114-448B-4A40-8014-15E4ABF9F842}" presName="desText" presStyleLbl="revTx" presStyleIdx="0" presStyleCnt="2" custScaleX="291241" custLinFactNeighborX="20577" custLinFactNeighborY="1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C7067-5E02-46CE-AC3D-78E35C1D722D}" type="pres">
      <dgm:prSet presAssocID="{70A4FBF5-2E4D-41CD-95D2-00DD0F38C75D}" presName="spaceV" presStyleCnt="0"/>
      <dgm:spPr/>
    </dgm:pt>
    <dgm:pt modelId="{0141AACD-BE22-455C-8D7E-169DB7D8DA29}" type="pres">
      <dgm:prSet presAssocID="{29B4AAE0-BF4A-4823-9CD6-C2532575804C}" presName="pair" presStyleCnt="0"/>
      <dgm:spPr/>
    </dgm:pt>
    <dgm:pt modelId="{5671CE48-D496-44B4-98D6-A281B39DECD9}" type="pres">
      <dgm:prSet presAssocID="{29B4AAE0-BF4A-4823-9CD6-C2532575804C}" presName="spaceH" presStyleLbl="node1" presStyleIdx="0" presStyleCnt="0"/>
      <dgm:spPr/>
    </dgm:pt>
    <dgm:pt modelId="{F825D04D-E9C8-4FD8-8A65-5C6947A4D83F}" type="pres">
      <dgm:prSet presAssocID="{29B4AAE0-BF4A-4823-9CD6-C2532575804C}" presName="desPictures" presStyleLbl="alignImgPlace1" presStyleIdx="1" presStyleCnt="2" custLinFactNeighborX="36615" custLinFactNeighborY="2761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0F160CE5-DB69-460B-8C4B-206F58090150}" type="pres">
      <dgm:prSet presAssocID="{29B4AAE0-BF4A-4823-9CD6-C2532575804C}" presName="desTextWrapper" presStyleCnt="0"/>
      <dgm:spPr/>
    </dgm:pt>
    <dgm:pt modelId="{2B9EC5D4-25AB-4E61-BBED-A6B51705BF08}" type="pres">
      <dgm:prSet presAssocID="{29B4AAE0-BF4A-4823-9CD6-C2532575804C}" presName="desText" presStyleLbl="revTx" presStyleIdx="1" presStyleCnt="2" custScaleX="271014" custLinFactNeighborX="34305" custLinFactNeighborY="33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B8EF8-269D-43EB-90D8-92859CD3ABB8}" type="pres">
      <dgm:prSet presAssocID="{02E7D650-4C1D-4B95-8A7E-5CF4623FA6FC}" presName="maxNode" presStyleCnt="0"/>
      <dgm:spPr/>
    </dgm:pt>
    <dgm:pt modelId="{2D1829B4-8474-486E-9439-872AECC117BC}" type="pres">
      <dgm:prSet presAssocID="{02E7D650-4C1D-4B95-8A7E-5CF4623FA6FC}" presName="Name33" presStyleCnt="0"/>
      <dgm:spPr/>
    </dgm:pt>
  </dgm:ptLst>
  <dgm:cxnLst>
    <dgm:cxn modelId="{016E3946-4C44-4E96-A9AB-07D4BEA32DC6}" srcId="{02E7D650-4C1D-4B95-8A7E-5CF4623FA6FC}" destId="{0A8EA2D6-3003-4D13-BBCB-8F09468741BF}" srcOrd="0" destOrd="0" parTransId="{E3A0DB66-B1F4-4786-AE23-AD0AF1FE538A}" sibTransId="{7B25F166-DD33-4DCE-A843-976FAA3DF542}"/>
    <dgm:cxn modelId="{101982D4-1F40-4523-901D-0380667B88C2}" type="presOf" srcId="{29B4AAE0-BF4A-4823-9CD6-C2532575804C}" destId="{2B9EC5D4-25AB-4E61-BBED-A6B51705BF08}" srcOrd="0" destOrd="0" presId="urn:microsoft.com/office/officeart/2008/layout/AccentedPicture"/>
    <dgm:cxn modelId="{0DBF0A2B-B9DA-409B-9E3F-35ECF38B2190}" type="presOf" srcId="{21169114-448B-4A40-8014-15E4ABF9F842}" destId="{D50A50CD-B958-462A-9032-24D3216E1589}" srcOrd="0" destOrd="0" presId="urn:microsoft.com/office/officeart/2008/layout/AccentedPicture"/>
    <dgm:cxn modelId="{73AA2095-33B6-4B82-9B34-2943DCF8DF45}" type="presOf" srcId="{0A8EA2D6-3003-4D13-BBCB-8F09468741BF}" destId="{E354CBDC-C759-4D08-8DDF-0F2CDC2B6E13}" srcOrd="0" destOrd="0" presId="urn:microsoft.com/office/officeart/2008/layout/AccentedPicture"/>
    <dgm:cxn modelId="{58AEA573-6443-437C-9CCB-1CB42DBECB7B}" srcId="{02E7D650-4C1D-4B95-8A7E-5CF4623FA6FC}" destId="{29B4AAE0-BF4A-4823-9CD6-C2532575804C}" srcOrd="2" destOrd="0" parTransId="{35FF9DB1-801D-40E4-A3C7-272023F3021C}" sibTransId="{4D261837-83D1-426B-91A9-FD2BFF7906CC}"/>
    <dgm:cxn modelId="{6E5B461C-B630-4035-ADCA-2C790DCB0E6C}" type="presOf" srcId="{7B25F166-DD33-4DCE-A843-976FAA3DF542}" destId="{80AF61D3-9A2F-4341-8E2E-35B62B990A8A}" srcOrd="0" destOrd="0" presId="urn:microsoft.com/office/officeart/2008/layout/AccentedPicture"/>
    <dgm:cxn modelId="{DCC2E228-B3E5-430B-8E1C-D4EDE8E05647}" type="presOf" srcId="{02E7D650-4C1D-4B95-8A7E-5CF4623FA6FC}" destId="{C7E36879-23AB-4044-AEB8-30D0AECE26D5}" srcOrd="0" destOrd="0" presId="urn:microsoft.com/office/officeart/2008/layout/AccentedPicture"/>
    <dgm:cxn modelId="{AB6FCDA2-F5D7-483F-8943-6A22A00E738D}" srcId="{02E7D650-4C1D-4B95-8A7E-5CF4623FA6FC}" destId="{21169114-448B-4A40-8014-15E4ABF9F842}" srcOrd="1" destOrd="0" parTransId="{B10C6B00-EAA6-473C-95FA-619666A2034E}" sibTransId="{70A4FBF5-2E4D-41CD-95D2-00DD0F38C75D}"/>
    <dgm:cxn modelId="{61F37555-FD61-4A7E-8417-FA5816D6B363}" type="presParOf" srcId="{C7E36879-23AB-4044-AEB8-30D0AECE26D5}" destId="{80AF61D3-9A2F-4341-8E2E-35B62B990A8A}" srcOrd="0" destOrd="0" presId="urn:microsoft.com/office/officeart/2008/layout/AccentedPicture"/>
    <dgm:cxn modelId="{81125848-DF99-41C9-82FC-10BA3F7CC4E3}" type="presParOf" srcId="{C7E36879-23AB-4044-AEB8-30D0AECE26D5}" destId="{E354CBDC-C759-4D08-8DDF-0F2CDC2B6E13}" srcOrd="1" destOrd="0" presId="urn:microsoft.com/office/officeart/2008/layout/AccentedPicture"/>
    <dgm:cxn modelId="{2B98C3F2-727F-4B8C-8C75-8C5508CE6EC9}" type="presParOf" srcId="{C7E36879-23AB-4044-AEB8-30D0AECE26D5}" destId="{FA32BF1A-8C15-4323-948C-6EF2A7ECF571}" srcOrd="2" destOrd="0" presId="urn:microsoft.com/office/officeart/2008/layout/AccentedPicture"/>
    <dgm:cxn modelId="{E112D768-A9C6-4574-BF2D-D1C0C199A3F1}" type="presParOf" srcId="{FA32BF1A-8C15-4323-948C-6EF2A7ECF571}" destId="{BAFBB80D-14D1-49A3-8799-AD9C65B0ED29}" srcOrd="0" destOrd="0" presId="urn:microsoft.com/office/officeart/2008/layout/AccentedPicture"/>
    <dgm:cxn modelId="{7FFD1FBB-15FC-4609-B07C-98807D6E42F6}" type="presParOf" srcId="{BAFBB80D-14D1-49A3-8799-AD9C65B0ED29}" destId="{7C4893BE-FA28-46EE-8873-DE0EF5469918}" srcOrd="0" destOrd="0" presId="urn:microsoft.com/office/officeart/2008/layout/AccentedPicture"/>
    <dgm:cxn modelId="{478572C5-0B2F-480B-86D7-80EC18900D82}" type="presParOf" srcId="{BAFBB80D-14D1-49A3-8799-AD9C65B0ED29}" destId="{990B00D4-FCBC-44FD-84D9-573F6E8FBCA8}" srcOrd="1" destOrd="0" presId="urn:microsoft.com/office/officeart/2008/layout/AccentedPicture"/>
    <dgm:cxn modelId="{042B15AE-3DAF-4704-8616-A60C1A4E70F4}" type="presParOf" srcId="{BAFBB80D-14D1-49A3-8799-AD9C65B0ED29}" destId="{A0F9F2B4-EFD1-40DA-AA40-22C83A9CA2F9}" srcOrd="2" destOrd="0" presId="urn:microsoft.com/office/officeart/2008/layout/AccentedPicture"/>
    <dgm:cxn modelId="{0BBE1B2C-A35B-4991-A590-F89ECA853C12}" type="presParOf" srcId="{A0F9F2B4-EFD1-40DA-AA40-22C83A9CA2F9}" destId="{D50A50CD-B958-462A-9032-24D3216E1589}" srcOrd="0" destOrd="0" presId="urn:microsoft.com/office/officeart/2008/layout/AccentedPicture"/>
    <dgm:cxn modelId="{31164CF1-B1D8-47DD-BBED-BB268E090CE3}" type="presParOf" srcId="{FA32BF1A-8C15-4323-948C-6EF2A7ECF571}" destId="{985C7067-5E02-46CE-AC3D-78E35C1D722D}" srcOrd="1" destOrd="0" presId="urn:microsoft.com/office/officeart/2008/layout/AccentedPicture"/>
    <dgm:cxn modelId="{A1A05269-4CF1-4FA0-9E0A-7029F7CAEF23}" type="presParOf" srcId="{FA32BF1A-8C15-4323-948C-6EF2A7ECF571}" destId="{0141AACD-BE22-455C-8D7E-169DB7D8DA29}" srcOrd="2" destOrd="0" presId="urn:microsoft.com/office/officeart/2008/layout/AccentedPicture"/>
    <dgm:cxn modelId="{1B8EAB8E-E796-45B0-8DBA-FBD9467C755C}" type="presParOf" srcId="{0141AACD-BE22-455C-8D7E-169DB7D8DA29}" destId="{5671CE48-D496-44B4-98D6-A281B39DECD9}" srcOrd="0" destOrd="0" presId="urn:microsoft.com/office/officeart/2008/layout/AccentedPicture"/>
    <dgm:cxn modelId="{0C3549BE-0289-418C-8AE2-D641A0711346}" type="presParOf" srcId="{0141AACD-BE22-455C-8D7E-169DB7D8DA29}" destId="{F825D04D-E9C8-4FD8-8A65-5C6947A4D83F}" srcOrd="1" destOrd="0" presId="urn:microsoft.com/office/officeart/2008/layout/AccentedPicture"/>
    <dgm:cxn modelId="{93DC1EC7-C4A3-441F-86EF-4D5F90DEBB0C}" type="presParOf" srcId="{0141AACD-BE22-455C-8D7E-169DB7D8DA29}" destId="{0F160CE5-DB69-460B-8C4B-206F58090150}" srcOrd="2" destOrd="0" presId="urn:microsoft.com/office/officeart/2008/layout/AccentedPicture"/>
    <dgm:cxn modelId="{D6B7A70F-DB22-42ED-B166-9DC5D552D78F}" type="presParOf" srcId="{0F160CE5-DB69-460B-8C4B-206F58090150}" destId="{2B9EC5D4-25AB-4E61-BBED-A6B51705BF08}" srcOrd="0" destOrd="0" presId="urn:microsoft.com/office/officeart/2008/layout/AccentedPicture"/>
    <dgm:cxn modelId="{A010FF55-24CB-4EC5-A526-E1A2B5998A4D}" type="presParOf" srcId="{C7E36879-23AB-4044-AEB8-30D0AECE26D5}" destId="{E3CB8EF8-269D-43EB-90D8-92859CD3ABB8}" srcOrd="3" destOrd="0" presId="urn:microsoft.com/office/officeart/2008/layout/AccentedPicture"/>
    <dgm:cxn modelId="{C57BCAB8-0A5E-41AB-A117-25E0612F86D7}" type="presParOf" srcId="{E3CB8EF8-269D-43EB-90D8-92859CD3ABB8}" destId="{2D1829B4-8474-486E-9439-872AECC117BC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F61D3-9A2F-4341-8E2E-35B62B990A8A}">
      <dsp:nvSpPr>
        <dsp:cNvPr id="0" name=""/>
        <dsp:cNvSpPr/>
      </dsp:nvSpPr>
      <dsp:spPr>
        <a:xfrm>
          <a:off x="0" y="194878"/>
          <a:ext cx="3924270" cy="523694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4CBDC-C759-4D08-8DDF-0F2CDC2B6E13}">
      <dsp:nvSpPr>
        <dsp:cNvPr id="0" name=""/>
        <dsp:cNvSpPr/>
      </dsp:nvSpPr>
      <dsp:spPr>
        <a:xfrm rot="10800000" flipV="1">
          <a:off x="560093" y="4163004"/>
          <a:ext cx="3069449" cy="12927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tx1"/>
            </a:solidFill>
          </a:endParaRPr>
        </a:p>
      </dsp:txBody>
      <dsp:txXfrm rot="-10800000">
        <a:off x="560093" y="4163004"/>
        <a:ext cx="3069449" cy="1292750"/>
      </dsp:txXfrm>
    </dsp:sp>
    <dsp:sp modelId="{990B00D4-FCBC-44FD-84D9-573F6E8FBCA8}">
      <dsp:nvSpPr>
        <dsp:cNvPr id="0" name=""/>
        <dsp:cNvSpPr/>
      </dsp:nvSpPr>
      <dsp:spPr>
        <a:xfrm>
          <a:off x="4245390" y="181181"/>
          <a:ext cx="1372832" cy="137283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A50CD-B958-462A-9032-24D3216E1589}">
      <dsp:nvSpPr>
        <dsp:cNvPr id="0" name=""/>
        <dsp:cNvSpPr/>
      </dsp:nvSpPr>
      <dsp:spPr>
        <a:xfrm>
          <a:off x="5248149" y="114022"/>
          <a:ext cx="3610050" cy="1372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Tổng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quan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về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trị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248149" y="114022"/>
        <a:ext cx="3610050" cy="1372832"/>
      </dsp:txXfrm>
    </dsp:sp>
    <dsp:sp modelId="{F825D04D-E9C8-4FD8-8A65-5C6947A4D83F}">
      <dsp:nvSpPr>
        <dsp:cNvPr id="0" name=""/>
        <dsp:cNvSpPr/>
      </dsp:nvSpPr>
      <dsp:spPr>
        <a:xfrm>
          <a:off x="4122920" y="2088374"/>
          <a:ext cx="1372832" cy="137283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EC5D4-25AB-4E61-BBED-A6B51705BF08}">
      <dsp:nvSpPr>
        <dsp:cNvPr id="0" name=""/>
        <dsp:cNvSpPr/>
      </dsp:nvSpPr>
      <dsp:spPr>
        <a:xfrm>
          <a:off x="5418314" y="2164580"/>
          <a:ext cx="3359328" cy="1372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Tổng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quan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về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doanh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nghiệp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418314" y="2164580"/>
        <a:ext cx="3359328" cy="1372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D741C-B557-C643-ACE1-96EF810CBB4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27071-1FE8-1142-B493-5196C47C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9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7071-1FE8-1142-B493-5196C47C3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Giáo</a:t>
            </a:r>
            <a:r>
              <a:rPr lang="en-US" baseline="0" smtClean="0"/>
              <a:t> </a:t>
            </a:r>
            <a:r>
              <a:rPr lang="en-US" baseline="0" err="1" smtClean="0"/>
              <a:t>viên</a:t>
            </a:r>
            <a:r>
              <a:rPr lang="en-US" baseline="0" smtClean="0"/>
              <a:t> </a:t>
            </a:r>
            <a:r>
              <a:rPr lang="en-US" baseline="0" err="1" smtClean="0"/>
              <a:t>trình</a:t>
            </a:r>
            <a:r>
              <a:rPr lang="en-US" baseline="0" smtClean="0"/>
              <a:t> </a:t>
            </a:r>
            <a:r>
              <a:rPr lang="en-US" baseline="0" err="1" smtClean="0"/>
              <a:t>bày</a:t>
            </a:r>
            <a:r>
              <a:rPr lang="en-US" baseline="0" smtClean="0"/>
              <a:t> </a:t>
            </a:r>
            <a:r>
              <a:rPr lang="en-US" baseline="0" err="1" smtClean="0"/>
              <a:t>mục</a:t>
            </a:r>
            <a:r>
              <a:rPr lang="en-US" baseline="0" smtClean="0"/>
              <a:t> </a:t>
            </a:r>
            <a:r>
              <a:rPr lang="en-US" baseline="0" err="1" smtClean="0"/>
              <a:t>tiêu</a:t>
            </a:r>
            <a:r>
              <a:rPr lang="en-US" baseline="0" smtClean="0"/>
              <a:t> </a:t>
            </a:r>
            <a:r>
              <a:rPr lang="en-US" baseline="0" err="1" smtClean="0"/>
              <a:t>khóa</a:t>
            </a:r>
            <a:r>
              <a:rPr lang="en-US" baseline="0" smtClean="0"/>
              <a:t> </a:t>
            </a:r>
            <a:r>
              <a:rPr lang="en-US" baseline="0" err="1" smtClean="0"/>
              <a:t>học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94FBDE-6F29-4A73-AE6B-B5FCEA2F2D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Rectangle 38"/>
          <p:cNvSpPr>
            <a:spLocks noChangeArrowheads="1"/>
          </p:cNvSpPr>
          <p:nvPr/>
        </p:nvSpPr>
        <p:spPr bwMode="gray">
          <a:xfrm>
            <a:off x="0" y="2971800"/>
            <a:ext cx="70866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7086600" y="2971800"/>
            <a:ext cx="2057400" cy="457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AutoShape 40"/>
          <p:cNvSpPr>
            <a:spLocks noChangeArrowheads="1"/>
          </p:cNvSpPr>
          <p:nvPr/>
        </p:nvSpPr>
        <p:spPr bwMode="gray">
          <a:xfrm rot="-37800000">
            <a:off x="163513" y="3070225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AutoShape 41"/>
          <p:cNvSpPr>
            <a:spLocks noChangeArrowheads="1"/>
          </p:cNvSpPr>
          <p:nvPr/>
        </p:nvSpPr>
        <p:spPr bwMode="gray">
          <a:xfrm rot="-37800000">
            <a:off x="468313" y="3070225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AutoShape 42"/>
          <p:cNvSpPr>
            <a:spLocks noChangeArrowheads="1"/>
          </p:cNvSpPr>
          <p:nvPr/>
        </p:nvSpPr>
        <p:spPr bwMode="gray">
          <a:xfrm rot="-37800000">
            <a:off x="773113" y="3070225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56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AutoShape 43"/>
          <p:cNvSpPr>
            <a:spLocks noChangeArrowheads="1"/>
          </p:cNvSpPr>
          <p:nvPr/>
        </p:nvSpPr>
        <p:spPr bwMode="gray">
          <a:xfrm rot="-37800000">
            <a:off x="1077913" y="3070225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16" name="Object 44"/>
          <p:cNvGraphicFramePr>
            <a:graphicFrameLocks noChangeAspect="1"/>
          </p:cNvGraphicFramePr>
          <p:nvPr/>
        </p:nvGraphicFramePr>
        <p:xfrm>
          <a:off x="0" y="3429000"/>
          <a:ext cx="42354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" name="Image" r:id="rId3" imgW="6006349" imgH="2742857" progId="Photoshop.Image.6">
                  <p:embed/>
                </p:oleObj>
              </mc:Choice>
              <mc:Fallback>
                <p:oleObj name="Image" r:id="rId3" imgW="6006349" imgH="2742857" progId="Photoshop.Image.6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29000"/>
                        <a:ext cx="423545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7" name="Object 45"/>
          <p:cNvGraphicFramePr>
            <a:graphicFrameLocks noChangeAspect="1"/>
          </p:cNvGraphicFramePr>
          <p:nvPr/>
        </p:nvGraphicFramePr>
        <p:xfrm>
          <a:off x="7086600" y="3429000"/>
          <a:ext cx="2057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" name="Image" r:id="rId5" imgW="5752381" imgH="4355556" progId="Photoshop.Image.6">
                  <p:embed/>
                </p:oleObj>
              </mc:Choice>
              <mc:Fallback>
                <p:oleObj name="Image" r:id="rId5" imgW="5752381" imgH="4355556" progId="Photoshop.Image.6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1930"/>
                      <a:stretch>
                        <a:fillRect/>
                      </a:stretch>
                    </p:blipFill>
                    <p:spPr bwMode="auto">
                      <a:xfrm>
                        <a:off x="7086600" y="3429000"/>
                        <a:ext cx="20574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8" name="Object 46"/>
          <p:cNvGraphicFramePr>
            <a:graphicFrameLocks noChangeAspect="1"/>
          </p:cNvGraphicFramePr>
          <p:nvPr/>
        </p:nvGraphicFramePr>
        <p:xfrm>
          <a:off x="4256088" y="3429000"/>
          <a:ext cx="2805112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" name="Image" r:id="rId7" imgW="3555556" imgH="2539683" progId="Photoshop.Image.6">
                  <p:embed/>
                </p:oleObj>
              </mc:Choice>
              <mc:Fallback>
                <p:oleObj name="Image" r:id="rId7" imgW="3555556" imgH="2539683" progId="Photoshop.Image.6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3429000"/>
                        <a:ext cx="2805112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0" y="342900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05" name="Picture 33" descr="glaba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91400" y="1905000"/>
            <a:ext cx="131603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41C97C34-0088-2A49-8101-809A777C5B3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143000" y="1676400"/>
            <a:ext cx="6172200" cy="12414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2971800"/>
            <a:ext cx="5410200" cy="3810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5D093-8B23-7442-917B-9ACB6BAC0E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90550"/>
            <a:ext cx="2057400" cy="5734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90550"/>
            <a:ext cx="6019800" cy="5734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E53DF-08D8-6141-AE9F-B9812568C0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0" y="590550"/>
            <a:ext cx="5943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05EC01C2-8EEA-C541-AB30-89BF71460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0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7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  <a:bevelB w="38100" h="38100"/>
            </a:sp3d>
          </a:bodyPr>
          <a:lstStyle/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69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5DD2C6-BDC0-1948-A20F-69A2E510EB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92B6E-CEE8-D142-86F2-3FE895BAB7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147F8-CDEC-8343-BB9F-D43412CCAC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2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70FF0-0A59-0D42-9EE9-F6194BE8A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5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9BE59-27C2-9145-8CD1-D77BA2531F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7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8A90A-1FE6-AE48-85B3-8D8604066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31090-C817-E746-BA16-BF82A0F627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95564-3AA1-F643-A770-4EC1D22E1D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 userDrawn="1"/>
        </p:nvSpPr>
        <p:spPr bwMode="ltGray">
          <a:xfrm>
            <a:off x="0" y="558800"/>
            <a:ext cx="9144000" cy="660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gray">
          <a:xfrm rot="-37800000">
            <a:off x="2397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gray">
          <a:xfrm rot="-37800000">
            <a:off x="5445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gray">
          <a:xfrm rot="-37800000">
            <a:off x="8493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56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gray">
          <a:xfrm rot="-378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C37B27-C0BB-1148-A1B7-148C226188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85950" y="590550"/>
            <a:ext cx="5943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46662" dir="2115817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94744"/>
            <a:ext cx="976856" cy="976856"/>
          </a:xfrm>
          <a:prstGeom prst="rect">
            <a:avLst/>
          </a:prstGeom>
        </p:spPr>
      </p:pic>
      <p:sp>
        <p:nvSpPr>
          <p:cNvPr id="17" name="Rectangle 30"/>
          <p:cNvSpPr>
            <a:spLocks noChangeArrowheads="1"/>
          </p:cNvSpPr>
          <p:nvPr userDrawn="1"/>
        </p:nvSpPr>
        <p:spPr bwMode="ltGray">
          <a:xfrm>
            <a:off x="0" y="558800"/>
            <a:ext cx="457200" cy="660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1241425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9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2">
                    <a:lumMod val="9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US" sz="3200" dirty="0" err="1"/>
              <a:t>Chương</a:t>
            </a:r>
            <a:r>
              <a:rPr lang="en-US" sz="3200" dirty="0"/>
              <a:t> </a:t>
            </a:r>
            <a:r>
              <a:rPr lang="en-US" sz="3200" dirty="0" smtClean="0"/>
              <a:t>4</a:t>
            </a:r>
            <a:br>
              <a:rPr lang="en-US" sz="3200" dirty="0" smtClean="0"/>
            </a:br>
            <a:r>
              <a:rPr lang="en-US" sz="3200" dirty="0" err="1" smtClean="0"/>
              <a:t>Tổng</a:t>
            </a:r>
            <a:r>
              <a:rPr lang="en-US" sz="3200" dirty="0" smtClean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doanh</a:t>
            </a:r>
            <a:r>
              <a:rPr lang="en-US" sz="3200" dirty="0"/>
              <a:t> </a:t>
            </a:r>
            <a:r>
              <a:rPr lang="en-US" sz="3200" dirty="0" err="1"/>
              <a:t>nghiệp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296CB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828800"/>
            <a:ext cx="1524000" cy="1524000"/>
          </a:xfrm>
          <a:prstGeom prst="rect">
            <a:avLst/>
          </a:prstGeom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144000" y="685800"/>
            <a:ext cx="8458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rgbClr val="0000FF"/>
                </a:solidFill>
                <a:latin typeface="Arial Unicode MS" pitchFamily="34" charset="-128"/>
              </a:rPr>
              <a:t>SLIDE GIỚI THIỆU CHỦ ĐỀ </a:t>
            </a:r>
          </a:p>
          <a:p>
            <a:pPr>
              <a:spcBef>
                <a:spcPct val="50000"/>
              </a:spcBef>
            </a:pPr>
            <a:r>
              <a:rPr lang="en-US" altLang="en-US" sz="2000" u="sng" err="1">
                <a:latin typeface="Arial Unicode MS" pitchFamily="34" charset="-128"/>
              </a:rPr>
              <a:t>Quy</a:t>
            </a:r>
            <a:r>
              <a:rPr lang="en-US" altLang="en-US" sz="2000" u="sng">
                <a:latin typeface="Arial Unicode MS" pitchFamily="34" charset="-128"/>
              </a:rPr>
              <a:t> </a:t>
            </a:r>
            <a:r>
              <a:rPr lang="en-US" altLang="en-US" sz="2000" u="sng" err="1">
                <a:latin typeface="Arial Unicode MS" pitchFamily="34" charset="-128"/>
              </a:rPr>
              <a:t>cách</a:t>
            </a:r>
            <a:r>
              <a:rPr lang="en-US" altLang="en-US" sz="2000" u="sng">
                <a:latin typeface="Arial Unicode MS" pitchFamily="34" charset="-128"/>
              </a:rPr>
              <a:t> </a:t>
            </a:r>
            <a:r>
              <a:rPr lang="en-US" altLang="en-US" sz="2000" u="sng" err="1">
                <a:latin typeface="Arial Unicode MS" pitchFamily="34" charset="-128"/>
              </a:rPr>
              <a:t>của</a:t>
            </a:r>
            <a:r>
              <a:rPr lang="en-US" altLang="en-US" sz="2000" u="sng">
                <a:latin typeface="Arial Unicode MS" pitchFamily="34" charset="-128"/>
              </a:rPr>
              <a:t> </a:t>
            </a:r>
            <a:r>
              <a:rPr lang="en-US" altLang="en-US" sz="2000" u="sng" err="1">
                <a:latin typeface="Arial Unicode MS" pitchFamily="34" charset="-128"/>
              </a:rPr>
              <a:t>câu</a:t>
            </a:r>
            <a:r>
              <a:rPr lang="en-US" altLang="en-US" sz="2000" u="sng">
                <a:latin typeface="Arial Unicode MS" pitchFamily="34" charset="-128"/>
              </a:rPr>
              <a:t> </a:t>
            </a:r>
            <a:r>
              <a:rPr lang="en-US" altLang="en-US" sz="2000" u="sng" err="1">
                <a:latin typeface="Arial Unicode MS" pitchFamily="34" charset="-128"/>
              </a:rPr>
              <a:t>chủ</a:t>
            </a:r>
            <a:r>
              <a:rPr lang="en-US" altLang="en-US" sz="2000" u="sng">
                <a:latin typeface="Arial Unicode MS" pitchFamily="34" charset="-128"/>
              </a:rPr>
              <a:t> </a:t>
            </a:r>
            <a:r>
              <a:rPr lang="en-US" altLang="en-US" sz="2000" u="sng" err="1">
                <a:latin typeface="Arial Unicode MS" pitchFamily="34" charset="-128"/>
              </a:rPr>
              <a:t>đề</a:t>
            </a:r>
            <a:endParaRPr lang="en-US" altLang="en-US" sz="2000">
              <a:latin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altLang="en-US" sz="2000" err="1">
                <a:latin typeface="Arial Unicode MS" pitchFamily="34" charset="-128"/>
              </a:rPr>
              <a:t>Phông</a:t>
            </a:r>
            <a:r>
              <a:rPr lang="en-US" altLang="en-US" sz="2000">
                <a:latin typeface="Arial Unicode MS" pitchFamily="34" charset="-128"/>
              </a:rPr>
              <a:t> </a:t>
            </a:r>
            <a:r>
              <a:rPr lang="en-US" altLang="en-US" sz="2000" err="1">
                <a:latin typeface="Arial Unicode MS" pitchFamily="34" charset="-128"/>
              </a:rPr>
              <a:t>chữ</a:t>
            </a:r>
            <a:r>
              <a:rPr lang="en-US" altLang="en-US" sz="2000">
                <a:latin typeface="Arial Unicode MS" pitchFamily="34" charset="-128"/>
              </a:rPr>
              <a:t> (Font) : </a:t>
            </a:r>
            <a:r>
              <a:rPr lang="en-US" altLang="en-US" sz="2000" smtClean="0">
                <a:latin typeface="Arial Unicode MS" pitchFamily="34" charset="-128"/>
              </a:rPr>
              <a:t>Arial </a:t>
            </a:r>
            <a:r>
              <a:rPr lang="en-US" altLang="en-US" sz="2000" err="1">
                <a:latin typeface="Arial Unicode MS" pitchFamily="34" charset="-128"/>
              </a:rPr>
              <a:t>hoặc</a:t>
            </a:r>
            <a:r>
              <a:rPr lang="en-US" altLang="en-US" sz="2000">
                <a:latin typeface="Arial Unicode MS" pitchFamily="34" charset="-128"/>
              </a:rPr>
              <a:t> </a:t>
            </a:r>
            <a:r>
              <a:rPr lang="en-US" altLang="en-US" sz="2000" smtClean="0">
                <a:latin typeface="Arial Unicode MS" pitchFamily="34" charset="-128"/>
              </a:rPr>
              <a:t>Arial MS Unicode</a:t>
            </a:r>
            <a:endParaRPr lang="en-US" altLang="en-US" sz="2000">
              <a:latin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altLang="en-US" sz="2000" err="1">
                <a:latin typeface="Arial Unicode MS" pitchFamily="34" charset="-128"/>
              </a:rPr>
              <a:t>Màu</a:t>
            </a:r>
            <a:r>
              <a:rPr lang="en-US" altLang="en-US" sz="2000">
                <a:latin typeface="Arial Unicode MS" pitchFamily="34" charset="-128"/>
              </a:rPr>
              <a:t> </a:t>
            </a:r>
            <a:r>
              <a:rPr lang="en-US" altLang="en-US" sz="2000" err="1">
                <a:latin typeface="Arial Unicode MS" pitchFamily="34" charset="-128"/>
              </a:rPr>
              <a:t>chữ</a:t>
            </a:r>
            <a:r>
              <a:rPr lang="en-US" altLang="en-US" sz="2000">
                <a:latin typeface="Arial Unicode MS" pitchFamily="34" charset="-128"/>
              </a:rPr>
              <a:t> (</a:t>
            </a:r>
            <a:r>
              <a:rPr lang="en-US" altLang="en-US" sz="2000" err="1">
                <a:latin typeface="Arial Unicode MS" pitchFamily="34" charset="-128"/>
              </a:rPr>
              <a:t>colour</a:t>
            </a:r>
            <a:r>
              <a:rPr lang="en-US" altLang="en-US" sz="2000">
                <a:latin typeface="Arial Unicode MS" pitchFamily="34" charset="-128"/>
              </a:rPr>
              <a:t>)  : </a:t>
            </a:r>
            <a:r>
              <a:rPr lang="en-US" altLang="en-US" sz="2000" err="1" smtClean="0">
                <a:latin typeface="Arial Unicode MS" pitchFamily="34" charset="-128"/>
              </a:rPr>
              <a:t>Màu</a:t>
            </a:r>
            <a:r>
              <a:rPr lang="en-US" altLang="en-US" sz="2000" smtClean="0">
                <a:latin typeface="Arial Unicode MS" pitchFamily="34" charset="-128"/>
              </a:rPr>
              <a:t> </a:t>
            </a:r>
            <a:r>
              <a:rPr lang="en-US" altLang="en-US" sz="2000" err="1" smtClean="0">
                <a:latin typeface="Arial Unicode MS" pitchFamily="34" charset="-128"/>
              </a:rPr>
              <a:t>xám</a:t>
            </a:r>
            <a:r>
              <a:rPr lang="en-US" altLang="en-US" sz="2000" smtClean="0">
                <a:latin typeface="Arial Unicode MS" pitchFamily="34" charset="-128"/>
              </a:rPr>
              <a:t> </a:t>
            </a:r>
            <a:r>
              <a:rPr lang="en-US" altLang="en-US" sz="2000" err="1" smtClean="0">
                <a:latin typeface="Arial Unicode MS" pitchFamily="34" charset="-128"/>
              </a:rPr>
              <a:t>va</a:t>
            </a:r>
            <a:r>
              <a:rPr lang="en-US" altLang="en-US" sz="2000" smtClean="0">
                <a:latin typeface="Arial Unicode MS" pitchFamily="34" charset="-128"/>
              </a:rPr>
              <a:t>̀ </a:t>
            </a:r>
            <a:r>
              <a:rPr lang="en-US" altLang="en-US" sz="2000" err="1" smtClean="0">
                <a:latin typeface="Arial Unicode MS" pitchFamily="34" charset="-128"/>
              </a:rPr>
              <a:t>xanh</a:t>
            </a:r>
            <a:r>
              <a:rPr lang="en-US" altLang="en-US" sz="2000" smtClean="0">
                <a:latin typeface="Arial Unicode MS" pitchFamily="34" charset="-128"/>
              </a:rPr>
              <a:t> </a:t>
            </a:r>
            <a:r>
              <a:rPr lang="en-US" altLang="en-US" sz="2000" err="1" smtClean="0">
                <a:latin typeface="Arial Unicode MS" pitchFamily="34" charset="-128"/>
              </a:rPr>
              <a:t>dương</a:t>
            </a:r>
            <a:r>
              <a:rPr lang="en-US" altLang="en-US" sz="2000" smtClean="0">
                <a:latin typeface="Arial Unicode MS" pitchFamily="34" charset="-128"/>
              </a:rPr>
              <a:t> </a:t>
            </a:r>
            <a:r>
              <a:rPr lang="en-US" altLang="en-US" sz="2000" err="1" smtClean="0">
                <a:latin typeface="Arial Unicode MS" pitchFamily="34" charset="-128"/>
              </a:rPr>
              <a:t>đậm</a:t>
            </a:r>
            <a:endParaRPr lang="en-US" altLang="en-US" sz="2000">
              <a:latin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altLang="en-US" sz="2000" err="1">
                <a:latin typeface="Arial Unicode MS" pitchFamily="34" charset="-128"/>
              </a:rPr>
              <a:t>Cỡ</a:t>
            </a:r>
            <a:r>
              <a:rPr lang="en-US" altLang="en-US" sz="2000">
                <a:latin typeface="Arial Unicode MS" pitchFamily="34" charset="-128"/>
              </a:rPr>
              <a:t> </a:t>
            </a:r>
            <a:r>
              <a:rPr lang="en-US" altLang="en-US" sz="2000" err="1">
                <a:latin typeface="Arial Unicode MS" pitchFamily="34" charset="-128"/>
              </a:rPr>
              <a:t>chữ</a:t>
            </a:r>
            <a:r>
              <a:rPr lang="en-US" altLang="en-US" sz="2000">
                <a:latin typeface="Arial Unicode MS" pitchFamily="34" charset="-128"/>
              </a:rPr>
              <a:t> (size)        : </a:t>
            </a:r>
            <a:r>
              <a:rPr lang="en-US" altLang="en-US" sz="2000" smtClean="0">
                <a:latin typeface="Arial Unicode MS" pitchFamily="34" charset="-128"/>
              </a:rPr>
              <a:t>Size 44, </a:t>
            </a:r>
            <a:endParaRPr lang="en-US" altLang="en-US" sz="2000">
              <a:latin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altLang="en-US" sz="2000" err="1">
                <a:latin typeface="Arial Unicode MS" pitchFamily="34" charset="-128"/>
              </a:rPr>
              <a:t>Kiểu</a:t>
            </a:r>
            <a:r>
              <a:rPr lang="en-US" altLang="en-US" sz="2000">
                <a:latin typeface="Arial Unicode MS" pitchFamily="34" charset="-128"/>
              </a:rPr>
              <a:t> </a:t>
            </a:r>
            <a:r>
              <a:rPr lang="en-US" altLang="en-US" sz="2000" err="1">
                <a:latin typeface="Arial Unicode MS" pitchFamily="34" charset="-128"/>
              </a:rPr>
              <a:t>chữ</a:t>
            </a:r>
            <a:r>
              <a:rPr lang="en-US" altLang="en-US" sz="2000">
                <a:latin typeface="Arial Unicode MS" pitchFamily="34" charset="-128"/>
              </a:rPr>
              <a:t>               : </a:t>
            </a:r>
            <a:r>
              <a:rPr lang="en-US" altLang="en-US" sz="2000" err="1">
                <a:latin typeface="Arial Unicode MS" pitchFamily="34" charset="-128"/>
              </a:rPr>
              <a:t>Chữ</a:t>
            </a:r>
            <a:r>
              <a:rPr lang="en-US" altLang="en-US" sz="2000">
                <a:latin typeface="Arial Unicode MS" pitchFamily="34" charset="-128"/>
              </a:rPr>
              <a:t> </a:t>
            </a:r>
            <a:r>
              <a:rPr lang="en-US" altLang="en-US" sz="2000" err="1">
                <a:latin typeface="Arial Unicode MS" pitchFamily="34" charset="-128"/>
              </a:rPr>
              <a:t>đậm</a:t>
            </a:r>
            <a:r>
              <a:rPr lang="en-US" altLang="en-US" sz="2000">
                <a:latin typeface="Arial Unicode MS" pitchFamily="34" charset="-128"/>
              </a:rPr>
              <a:t> (Bold), </a:t>
            </a:r>
            <a:r>
              <a:rPr lang="en-US" altLang="en-US" sz="2000" err="1">
                <a:latin typeface="Arial Unicode MS" pitchFamily="34" charset="-128"/>
              </a:rPr>
              <a:t>thẳng</a:t>
            </a:r>
            <a:r>
              <a:rPr lang="en-US" altLang="en-US" sz="2000">
                <a:latin typeface="Arial Unicode MS" pitchFamily="34" charset="-128"/>
              </a:rPr>
              <a:t> </a:t>
            </a:r>
            <a:r>
              <a:rPr lang="en-US" altLang="en-US" sz="2000" err="1">
                <a:latin typeface="Arial Unicode MS" pitchFamily="34" charset="-128"/>
              </a:rPr>
              <a:t>đứng</a:t>
            </a:r>
            <a:r>
              <a:rPr lang="en-US" altLang="en-US" sz="2000">
                <a:latin typeface="Arial Unicode MS" pitchFamily="34" charset="-128"/>
              </a:rPr>
              <a:t>, in </a:t>
            </a:r>
            <a:r>
              <a:rPr lang="en-US" altLang="en-US" sz="2000" err="1">
                <a:latin typeface="Arial Unicode MS" pitchFamily="34" charset="-128"/>
              </a:rPr>
              <a:t>hoa</a:t>
            </a:r>
            <a:endParaRPr lang="en-US" altLang="en-US" sz="2000">
              <a:latin typeface="Arial Unicode MS" pitchFamily="34" charset="-128"/>
            </a:endParaRPr>
          </a:p>
          <a:p>
            <a:pPr algn="ctr">
              <a:spcBef>
                <a:spcPct val="50000"/>
              </a:spcBef>
            </a:pPr>
            <a:endParaRPr lang="en-US" altLang="en-US">
              <a:latin typeface="Arial Unicode MS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268" y="6324600"/>
            <a:ext cx="145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07.2016   v1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1286" y="2133600"/>
            <a:ext cx="792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	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/>
              <a:t>hiểu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/>
              <a:t> </a:t>
            </a:r>
            <a:r>
              <a:rPr lang="en-US" sz="2800" smtClean="0"/>
              <a:t>một</a:t>
            </a:r>
            <a:r>
              <a:rPr lang="en-US" sz="2800" dirty="0" smtClean="0"/>
              <a:t> </a:t>
            </a:r>
            <a:r>
              <a:rPr lang="en-US" sz="2800" dirty="0" err="1"/>
              <a:t>doanh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? Theo </a:t>
            </a:r>
            <a:r>
              <a:rPr lang="en-US" sz="2800" dirty="0" err="1"/>
              <a:t>bạn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yếu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phận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ty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?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588669"/>
            <a:ext cx="3353045" cy="18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4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534400" cy="563563"/>
          </a:xfrm>
        </p:spPr>
        <p:txBody>
          <a:bodyPr/>
          <a:lstStyle/>
          <a:p>
            <a:pPr algn="l" eaLnBrk="1" hangingPunct="1"/>
            <a:r>
              <a:rPr lang="en-US" altLang="en-US" sz="3200" i="0" dirty="0" smtClean="0">
                <a:latin typeface="Times New Roman" pitchFamily="18" charset="0"/>
              </a:rPr>
              <a:t>4.2.2. </a:t>
            </a:r>
            <a:r>
              <a:rPr lang="en-US" altLang="en-US" sz="3200" i="0" dirty="0" err="1" smtClean="0">
                <a:latin typeface="Times New Roman" pitchFamily="18" charset="0"/>
              </a:rPr>
              <a:t>Các</a:t>
            </a:r>
            <a:r>
              <a:rPr lang="en-US" altLang="en-US" sz="3200" i="0" dirty="0" smtClean="0">
                <a:latin typeface="Times New Roman" pitchFamily="18" charset="0"/>
              </a:rPr>
              <a:t> </a:t>
            </a:r>
            <a:r>
              <a:rPr lang="en-US" altLang="en-US" sz="3200" i="0" dirty="0" err="1" smtClean="0">
                <a:latin typeface="Times New Roman" pitchFamily="18" charset="0"/>
              </a:rPr>
              <a:t>hình</a:t>
            </a:r>
            <a:r>
              <a:rPr lang="en-US" altLang="en-US" sz="3200" i="0" dirty="0" smtClean="0">
                <a:latin typeface="Times New Roman" pitchFamily="18" charset="0"/>
              </a:rPr>
              <a:t> </a:t>
            </a:r>
            <a:r>
              <a:rPr lang="en-US" altLang="en-US" sz="3200" i="0" dirty="0" err="1" smtClean="0">
                <a:latin typeface="Times New Roman" pitchFamily="18" charset="0"/>
              </a:rPr>
              <a:t>thức</a:t>
            </a:r>
            <a:r>
              <a:rPr lang="en-US" altLang="en-US" sz="3200" i="0" dirty="0" smtClean="0">
                <a:latin typeface="Times New Roman" pitchFamily="18" charset="0"/>
              </a:rPr>
              <a:t> </a:t>
            </a:r>
            <a:r>
              <a:rPr lang="en-US" altLang="en-US" sz="3200" i="0" dirty="0" err="1" smtClean="0">
                <a:latin typeface="Times New Roman" pitchFamily="18" charset="0"/>
              </a:rPr>
              <a:t>pháp</a:t>
            </a:r>
            <a:r>
              <a:rPr lang="en-US" altLang="en-US" sz="3200" i="0" dirty="0" smtClean="0">
                <a:latin typeface="Times New Roman" pitchFamily="18" charset="0"/>
              </a:rPr>
              <a:t> </a:t>
            </a:r>
            <a:r>
              <a:rPr lang="en-US" altLang="en-US" sz="3200" i="0" dirty="0" err="1" smtClean="0">
                <a:latin typeface="Times New Roman" pitchFamily="18" charset="0"/>
              </a:rPr>
              <a:t>lý</a:t>
            </a:r>
            <a:r>
              <a:rPr lang="en-US" altLang="en-US" sz="3200" i="0" dirty="0" smtClean="0">
                <a:latin typeface="Times New Roman" pitchFamily="18" charset="0"/>
              </a:rPr>
              <a:t> </a:t>
            </a:r>
            <a:r>
              <a:rPr lang="en-US" altLang="en-US" sz="3200" i="0" dirty="0" err="1" smtClean="0">
                <a:latin typeface="Times New Roman" pitchFamily="18" charset="0"/>
              </a:rPr>
              <a:t>của</a:t>
            </a:r>
            <a:r>
              <a:rPr lang="en-US" altLang="en-US" sz="3200" i="0" dirty="0" smtClean="0">
                <a:latin typeface="Times New Roman" pitchFamily="18" charset="0"/>
              </a:rPr>
              <a:t> DN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i="1" dirty="0" err="1" smtClean="0">
                <a:solidFill>
                  <a:schemeClr val="tx2"/>
                </a:solidFill>
                <a:latin typeface="Times New Roman" pitchFamily="18" charset="0"/>
              </a:rPr>
              <a:t>Các</a:t>
            </a:r>
            <a:r>
              <a:rPr lang="en-US" altLang="en-US" b="1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b="1" i="1" dirty="0" err="1" smtClean="0">
                <a:solidFill>
                  <a:schemeClr val="tx2"/>
                </a:solidFill>
                <a:latin typeface="Times New Roman" pitchFamily="18" charset="0"/>
              </a:rPr>
              <a:t>hình</a:t>
            </a:r>
            <a:r>
              <a:rPr lang="en-US" altLang="en-US" b="1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b="1" i="1" dirty="0" err="1" smtClean="0">
                <a:solidFill>
                  <a:schemeClr val="tx2"/>
                </a:solidFill>
                <a:latin typeface="Times New Roman" pitchFamily="18" charset="0"/>
              </a:rPr>
              <a:t>thức</a:t>
            </a:r>
            <a:r>
              <a:rPr lang="en-US" altLang="en-US" b="1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b="1" i="1" dirty="0" err="1" smtClean="0">
                <a:solidFill>
                  <a:schemeClr val="tx2"/>
                </a:solidFill>
                <a:latin typeface="Times New Roman" pitchFamily="18" charset="0"/>
              </a:rPr>
              <a:t>pháp</a:t>
            </a:r>
            <a:r>
              <a:rPr lang="en-US" altLang="en-US" b="1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b="1" i="1" dirty="0" err="1" smtClean="0">
                <a:solidFill>
                  <a:schemeClr val="tx2"/>
                </a:solidFill>
                <a:latin typeface="Times New Roman" pitchFamily="18" charset="0"/>
              </a:rPr>
              <a:t>lý</a:t>
            </a:r>
            <a:r>
              <a:rPr lang="en-US" altLang="en-US" b="1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b="1" i="1" dirty="0" err="1" smtClean="0">
                <a:solidFill>
                  <a:schemeClr val="tx2"/>
                </a:solidFill>
                <a:latin typeface="Times New Roman" pitchFamily="18" charset="0"/>
              </a:rPr>
              <a:t>của</a:t>
            </a:r>
            <a:r>
              <a:rPr lang="en-US" altLang="en-US" b="1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b="1" i="1" dirty="0" err="1" smtClean="0">
                <a:solidFill>
                  <a:schemeClr val="tx2"/>
                </a:solidFill>
                <a:latin typeface="Times New Roman" pitchFamily="18" charset="0"/>
              </a:rPr>
              <a:t>doanh</a:t>
            </a:r>
            <a:r>
              <a:rPr lang="en-US" altLang="en-US" b="1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b="1" i="1" dirty="0" err="1" smtClean="0">
                <a:solidFill>
                  <a:schemeClr val="tx2"/>
                </a:solidFill>
                <a:latin typeface="Times New Roman" pitchFamily="18" charset="0"/>
              </a:rPr>
              <a:t>nghiệp</a:t>
            </a:r>
            <a:r>
              <a:rPr lang="en-US" altLang="en-US" b="1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b="1" i="1" dirty="0" err="1" smtClean="0">
                <a:solidFill>
                  <a:schemeClr val="tx2"/>
                </a:solidFill>
                <a:latin typeface="Times New Roman" pitchFamily="18" charset="0"/>
              </a:rPr>
              <a:t>Việt</a:t>
            </a:r>
            <a:r>
              <a:rPr lang="en-US" altLang="en-US" b="1" i="1" dirty="0" smtClean="0">
                <a:solidFill>
                  <a:schemeClr val="tx2"/>
                </a:solidFill>
                <a:latin typeface="Times New Roman" pitchFamily="18" charset="0"/>
              </a:rPr>
              <a:t> Nam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b="1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600" b="1" dirty="0" err="1" smtClean="0">
                <a:latin typeface="Times New Roman" pitchFamily="18" charset="0"/>
              </a:rPr>
              <a:t>Doanh</a:t>
            </a:r>
            <a:r>
              <a:rPr lang="en-US" altLang="en-US" sz="2600" b="1" dirty="0" smtClean="0">
                <a:latin typeface="Times New Roman" pitchFamily="18" charset="0"/>
              </a:rPr>
              <a:t> </a:t>
            </a:r>
            <a:r>
              <a:rPr lang="en-US" altLang="en-US" sz="2600" b="1" dirty="0" err="1" smtClean="0">
                <a:latin typeface="Times New Roman" pitchFamily="18" charset="0"/>
              </a:rPr>
              <a:t>nghiệp</a:t>
            </a:r>
            <a:r>
              <a:rPr lang="en-US" altLang="en-US" sz="2600" b="1" dirty="0" smtClean="0">
                <a:latin typeface="Times New Roman" pitchFamily="18" charset="0"/>
              </a:rPr>
              <a:t> </a:t>
            </a:r>
            <a:r>
              <a:rPr lang="en-US" altLang="en-US" sz="2600" b="1" dirty="0" err="1" smtClean="0">
                <a:latin typeface="Times New Roman" pitchFamily="18" charset="0"/>
              </a:rPr>
              <a:t>tư</a:t>
            </a:r>
            <a:r>
              <a:rPr lang="en-US" altLang="en-US" sz="2600" b="1" dirty="0" smtClean="0">
                <a:latin typeface="Times New Roman" pitchFamily="18" charset="0"/>
              </a:rPr>
              <a:t> </a:t>
            </a:r>
            <a:r>
              <a:rPr lang="en-US" altLang="en-US" sz="2600" b="1" dirty="0" err="1" smtClean="0">
                <a:latin typeface="Times New Roman" pitchFamily="18" charset="0"/>
              </a:rPr>
              <a:t>nhân</a:t>
            </a:r>
            <a:endParaRPr lang="en-US" altLang="en-US" sz="2600" b="1" dirty="0" smtClean="0">
              <a:latin typeface="Times New Roman" pitchFamily="18" charset="0"/>
            </a:endParaRP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600" b="1" dirty="0" err="1" smtClean="0">
                <a:latin typeface="Times New Roman" pitchFamily="18" charset="0"/>
              </a:rPr>
              <a:t>Công</a:t>
            </a:r>
            <a:r>
              <a:rPr lang="en-US" altLang="en-US" sz="2600" b="1" dirty="0" smtClean="0">
                <a:latin typeface="Times New Roman" pitchFamily="18" charset="0"/>
              </a:rPr>
              <a:t> ty TNHH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600" b="1" dirty="0" err="1" smtClean="0">
                <a:latin typeface="Times New Roman" pitchFamily="18" charset="0"/>
              </a:rPr>
              <a:t>Công</a:t>
            </a:r>
            <a:r>
              <a:rPr lang="en-US" altLang="en-US" sz="2600" b="1" dirty="0" smtClean="0">
                <a:latin typeface="Times New Roman" pitchFamily="18" charset="0"/>
              </a:rPr>
              <a:t> ty </a:t>
            </a:r>
            <a:r>
              <a:rPr lang="en-US" altLang="en-US" sz="2600" b="1" dirty="0" err="1" smtClean="0">
                <a:latin typeface="Times New Roman" pitchFamily="18" charset="0"/>
              </a:rPr>
              <a:t>cổ</a:t>
            </a:r>
            <a:r>
              <a:rPr lang="en-US" altLang="en-US" sz="2600" b="1" dirty="0" smtClean="0">
                <a:latin typeface="Times New Roman" pitchFamily="18" charset="0"/>
              </a:rPr>
              <a:t> </a:t>
            </a:r>
            <a:r>
              <a:rPr lang="en-US" altLang="en-US" sz="2600" b="1" dirty="0" err="1" smtClean="0">
                <a:latin typeface="Times New Roman" pitchFamily="18" charset="0"/>
              </a:rPr>
              <a:t>phần</a:t>
            </a:r>
            <a:endParaRPr lang="en-US" altLang="en-US" sz="2600" b="1" dirty="0" smtClean="0">
              <a:latin typeface="Times New Roman" pitchFamily="18" charset="0"/>
            </a:endParaRP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600" b="1" dirty="0" err="1" smtClean="0">
                <a:latin typeface="Times New Roman" pitchFamily="18" charset="0"/>
              </a:rPr>
              <a:t>Công</a:t>
            </a:r>
            <a:r>
              <a:rPr lang="en-US" altLang="en-US" sz="2600" b="1" dirty="0" smtClean="0">
                <a:latin typeface="Times New Roman" pitchFamily="18" charset="0"/>
              </a:rPr>
              <a:t> ty </a:t>
            </a:r>
            <a:r>
              <a:rPr lang="en-US" altLang="en-US" sz="2600" b="1" dirty="0" err="1" smtClean="0">
                <a:latin typeface="Times New Roman" pitchFamily="18" charset="0"/>
              </a:rPr>
              <a:t>hợp</a:t>
            </a:r>
            <a:r>
              <a:rPr lang="en-US" altLang="en-US" sz="2600" b="1" dirty="0" smtClean="0">
                <a:latin typeface="Times New Roman" pitchFamily="18" charset="0"/>
              </a:rPr>
              <a:t> </a:t>
            </a:r>
            <a:r>
              <a:rPr lang="en-US" altLang="en-US" sz="2600" b="1" dirty="0" err="1" smtClean="0">
                <a:latin typeface="Times New Roman" pitchFamily="18" charset="0"/>
              </a:rPr>
              <a:t>danh</a:t>
            </a:r>
            <a:endParaRPr lang="en-US" altLang="en-US" sz="2600" b="1" dirty="0" smtClean="0">
              <a:latin typeface="Times New Roman" pitchFamily="18" charset="0"/>
            </a:endParaRP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600" dirty="0" err="1" smtClean="0">
                <a:latin typeface="Times New Roman" pitchFamily="18" charset="0"/>
              </a:rPr>
              <a:t>Nhóm</a:t>
            </a:r>
            <a:r>
              <a:rPr lang="en-US" altLang="en-US" sz="2600" dirty="0" smtClean="0">
                <a:latin typeface="Times New Roman" pitchFamily="18" charset="0"/>
              </a:rPr>
              <a:t> </a:t>
            </a:r>
            <a:r>
              <a:rPr lang="en-US" altLang="en-US" sz="2600" dirty="0" err="1" smtClean="0">
                <a:latin typeface="Times New Roman" pitchFamily="18" charset="0"/>
              </a:rPr>
              <a:t>công</a:t>
            </a:r>
            <a:r>
              <a:rPr lang="en-US" altLang="en-US" sz="2600" dirty="0" smtClean="0">
                <a:latin typeface="Times New Roman" pitchFamily="18" charset="0"/>
              </a:rPr>
              <a:t> ty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600" dirty="0" err="1" smtClean="0">
                <a:latin typeface="Times New Roman" pitchFamily="18" charset="0"/>
              </a:rPr>
              <a:t>Hợp</a:t>
            </a:r>
            <a:r>
              <a:rPr lang="en-US" altLang="en-US" sz="2600" dirty="0" smtClean="0">
                <a:latin typeface="Times New Roman" pitchFamily="18" charset="0"/>
              </a:rPr>
              <a:t> </a:t>
            </a:r>
            <a:r>
              <a:rPr lang="en-US" altLang="en-US" sz="2600" dirty="0" err="1" smtClean="0">
                <a:latin typeface="Times New Roman" pitchFamily="18" charset="0"/>
              </a:rPr>
              <a:t>tác</a:t>
            </a:r>
            <a:r>
              <a:rPr lang="en-US" altLang="en-US" sz="2600" dirty="0" smtClean="0">
                <a:latin typeface="Times New Roman" pitchFamily="18" charset="0"/>
              </a:rPr>
              <a:t> </a:t>
            </a:r>
            <a:r>
              <a:rPr lang="en-US" altLang="en-US" sz="2600" dirty="0" err="1" smtClean="0">
                <a:latin typeface="Times New Roman" pitchFamily="18" charset="0"/>
              </a:rPr>
              <a:t>xã</a:t>
            </a:r>
            <a:endParaRPr lang="en-US" altLang="en-US" sz="2600" dirty="0" smtClean="0">
              <a:latin typeface="Times New Roman" pitchFamily="18" charset="0"/>
            </a:endParaRPr>
          </a:p>
          <a:p>
            <a:pPr marL="457200" lvl="1" indent="0">
              <a:buClr>
                <a:schemeClr val="tx2"/>
              </a:buClr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marL="457200" lvl="1" indent="0">
              <a:buClr>
                <a:schemeClr val="tx2"/>
              </a:buClr>
              <a:buNone/>
            </a:pPr>
            <a:r>
              <a:rPr lang="en-US" altLang="en-US" sz="2400" b="1" i="1" dirty="0" err="1" smtClean="0">
                <a:solidFill>
                  <a:srgbClr val="C00000"/>
                </a:solidFill>
                <a:latin typeface="Times New Roman" pitchFamily="18" charset="0"/>
              </a:rPr>
              <a:t>Các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 smtClean="0">
                <a:solidFill>
                  <a:srgbClr val="C00000"/>
                </a:solidFill>
                <a:latin typeface="Times New Roman" pitchFamily="18" charset="0"/>
              </a:rPr>
              <a:t>yếu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 smtClean="0">
                <a:solidFill>
                  <a:srgbClr val="C00000"/>
                </a:solidFill>
                <a:latin typeface="Times New Roman" pitchFamily="18" charset="0"/>
              </a:rPr>
              <a:t>tố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 smtClean="0">
                <a:solidFill>
                  <a:srgbClr val="C00000"/>
                </a:solidFill>
                <a:latin typeface="Times New Roman" pitchFamily="18" charset="0"/>
              </a:rPr>
              <a:t>cần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 smtClean="0">
                <a:solidFill>
                  <a:srgbClr val="C00000"/>
                </a:solidFill>
                <a:latin typeface="Times New Roman" pitchFamily="18" charset="0"/>
              </a:rPr>
              <a:t>lưu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pitchFamily="18" charset="0"/>
              </a:rPr>
              <a:t> ý </a:t>
            </a:r>
            <a:r>
              <a:rPr lang="en-US" altLang="en-US" sz="2400" b="1" i="1" dirty="0" err="1" smtClean="0">
                <a:solidFill>
                  <a:srgbClr val="C00000"/>
                </a:solidFill>
                <a:latin typeface="Times New Roman" pitchFamily="18" charset="0"/>
              </a:rPr>
              <a:t>khi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 smtClean="0">
                <a:solidFill>
                  <a:srgbClr val="C00000"/>
                </a:solidFill>
                <a:latin typeface="Times New Roman" pitchFamily="18" charset="0"/>
              </a:rPr>
              <a:t>lựa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 smtClean="0">
                <a:solidFill>
                  <a:srgbClr val="C00000"/>
                </a:solidFill>
                <a:latin typeface="Times New Roman" pitchFamily="18" charset="0"/>
              </a:rPr>
              <a:t>chọn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 smtClean="0">
                <a:solidFill>
                  <a:srgbClr val="C00000"/>
                </a:solidFill>
                <a:latin typeface="Times New Roman" pitchFamily="18" charset="0"/>
              </a:rPr>
              <a:t>hình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 smtClean="0">
                <a:solidFill>
                  <a:srgbClr val="C00000"/>
                </a:solidFill>
                <a:latin typeface="Times New Roman" pitchFamily="18" charset="0"/>
              </a:rPr>
              <a:t>thức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 smtClean="0">
                <a:solidFill>
                  <a:srgbClr val="C00000"/>
                </a:solidFill>
                <a:latin typeface="Times New Roman" pitchFamily="18" charset="0"/>
              </a:rPr>
              <a:t>pháp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 smtClean="0">
                <a:solidFill>
                  <a:srgbClr val="C00000"/>
                </a:solidFill>
                <a:latin typeface="Times New Roman" pitchFamily="18" charset="0"/>
              </a:rPr>
              <a:t>lý</a:t>
            </a:r>
            <a:r>
              <a:rPr lang="en-US" altLang="en-US" sz="2400" b="1" i="1" dirty="0" smtClean="0">
                <a:solidFill>
                  <a:srgbClr val="C00000"/>
                </a:solidFill>
                <a:latin typeface="Times New Roman" pitchFamily="18" charset="0"/>
              </a:rPr>
              <a:t> DN?</a:t>
            </a:r>
          </a:p>
        </p:txBody>
      </p:sp>
      <p:pic>
        <p:nvPicPr>
          <p:cNvPr id="809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55" y="3657600"/>
            <a:ext cx="3353045" cy="18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8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077200" cy="563563"/>
          </a:xfrm>
        </p:spPr>
        <p:txBody>
          <a:bodyPr/>
          <a:lstStyle/>
          <a:p>
            <a:pPr eaLnBrk="1" hangingPunct="1"/>
            <a:r>
              <a:rPr lang="en-US" altLang="en-US" sz="3000" dirty="0" err="1" smtClean="0">
                <a:latin typeface="Times New Roman" pitchFamily="18" charset="0"/>
              </a:rPr>
              <a:t>Cơ</a:t>
            </a:r>
            <a:r>
              <a:rPr lang="en-US" altLang="en-US" sz="3000" dirty="0" smtClean="0">
                <a:latin typeface="Times New Roman" pitchFamily="18" charset="0"/>
              </a:rPr>
              <a:t> </a:t>
            </a:r>
            <a:r>
              <a:rPr lang="en-US" altLang="en-US" sz="3000" dirty="0" err="1" smtClean="0">
                <a:latin typeface="Times New Roman" pitchFamily="18" charset="0"/>
              </a:rPr>
              <a:t>sở</a:t>
            </a:r>
            <a:r>
              <a:rPr lang="en-US" altLang="en-US" sz="3000" dirty="0" smtClean="0">
                <a:latin typeface="Times New Roman" pitchFamily="18" charset="0"/>
              </a:rPr>
              <a:t> </a:t>
            </a:r>
            <a:r>
              <a:rPr lang="en-US" altLang="en-US" sz="3000" dirty="0" err="1" smtClean="0">
                <a:latin typeface="Times New Roman" pitchFamily="18" charset="0"/>
              </a:rPr>
              <a:t>lựa</a:t>
            </a:r>
            <a:r>
              <a:rPr lang="en-US" altLang="en-US" sz="3000" dirty="0" smtClean="0">
                <a:latin typeface="Times New Roman" pitchFamily="18" charset="0"/>
              </a:rPr>
              <a:t> </a:t>
            </a:r>
            <a:r>
              <a:rPr lang="en-US" altLang="en-US" sz="3000" dirty="0" err="1" smtClean="0">
                <a:latin typeface="Times New Roman" pitchFamily="18" charset="0"/>
              </a:rPr>
              <a:t>chọn</a:t>
            </a:r>
            <a:r>
              <a:rPr lang="en-US" altLang="en-US" sz="3000" dirty="0" smtClean="0">
                <a:latin typeface="Times New Roman" pitchFamily="18" charset="0"/>
              </a:rPr>
              <a:t> </a:t>
            </a:r>
            <a:r>
              <a:rPr lang="en-US" altLang="en-US" sz="3000" dirty="0" err="1" smtClean="0">
                <a:latin typeface="Times New Roman" pitchFamily="18" charset="0"/>
              </a:rPr>
              <a:t>hình</a:t>
            </a:r>
            <a:r>
              <a:rPr lang="en-US" altLang="en-US" sz="3000" dirty="0" smtClean="0">
                <a:latin typeface="Times New Roman" pitchFamily="18" charset="0"/>
              </a:rPr>
              <a:t> </a:t>
            </a:r>
            <a:r>
              <a:rPr lang="en-US" altLang="en-US" sz="3000" dirty="0" err="1" smtClean="0">
                <a:latin typeface="Times New Roman" pitchFamily="18" charset="0"/>
              </a:rPr>
              <a:t>thức</a:t>
            </a:r>
            <a:r>
              <a:rPr lang="en-US" altLang="en-US" sz="3000" dirty="0" smtClean="0">
                <a:latin typeface="Times New Roman" pitchFamily="18" charset="0"/>
              </a:rPr>
              <a:t> </a:t>
            </a:r>
            <a:r>
              <a:rPr lang="en-US" altLang="en-US" sz="3000" dirty="0" err="1" smtClean="0">
                <a:latin typeface="Times New Roman" pitchFamily="18" charset="0"/>
              </a:rPr>
              <a:t>pháp</a:t>
            </a:r>
            <a:r>
              <a:rPr lang="en-US" altLang="en-US" sz="3000" dirty="0" smtClean="0">
                <a:latin typeface="Times New Roman" pitchFamily="18" charset="0"/>
              </a:rPr>
              <a:t> </a:t>
            </a:r>
            <a:r>
              <a:rPr lang="en-US" altLang="en-US" sz="3000" dirty="0" err="1" smtClean="0">
                <a:latin typeface="Times New Roman" pitchFamily="18" charset="0"/>
              </a:rPr>
              <a:t>lý</a:t>
            </a:r>
            <a:r>
              <a:rPr lang="en-US" altLang="en-US" sz="3000" dirty="0" smtClean="0">
                <a:latin typeface="Times New Roman" pitchFamily="18" charset="0"/>
              </a:rPr>
              <a:t> </a:t>
            </a:r>
            <a:r>
              <a:rPr lang="en-US" altLang="en-US" sz="3000" dirty="0" err="1" smtClean="0">
                <a:latin typeface="Times New Roman" pitchFamily="18" charset="0"/>
              </a:rPr>
              <a:t>phù</a:t>
            </a:r>
            <a:r>
              <a:rPr lang="en-US" altLang="en-US" sz="3000" dirty="0" smtClean="0">
                <a:latin typeface="Times New Roman" pitchFamily="18" charset="0"/>
              </a:rPr>
              <a:t> </a:t>
            </a:r>
            <a:r>
              <a:rPr lang="en-US" altLang="en-US" sz="3000" dirty="0" err="1" smtClean="0">
                <a:latin typeface="Times New Roman" pitchFamily="18" charset="0"/>
              </a:rPr>
              <a:t>hợp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endParaRPr lang="en-US" altLang="en-US" sz="3000" dirty="0" smtClean="0"/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altLang="en-US" sz="28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</a:rPr>
              <a:t>Nhóm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</a:rPr>
              <a:t>yếu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</a:rPr>
              <a:t>tố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</a:rPr>
              <a:t>chủ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</a:rPr>
              <a:t>quan</a:t>
            </a:r>
            <a:endParaRPr lang="en-US" altLang="en-US" sz="28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altLang="en-US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</a:rPr>
              <a:t>Nhóm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</a:rPr>
              <a:t>yếu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</a:rPr>
              <a:t>tố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</a:rPr>
              <a:t>khách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</a:rPr>
              <a:t>quan</a:t>
            </a:r>
            <a:endParaRPr lang="en-US" altLang="en-US" sz="28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/>
            <a:endParaRPr lang="en-US" altLang="en-US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05200"/>
            <a:ext cx="23241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1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563563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latin typeface="Times New Roman" pitchFamily="18" charset="0"/>
              </a:rPr>
              <a:t>Cơ</a:t>
            </a:r>
            <a:r>
              <a:rPr lang="en-US" altLang="en-US" sz="3200" dirty="0" smtClean="0">
                <a:latin typeface="Times New Roman" pitchFamily="18" charset="0"/>
              </a:rPr>
              <a:t> </a:t>
            </a:r>
            <a:r>
              <a:rPr lang="en-US" altLang="en-US" sz="3200" dirty="0" err="1" smtClean="0">
                <a:latin typeface="Times New Roman" pitchFamily="18" charset="0"/>
              </a:rPr>
              <a:t>sở</a:t>
            </a:r>
            <a:r>
              <a:rPr lang="en-US" altLang="en-US" sz="3200" dirty="0" smtClean="0">
                <a:latin typeface="Times New Roman" pitchFamily="18" charset="0"/>
              </a:rPr>
              <a:t> </a:t>
            </a:r>
            <a:r>
              <a:rPr lang="en-US" altLang="en-US" sz="3200" dirty="0" err="1" smtClean="0">
                <a:latin typeface="Times New Roman" pitchFamily="18" charset="0"/>
              </a:rPr>
              <a:t>lựa</a:t>
            </a:r>
            <a:r>
              <a:rPr lang="en-US" altLang="en-US" sz="3200" dirty="0" smtClean="0">
                <a:latin typeface="Times New Roman" pitchFamily="18" charset="0"/>
              </a:rPr>
              <a:t> </a:t>
            </a:r>
            <a:r>
              <a:rPr lang="en-US" altLang="en-US" sz="3200" dirty="0" err="1" smtClean="0">
                <a:latin typeface="Times New Roman" pitchFamily="18" charset="0"/>
              </a:rPr>
              <a:t>chọn</a:t>
            </a:r>
            <a:r>
              <a:rPr lang="en-US" altLang="en-US" sz="3200" dirty="0" smtClean="0">
                <a:latin typeface="Times New Roman" pitchFamily="18" charset="0"/>
              </a:rPr>
              <a:t> </a:t>
            </a:r>
            <a:r>
              <a:rPr lang="en-US" altLang="en-US" sz="3200" dirty="0" err="1" smtClean="0">
                <a:latin typeface="Times New Roman" pitchFamily="18" charset="0"/>
              </a:rPr>
              <a:t>hình</a:t>
            </a:r>
            <a:r>
              <a:rPr lang="en-US" altLang="en-US" sz="3200" dirty="0" smtClean="0">
                <a:latin typeface="Times New Roman" pitchFamily="18" charset="0"/>
              </a:rPr>
              <a:t> </a:t>
            </a:r>
            <a:r>
              <a:rPr lang="en-US" altLang="en-US" sz="3200" dirty="0" err="1" smtClean="0">
                <a:latin typeface="Times New Roman" pitchFamily="18" charset="0"/>
              </a:rPr>
              <a:t>thức</a:t>
            </a:r>
            <a:r>
              <a:rPr lang="en-US" altLang="en-US" sz="3200" dirty="0" smtClean="0">
                <a:latin typeface="Times New Roman" pitchFamily="18" charset="0"/>
              </a:rPr>
              <a:t> </a:t>
            </a:r>
            <a:r>
              <a:rPr lang="en-US" altLang="en-US" sz="3200" dirty="0" err="1" smtClean="0">
                <a:latin typeface="Times New Roman" pitchFamily="18" charset="0"/>
              </a:rPr>
              <a:t>pháp</a:t>
            </a:r>
            <a:r>
              <a:rPr lang="en-US" altLang="en-US" sz="3200" dirty="0" smtClean="0">
                <a:latin typeface="Times New Roman" pitchFamily="18" charset="0"/>
              </a:rPr>
              <a:t> </a:t>
            </a:r>
            <a:r>
              <a:rPr lang="en-US" altLang="en-US" sz="3200" dirty="0" err="1" smtClean="0">
                <a:latin typeface="Times New Roman" pitchFamily="18" charset="0"/>
              </a:rPr>
              <a:t>lý</a:t>
            </a:r>
            <a:r>
              <a:rPr lang="en-US" altLang="en-US" sz="3200" dirty="0" smtClean="0">
                <a:latin typeface="Times New Roman" pitchFamily="18" charset="0"/>
              </a:rPr>
              <a:t> </a:t>
            </a:r>
            <a:r>
              <a:rPr lang="en-US" altLang="en-US" sz="3200" dirty="0" err="1" smtClean="0">
                <a:latin typeface="Times New Roman" pitchFamily="18" charset="0"/>
              </a:rPr>
              <a:t>phù</a:t>
            </a:r>
            <a:r>
              <a:rPr lang="en-US" altLang="en-US" sz="3200" dirty="0" smtClean="0">
                <a:latin typeface="Times New Roman" pitchFamily="18" charset="0"/>
              </a:rPr>
              <a:t> </a:t>
            </a:r>
            <a:r>
              <a:rPr lang="en-US" altLang="en-US" sz="3200" dirty="0" err="1" smtClean="0">
                <a:latin typeface="Times New Roman" pitchFamily="18" charset="0"/>
              </a:rPr>
              <a:t>hợp</a:t>
            </a:r>
            <a:endParaRPr lang="en-US" altLang="en-US" dirty="0" smtClean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b="1" i="1" smtClean="0">
                <a:solidFill>
                  <a:schemeClr val="tx2"/>
                </a:solidFill>
                <a:latin typeface="Times New Roman" pitchFamily="18" charset="0"/>
              </a:rPr>
              <a:t>Nhóm yếu tố chủ quan: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i="1" smtClean="0">
                <a:solidFill>
                  <a:schemeClr val="tx2"/>
                </a:solidFill>
                <a:latin typeface="Times New Roman" pitchFamily="18" charset="0"/>
              </a:rPr>
              <a:t>		</a:t>
            </a:r>
            <a:r>
              <a:rPr lang="en-US" altLang="en-US" sz="2800" smtClean="0">
                <a:solidFill>
                  <a:schemeClr val="tx2"/>
                </a:solidFill>
                <a:latin typeface="Times New Roman" pitchFamily="18" charset="0"/>
              </a:rPr>
              <a:t>- Tính cách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smtClean="0">
                <a:solidFill>
                  <a:schemeClr val="tx2"/>
                </a:solidFill>
                <a:latin typeface="Times New Roman" pitchFamily="18" charset="0"/>
              </a:rPr>
              <a:t>		- Kinh nghiệm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smtClean="0">
                <a:solidFill>
                  <a:schemeClr val="tx2"/>
                </a:solidFill>
                <a:latin typeface="Times New Roman" pitchFamily="18" charset="0"/>
              </a:rPr>
              <a:t>		- Năng lực quản lý của bản thân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smtClean="0">
                <a:solidFill>
                  <a:schemeClr val="tx2"/>
                </a:solidFill>
                <a:latin typeface="Times New Roman" pitchFamily="18" charset="0"/>
              </a:rPr>
              <a:t>		- Khả năng tài chính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861457"/>
            <a:ext cx="2057400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67200"/>
            <a:ext cx="25146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9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133600" y="2057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blurRad="63500"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752600"/>
            <a:ext cx="16002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5943600" cy="563563"/>
          </a:xfrm>
        </p:spPr>
        <p:txBody>
          <a:bodyPr/>
          <a:lstStyle/>
          <a:p>
            <a:r>
              <a:rPr lang="en-US" sz="3600" dirty="0" smtClean="0"/>
              <a:t>NỘI DUNG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9525000" y="1905000"/>
            <a:ext cx="5356543" cy="202406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Arial Unicode MS"/>
                <a:ea typeface="Arial Unicode MS"/>
                <a:cs typeface="Arial Unicode MS"/>
              </a:rPr>
              <a:t>1. </a:t>
            </a:r>
            <a:r>
              <a:rPr lang="en-US" sz="1600" b="1" dirty="0" err="1">
                <a:effectLst/>
                <a:latin typeface="Arial Unicode MS"/>
                <a:ea typeface="Arial Unicode MS"/>
                <a:cs typeface="Arial Unicode MS"/>
              </a:rPr>
              <a:t>Về</a:t>
            </a:r>
            <a:r>
              <a:rPr lang="en-US" sz="1600" b="1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b="1" dirty="0" err="1">
                <a:effectLst/>
                <a:latin typeface="Arial Unicode MS"/>
                <a:ea typeface="Arial Unicode MS"/>
                <a:cs typeface="Arial Unicode MS"/>
              </a:rPr>
              <a:t>kiến</a:t>
            </a:r>
            <a:r>
              <a:rPr lang="en-US" sz="1600" b="1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b="1" dirty="0" err="1">
                <a:effectLst/>
                <a:latin typeface="Arial Unicode MS"/>
                <a:ea typeface="Arial Unicode MS"/>
                <a:cs typeface="Arial Unicode MS"/>
              </a:rPr>
              <a:t>thức</a:t>
            </a:r>
            <a:endParaRPr lang="en-US" sz="1600" dirty="0">
              <a:effectLst/>
              <a:latin typeface="Arial Unicode MS"/>
              <a:ea typeface="Arial Unicode MS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- Am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hiểu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và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tự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tin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triển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khai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công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tác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tuyển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dụng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tại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đơn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vị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.</a:t>
            </a:r>
            <a:endParaRPr lang="en-US" sz="1600" dirty="0">
              <a:effectLst/>
              <a:latin typeface="Arial Unicode MS"/>
              <a:ea typeface="Arial Unicode MS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-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Biết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cách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quảng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bá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thương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hiệu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tuyển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dụng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.</a:t>
            </a:r>
            <a:endParaRPr lang="en-US" sz="1600" dirty="0">
              <a:effectLst/>
              <a:latin typeface="Arial Unicode MS"/>
              <a:ea typeface="Arial Unicode MS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-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Có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khả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năng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xây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dựng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và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tạo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nguồn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tuyển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dụng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.</a:t>
            </a:r>
            <a:endParaRPr lang="en-US" sz="1600" dirty="0">
              <a:effectLst/>
              <a:latin typeface="Arial Unicode MS"/>
              <a:ea typeface="Arial Unicode MS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-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Nắm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vững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cách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thức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xử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lý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hồ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sơ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ứng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viên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từ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khi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ứng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tuyển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đến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kết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thúc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quá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trình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tuyển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chọn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.</a:t>
            </a:r>
            <a:endParaRPr lang="en-US" sz="1600" dirty="0">
              <a:effectLst/>
              <a:latin typeface="Arial Unicode MS"/>
              <a:ea typeface="Arial Unicode MS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-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Áp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dụng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các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biểu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mẫu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quy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trình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liên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quan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trong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công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việc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thực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1600" dirty="0" err="1">
                <a:effectLst/>
                <a:latin typeface="Arial Unicode MS"/>
                <a:ea typeface="Arial Unicode MS"/>
                <a:cs typeface="Arial Unicode MS"/>
              </a:rPr>
              <a:t>tế</a:t>
            </a: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.</a:t>
            </a:r>
            <a:endParaRPr lang="en-US" sz="1600" dirty="0">
              <a:effectLst/>
              <a:latin typeface="Arial Unicode MS"/>
              <a:ea typeface="Arial Unicode MS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Arial Unicode MS"/>
                <a:ea typeface="Arial Unicode MS"/>
                <a:cs typeface="Arial Unicode MS"/>
              </a:rPr>
              <a:t> </a:t>
            </a:r>
            <a:endParaRPr lang="en-US" sz="1600" dirty="0">
              <a:effectLst/>
              <a:latin typeface="Arial Unicode MS"/>
              <a:ea typeface="Arial Unicode MS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rial Unicode MS"/>
                <a:ea typeface="Arial Unicode MS"/>
                <a:cs typeface="Times New Roman" panose="02020603050405020304" pitchFamily="18" charset="0"/>
              </a:rPr>
              <a:t> 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93464868"/>
              </p:ext>
            </p:extLst>
          </p:nvPr>
        </p:nvGraphicFramePr>
        <p:xfrm>
          <a:off x="220484" y="1264420"/>
          <a:ext cx="8923516" cy="559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39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(5 </a:t>
            </a:r>
            <a:r>
              <a:rPr lang="en-US" dirty="0" err="1" smtClean="0"/>
              <a:t>phút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676400"/>
            <a:ext cx="7010400" cy="304800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latin typeface="+mj-lt"/>
              </a:rPr>
              <a:t>Tên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doanh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nghiệp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chỉ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bao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gồm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một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thành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tố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là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tên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riêng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của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doanh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nghiệp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đó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 err="1">
                <a:latin typeface="+mj-lt"/>
              </a:rPr>
              <a:t>Tên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bằng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tiếng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nước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ngoài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của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doanh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nghiệp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được</a:t>
            </a:r>
            <a:r>
              <a:rPr lang="en-US" altLang="en-US" sz="2400" dirty="0">
                <a:latin typeface="+mj-lt"/>
              </a:rPr>
              <a:t> in </a:t>
            </a:r>
            <a:r>
              <a:rPr lang="en-US" altLang="en-US" sz="2400" dirty="0" err="1">
                <a:latin typeface="+mj-lt"/>
              </a:rPr>
              <a:t>hoặc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viết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với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khổ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chữ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 smtClean="0">
                <a:latin typeface="+mj-lt"/>
              </a:rPr>
              <a:t>lớn</a:t>
            </a:r>
            <a:r>
              <a:rPr lang="en-US" altLang="en-US" sz="2400" dirty="0" smtClean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hơn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tên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bằng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tiếng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Việt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của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doanh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nghiệp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tại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cơ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sở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của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doanh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 smtClean="0">
                <a:latin typeface="+mj-lt"/>
              </a:rPr>
              <a:t>nghiệp</a:t>
            </a:r>
            <a:endParaRPr lang="en-US" altLang="en-US" sz="24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5600" y="4724400"/>
            <a:ext cx="8763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kern="0" dirty="0" smtClean="0"/>
              <a:t>DN </a:t>
            </a:r>
            <a:r>
              <a:rPr lang="en-US" sz="2400" kern="0" dirty="0" err="1" smtClean="0"/>
              <a:t>mới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thành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cập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có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thể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đăng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ký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giấy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phép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kinh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doanh</a:t>
            </a:r>
            <a:r>
              <a:rPr lang="en-US" sz="2400" kern="0" dirty="0" smtClean="0"/>
              <a:t> ở </a:t>
            </a:r>
            <a:r>
              <a:rPr lang="en-US" sz="2400" kern="0" dirty="0" err="1" smtClean="0"/>
              <a:t>đâu</a:t>
            </a:r>
            <a:r>
              <a:rPr lang="en-US" sz="2400" kern="0" dirty="0" smtClean="0"/>
              <a:t>?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kern="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400" kern="0" dirty="0" err="1" smtClean="0"/>
              <a:t>Loại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hình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doanh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nghiệp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nào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không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có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tư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cách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pháp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nhân</a:t>
            </a:r>
            <a:r>
              <a:rPr lang="en-US" sz="2400" kern="0" dirty="0" smtClean="0"/>
              <a:t>?</a:t>
            </a:r>
          </a:p>
          <a:p>
            <a:endParaRPr lang="en-US" kern="0" dirty="0" smtClean="0"/>
          </a:p>
          <a:p>
            <a:endParaRPr lang="en-US" kern="0" dirty="0"/>
          </a:p>
        </p:txBody>
      </p:sp>
      <p:sp>
        <p:nvSpPr>
          <p:cNvPr id="5" name="Rounded Rectangle 4"/>
          <p:cNvSpPr/>
          <p:nvPr/>
        </p:nvSpPr>
        <p:spPr>
          <a:xfrm>
            <a:off x="7620000" y="1952171"/>
            <a:ext cx="533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458200" y="1952171"/>
            <a:ext cx="533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20000" y="3200400"/>
            <a:ext cx="533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58200" y="3200400"/>
            <a:ext cx="533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00" y="1295400"/>
            <a:ext cx="533400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Đ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58200" y="1295400"/>
            <a:ext cx="533400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469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ANd9GcQ15P7HI0rh6_rhWSNgwB3sDOM5wYJm73KMOcXQqNdChY-223S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1676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 descr="ANd9GcS_2NSEPCu-tnGtnPECDLYDaodWy5hHkUaKVSDi5RpCNnATvPqc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160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4" descr="ANd9GcTSVdm4EO-XhECEoYDgmh1bINjt43gxZoldZHjwMkYbrpVXujO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71" y="119482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5" descr="ANd9GcSfkEOQ78l-mUat9J4SDGziVbEDCQtaY-Ojxg__6gN4k6lxYcy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45557"/>
            <a:ext cx="17526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7" descr="ANd9GcR5iO3lonngXTFBycR5AwgDw37aK--e7NRGhp73ygniRqPbagcy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18288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8" descr="ANd9GcS_JHDrHOkXXF1h3DqJwDqovmkWCzZ4SlMFVAtXE8BEyZdfgHc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17526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9" descr="ANd9GcREkSxtZW97ggLj8kF4pOhPg9LiyCMR3jpw_Z0C6Z1O9viIAx46m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0800"/>
            <a:ext cx="16002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0" descr="ANd9GcQ6V03ot3Q2uQQLOxjKcoFaGTzTxYQP2bWs0ywaS_LtwDQ32yf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43200"/>
            <a:ext cx="213360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9" name="Picture 11" descr="ANd9GcT9oWmU6-JkET26K_8RPBIlvzcP7IuI_mXrAKsLnk6UEcK_LIXJ4Q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19600"/>
            <a:ext cx="27432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0" name="Picture 12" descr="ANd9GcSv5TGryBN1JUhsqSFwd2juNDr7_ySHoaHkz8ZjUVH1rA-VQqUe-Q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1" name="Picture 13" descr="ANd9GcS2t7rvc6p6DxQOYnG9OJXinGmLIsQPbkyfHa16Ey5eLU0qlNQ8yw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495800"/>
            <a:ext cx="236220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167640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6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www.dna.com.vn/userfiles/210810%20top%20logo%2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14449"/>
            <a:ext cx="8305800" cy="53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2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www.dna.com.vn/userfiles/210810%20top%20logo%2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2571"/>
            <a:ext cx="8305800" cy="540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5" descr="Z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79875" name="AutoShape 7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79876" name="AutoShape 9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pic>
        <p:nvPicPr>
          <p:cNvPr id="79877" name="Picture 11" descr="thuong-hieu-viet-va-ten-mi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236220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13" descr="1302747903_188684557_1-Hinh-anh-ca--Thuong-Hieu-Viet-N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69" y="1132114"/>
            <a:ext cx="28194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17" descr="vnpt-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23622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1" name="Picture 19" descr="ANd9GcQJKEMnowHm8QK64qitvsu5_C3EmvnL-F4EWY8IS1SZB9OzWWCjk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57" y="2878364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2" name="Picture 21" descr="logo-sv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76600"/>
            <a:ext cx="20669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23" descr="thuonghieuviet_201282115352027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5165497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4" name="Picture 25" descr="thuonghieuviet_201282115354328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57" y="5076371"/>
            <a:ext cx="21050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Káº¿t quáº£ hÃ¬nh áº£nh cho cÃ´ng ty vinamil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55" y="1353410"/>
            <a:ext cx="3459316" cy="20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Káº¿t quáº£ hÃ¬nh áº£nh cho cÃ´ng ty 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Káº¿t quáº£ hÃ¬nh áº£nh cho cÃ´ng ty T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Káº¿t quáº£ hÃ¬nh áº£nh cho cÃ´ng ty TH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Káº¿t quáº£ hÃ¬nh áº£nh cho cÃ´ng ty TH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35" y="5076371"/>
            <a:ext cx="2185720" cy="154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vi-VN" sz="2200" dirty="0"/>
              <a:t>Tổng số doanh nghiệp thực tế đang hoạt động do ngành Thống kê điều tra, cập nhật vào thời điểm 31/12/2017 trên phạm vi cả nước ước tính là </a:t>
            </a:r>
            <a:r>
              <a:rPr lang="vi-VN" sz="2200" b="1" dirty="0"/>
              <a:t>561 064 </a:t>
            </a:r>
            <a:r>
              <a:rPr lang="vi-VN" sz="2200" dirty="0"/>
              <a:t>doanh nghiệp, tăng 11,1% so với năm </a:t>
            </a:r>
            <a:r>
              <a:rPr lang="vi-VN" sz="2200" dirty="0" smtClean="0"/>
              <a:t>2016</a:t>
            </a:r>
            <a:endParaRPr lang="en-US" sz="22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vi-VN" sz="2200" dirty="0" smtClean="0"/>
              <a:t>Trong </a:t>
            </a:r>
            <a:r>
              <a:rPr lang="vi-VN" sz="2200" dirty="0"/>
              <a:t>tháng 9/2018, số doanh nghiệp được thành lập mới là </a:t>
            </a:r>
            <a:r>
              <a:rPr lang="vi-VN" sz="2200" b="1" dirty="0"/>
              <a:t>9.163</a:t>
            </a:r>
            <a:r>
              <a:rPr lang="vi-VN" sz="2200" dirty="0"/>
              <a:t> doanh nghiệp với số vốn đăng ký là 84.783 tỷ đồng, giảm 21,4% về số doanh nghiệp và giảm 21,2% về số vốn đăng ký so với tháng 8 năm 2018; so với cùng kỳ năm 2017, tăng 6,4% về số doanh nghiệp, tăng 5,2% về số vốn đăng ký</a:t>
            </a:r>
            <a:r>
              <a:rPr lang="vi-VN" sz="2200" dirty="0" smtClean="0"/>
              <a:t>.</a:t>
            </a:r>
            <a:endParaRPr lang="en-US" sz="22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vi-VN" sz="2400" dirty="0"/>
              <a:t>Trong 9 tháng đầu </a:t>
            </a:r>
            <a:r>
              <a:rPr lang="vi-VN" sz="2400" dirty="0" smtClean="0"/>
              <a:t>năm</a:t>
            </a:r>
            <a:r>
              <a:rPr lang="en-US" sz="2400" dirty="0" smtClean="0"/>
              <a:t> 2018</a:t>
            </a:r>
            <a:r>
              <a:rPr lang="vi-VN" sz="2400" dirty="0" smtClean="0"/>
              <a:t>, </a:t>
            </a:r>
            <a:r>
              <a:rPr lang="vi-VN" sz="2400" dirty="0"/>
              <a:t>cả nước có </a:t>
            </a:r>
            <a:r>
              <a:rPr lang="vi-VN" sz="2400" b="1" dirty="0"/>
              <a:t>96.611</a:t>
            </a:r>
            <a:r>
              <a:rPr lang="vi-VN" sz="2400" dirty="0"/>
              <a:t> doanh nghiệp thành lập mới với số vốn đăng ký là 963.411 tỷ đồng, tăng 2,8% về số doanh nghiệp và tăng 6,7% về số vốn đăng ký so với cùng kỳ năm 2017. </a:t>
            </a:r>
            <a:r>
              <a:rPr lang="vi-VN" sz="2200" dirty="0"/>
              <a:t> 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51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vi-VN" sz="2400" dirty="0" smtClean="0"/>
              <a:t>Theo </a:t>
            </a:r>
            <a:r>
              <a:rPr lang="vi-VN" sz="2400" dirty="0"/>
              <a:t>Tổng cục Thống kê, số doanh nghiệp hoàn tất thủ tục giải thể trong 7 tháng đầu năm 2018 là </a:t>
            </a:r>
            <a:r>
              <a:rPr lang="vi-VN" sz="2400" b="1" dirty="0"/>
              <a:t>7.714</a:t>
            </a:r>
            <a:r>
              <a:rPr lang="vi-VN" sz="2400" dirty="0"/>
              <a:t> DN, tăng 16,7% so cùng </a:t>
            </a:r>
            <a:r>
              <a:rPr lang="vi-VN" sz="2400" dirty="0" smtClean="0"/>
              <a:t>kỳ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vi-VN" sz="2400" dirty="0"/>
              <a:t>Theo thống kê của GSO, hết 6 tháng đầu năm, cả nước có hơn </a:t>
            </a:r>
            <a:r>
              <a:rPr lang="vi-VN" sz="2400" b="1" dirty="0"/>
              <a:t>59.400 </a:t>
            </a:r>
            <a:r>
              <a:rPr lang="vi-VN" sz="2400" dirty="0"/>
              <a:t>doanh nghiệp tạm ngừng hoạt động và phá sản, đặc biệt số doanh nghiệp phá sản tăng 20% so với cùng kỳ năm </a:t>
            </a:r>
            <a:r>
              <a:rPr lang="vi-VN" sz="2400" dirty="0" smtClean="0"/>
              <a:t>trước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vi-VN" sz="2400" dirty="0"/>
              <a:t>Tỷ lệ doanh nghiệp Việt phá sản trên tổng số doanh nghiệp thành lập mới của Việt Nam vẫn khá thấp với tỷ lệ chưa tới 50%, trong khi ở Anh là 80%, New Zealand là 90%...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879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2TGp_it_light_v2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8BEF4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3DBF8"/>
        </a:accent5>
        <a:accent6>
          <a:srgbClr val="DA820C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</TotalTime>
  <Words>632</Words>
  <Application>Microsoft Office PowerPoint</Application>
  <PresentationFormat>On-screen Show (4:3)</PresentationFormat>
  <Paragraphs>70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172TGp_it_light_v2</vt:lpstr>
      <vt:lpstr>Image</vt:lpstr>
      <vt:lpstr>  Chương 4 Tổng quan về quản trị doanh nghiệp </vt:lpstr>
      <vt:lpstr>NỘI DUNG</vt:lpstr>
      <vt:lpstr>Thảo luận (5 phút)</vt:lpstr>
      <vt:lpstr>PowerPoint Presentation</vt:lpstr>
      <vt:lpstr>PowerPoint Presentation</vt:lpstr>
      <vt:lpstr>PowerPoint Presentation</vt:lpstr>
      <vt:lpstr>PowerPoint Presentation</vt:lpstr>
      <vt:lpstr>Một số thông tin tham khảo</vt:lpstr>
      <vt:lpstr>Một số thông tin tham khảo</vt:lpstr>
      <vt:lpstr>Thảo luận</vt:lpstr>
      <vt:lpstr>4.2.2. Các hình thức pháp lý của DN</vt:lpstr>
      <vt:lpstr>Cơ sở lựa chọn hình thức pháp lý phù hợp </vt:lpstr>
      <vt:lpstr>Cơ sở lựa chọn hình thức pháp lý phù hợp</vt:lpstr>
      <vt:lpstr>PowerPoint Presentation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User</cp:lastModifiedBy>
  <cp:revision>474</cp:revision>
  <dcterms:created xsi:type="dcterms:W3CDTF">2004-07-24T05:38:31Z</dcterms:created>
  <dcterms:modified xsi:type="dcterms:W3CDTF">2020-10-28T08:29:53Z</dcterms:modified>
</cp:coreProperties>
</file>