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9" r:id="rId8"/>
    <p:sldId id="268" r:id="rId9"/>
    <p:sldId id="271" r:id="rId10"/>
    <p:sldId id="293" r:id="rId1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58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FFFF0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FFFF0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FFFF0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1245235"/>
          </a:xfrm>
          <a:custGeom>
            <a:avLst/>
            <a:gdLst/>
            <a:ahLst/>
            <a:cxnLst/>
            <a:rect l="l" t="t" r="r" b="b"/>
            <a:pathLst>
              <a:path w="10058400" h="1245235">
                <a:moveTo>
                  <a:pt x="10058400" y="0"/>
                </a:moveTo>
                <a:lnTo>
                  <a:pt x="0" y="0"/>
                </a:lnTo>
                <a:lnTo>
                  <a:pt x="0" y="1245108"/>
                </a:lnTo>
                <a:lnTo>
                  <a:pt x="10058400" y="1245108"/>
                </a:lnTo>
                <a:lnTo>
                  <a:pt x="1005840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6304" y="1107947"/>
            <a:ext cx="1097280" cy="11018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057655"/>
            <a:ext cx="10058400" cy="1007744"/>
          </a:xfrm>
          <a:custGeom>
            <a:avLst/>
            <a:gdLst/>
            <a:ahLst/>
            <a:cxnLst/>
            <a:rect l="l" t="t" r="r" b="b"/>
            <a:pathLst>
              <a:path w="10058400" h="1007744">
                <a:moveTo>
                  <a:pt x="10058400" y="0"/>
                </a:moveTo>
                <a:lnTo>
                  <a:pt x="0" y="0"/>
                </a:lnTo>
                <a:lnTo>
                  <a:pt x="0" y="1007364"/>
                </a:lnTo>
                <a:lnTo>
                  <a:pt x="10058400" y="1007364"/>
                </a:lnTo>
                <a:lnTo>
                  <a:pt x="1005840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414515"/>
            <a:ext cx="10058400" cy="302260"/>
          </a:xfrm>
          <a:custGeom>
            <a:avLst/>
            <a:gdLst/>
            <a:ahLst/>
            <a:cxnLst/>
            <a:rect l="l" t="t" r="r" b="b"/>
            <a:pathLst>
              <a:path w="10058400" h="302259">
                <a:moveTo>
                  <a:pt x="10058400" y="0"/>
                </a:moveTo>
                <a:lnTo>
                  <a:pt x="0" y="0"/>
                </a:lnTo>
                <a:lnTo>
                  <a:pt x="0" y="301752"/>
                </a:lnTo>
                <a:lnTo>
                  <a:pt x="10058400" y="301752"/>
                </a:lnTo>
                <a:lnTo>
                  <a:pt x="1005840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6304" y="1107947"/>
            <a:ext cx="880872" cy="88544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9280" y="1422908"/>
            <a:ext cx="2299838" cy="427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rgbClr val="FFFF0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4186" y="2088988"/>
            <a:ext cx="9550027" cy="2263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1007744"/>
          </a:xfrm>
          <a:custGeom>
            <a:avLst/>
            <a:gdLst/>
            <a:ahLst/>
            <a:cxnLst/>
            <a:rect l="l" t="t" r="r" b="b"/>
            <a:pathLst>
              <a:path w="10058400" h="1007744">
                <a:moveTo>
                  <a:pt x="10058400" y="0"/>
                </a:moveTo>
                <a:lnTo>
                  <a:pt x="0" y="0"/>
                </a:lnTo>
                <a:lnTo>
                  <a:pt x="0" y="1007364"/>
                </a:lnTo>
                <a:lnTo>
                  <a:pt x="10058400" y="1007364"/>
                </a:lnTo>
                <a:lnTo>
                  <a:pt x="1005840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14515"/>
            <a:ext cx="10058400" cy="302260"/>
          </a:xfrm>
          <a:custGeom>
            <a:avLst/>
            <a:gdLst/>
            <a:ahLst/>
            <a:cxnLst/>
            <a:rect l="l" t="t" r="r" b="b"/>
            <a:pathLst>
              <a:path w="10058400" h="302259">
                <a:moveTo>
                  <a:pt x="10058400" y="0"/>
                </a:moveTo>
                <a:lnTo>
                  <a:pt x="0" y="0"/>
                </a:lnTo>
                <a:lnTo>
                  <a:pt x="0" y="301752"/>
                </a:lnTo>
                <a:lnTo>
                  <a:pt x="10058400" y="301752"/>
                </a:lnTo>
                <a:lnTo>
                  <a:pt x="1005840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04" y="1107947"/>
            <a:ext cx="880872" cy="885443"/>
          </a:xfrm>
          <a:prstGeom prst="rect">
            <a:avLst/>
          </a:prstGeom>
        </p:spPr>
      </p:pic>
      <p:sp>
        <p:nvSpPr>
          <p:cNvPr id="47" name="object 2">
            <a:extLst>
              <a:ext uri="{FF2B5EF4-FFF2-40B4-BE49-F238E27FC236}">
                <a16:creationId xmlns:a16="http://schemas.microsoft.com/office/drawing/2014/main" id="{16325E64-CA85-4576-A666-1642A1DAA2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4600" y="1295400"/>
            <a:ext cx="4746354" cy="4860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15" dirty="0"/>
              <a:t>NỘI</a:t>
            </a:r>
            <a:r>
              <a:rPr sz="3050" spc="-20" dirty="0"/>
              <a:t> </a:t>
            </a:r>
            <a:r>
              <a:rPr sz="3050" spc="15" dirty="0"/>
              <a:t>DUNG</a:t>
            </a:r>
            <a:r>
              <a:rPr sz="3050" spc="-20" dirty="0"/>
              <a:t> </a:t>
            </a:r>
            <a:r>
              <a:rPr lang="en-US" sz="3050" spc="15" dirty="0"/>
              <a:t>THUYẾT TRÌNH</a:t>
            </a:r>
            <a:endParaRPr sz="3050" dirty="0"/>
          </a:p>
        </p:txBody>
      </p:sp>
      <p:sp>
        <p:nvSpPr>
          <p:cNvPr id="48" name="object 3">
            <a:extLst>
              <a:ext uri="{FF2B5EF4-FFF2-40B4-BE49-F238E27FC236}">
                <a16:creationId xmlns:a16="http://schemas.microsoft.com/office/drawing/2014/main" id="{D4E775F6-FFF6-487F-87D0-8D990AF353B5}"/>
              </a:ext>
            </a:extLst>
          </p:cNvPr>
          <p:cNvSpPr txBox="1"/>
          <p:nvPr/>
        </p:nvSpPr>
        <p:spPr>
          <a:xfrm>
            <a:off x="266700" y="3117079"/>
            <a:ext cx="9525000" cy="1538242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30"/>
              </a:spcBef>
            </a:pPr>
            <a:r>
              <a:rPr lang="en-US" sz="3200" dirty="0">
                <a:latin typeface="Consolas"/>
                <a:cs typeface="Consolas"/>
              </a:rPr>
              <a:t>1.Tìm </a:t>
            </a:r>
            <a:r>
              <a:rPr lang="en-US" sz="3200" dirty="0" err="1">
                <a:latin typeface="Consolas"/>
                <a:cs typeface="Consolas"/>
              </a:rPr>
              <a:t>hiểu</a:t>
            </a: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err="1">
                <a:latin typeface="Consolas"/>
                <a:cs typeface="Consolas"/>
              </a:rPr>
              <a:t>về</a:t>
            </a: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err="1">
                <a:latin typeface="Consolas"/>
                <a:cs typeface="Consolas"/>
              </a:rPr>
              <a:t>tích</a:t>
            </a: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err="1">
                <a:latin typeface="Consolas"/>
                <a:cs typeface="Consolas"/>
              </a:rPr>
              <a:t>chập</a:t>
            </a: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err="1">
                <a:latin typeface="Consolas"/>
                <a:cs typeface="Consolas"/>
              </a:rPr>
              <a:t>trong</a:t>
            </a: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err="1">
                <a:latin typeface="Consolas"/>
                <a:cs typeface="Consolas"/>
              </a:rPr>
              <a:t>xử</a:t>
            </a: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err="1">
                <a:latin typeface="Consolas"/>
                <a:cs typeface="Consolas"/>
              </a:rPr>
              <a:t>lý</a:t>
            </a: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err="1">
                <a:latin typeface="Consolas"/>
                <a:cs typeface="Consolas"/>
              </a:rPr>
              <a:t>ảnh</a:t>
            </a:r>
            <a:r>
              <a:rPr lang="en-US" sz="3200" dirty="0">
                <a:latin typeface="Consolas"/>
                <a:cs typeface="Consolas"/>
              </a:rPr>
              <a:t> (Convolution)</a:t>
            </a: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r>
              <a:rPr lang="en-US" sz="3200" dirty="0">
                <a:latin typeface="Consolas"/>
                <a:cs typeface="Consolas"/>
              </a:rPr>
              <a:t>2.Các </a:t>
            </a:r>
            <a:r>
              <a:rPr lang="en-US" sz="3200" dirty="0" err="1">
                <a:latin typeface="Consolas"/>
                <a:cs typeface="Consolas"/>
              </a:rPr>
              <a:t>phương</a:t>
            </a: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err="1">
                <a:latin typeface="Consolas"/>
                <a:cs typeface="Consolas"/>
              </a:rPr>
              <a:t>pháp</a:t>
            </a: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err="1">
                <a:latin typeface="Consolas"/>
                <a:cs typeface="Consolas"/>
              </a:rPr>
              <a:t>lọc</a:t>
            </a: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err="1">
                <a:latin typeface="Consolas"/>
                <a:cs typeface="Consolas"/>
              </a:rPr>
              <a:t>ảnh</a:t>
            </a:r>
            <a:r>
              <a:rPr lang="en-US" sz="3200" dirty="0">
                <a:latin typeface="Consolas"/>
                <a:cs typeface="Consolas"/>
              </a:rPr>
              <a:t>(Image Filtering)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44" y="4911852"/>
            <a:ext cx="1330452" cy="132892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0271" y="5088635"/>
            <a:ext cx="731520" cy="10302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33231" y="5103876"/>
            <a:ext cx="536448" cy="104241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6342888"/>
            <a:ext cx="10058400" cy="373380"/>
          </a:xfrm>
          <a:custGeom>
            <a:avLst/>
            <a:gdLst/>
            <a:ahLst/>
            <a:cxnLst/>
            <a:rect l="l" t="t" r="r" b="b"/>
            <a:pathLst>
              <a:path w="10058400" h="373379">
                <a:moveTo>
                  <a:pt x="10058400" y="0"/>
                </a:moveTo>
                <a:lnTo>
                  <a:pt x="0" y="0"/>
                </a:lnTo>
                <a:lnTo>
                  <a:pt x="0" y="373380"/>
                </a:lnTo>
                <a:lnTo>
                  <a:pt x="10058400" y="373380"/>
                </a:lnTo>
                <a:lnTo>
                  <a:pt x="1005840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65376" y="5820155"/>
            <a:ext cx="4038600" cy="3672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53209" y="5014845"/>
            <a:ext cx="37858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4340" marR="5080" indent="-422275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953735"/>
                </a:solidFill>
                <a:latin typeface="Verdana"/>
                <a:cs typeface="Verdana"/>
              </a:rPr>
              <a:t>TRƯỜNG </a:t>
            </a:r>
            <a:r>
              <a:rPr sz="2200" b="1" spc="-10" dirty="0">
                <a:solidFill>
                  <a:srgbClr val="953735"/>
                </a:solidFill>
                <a:latin typeface="Verdana"/>
                <a:cs typeface="Verdana"/>
              </a:rPr>
              <a:t>ĐẠI HỌC </a:t>
            </a:r>
            <a:r>
              <a:rPr sz="2200" b="1" spc="-5" dirty="0">
                <a:solidFill>
                  <a:srgbClr val="953735"/>
                </a:solidFill>
                <a:latin typeface="Verdana"/>
                <a:cs typeface="Verdana"/>
              </a:rPr>
              <a:t>VINH </a:t>
            </a:r>
            <a:r>
              <a:rPr sz="2200" b="1" spc="-740" dirty="0">
                <a:solidFill>
                  <a:srgbClr val="953735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953735"/>
                </a:solidFill>
                <a:latin typeface="Verdana"/>
                <a:cs typeface="Verdana"/>
              </a:rPr>
              <a:t>VINH </a:t>
            </a:r>
            <a:r>
              <a:rPr sz="2200" b="1" spc="-10" dirty="0">
                <a:solidFill>
                  <a:srgbClr val="953735"/>
                </a:solidFill>
                <a:latin typeface="Verdana"/>
                <a:cs typeface="Verdana"/>
              </a:rPr>
              <a:t>UNIVERSITY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16568" y="5074920"/>
            <a:ext cx="536448" cy="104393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437119" y="5088635"/>
            <a:ext cx="1432560" cy="1057910"/>
            <a:chOff x="7437119" y="5088635"/>
            <a:chExt cx="1432560" cy="105791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37119" y="5088635"/>
              <a:ext cx="882396" cy="10302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3231" y="5103875"/>
              <a:ext cx="536448" cy="1042416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0" y="1057655"/>
            <a:ext cx="10058400" cy="3700779"/>
          </a:xfrm>
          <a:custGeom>
            <a:avLst/>
            <a:gdLst/>
            <a:ahLst/>
            <a:cxnLst/>
            <a:rect l="l" t="t" r="r" b="b"/>
            <a:pathLst>
              <a:path w="10058400" h="3700779">
                <a:moveTo>
                  <a:pt x="10058400" y="0"/>
                </a:moveTo>
                <a:lnTo>
                  <a:pt x="0" y="0"/>
                </a:lnTo>
                <a:lnTo>
                  <a:pt x="0" y="3700272"/>
                </a:lnTo>
                <a:lnTo>
                  <a:pt x="10058400" y="3700272"/>
                </a:lnTo>
                <a:lnTo>
                  <a:pt x="1005840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60120" y="2113584"/>
            <a:ext cx="28067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i="1" spc="-1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600" i="1" spc="-159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6600" i="1" spc="-102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6600" i="1" spc="-127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6600" i="1" spc="-1140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6600" i="1" spc="-5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600" i="1" spc="-894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6600" i="1" spc="-137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600" i="1" spc="-159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6600" i="1" spc="-675" dirty="0">
                <a:solidFill>
                  <a:srgbClr val="FFFFFF"/>
                </a:solidFill>
                <a:latin typeface="Times New Roman"/>
                <a:cs typeface="Times New Roman"/>
              </a:rPr>
              <a:t>!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1007744"/>
            <a:chOff x="0" y="1057655"/>
            <a:chExt cx="10058400" cy="1007744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8400" cy="1007744"/>
            </a:xfrm>
            <a:custGeom>
              <a:avLst/>
              <a:gdLst/>
              <a:ahLst/>
              <a:cxnLst/>
              <a:rect l="l" t="t" r="r" b="b"/>
              <a:pathLst>
                <a:path w="10058400" h="1007744">
                  <a:moveTo>
                    <a:pt x="10058400" y="0"/>
                  </a:moveTo>
                  <a:lnTo>
                    <a:pt x="0" y="0"/>
                  </a:lnTo>
                  <a:lnTo>
                    <a:pt x="0" y="1007364"/>
                  </a:lnTo>
                  <a:lnTo>
                    <a:pt x="10058400" y="1007364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304" y="1107947"/>
              <a:ext cx="880872" cy="88544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6414515"/>
            <a:ext cx="10058400" cy="302260"/>
          </a:xfrm>
          <a:custGeom>
            <a:avLst/>
            <a:gdLst/>
            <a:ahLst/>
            <a:cxnLst/>
            <a:rect l="l" t="t" r="r" b="b"/>
            <a:pathLst>
              <a:path w="10058400" h="302259">
                <a:moveTo>
                  <a:pt x="10058400" y="0"/>
                </a:moveTo>
                <a:lnTo>
                  <a:pt x="0" y="0"/>
                </a:lnTo>
                <a:lnTo>
                  <a:pt x="0" y="301752"/>
                </a:lnTo>
                <a:lnTo>
                  <a:pt x="10058400" y="301752"/>
                </a:lnTo>
                <a:lnTo>
                  <a:pt x="1005840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284E7B3A-3A6C-4131-ACCC-E2B74382BC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1295400"/>
            <a:ext cx="6577330" cy="4860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50" spc="15" dirty="0"/>
              <a:t>1. </a:t>
            </a:r>
            <a:r>
              <a:rPr lang="en-US" sz="3050" spc="15" dirty="0" err="1"/>
              <a:t>Tích</a:t>
            </a:r>
            <a:r>
              <a:rPr lang="en-US" sz="3050" spc="15" dirty="0"/>
              <a:t> </a:t>
            </a:r>
            <a:r>
              <a:rPr lang="en-US" sz="3050" spc="15" dirty="0" err="1"/>
              <a:t>chập</a:t>
            </a:r>
            <a:r>
              <a:rPr lang="en-US" sz="3050" spc="15" dirty="0"/>
              <a:t> </a:t>
            </a:r>
            <a:r>
              <a:rPr lang="en-US" sz="3050" spc="15" dirty="0" err="1"/>
              <a:t>trong</a:t>
            </a:r>
            <a:r>
              <a:rPr lang="en-US" sz="3050" spc="15" dirty="0"/>
              <a:t> </a:t>
            </a:r>
            <a:r>
              <a:rPr lang="en-US" sz="3050" spc="15" dirty="0" err="1"/>
              <a:t>xử</a:t>
            </a:r>
            <a:r>
              <a:rPr lang="en-US" sz="3050" spc="15" dirty="0"/>
              <a:t> </a:t>
            </a:r>
            <a:r>
              <a:rPr lang="en-US" sz="3050" spc="15" dirty="0" err="1"/>
              <a:t>lý</a:t>
            </a:r>
            <a:r>
              <a:rPr lang="en-US" sz="3050" spc="15" dirty="0"/>
              <a:t> </a:t>
            </a:r>
            <a:r>
              <a:rPr lang="en-US" sz="3050" spc="15" dirty="0" err="1"/>
              <a:t>ảnh</a:t>
            </a:r>
            <a:endParaRPr sz="3050" dirty="0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7CDCD6D3-BD50-4D60-BC5A-398B85F254B7}"/>
              </a:ext>
            </a:extLst>
          </p:cNvPr>
          <p:cNvSpPr txBox="1"/>
          <p:nvPr/>
        </p:nvSpPr>
        <p:spPr>
          <a:xfrm>
            <a:off x="457200" y="2420414"/>
            <a:ext cx="9144000" cy="2931572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380"/>
              </a:spcBef>
              <a:tabLst>
                <a:tab pos="266700" algn="l"/>
                <a:tab pos="267335" algn="l"/>
              </a:tabLst>
            </a:pPr>
            <a:r>
              <a:rPr lang="en-US" sz="2400" spc="15" dirty="0">
                <a:latin typeface="Consolas"/>
                <a:cs typeface="Consolas"/>
              </a:rPr>
              <a:t>	</a:t>
            </a:r>
            <a:r>
              <a:rPr lang="vi-VN" sz="2400" spc="15" dirty="0" err="1">
                <a:latin typeface="Consolas"/>
                <a:cs typeface="Consolas"/>
              </a:rPr>
              <a:t>Tích</a:t>
            </a:r>
            <a:r>
              <a:rPr lang="vi-VN" sz="2400" spc="15" dirty="0">
                <a:latin typeface="Consolas"/>
                <a:cs typeface="Consolas"/>
              </a:rPr>
              <a:t> </a:t>
            </a:r>
            <a:r>
              <a:rPr lang="vi-VN" sz="2400" spc="15" dirty="0" err="1">
                <a:latin typeface="Consolas"/>
                <a:cs typeface="Consolas"/>
              </a:rPr>
              <a:t>chập</a:t>
            </a:r>
            <a:r>
              <a:rPr lang="vi-VN" sz="2400" spc="15" dirty="0">
                <a:latin typeface="Consolas"/>
                <a:cs typeface="Consolas"/>
              </a:rPr>
              <a:t> </a:t>
            </a:r>
            <a:r>
              <a:rPr lang="vi-VN" sz="2400" spc="15" dirty="0" err="1">
                <a:latin typeface="Consolas"/>
                <a:cs typeface="Consolas"/>
              </a:rPr>
              <a:t>được</a:t>
            </a:r>
            <a:r>
              <a:rPr lang="vi-VN" sz="2400" spc="15" dirty="0">
                <a:latin typeface="Consolas"/>
                <a:cs typeface="Consolas"/>
              </a:rPr>
              <a:t> </a:t>
            </a:r>
            <a:r>
              <a:rPr lang="vi-VN" sz="2400" spc="15" dirty="0" err="1">
                <a:latin typeface="Consolas"/>
                <a:cs typeface="Consolas"/>
              </a:rPr>
              <a:t>định</a:t>
            </a:r>
            <a:r>
              <a:rPr lang="vi-VN" sz="2400" spc="15" dirty="0">
                <a:latin typeface="Consolas"/>
                <a:cs typeface="Consolas"/>
              </a:rPr>
              <a:t> </a:t>
            </a:r>
            <a:r>
              <a:rPr lang="vi-VN" sz="2400" spc="15" dirty="0" err="1">
                <a:latin typeface="Consolas"/>
                <a:cs typeface="Consolas"/>
              </a:rPr>
              <a:t>nghĩa</a:t>
            </a:r>
            <a:r>
              <a:rPr lang="vi-VN" sz="2400" spc="15" dirty="0">
                <a:latin typeface="Consolas"/>
                <a:cs typeface="Consolas"/>
              </a:rPr>
              <a:t> </a:t>
            </a:r>
            <a:r>
              <a:rPr lang="vi-VN" sz="2400" spc="15" dirty="0" err="1">
                <a:latin typeface="Consolas"/>
                <a:cs typeface="Consolas"/>
              </a:rPr>
              <a:t>là</a:t>
            </a:r>
            <a:r>
              <a:rPr lang="vi-VN" sz="2400" spc="15" dirty="0">
                <a:latin typeface="Consolas"/>
                <a:cs typeface="Consolas"/>
              </a:rPr>
              <a:t> 1 </a:t>
            </a:r>
            <a:r>
              <a:rPr lang="vi-VN" sz="2400" spc="15" dirty="0" err="1">
                <a:latin typeface="Consolas"/>
                <a:cs typeface="Consolas"/>
              </a:rPr>
              <a:t>phép</a:t>
            </a:r>
            <a:r>
              <a:rPr lang="vi-VN" sz="2400" spc="15" dirty="0">
                <a:latin typeface="Consolas"/>
                <a:cs typeface="Consolas"/>
              </a:rPr>
              <a:t> </a:t>
            </a:r>
            <a:r>
              <a:rPr lang="vi-VN" sz="2400" spc="15" dirty="0" err="1">
                <a:latin typeface="Consolas"/>
                <a:cs typeface="Consolas"/>
              </a:rPr>
              <a:t>toán</a:t>
            </a:r>
            <a:r>
              <a:rPr lang="vi-VN" sz="2400" spc="15" dirty="0">
                <a:latin typeface="Consolas"/>
                <a:cs typeface="Consolas"/>
              </a:rPr>
              <a:t> trên không gian </a:t>
            </a:r>
            <a:r>
              <a:rPr lang="vi-VN" sz="2400" spc="15" dirty="0" err="1">
                <a:latin typeface="Consolas"/>
                <a:cs typeface="Consolas"/>
              </a:rPr>
              <a:t>khả</a:t>
            </a:r>
            <a:r>
              <a:rPr lang="vi-VN" sz="2400" spc="15" dirty="0">
                <a:latin typeface="Consolas"/>
                <a:cs typeface="Consolas"/>
              </a:rPr>
              <a:t> </a:t>
            </a:r>
            <a:r>
              <a:rPr lang="vi-VN" sz="2400" spc="15" dirty="0" err="1">
                <a:latin typeface="Consolas"/>
                <a:cs typeface="Consolas"/>
              </a:rPr>
              <a:t>tích</a:t>
            </a:r>
            <a:r>
              <a:rPr lang="vi-VN" sz="2400" spc="15" dirty="0">
                <a:latin typeface="Consolas"/>
                <a:cs typeface="Consolas"/>
              </a:rPr>
              <a:t> </a:t>
            </a:r>
            <a:r>
              <a:rPr lang="vi-VN" sz="2400" spc="15" dirty="0" err="1">
                <a:latin typeface="Consolas"/>
                <a:cs typeface="Consolas"/>
              </a:rPr>
              <a:t>của</a:t>
            </a:r>
            <a:r>
              <a:rPr lang="vi-VN" sz="2400" spc="15" dirty="0">
                <a:latin typeface="Consolas"/>
                <a:cs typeface="Consolas"/>
              </a:rPr>
              <a:t> </a:t>
            </a:r>
            <a:r>
              <a:rPr lang="vi-VN" sz="2400" spc="15" dirty="0" err="1">
                <a:latin typeface="Consolas"/>
                <a:cs typeface="Consolas"/>
              </a:rPr>
              <a:t>các</a:t>
            </a:r>
            <a:r>
              <a:rPr lang="vi-VN" sz="2400" spc="15" dirty="0">
                <a:latin typeface="Consolas"/>
                <a:cs typeface="Consolas"/>
              </a:rPr>
              <a:t> </a:t>
            </a:r>
            <a:r>
              <a:rPr lang="vi-VN" sz="2400" spc="15" dirty="0" err="1">
                <a:latin typeface="Consolas"/>
                <a:cs typeface="Consolas"/>
              </a:rPr>
              <a:t>hàm</a:t>
            </a:r>
            <a:r>
              <a:rPr lang="vi-VN" sz="2400" spc="15" dirty="0">
                <a:latin typeface="Consolas"/>
                <a:cs typeface="Consolas"/>
              </a:rPr>
              <a:t> </a:t>
            </a:r>
            <a:r>
              <a:rPr lang="vi-VN" sz="2400" spc="15" dirty="0" err="1">
                <a:latin typeface="Consolas"/>
                <a:cs typeface="Consolas"/>
              </a:rPr>
              <a:t>tuyến</a:t>
            </a:r>
            <a:r>
              <a:rPr lang="vi-VN" sz="2400" spc="15" dirty="0">
                <a:latin typeface="Consolas"/>
                <a:cs typeface="Consolas"/>
              </a:rPr>
              <a:t> </a:t>
            </a:r>
            <a:r>
              <a:rPr lang="vi-VN" sz="2400" spc="15" dirty="0" err="1">
                <a:latin typeface="Consolas"/>
                <a:cs typeface="Consolas"/>
              </a:rPr>
              <a:t>tính</a:t>
            </a:r>
            <a:r>
              <a:rPr lang="vi-VN" sz="2400" spc="15" dirty="0">
                <a:latin typeface="Consolas"/>
                <a:cs typeface="Consolas"/>
              </a:rPr>
              <a:t>, cho nên </a:t>
            </a:r>
            <a:r>
              <a:rPr lang="vi-VN" sz="2400" spc="15" dirty="0" err="1">
                <a:latin typeface="Consolas"/>
                <a:cs typeface="Consolas"/>
              </a:rPr>
              <a:t>nó</a:t>
            </a:r>
            <a:r>
              <a:rPr lang="vi-VN" sz="2400" spc="15" dirty="0">
                <a:latin typeface="Consolas"/>
                <a:cs typeface="Consolas"/>
              </a:rPr>
              <a:t> </a:t>
            </a:r>
            <a:r>
              <a:rPr lang="vi-VN" sz="2400" spc="15" dirty="0" err="1">
                <a:latin typeface="Consolas"/>
                <a:cs typeface="Consolas"/>
              </a:rPr>
              <a:t>có</a:t>
            </a:r>
            <a:r>
              <a:rPr lang="vi-VN" sz="2400" spc="15" dirty="0">
                <a:latin typeface="Consolas"/>
                <a:cs typeface="Consolas"/>
              </a:rPr>
              <a:t> </a:t>
            </a:r>
            <a:r>
              <a:rPr lang="vi-VN" sz="2400" spc="15" dirty="0" err="1">
                <a:latin typeface="Consolas"/>
                <a:cs typeface="Consolas"/>
              </a:rPr>
              <a:t>tính</a:t>
            </a:r>
            <a:r>
              <a:rPr lang="vi-VN" sz="2400" spc="15" dirty="0">
                <a:latin typeface="Consolas"/>
                <a:cs typeface="Consolas"/>
              </a:rPr>
              <a:t> </a:t>
            </a:r>
            <a:r>
              <a:rPr lang="vi-VN" sz="2400" spc="15" dirty="0" err="1">
                <a:latin typeface="Consolas"/>
                <a:cs typeface="Consolas"/>
              </a:rPr>
              <a:t>chất</a:t>
            </a:r>
            <a:r>
              <a:rPr lang="vi-VN" sz="2400" spc="15" dirty="0">
                <a:latin typeface="Consolas"/>
                <a:cs typeface="Consolas"/>
              </a:rPr>
              <a:t> giao </a:t>
            </a:r>
            <a:r>
              <a:rPr lang="vi-VN" sz="2400" spc="15" dirty="0" err="1">
                <a:latin typeface="Consolas"/>
                <a:cs typeface="Consolas"/>
              </a:rPr>
              <a:t>hoán</a:t>
            </a:r>
            <a:r>
              <a:rPr lang="vi-VN" sz="2400" spc="15" dirty="0">
                <a:latin typeface="Consolas"/>
                <a:cs typeface="Consolas"/>
              </a:rPr>
              <a:t>, </a:t>
            </a:r>
            <a:r>
              <a:rPr lang="vi-VN" sz="2400" spc="15" dirty="0" err="1">
                <a:latin typeface="Consolas"/>
                <a:cs typeface="Consolas"/>
              </a:rPr>
              <a:t>kết</a:t>
            </a:r>
            <a:r>
              <a:rPr lang="vi-VN" sz="2400" spc="15" dirty="0">
                <a:latin typeface="Consolas"/>
                <a:cs typeface="Consolas"/>
              </a:rPr>
              <a:t> </a:t>
            </a:r>
            <a:r>
              <a:rPr lang="vi-VN" sz="2400" spc="15" dirty="0" err="1">
                <a:latin typeface="Consolas"/>
                <a:cs typeface="Consolas"/>
              </a:rPr>
              <a:t>hợp</a:t>
            </a:r>
            <a:r>
              <a:rPr lang="vi-VN" sz="2400" spc="15" dirty="0">
                <a:latin typeface="Consolas"/>
                <a:cs typeface="Consolas"/>
              </a:rPr>
              <a:t> </a:t>
            </a:r>
            <a:r>
              <a:rPr lang="vi-VN" sz="2400" spc="15" dirty="0" err="1">
                <a:latin typeface="Consolas"/>
                <a:cs typeface="Consolas"/>
              </a:rPr>
              <a:t>và</a:t>
            </a:r>
            <a:r>
              <a:rPr lang="vi-VN" sz="2400" spc="15" dirty="0">
                <a:latin typeface="Consolas"/>
                <a:cs typeface="Consolas"/>
              </a:rPr>
              <a:t> phân </a:t>
            </a:r>
            <a:r>
              <a:rPr lang="vi-VN" sz="2400" spc="15" dirty="0" err="1">
                <a:latin typeface="Consolas"/>
                <a:cs typeface="Consolas"/>
              </a:rPr>
              <a:t>phối</a:t>
            </a:r>
            <a:r>
              <a:rPr lang="vi-VN" sz="2400" spc="15" dirty="0">
                <a:latin typeface="Consolas"/>
                <a:cs typeface="Consolas"/>
              </a:rPr>
              <a:t>.</a:t>
            </a:r>
            <a:endParaRPr lang="en-US" sz="2400" spc="15" dirty="0">
              <a:latin typeface="Consolas"/>
              <a:cs typeface="Consolas"/>
            </a:endParaRPr>
          </a:p>
          <a:p>
            <a:pPr marL="12065">
              <a:lnSpc>
                <a:spcPct val="100000"/>
              </a:lnSpc>
              <a:spcBef>
                <a:spcPts val="1380"/>
              </a:spcBef>
              <a:tabLst>
                <a:tab pos="266700" algn="l"/>
                <a:tab pos="267335" algn="l"/>
              </a:tabLst>
            </a:pPr>
            <a:r>
              <a:rPr lang="en-US" sz="2400" spc="15" dirty="0">
                <a:latin typeface="Consolas"/>
                <a:cs typeface="Consolas"/>
              </a:rPr>
              <a:t>		+ </a:t>
            </a:r>
            <a:r>
              <a:rPr lang="vi-VN" sz="2400" spc="15" dirty="0">
                <a:latin typeface="Consolas"/>
                <a:cs typeface="Consolas"/>
              </a:rPr>
              <a:t>Giao </a:t>
            </a:r>
            <a:r>
              <a:rPr lang="vi-VN" sz="2400" spc="15" dirty="0" err="1">
                <a:latin typeface="Consolas"/>
                <a:cs typeface="Consolas"/>
              </a:rPr>
              <a:t>hoán</a:t>
            </a:r>
            <a:r>
              <a:rPr lang="vi-VN" sz="2400" spc="15" dirty="0">
                <a:latin typeface="Consolas"/>
                <a:cs typeface="Consolas"/>
              </a:rPr>
              <a:t>: f * g = g * f</a:t>
            </a:r>
          </a:p>
          <a:p>
            <a:pPr marL="12065">
              <a:lnSpc>
                <a:spcPct val="100000"/>
              </a:lnSpc>
              <a:spcBef>
                <a:spcPts val="1380"/>
              </a:spcBef>
              <a:tabLst>
                <a:tab pos="266700" algn="l"/>
                <a:tab pos="267335" algn="l"/>
              </a:tabLst>
            </a:pPr>
            <a:r>
              <a:rPr lang="en-US" sz="2400" spc="15" dirty="0">
                <a:latin typeface="Consolas"/>
                <a:cs typeface="Consolas"/>
              </a:rPr>
              <a:t>	+ </a:t>
            </a:r>
            <a:r>
              <a:rPr lang="vi-VN" sz="2400" spc="15" dirty="0" err="1">
                <a:latin typeface="Consolas"/>
                <a:cs typeface="Consolas"/>
              </a:rPr>
              <a:t>Kết</a:t>
            </a:r>
            <a:r>
              <a:rPr lang="vi-VN" sz="2400" spc="15" dirty="0">
                <a:latin typeface="Consolas"/>
                <a:cs typeface="Consolas"/>
              </a:rPr>
              <a:t> </a:t>
            </a:r>
            <a:r>
              <a:rPr lang="vi-VN" sz="2400" spc="15" dirty="0" err="1">
                <a:latin typeface="Consolas"/>
                <a:cs typeface="Consolas"/>
              </a:rPr>
              <a:t>hợp</a:t>
            </a:r>
            <a:r>
              <a:rPr lang="vi-VN" sz="2400" spc="15" dirty="0">
                <a:latin typeface="Consolas"/>
                <a:cs typeface="Consolas"/>
              </a:rPr>
              <a:t>: f * g * h = f * (g * h)</a:t>
            </a:r>
          </a:p>
          <a:p>
            <a:pPr marL="12065">
              <a:lnSpc>
                <a:spcPct val="100000"/>
              </a:lnSpc>
              <a:spcBef>
                <a:spcPts val="1380"/>
              </a:spcBef>
              <a:tabLst>
                <a:tab pos="266700" algn="l"/>
                <a:tab pos="267335" algn="l"/>
              </a:tabLst>
            </a:pPr>
            <a:r>
              <a:rPr lang="en-US" sz="2400" spc="15" dirty="0">
                <a:latin typeface="Consolas"/>
                <a:cs typeface="Consolas"/>
              </a:rPr>
              <a:t>	+ </a:t>
            </a:r>
            <a:r>
              <a:rPr lang="vi-VN" sz="2400" spc="15" dirty="0">
                <a:latin typeface="Consolas"/>
                <a:cs typeface="Consolas"/>
              </a:rPr>
              <a:t>Phân </a:t>
            </a:r>
            <a:r>
              <a:rPr lang="vi-VN" sz="2400" spc="15" dirty="0" err="1">
                <a:latin typeface="Consolas"/>
                <a:cs typeface="Consolas"/>
              </a:rPr>
              <a:t>phối</a:t>
            </a:r>
            <a:r>
              <a:rPr lang="vi-VN" sz="2400" spc="15" dirty="0">
                <a:latin typeface="Consolas"/>
                <a:cs typeface="Consolas"/>
              </a:rPr>
              <a:t>: f * g + f * h = f * (g + h)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1007744"/>
            <a:chOff x="0" y="1057655"/>
            <a:chExt cx="10058400" cy="1007744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8400" cy="1007744"/>
            </a:xfrm>
            <a:custGeom>
              <a:avLst/>
              <a:gdLst/>
              <a:ahLst/>
              <a:cxnLst/>
              <a:rect l="l" t="t" r="r" b="b"/>
              <a:pathLst>
                <a:path w="10058400" h="1007744">
                  <a:moveTo>
                    <a:pt x="10058400" y="0"/>
                  </a:moveTo>
                  <a:lnTo>
                    <a:pt x="0" y="0"/>
                  </a:lnTo>
                  <a:lnTo>
                    <a:pt x="0" y="1007364"/>
                  </a:lnTo>
                  <a:lnTo>
                    <a:pt x="10058400" y="1007364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304" y="1107947"/>
              <a:ext cx="880872" cy="88544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6414515"/>
            <a:ext cx="10058400" cy="302260"/>
          </a:xfrm>
          <a:custGeom>
            <a:avLst/>
            <a:gdLst/>
            <a:ahLst/>
            <a:cxnLst/>
            <a:rect l="l" t="t" r="r" b="b"/>
            <a:pathLst>
              <a:path w="10058400" h="302259">
                <a:moveTo>
                  <a:pt x="10058400" y="0"/>
                </a:moveTo>
                <a:lnTo>
                  <a:pt x="0" y="0"/>
                </a:lnTo>
                <a:lnTo>
                  <a:pt x="0" y="301752"/>
                </a:lnTo>
                <a:lnTo>
                  <a:pt x="10058400" y="301752"/>
                </a:lnTo>
                <a:lnTo>
                  <a:pt x="1005840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F926D6DF-1D7B-41CC-9BA2-6330ACED46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09502" y="1295400"/>
            <a:ext cx="6577330" cy="4860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50" spc="15" dirty="0"/>
              <a:t>1. </a:t>
            </a:r>
            <a:r>
              <a:rPr lang="en-US" sz="3050" spc="15" dirty="0" err="1"/>
              <a:t>Tích</a:t>
            </a:r>
            <a:r>
              <a:rPr lang="en-US" sz="3050" spc="15" dirty="0"/>
              <a:t> </a:t>
            </a:r>
            <a:r>
              <a:rPr lang="en-US" sz="3050" spc="15" dirty="0" err="1"/>
              <a:t>chập</a:t>
            </a:r>
            <a:r>
              <a:rPr lang="en-US" sz="3050" spc="15" dirty="0"/>
              <a:t> </a:t>
            </a:r>
            <a:r>
              <a:rPr lang="en-US" sz="3050" spc="15" dirty="0" err="1"/>
              <a:t>trong</a:t>
            </a:r>
            <a:r>
              <a:rPr lang="en-US" sz="3050" spc="15" dirty="0"/>
              <a:t> </a:t>
            </a:r>
            <a:r>
              <a:rPr lang="en-US" sz="3050" spc="15" dirty="0" err="1"/>
              <a:t>xử</a:t>
            </a:r>
            <a:r>
              <a:rPr lang="en-US" sz="3050" spc="15" dirty="0"/>
              <a:t> </a:t>
            </a:r>
            <a:r>
              <a:rPr lang="en-US" sz="3050" spc="15" dirty="0" err="1"/>
              <a:t>lý</a:t>
            </a:r>
            <a:r>
              <a:rPr lang="en-US" sz="3050" spc="15" dirty="0"/>
              <a:t> </a:t>
            </a:r>
            <a:r>
              <a:rPr lang="en-US" sz="3050" spc="15" dirty="0" err="1"/>
              <a:t>ảnh</a:t>
            </a:r>
            <a:endParaRPr sz="3050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CD0DEF4E-FA2D-40E4-8C52-13079B229A49}"/>
              </a:ext>
            </a:extLst>
          </p:cNvPr>
          <p:cNvSpPr txBox="1"/>
          <p:nvPr/>
        </p:nvSpPr>
        <p:spPr>
          <a:xfrm>
            <a:off x="373701" y="2630728"/>
            <a:ext cx="9310998" cy="2510944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065" algn="just">
              <a:lnSpc>
                <a:spcPct val="100000"/>
              </a:lnSpc>
              <a:spcBef>
                <a:spcPts val="1380"/>
              </a:spcBef>
              <a:tabLst>
                <a:tab pos="265176" algn="l"/>
                <a:tab pos="265176" algn="l"/>
                <a:tab pos="457200" algn="l"/>
              </a:tabLst>
            </a:pPr>
            <a:r>
              <a:rPr lang="en-US" sz="2000" spc="15" dirty="0">
                <a:latin typeface="Consolas"/>
                <a:cs typeface="Consolas"/>
              </a:rPr>
              <a:t>	</a:t>
            </a:r>
            <a:r>
              <a:rPr lang="vi-VN" sz="2000" spc="15" dirty="0">
                <a:latin typeface="Consolas"/>
                <a:cs typeface="Consolas"/>
              </a:rPr>
              <a:t>Do </a:t>
            </a:r>
            <a:r>
              <a:rPr lang="vi-VN" sz="2000" spc="15" dirty="0" err="1">
                <a:latin typeface="Consolas"/>
                <a:cs typeface="Consolas"/>
              </a:rPr>
              <a:t>tính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chất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kết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hợp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của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phép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tích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chập</a:t>
            </a:r>
            <a:r>
              <a:rPr lang="vi-VN" sz="2000" spc="15" dirty="0">
                <a:latin typeface="Consolas"/>
                <a:cs typeface="Consolas"/>
              </a:rPr>
              <a:t>, khi </a:t>
            </a:r>
            <a:r>
              <a:rPr lang="vi-VN" sz="2000" spc="15" dirty="0" err="1">
                <a:latin typeface="Consolas"/>
                <a:cs typeface="Consolas"/>
              </a:rPr>
              <a:t>một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phép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xử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lý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ảnh</a:t>
            </a:r>
            <a:r>
              <a:rPr lang="vi-VN" sz="2000" spc="15" dirty="0">
                <a:latin typeface="Consolas"/>
                <a:cs typeface="Consolas"/>
              </a:rPr>
              <a:t> yêu </a:t>
            </a:r>
            <a:r>
              <a:rPr lang="vi-VN" sz="2000" spc="15" dirty="0" err="1">
                <a:latin typeface="Consolas"/>
                <a:cs typeface="Consolas"/>
              </a:rPr>
              <a:t>cầu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thực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hiện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tích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chập</a:t>
            </a:r>
            <a:r>
              <a:rPr lang="vi-VN" sz="2000" spc="15" dirty="0">
                <a:latin typeface="Consolas"/>
                <a:cs typeface="Consolas"/>
              </a:rPr>
              <a:t> liên </a:t>
            </a:r>
            <a:r>
              <a:rPr lang="vi-VN" sz="2000" spc="15" dirty="0" err="1">
                <a:latin typeface="Consolas"/>
                <a:cs typeface="Consolas"/>
              </a:rPr>
              <a:t>tiếp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với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nhiều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bộ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lọc</a:t>
            </a:r>
            <a:r>
              <a:rPr lang="vi-VN" sz="2000" spc="15" dirty="0">
                <a:latin typeface="Consolas"/>
                <a:cs typeface="Consolas"/>
              </a:rPr>
              <a:t> (</a:t>
            </a:r>
            <a:r>
              <a:rPr lang="vi-VN" sz="2000" spc="15" dirty="0" err="1">
                <a:latin typeface="Consolas"/>
                <a:cs typeface="Consolas"/>
              </a:rPr>
              <a:t>kernel</a:t>
            </a:r>
            <a:r>
              <a:rPr lang="vi-VN" sz="2000" spc="15" dirty="0">
                <a:latin typeface="Consolas"/>
                <a:cs typeface="Consolas"/>
              </a:rPr>
              <a:t>) </a:t>
            </a:r>
            <a:r>
              <a:rPr lang="en-US" sz="2000" spc="15" dirty="0">
                <a:latin typeface="Consolas"/>
                <a:cs typeface="Consolas"/>
              </a:rPr>
              <a:t>   </a:t>
            </a:r>
            <a:r>
              <a:rPr lang="vi-VN" sz="2000" spc="15" dirty="0">
                <a:latin typeface="Consolas"/>
                <a:cs typeface="Consolas"/>
              </a:rPr>
              <a:t>f * g * h. </a:t>
            </a:r>
            <a:endParaRPr lang="en-US" sz="2000" spc="15" dirty="0">
              <a:latin typeface="Consolas"/>
              <a:cs typeface="Consolas"/>
            </a:endParaRPr>
          </a:p>
          <a:p>
            <a:pPr marL="12065" algn="just">
              <a:lnSpc>
                <a:spcPct val="100000"/>
              </a:lnSpc>
              <a:spcBef>
                <a:spcPts val="1380"/>
              </a:spcBef>
              <a:tabLst>
                <a:tab pos="265176" algn="l"/>
                <a:tab pos="265176" algn="l"/>
                <a:tab pos="457200" algn="l"/>
              </a:tabLst>
            </a:pPr>
            <a:r>
              <a:rPr lang="en-US" sz="2000" spc="15" dirty="0">
                <a:latin typeface="Consolas"/>
                <a:cs typeface="Consolas"/>
              </a:rPr>
              <a:t>	</a:t>
            </a:r>
            <a:r>
              <a:rPr lang="vi-VN" sz="2000" spc="15" dirty="0">
                <a:latin typeface="Consolas"/>
                <a:cs typeface="Consolas"/>
              </a:rPr>
              <a:t>Ta </a:t>
            </a:r>
            <a:r>
              <a:rPr lang="vi-VN" sz="2000" spc="15" dirty="0" err="1">
                <a:latin typeface="Consolas"/>
                <a:cs typeface="Consolas"/>
              </a:rPr>
              <a:t>có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thể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tính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toán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trước</a:t>
            </a:r>
            <a:r>
              <a:rPr lang="vi-VN" sz="2000" spc="15" dirty="0">
                <a:latin typeface="Consolas"/>
                <a:cs typeface="Consolas"/>
              </a:rPr>
              <a:t> ma </a:t>
            </a:r>
            <a:r>
              <a:rPr lang="vi-VN" sz="2000" spc="15" dirty="0" err="1">
                <a:latin typeface="Consolas"/>
                <a:cs typeface="Consolas"/>
              </a:rPr>
              <a:t>trận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kernel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để</a:t>
            </a:r>
            <a:r>
              <a:rPr lang="vi-VN" sz="2000" spc="15" dirty="0">
                <a:latin typeface="Consolas"/>
                <a:cs typeface="Consolas"/>
              </a:rPr>
              <a:t> "</a:t>
            </a:r>
            <a:r>
              <a:rPr lang="vi-VN" sz="2000" spc="15" dirty="0" err="1">
                <a:latin typeface="Consolas"/>
                <a:cs typeface="Consolas"/>
              </a:rPr>
              <a:t>giảm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độ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phức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tạp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tính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toán</a:t>
            </a:r>
            <a:r>
              <a:rPr lang="vi-VN" sz="2000" spc="15" dirty="0">
                <a:latin typeface="Consolas"/>
                <a:cs typeface="Consolas"/>
              </a:rPr>
              <a:t>" k = v * h do </a:t>
            </a:r>
            <a:r>
              <a:rPr lang="vi-VN" sz="2000" spc="15" dirty="0" err="1">
                <a:latin typeface="Consolas"/>
                <a:cs typeface="Consolas"/>
              </a:rPr>
              <a:t>kích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thước</a:t>
            </a:r>
            <a:r>
              <a:rPr lang="vi-VN" sz="2000" spc="15" dirty="0">
                <a:latin typeface="Consolas"/>
                <a:cs typeface="Consolas"/>
              </a:rPr>
              <a:t> ma </a:t>
            </a:r>
            <a:r>
              <a:rPr lang="vi-VN" sz="2000" spc="15" dirty="0" err="1">
                <a:latin typeface="Consolas"/>
                <a:cs typeface="Consolas"/>
              </a:rPr>
              <a:t>trận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kernel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hầu</a:t>
            </a:r>
            <a:r>
              <a:rPr lang="vi-VN" sz="2000" spc="15" dirty="0">
                <a:latin typeface="Consolas"/>
                <a:cs typeface="Consolas"/>
              </a:rPr>
              <a:t> như </a:t>
            </a:r>
            <a:r>
              <a:rPr lang="vi-VN" sz="2000" spc="15" dirty="0" err="1">
                <a:latin typeface="Consolas"/>
                <a:cs typeface="Consolas"/>
              </a:rPr>
              <a:t>rất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nhỏ</a:t>
            </a:r>
            <a:r>
              <a:rPr lang="vi-VN" sz="2000" spc="15" dirty="0">
                <a:latin typeface="Consolas"/>
                <a:cs typeface="Consolas"/>
              </a:rPr>
              <a:t> so </a:t>
            </a:r>
            <a:r>
              <a:rPr lang="vi-VN" sz="2000" spc="15" dirty="0" err="1">
                <a:latin typeface="Consolas"/>
                <a:cs typeface="Consolas"/>
              </a:rPr>
              <a:t>với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ảnh</a:t>
            </a:r>
            <a:r>
              <a:rPr lang="vi-VN" sz="2000" spc="15" dirty="0">
                <a:latin typeface="Consolas"/>
                <a:cs typeface="Consolas"/>
              </a:rPr>
              <a:t>. </a:t>
            </a:r>
            <a:r>
              <a:rPr lang="vi-VN" sz="2000" spc="15" dirty="0" err="1">
                <a:latin typeface="Consolas"/>
                <a:cs typeface="Consolas"/>
              </a:rPr>
              <a:t>Lúc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này</a:t>
            </a:r>
            <a:r>
              <a:rPr lang="vi-VN" sz="2000" spc="15" dirty="0">
                <a:latin typeface="Consolas"/>
                <a:cs typeface="Consolas"/>
              </a:rPr>
              <a:t>, thay </a:t>
            </a:r>
            <a:r>
              <a:rPr lang="vi-VN" sz="2000" spc="15" dirty="0" err="1">
                <a:latin typeface="Consolas"/>
                <a:cs typeface="Consolas"/>
              </a:rPr>
              <a:t>vì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thực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hiện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tích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chập</a:t>
            </a:r>
            <a:r>
              <a:rPr lang="vi-VN" sz="2000" spc="15" dirty="0">
                <a:latin typeface="Consolas"/>
                <a:cs typeface="Consolas"/>
              </a:rPr>
              <a:t> theo </a:t>
            </a:r>
            <a:r>
              <a:rPr lang="vi-VN" sz="2000" spc="15" dirty="0" err="1">
                <a:latin typeface="Consolas"/>
                <a:cs typeface="Consolas"/>
              </a:rPr>
              <a:t>thứ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tự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en-US" sz="2000" spc="15" dirty="0">
                <a:latin typeface="Consolas"/>
                <a:cs typeface="Consolas"/>
              </a:rPr>
              <a:t>             </a:t>
            </a:r>
            <a:r>
              <a:rPr lang="vi-VN" sz="2000" spc="15" dirty="0">
                <a:latin typeface="Consolas"/>
                <a:cs typeface="Consolas"/>
              </a:rPr>
              <a:t>r = (f * g) * h, ta </a:t>
            </a:r>
            <a:r>
              <a:rPr lang="vi-VN" sz="2000" spc="15" dirty="0" err="1">
                <a:latin typeface="Consolas"/>
                <a:cs typeface="Consolas"/>
              </a:rPr>
              <a:t>thực</a:t>
            </a:r>
            <a:r>
              <a:rPr lang="vi-VN" sz="2000" spc="15" dirty="0">
                <a:latin typeface="Consolas"/>
                <a:cs typeface="Consolas"/>
              </a:rPr>
              <a:t> </a:t>
            </a:r>
            <a:r>
              <a:rPr lang="vi-VN" sz="2000" spc="15" dirty="0" err="1">
                <a:latin typeface="Consolas"/>
                <a:cs typeface="Consolas"/>
              </a:rPr>
              <a:t>hiện</a:t>
            </a:r>
            <a:r>
              <a:rPr lang="vi-VN" sz="2000" spc="15" dirty="0">
                <a:latin typeface="Consolas"/>
                <a:cs typeface="Consolas"/>
              </a:rPr>
              <a:t> r = f * (v * h) = f * k.</a:t>
            </a:r>
            <a:endParaRPr lang="en-US" sz="2000" spc="15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1007744"/>
            <a:chOff x="0" y="1057655"/>
            <a:chExt cx="10058400" cy="1007744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8400" cy="1007744"/>
            </a:xfrm>
            <a:custGeom>
              <a:avLst/>
              <a:gdLst/>
              <a:ahLst/>
              <a:cxnLst/>
              <a:rect l="l" t="t" r="r" b="b"/>
              <a:pathLst>
                <a:path w="10058400" h="1007744">
                  <a:moveTo>
                    <a:pt x="10058400" y="0"/>
                  </a:moveTo>
                  <a:lnTo>
                    <a:pt x="0" y="0"/>
                  </a:lnTo>
                  <a:lnTo>
                    <a:pt x="0" y="1007364"/>
                  </a:lnTo>
                  <a:lnTo>
                    <a:pt x="10058400" y="1007364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304" y="1107947"/>
              <a:ext cx="880872" cy="88544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6414515"/>
            <a:ext cx="10058400" cy="302260"/>
          </a:xfrm>
          <a:custGeom>
            <a:avLst/>
            <a:gdLst/>
            <a:ahLst/>
            <a:cxnLst/>
            <a:rect l="l" t="t" r="r" b="b"/>
            <a:pathLst>
              <a:path w="10058400" h="302259">
                <a:moveTo>
                  <a:pt x="10058400" y="0"/>
                </a:moveTo>
                <a:lnTo>
                  <a:pt x="0" y="0"/>
                </a:lnTo>
                <a:lnTo>
                  <a:pt x="0" y="301752"/>
                </a:lnTo>
                <a:lnTo>
                  <a:pt x="10058400" y="301752"/>
                </a:lnTo>
                <a:lnTo>
                  <a:pt x="1005840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2F065E1B-B0CF-4EC1-AB2B-A2CBEB6DFD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0" y="1295400"/>
            <a:ext cx="6577330" cy="4860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50" spc="15" dirty="0"/>
              <a:t>1. </a:t>
            </a:r>
            <a:r>
              <a:rPr lang="en-US" sz="3050" spc="15" dirty="0" err="1"/>
              <a:t>Tích</a:t>
            </a:r>
            <a:r>
              <a:rPr lang="en-US" sz="3050" spc="15" dirty="0"/>
              <a:t> </a:t>
            </a:r>
            <a:r>
              <a:rPr lang="en-US" sz="3050" spc="15" dirty="0" err="1"/>
              <a:t>chập</a:t>
            </a:r>
            <a:r>
              <a:rPr lang="en-US" sz="3050" spc="15" dirty="0"/>
              <a:t> </a:t>
            </a:r>
            <a:r>
              <a:rPr lang="en-US" sz="3050" spc="15" dirty="0" err="1"/>
              <a:t>trong</a:t>
            </a:r>
            <a:r>
              <a:rPr lang="en-US" sz="3050" spc="15" dirty="0"/>
              <a:t> </a:t>
            </a:r>
            <a:r>
              <a:rPr lang="en-US" sz="3050" spc="15" dirty="0" err="1"/>
              <a:t>xử</a:t>
            </a:r>
            <a:r>
              <a:rPr lang="en-US" sz="3050" spc="15" dirty="0"/>
              <a:t> </a:t>
            </a:r>
            <a:r>
              <a:rPr lang="en-US" sz="3050" spc="15" dirty="0" err="1"/>
              <a:t>lý</a:t>
            </a:r>
            <a:r>
              <a:rPr lang="en-US" sz="3050" spc="15" dirty="0"/>
              <a:t> </a:t>
            </a:r>
            <a:r>
              <a:rPr lang="en-US" sz="3050" spc="15" dirty="0" err="1"/>
              <a:t>ảnh</a:t>
            </a:r>
            <a:endParaRPr sz="3050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EDD4E56B-538E-4C53-807B-C5F7FEB729C5}"/>
              </a:ext>
            </a:extLst>
          </p:cNvPr>
          <p:cNvSpPr txBox="1"/>
          <p:nvPr/>
        </p:nvSpPr>
        <p:spPr>
          <a:xfrm>
            <a:off x="838200" y="2688436"/>
            <a:ext cx="6577330" cy="2395528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380"/>
              </a:spcBef>
              <a:buFont typeface="Wingdings"/>
              <a:buChar char=""/>
              <a:tabLst>
                <a:tab pos="266700" algn="l"/>
                <a:tab pos="267335" algn="l"/>
              </a:tabLst>
            </a:pPr>
            <a:r>
              <a:rPr lang="en-US" sz="1950" spc="15" dirty="0" err="1">
                <a:latin typeface="Consolas"/>
                <a:cs typeface="Consolas"/>
              </a:rPr>
              <a:t>Ký</a:t>
            </a:r>
            <a:r>
              <a:rPr lang="en-US" sz="1950" spc="15" dirty="0">
                <a:latin typeface="Consolas"/>
                <a:cs typeface="Consolas"/>
              </a:rPr>
              <a:t> </a:t>
            </a:r>
            <a:r>
              <a:rPr lang="en-US" sz="1950" spc="15" dirty="0" err="1">
                <a:latin typeface="Consolas"/>
                <a:cs typeface="Consolas"/>
              </a:rPr>
              <a:t>hiệu</a:t>
            </a:r>
            <a:r>
              <a:rPr lang="en-US" sz="1950" spc="15" dirty="0">
                <a:latin typeface="Consolas"/>
                <a:cs typeface="Consolas"/>
              </a:rPr>
              <a:t>:</a:t>
            </a:r>
          </a:p>
          <a:p>
            <a:pPr marL="12065">
              <a:lnSpc>
                <a:spcPct val="100000"/>
              </a:lnSpc>
              <a:spcBef>
                <a:spcPts val="1380"/>
              </a:spcBef>
              <a:tabLst>
                <a:tab pos="266700" algn="l"/>
                <a:tab pos="267335" algn="l"/>
              </a:tabLst>
            </a:pPr>
            <a:r>
              <a:rPr lang="en-US" sz="1950" spc="15" dirty="0">
                <a:latin typeface="Consolas"/>
                <a:cs typeface="Consolas"/>
              </a:rPr>
              <a:t>- f: </a:t>
            </a:r>
            <a:r>
              <a:rPr lang="en-US" sz="1950" spc="15" dirty="0" err="1">
                <a:latin typeface="Consolas"/>
                <a:cs typeface="Consolas"/>
              </a:rPr>
              <a:t>hàm</a:t>
            </a:r>
            <a:r>
              <a:rPr lang="en-US" sz="1950" spc="15" dirty="0">
                <a:latin typeface="Consolas"/>
                <a:cs typeface="Consolas"/>
              </a:rPr>
              <a:t> </a:t>
            </a:r>
            <a:r>
              <a:rPr lang="en-US" sz="1950" spc="15" dirty="0" err="1">
                <a:latin typeface="Consolas"/>
                <a:cs typeface="Consolas"/>
              </a:rPr>
              <a:t>ảnh</a:t>
            </a:r>
            <a:endParaRPr lang="en-US" sz="1950" spc="15" dirty="0">
              <a:latin typeface="Consolas"/>
              <a:cs typeface="Consolas"/>
            </a:endParaRPr>
          </a:p>
          <a:p>
            <a:pPr marL="12065">
              <a:lnSpc>
                <a:spcPct val="100000"/>
              </a:lnSpc>
              <a:spcBef>
                <a:spcPts val="1380"/>
              </a:spcBef>
              <a:tabLst>
                <a:tab pos="266700" algn="l"/>
                <a:tab pos="267335" algn="l"/>
              </a:tabLst>
            </a:pPr>
            <a:r>
              <a:rPr lang="en-US" sz="1950" spc="15" dirty="0">
                <a:latin typeface="Consolas"/>
                <a:cs typeface="Consolas"/>
              </a:rPr>
              <a:t>- g: </a:t>
            </a:r>
            <a:r>
              <a:rPr lang="en-US" sz="1950" spc="15" dirty="0" err="1">
                <a:latin typeface="Consolas"/>
                <a:cs typeface="Consolas"/>
              </a:rPr>
              <a:t>bộ</a:t>
            </a:r>
            <a:r>
              <a:rPr lang="en-US" sz="1950" spc="15" dirty="0">
                <a:latin typeface="Consolas"/>
                <a:cs typeface="Consolas"/>
              </a:rPr>
              <a:t> </a:t>
            </a:r>
            <a:r>
              <a:rPr lang="en-US" sz="1950" spc="15" dirty="0" err="1">
                <a:latin typeface="Consolas"/>
                <a:cs typeface="Consolas"/>
              </a:rPr>
              <a:t>lọc</a:t>
            </a:r>
            <a:r>
              <a:rPr lang="en-US" sz="1950" spc="15" dirty="0">
                <a:latin typeface="Consolas"/>
                <a:cs typeface="Consolas"/>
              </a:rPr>
              <a:t> </a:t>
            </a:r>
            <a:r>
              <a:rPr lang="en-US" sz="1950" spc="15" dirty="0" err="1">
                <a:latin typeface="Consolas"/>
                <a:cs typeface="Consolas"/>
              </a:rPr>
              <a:t>thứ</a:t>
            </a:r>
            <a:r>
              <a:rPr lang="en-US" sz="1950" spc="15" dirty="0">
                <a:latin typeface="Consolas"/>
                <a:cs typeface="Consolas"/>
              </a:rPr>
              <a:t> </a:t>
            </a:r>
            <a:r>
              <a:rPr lang="en-US" sz="1950" spc="15" dirty="0" err="1">
                <a:latin typeface="Consolas"/>
                <a:cs typeface="Consolas"/>
              </a:rPr>
              <a:t>nhất</a:t>
            </a:r>
            <a:endParaRPr lang="en-US" sz="1950" spc="15" dirty="0">
              <a:latin typeface="Consolas"/>
              <a:cs typeface="Consolas"/>
            </a:endParaRPr>
          </a:p>
          <a:p>
            <a:pPr marL="12065">
              <a:lnSpc>
                <a:spcPct val="100000"/>
              </a:lnSpc>
              <a:spcBef>
                <a:spcPts val="1380"/>
              </a:spcBef>
              <a:tabLst>
                <a:tab pos="266700" algn="l"/>
                <a:tab pos="267335" algn="l"/>
              </a:tabLst>
            </a:pPr>
            <a:r>
              <a:rPr lang="en-US" sz="1950" spc="15" dirty="0">
                <a:latin typeface="Consolas"/>
                <a:cs typeface="Consolas"/>
              </a:rPr>
              <a:t>- h: </a:t>
            </a:r>
            <a:r>
              <a:rPr lang="en-US" sz="1950" spc="15" dirty="0" err="1">
                <a:latin typeface="Consolas"/>
                <a:cs typeface="Consolas"/>
              </a:rPr>
              <a:t>bộ</a:t>
            </a:r>
            <a:r>
              <a:rPr lang="en-US" sz="1950" spc="15" dirty="0">
                <a:latin typeface="Consolas"/>
                <a:cs typeface="Consolas"/>
              </a:rPr>
              <a:t> </a:t>
            </a:r>
            <a:r>
              <a:rPr lang="en-US" sz="1950" spc="15" dirty="0" err="1">
                <a:latin typeface="Consolas"/>
                <a:cs typeface="Consolas"/>
              </a:rPr>
              <a:t>lọc</a:t>
            </a:r>
            <a:r>
              <a:rPr lang="en-US" sz="1950" spc="15" dirty="0">
                <a:latin typeface="Consolas"/>
                <a:cs typeface="Consolas"/>
              </a:rPr>
              <a:t> </a:t>
            </a:r>
            <a:r>
              <a:rPr lang="en-US" sz="1950" spc="15" dirty="0" err="1">
                <a:latin typeface="Consolas"/>
                <a:cs typeface="Consolas"/>
              </a:rPr>
              <a:t>thứ</a:t>
            </a:r>
            <a:r>
              <a:rPr lang="en-US" sz="1950" spc="15" dirty="0">
                <a:latin typeface="Consolas"/>
                <a:cs typeface="Consolas"/>
              </a:rPr>
              <a:t> </a:t>
            </a:r>
            <a:r>
              <a:rPr lang="en-US" sz="1950" spc="15" dirty="0" err="1">
                <a:latin typeface="Consolas"/>
                <a:cs typeface="Consolas"/>
              </a:rPr>
              <a:t>hai</a:t>
            </a:r>
            <a:endParaRPr lang="en-US" sz="1950" spc="15" dirty="0">
              <a:latin typeface="Consolas"/>
              <a:cs typeface="Consolas"/>
            </a:endParaRPr>
          </a:p>
          <a:p>
            <a:pPr marL="12065">
              <a:lnSpc>
                <a:spcPct val="100000"/>
              </a:lnSpc>
              <a:spcBef>
                <a:spcPts val="1380"/>
              </a:spcBef>
              <a:tabLst>
                <a:tab pos="266700" algn="l"/>
                <a:tab pos="267335" algn="l"/>
              </a:tabLst>
            </a:pPr>
            <a:r>
              <a:rPr lang="en-US" sz="1950" spc="15" dirty="0">
                <a:latin typeface="Consolas"/>
                <a:cs typeface="Consolas"/>
              </a:rPr>
              <a:t>- r: </a:t>
            </a:r>
            <a:r>
              <a:rPr lang="en-US" sz="1950" spc="15" dirty="0" err="1">
                <a:latin typeface="Consolas"/>
                <a:cs typeface="Consolas"/>
              </a:rPr>
              <a:t>hàm</a:t>
            </a:r>
            <a:r>
              <a:rPr lang="en-US" sz="1950" spc="15" dirty="0">
                <a:latin typeface="Consolas"/>
                <a:cs typeface="Consolas"/>
              </a:rPr>
              <a:t> </a:t>
            </a:r>
            <a:r>
              <a:rPr lang="en-US" sz="1950" spc="15" dirty="0" err="1">
                <a:latin typeface="Consolas"/>
                <a:cs typeface="Consolas"/>
              </a:rPr>
              <a:t>ảnh</a:t>
            </a:r>
            <a:r>
              <a:rPr lang="en-US" sz="1950" spc="15" dirty="0">
                <a:latin typeface="Consolas"/>
                <a:cs typeface="Consolas"/>
              </a:rPr>
              <a:t> </a:t>
            </a:r>
            <a:r>
              <a:rPr lang="en-US" sz="1950" spc="15" dirty="0" err="1">
                <a:latin typeface="Consolas"/>
                <a:cs typeface="Consolas"/>
              </a:rPr>
              <a:t>kết</a:t>
            </a:r>
            <a:r>
              <a:rPr lang="en-US" sz="1950" spc="15" dirty="0">
                <a:latin typeface="Consolas"/>
                <a:cs typeface="Consolas"/>
              </a:rPr>
              <a:t> </a:t>
            </a:r>
            <a:r>
              <a:rPr lang="en-US" sz="1950" spc="15" dirty="0" err="1">
                <a:latin typeface="Consolas"/>
                <a:cs typeface="Consolas"/>
              </a:rPr>
              <a:t>quả</a:t>
            </a:r>
            <a:endParaRPr sz="17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1007744"/>
            <a:chOff x="0" y="1057655"/>
            <a:chExt cx="10058400" cy="1007744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8400" cy="1007744"/>
            </a:xfrm>
            <a:custGeom>
              <a:avLst/>
              <a:gdLst/>
              <a:ahLst/>
              <a:cxnLst/>
              <a:rect l="l" t="t" r="r" b="b"/>
              <a:pathLst>
                <a:path w="10058400" h="1007744">
                  <a:moveTo>
                    <a:pt x="10058400" y="0"/>
                  </a:moveTo>
                  <a:lnTo>
                    <a:pt x="0" y="0"/>
                  </a:lnTo>
                  <a:lnTo>
                    <a:pt x="0" y="1007364"/>
                  </a:lnTo>
                  <a:lnTo>
                    <a:pt x="10058400" y="1007364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304" y="1107947"/>
              <a:ext cx="880872" cy="88544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6414515"/>
            <a:ext cx="10058400" cy="302260"/>
          </a:xfrm>
          <a:custGeom>
            <a:avLst/>
            <a:gdLst/>
            <a:ahLst/>
            <a:cxnLst/>
            <a:rect l="l" t="t" r="r" b="b"/>
            <a:pathLst>
              <a:path w="10058400" h="302259">
                <a:moveTo>
                  <a:pt x="10058400" y="0"/>
                </a:moveTo>
                <a:lnTo>
                  <a:pt x="0" y="0"/>
                </a:lnTo>
                <a:lnTo>
                  <a:pt x="0" y="301752"/>
                </a:lnTo>
                <a:lnTo>
                  <a:pt x="10058400" y="301752"/>
                </a:lnTo>
                <a:lnTo>
                  <a:pt x="1005840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D35AECE-0469-40DE-9D27-9024036A84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6722" y="1295400"/>
            <a:ext cx="6577330" cy="4860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50" spc="15" dirty="0"/>
              <a:t>2. </a:t>
            </a:r>
            <a:r>
              <a:rPr lang="en-US" sz="3050" spc="15" dirty="0" err="1"/>
              <a:t>Các</a:t>
            </a:r>
            <a:r>
              <a:rPr lang="en-US" sz="3050" spc="15" dirty="0"/>
              <a:t> </a:t>
            </a:r>
            <a:r>
              <a:rPr lang="en-US" sz="3050" spc="15" dirty="0" err="1"/>
              <a:t>phương</a:t>
            </a:r>
            <a:r>
              <a:rPr lang="en-US" sz="3050" spc="15" dirty="0"/>
              <a:t> </a:t>
            </a:r>
            <a:r>
              <a:rPr lang="en-US" sz="3050" spc="15" dirty="0" err="1"/>
              <a:t>pháp</a:t>
            </a:r>
            <a:r>
              <a:rPr lang="en-US" sz="3050" spc="15" dirty="0"/>
              <a:t> </a:t>
            </a:r>
            <a:r>
              <a:rPr lang="en-US" sz="3050" spc="15" dirty="0" err="1"/>
              <a:t>lọc</a:t>
            </a:r>
            <a:r>
              <a:rPr lang="en-US" sz="3050" spc="15" dirty="0"/>
              <a:t> </a:t>
            </a:r>
            <a:r>
              <a:rPr lang="en-US" sz="3050" spc="15" dirty="0" err="1"/>
              <a:t>ảnh</a:t>
            </a:r>
            <a:endParaRPr sz="3050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67CBC837-DD77-4E02-AF48-E689B00B8483}"/>
              </a:ext>
            </a:extLst>
          </p:cNvPr>
          <p:cNvSpPr txBox="1"/>
          <p:nvPr/>
        </p:nvSpPr>
        <p:spPr>
          <a:xfrm>
            <a:off x="457200" y="2303144"/>
            <a:ext cx="9144000" cy="3557384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469265" indent="-457200" algn="just">
              <a:lnSpc>
                <a:spcPct val="100000"/>
              </a:lnSpc>
              <a:spcBef>
                <a:spcPts val="1380"/>
              </a:spcBef>
              <a:buFont typeface="Wingdings" panose="05000000000000000000" pitchFamily="2" charset="2"/>
              <a:buChar char="§"/>
              <a:tabLst>
                <a:tab pos="266700" algn="l"/>
                <a:tab pos="267335" algn="l"/>
              </a:tabLst>
            </a:pP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Lọc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ảnh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là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một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kĩ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thuật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chỉnh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sửa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hoặc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làm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rõ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ảnh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Việc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loại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bỏ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những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điểm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lốm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đốm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trên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một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bức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ảnh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cũ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hay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làm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nét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một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bức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ảnh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bị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nhòe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đấy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là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một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số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ví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dụ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về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ứng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dụng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của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việc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lọc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ảnh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pPr marL="469265" indent="-457200" algn="just">
              <a:lnSpc>
                <a:spcPct val="100000"/>
              </a:lnSpc>
              <a:spcBef>
                <a:spcPts val="1380"/>
              </a:spcBef>
              <a:buFont typeface="Wingdings" panose="05000000000000000000" pitchFamily="2" charset="2"/>
              <a:buChar char="§"/>
              <a:tabLst>
                <a:tab pos="266700" algn="l"/>
                <a:tab pos="267335" algn="l"/>
              </a:tabLst>
            </a:pP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Làm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mịn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mờ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ảnh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làm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nét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ảnh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hay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làm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sắc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nét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cạnh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của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ảnh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là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một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số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phép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xử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lý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ảnh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phổ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biến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của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Lọc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ảnh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endParaRPr sz="2600" dirty="0">
              <a:latin typeface="Consolas" panose="020B0609020204030204" pitchFamily="49" charset="0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79129"/>
            <a:ext cx="10058400" cy="1007744"/>
            <a:chOff x="0" y="1057655"/>
            <a:chExt cx="10058400" cy="1007744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8400" cy="1007744"/>
            </a:xfrm>
            <a:custGeom>
              <a:avLst/>
              <a:gdLst/>
              <a:ahLst/>
              <a:cxnLst/>
              <a:rect l="l" t="t" r="r" b="b"/>
              <a:pathLst>
                <a:path w="10058400" h="1007744">
                  <a:moveTo>
                    <a:pt x="10058400" y="0"/>
                  </a:moveTo>
                  <a:lnTo>
                    <a:pt x="0" y="0"/>
                  </a:lnTo>
                  <a:lnTo>
                    <a:pt x="0" y="1007364"/>
                  </a:lnTo>
                  <a:lnTo>
                    <a:pt x="10058400" y="1007364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304" y="1107947"/>
              <a:ext cx="880872" cy="88544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6414515"/>
            <a:ext cx="10058400" cy="302260"/>
          </a:xfrm>
          <a:custGeom>
            <a:avLst/>
            <a:gdLst/>
            <a:ahLst/>
            <a:cxnLst/>
            <a:rect l="l" t="t" r="r" b="b"/>
            <a:pathLst>
              <a:path w="10058400" h="302259">
                <a:moveTo>
                  <a:pt x="10058400" y="0"/>
                </a:moveTo>
                <a:lnTo>
                  <a:pt x="0" y="0"/>
                </a:lnTo>
                <a:lnTo>
                  <a:pt x="0" y="301752"/>
                </a:lnTo>
                <a:lnTo>
                  <a:pt x="10058400" y="301752"/>
                </a:lnTo>
                <a:lnTo>
                  <a:pt x="1005840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DBEB1E2C-91EC-4D1C-9D22-B52D48E4CBFE}"/>
              </a:ext>
            </a:extLst>
          </p:cNvPr>
          <p:cNvSpPr txBox="1"/>
          <p:nvPr/>
        </p:nvSpPr>
        <p:spPr>
          <a:xfrm>
            <a:off x="381000" y="2143502"/>
            <a:ext cx="9525000" cy="4051109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algn="l" defTabSz="4572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Một</a:t>
            </a: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số</a:t>
            </a: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bộ</a:t>
            </a: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lọc</a:t>
            </a: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làm</a:t>
            </a: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mịn</a:t>
            </a: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ảnh</a:t>
            </a:r>
            <a:endParaRPr lang="en-US" sz="2000" i="0" dirty="0">
              <a:solidFill>
                <a:srgbClr val="051E50"/>
              </a:solidFill>
              <a:effectLst/>
              <a:latin typeface="Consolas" panose="020B0609020204030204" pitchFamily="49" charset="0"/>
            </a:endParaRPr>
          </a:p>
          <a:p>
            <a:pPr defTabSz="4572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1.Lọc </a:t>
            </a:r>
            <a:r>
              <a:rPr lang="en-US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trung</a:t>
            </a: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bình</a:t>
            </a: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(Normalized Box Filter)</a:t>
            </a:r>
          </a:p>
          <a:p>
            <a:pPr defTabSz="4572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Đây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là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bộ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lọc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đơn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giản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nhất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Nó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được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xây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dựng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dựa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trên ý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tưởng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tính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giá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trị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một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điểm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ảnh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bằng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trung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bình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cộng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các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điểm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ảnh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xung quanh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nó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2000" i="0" dirty="0">
              <a:solidFill>
                <a:srgbClr val="051E50"/>
              </a:solidFill>
              <a:effectLst/>
              <a:latin typeface="Consolas" panose="020B0609020204030204" pitchFamily="49" charset="0"/>
            </a:endParaRPr>
          </a:p>
          <a:p>
            <a:pPr defTabSz="4572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2.Lọc Gauss (</a:t>
            </a:r>
            <a:r>
              <a:rPr lang="fr-FR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Gaussian</a:t>
            </a:r>
            <a:r>
              <a:rPr lang="fr-FR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fr-FR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defTabSz="4572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Bộ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lọc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Gauss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được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cho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là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bộ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lọc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hữu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ích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nhất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được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thực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hiện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bằng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cách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nhân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chập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ảnh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đầu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vào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với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một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ma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trận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lọc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Gauss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sau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đó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cộng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chúng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lại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để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tạo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thành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ảnh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đầu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ra.</a:t>
            </a:r>
            <a:endParaRPr lang="en-US" sz="2000" b="1" i="0" dirty="0">
              <a:solidFill>
                <a:srgbClr val="051E5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2260F77-01D1-44F3-AA64-BC5A4C71A4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439986"/>
            <a:ext cx="6577330" cy="4860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50" spc="15" dirty="0"/>
              <a:t>2. </a:t>
            </a:r>
            <a:r>
              <a:rPr lang="en-US" sz="3050" spc="15" dirty="0" err="1"/>
              <a:t>Các</a:t>
            </a:r>
            <a:r>
              <a:rPr lang="en-US" sz="3050" spc="15" dirty="0"/>
              <a:t> </a:t>
            </a:r>
            <a:r>
              <a:rPr lang="en-US" sz="3050" spc="15" dirty="0" err="1"/>
              <a:t>phương</a:t>
            </a:r>
            <a:r>
              <a:rPr lang="en-US" sz="3050" spc="15" dirty="0"/>
              <a:t> </a:t>
            </a:r>
            <a:r>
              <a:rPr lang="en-US" sz="3050" spc="15" dirty="0" err="1"/>
              <a:t>pháp</a:t>
            </a:r>
            <a:r>
              <a:rPr lang="en-US" sz="3050" spc="15" dirty="0"/>
              <a:t> </a:t>
            </a:r>
            <a:r>
              <a:rPr lang="en-US" sz="3050" spc="15" dirty="0" err="1"/>
              <a:t>lọc</a:t>
            </a:r>
            <a:r>
              <a:rPr lang="en-US" sz="3050" spc="15" dirty="0"/>
              <a:t> </a:t>
            </a:r>
            <a:r>
              <a:rPr lang="en-US" sz="3050" spc="15" dirty="0" err="1"/>
              <a:t>ảnh</a:t>
            </a:r>
            <a:endParaRPr sz="3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44784"/>
            <a:ext cx="10058400" cy="1007744"/>
            <a:chOff x="0" y="1057655"/>
            <a:chExt cx="10058400" cy="1007744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8400" cy="1007744"/>
            </a:xfrm>
            <a:custGeom>
              <a:avLst/>
              <a:gdLst/>
              <a:ahLst/>
              <a:cxnLst/>
              <a:rect l="l" t="t" r="r" b="b"/>
              <a:pathLst>
                <a:path w="10058400" h="1007744">
                  <a:moveTo>
                    <a:pt x="10058400" y="0"/>
                  </a:moveTo>
                  <a:lnTo>
                    <a:pt x="0" y="0"/>
                  </a:lnTo>
                  <a:lnTo>
                    <a:pt x="0" y="1007364"/>
                  </a:lnTo>
                  <a:lnTo>
                    <a:pt x="10058400" y="1007364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304" y="1107947"/>
              <a:ext cx="880872" cy="88544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20444" y="6426488"/>
            <a:ext cx="10058400" cy="302260"/>
          </a:xfrm>
          <a:custGeom>
            <a:avLst/>
            <a:gdLst/>
            <a:ahLst/>
            <a:cxnLst/>
            <a:rect l="l" t="t" r="r" b="b"/>
            <a:pathLst>
              <a:path w="10058400" h="302259">
                <a:moveTo>
                  <a:pt x="10058400" y="0"/>
                </a:moveTo>
                <a:lnTo>
                  <a:pt x="0" y="0"/>
                </a:lnTo>
                <a:lnTo>
                  <a:pt x="0" y="301752"/>
                </a:lnTo>
                <a:lnTo>
                  <a:pt x="10058400" y="301752"/>
                </a:lnTo>
                <a:lnTo>
                  <a:pt x="1005840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36ED3-8439-4E5F-A8B1-7788884529C1}"/>
              </a:ext>
            </a:extLst>
          </p:cNvPr>
          <p:cNvSpPr txBox="1"/>
          <p:nvPr/>
        </p:nvSpPr>
        <p:spPr>
          <a:xfrm>
            <a:off x="366809" y="2341257"/>
            <a:ext cx="9462991" cy="3089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3.Lọc </a:t>
            </a:r>
            <a:r>
              <a:rPr lang="en-US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trung</a:t>
            </a: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vị</a:t>
            </a:r>
            <a:endParaRPr lang="en-US" sz="2000" i="0" dirty="0">
              <a:solidFill>
                <a:srgbClr val="051E50"/>
              </a:solidFill>
              <a:effectLst/>
              <a:latin typeface="Consolas" panose="020B0609020204030204" pitchFamily="49" charset="0"/>
            </a:endParaRPr>
          </a:p>
          <a:p>
            <a:pPr algn="just" defTabSz="4572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Phép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lọc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trung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vị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cũng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được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thực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hiện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với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các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ma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trận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lọc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. Tuy nhiên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nó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tính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trung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vị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tất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cả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các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giá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trị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điểm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ảnh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trong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vùng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ma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trận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lọc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và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sử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dụng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trung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vị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này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cho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giá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trị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điểm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trung tâm. </a:t>
            </a:r>
            <a:endParaRPr lang="en-US" sz="2000" i="0" dirty="0">
              <a:solidFill>
                <a:srgbClr val="051E50"/>
              </a:solidFill>
              <a:effectLst/>
              <a:latin typeface="Consolas" panose="020B0609020204030204" pitchFamily="49" charset="0"/>
            </a:endParaRPr>
          </a:p>
          <a:p>
            <a:pPr defTabSz="4572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4.Bộ </a:t>
            </a:r>
            <a:r>
              <a:rPr lang="en-US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lọc</a:t>
            </a: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Bilateral (</a:t>
            </a:r>
            <a:r>
              <a:rPr lang="en-US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bộ</a:t>
            </a: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lọc</a:t>
            </a: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hai</a:t>
            </a: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chiều</a:t>
            </a: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just" defTabSz="4572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51E50"/>
                </a:solidFill>
                <a:latin typeface="Consolas" panose="020B0609020204030204" pitchFamily="49" charset="0"/>
              </a:rPr>
              <a:t>L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à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một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bộ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lọc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hiệu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quả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cao trong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việc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loạt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bỏ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nhiễu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mà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vẫn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giữ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lại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được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các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đường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viền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cạnh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) trong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ảnh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2000" i="0" dirty="0">
              <a:solidFill>
                <a:srgbClr val="051E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1C49C590-2ED6-4AB6-9CF4-B604B091AF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5000" y="1194782"/>
            <a:ext cx="6577330" cy="4860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50" spc="15" dirty="0"/>
              <a:t>2. </a:t>
            </a:r>
            <a:r>
              <a:rPr lang="en-US" sz="3050" spc="15" dirty="0" err="1"/>
              <a:t>Các</a:t>
            </a:r>
            <a:r>
              <a:rPr lang="en-US" sz="3050" spc="15" dirty="0"/>
              <a:t> </a:t>
            </a:r>
            <a:r>
              <a:rPr lang="en-US" sz="3050" spc="15" dirty="0" err="1"/>
              <a:t>phương</a:t>
            </a:r>
            <a:r>
              <a:rPr lang="en-US" sz="3050" spc="15" dirty="0"/>
              <a:t> </a:t>
            </a:r>
            <a:r>
              <a:rPr lang="en-US" sz="3050" spc="15" dirty="0" err="1"/>
              <a:t>pháp</a:t>
            </a:r>
            <a:r>
              <a:rPr lang="en-US" sz="3050" spc="15" dirty="0"/>
              <a:t> </a:t>
            </a:r>
            <a:r>
              <a:rPr lang="en-US" sz="3050" spc="15" dirty="0" err="1"/>
              <a:t>lọc</a:t>
            </a:r>
            <a:r>
              <a:rPr lang="en-US" sz="3050" spc="15" dirty="0"/>
              <a:t> </a:t>
            </a:r>
            <a:r>
              <a:rPr lang="en-US" sz="3050" spc="15" dirty="0" err="1"/>
              <a:t>ảnh</a:t>
            </a:r>
            <a:endParaRPr sz="30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3B88D9-F859-4616-9F54-3B6921542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5" t="23705" r="35606" b="24411"/>
          <a:stretch/>
        </p:blipFill>
        <p:spPr>
          <a:xfrm>
            <a:off x="1905000" y="3810000"/>
            <a:ext cx="5904571" cy="2528315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0" y="1057655"/>
            <a:ext cx="10058400" cy="1007744"/>
            <a:chOff x="0" y="1057655"/>
            <a:chExt cx="10058400" cy="1007744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8400" cy="1007744"/>
            </a:xfrm>
            <a:custGeom>
              <a:avLst/>
              <a:gdLst/>
              <a:ahLst/>
              <a:cxnLst/>
              <a:rect l="l" t="t" r="r" b="b"/>
              <a:pathLst>
                <a:path w="10058400" h="1007744">
                  <a:moveTo>
                    <a:pt x="10058400" y="0"/>
                  </a:moveTo>
                  <a:lnTo>
                    <a:pt x="0" y="0"/>
                  </a:lnTo>
                  <a:lnTo>
                    <a:pt x="0" y="1007364"/>
                  </a:lnTo>
                  <a:lnTo>
                    <a:pt x="10058400" y="1007364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304" y="1107947"/>
              <a:ext cx="880872" cy="88544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6414515"/>
            <a:ext cx="10058400" cy="302260"/>
          </a:xfrm>
          <a:custGeom>
            <a:avLst/>
            <a:gdLst/>
            <a:ahLst/>
            <a:cxnLst/>
            <a:rect l="l" t="t" r="r" b="b"/>
            <a:pathLst>
              <a:path w="10058400" h="302259">
                <a:moveTo>
                  <a:pt x="10058400" y="0"/>
                </a:moveTo>
                <a:lnTo>
                  <a:pt x="0" y="0"/>
                </a:lnTo>
                <a:lnTo>
                  <a:pt x="0" y="301752"/>
                </a:lnTo>
                <a:lnTo>
                  <a:pt x="10058400" y="301752"/>
                </a:lnTo>
                <a:lnTo>
                  <a:pt x="1005840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0EBB832-66E4-4800-B918-0C5A6460BC03}"/>
              </a:ext>
            </a:extLst>
          </p:cNvPr>
          <p:cNvSpPr txBox="1"/>
          <p:nvPr/>
        </p:nvSpPr>
        <p:spPr>
          <a:xfrm>
            <a:off x="586740" y="2249646"/>
            <a:ext cx="7719060" cy="1800493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Một</a:t>
            </a:r>
            <a:r>
              <a:rPr lang="en-US" sz="3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số</a:t>
            </a:r>
            <a:r>
              <a:rPr lang="en-US" sz="3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bộ</a:t>
            </a:r>
            <a:r>
              <a:rPr lang="en-US" sz="3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lọc</a:t>
            </a:r>
            <a:r>
              <a:rPr lang="en-US" sz="3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tìm</a:t>
            </a:r>
            <a:r>
              <a:rPr lang="en-US" sz="3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biên</a:t>
            </a:r>
            <a:r>
              <a:rPr lang="en-US" sz="3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ảnh</a:t>
            </a:r>
            <a:endParaRPr lang="en-US" sz="3000" i="0" dirty="0">
              <a:solidFill>
                <a:srgbClr val="051E50"/>
              </a:solidFill>
              <a:effectLst/>
              <a:latin typeface="Consolas" panose="020B0609020204030204" pitchFamily="49" charset="0"/>
            </a:endParaRPr>
          </a:p>
          <a:p>
            <a:pPr defTabSz="4572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457200" algn="l"/>
                <a:tab pos="914400" algn="l"/>
              </a:tabLst>
            </a:pPr>
            <a:r>
              <a:rPr lang="en-US" sz="3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1.Liên </a:t>
            </a:r>
            <a:r>
              <a:rPr lang="en-US" sz="3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hệ</a:t>
            </a:r>
            <a:r>
              <a:rPr lang="en-US" sz="3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giữa</a:t>
            </a:r>
            <a:r>
              <a:rPr lang="en-US" sz="3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đạo</a:t>
            </a:r>
            <a:r>
              <a:rPr lang="en-US" sz="3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hàm</a:t>
            </a:r>
            <a:r>
              <a:rPr lang="en-US" sz="3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và</a:t>
            </a:r>
            <a:r>
              <a:rPr lang="en-US" sz="3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biên</a:t>
            </a:r>
            <a:r>
              <a:rPr lang="en-US" sz="3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ảnh</a:t>
            </a:r>
            <a:endParaRPr lang="fr-FR" sz="3000" dirty="0">
              <a:solidFill>
                <a:srgbClr val="051E50"/>
              </a:solidFill>
              <a:latin typeface="Consolas" panose="020B0609020204030204" pitchFamily="49" charset="0"/>
            </a:endParaRPr>
          </a:p>
          <a:p>
            <a:pPr algn="l"/>
            <a:endParaRPr lang="en-US" sz="2000" b="1" i="0" dirty="0">
              <a:solidFill>
                <a:srgbClr val="051E5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EBB49CAE-3000-4A85-8338-4388AC9930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1304618"/>
            <a:ext cx="5943600" cy="4860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50" spc="15" dirty="0"/>
              <a:t>2. </a:t>
            </a:r>
            <a:r>
              <a:rPr lang="en-US" sz="3050" spc="15" dirty="0" err="1"/>
              <a:t>Các</a:t>
            </a:r>
            <a:r>
              <a:rPr lang="en-US" sz="3050" spc="15" dirty="0"/>
              <a:t> </a:t>
            </a:r>
            <a:r>
              <a:rPr lang="en-US" sz="3050" spc="15" dirty="0" err="1"/>
              <a:t>phương</a:t>
            </a:r>
            <a:r>
              <a:rPr lang="en-US" sz="3050" spc="15" dirty="0"/>
              <a:t> </a:t>
            </a:r>
            <a:r>
              <a:rPr lang="en-US" sz="3050" spc="15" dirty="0" err="1"/>
              <a:t>pháp</a:t>
            </a:r>
            <a:r>
              <a:rPr lang="en-US" sz="3050" spc="15" dirty="0"/>
              <a:t> </a:t>
            </a:r>
            <a:r>
              <a:rPr lang="en-US" sz="3050" spc="15" dirty="0" err="1"/>
              <a:t>lọc</a:t>
            </a:r>
            <a:r>
              <a:rPr lang="en-US" sz="3050" spc="15" dirty="0"/>
              <a:t> </a:t>
            </a:r>
            <a:r>
              <a:rPr lang="en-US" sz="3050" spc="15" dirty="0" err="1"/>
              <a:t>ảnh</a:t>
            </a:r>
            <a:endParaRPr sz="3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27752"/>
            <a:ext cx="10058400" cy="1007744"/>
            <a:chOff x="0" y="1057655"/>
            <a:chExt cx="10058400" cy="1007744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8400" cy="1007744"/>
            </a:xfrm>
            <a:custGeom>
              <a:avLst/>
              <a:gdLst/>
              <a:ahLst/>
              <a:cxnLst/>
              <a:rect l="l" t="t" r="r" b="b"/>
              <a:pathLst>
                <a:path w="10058400" h="1007744">
                  <a:moveTo>
                    <a:pt x="10058400" y="0"/>
                  </a:moveTo>
                  <a:lnTo>
                    <a:pt x="0" y="0"/>
                  </a:lnTo>
                  <a:lnTo>
                    <a:pt x="0" y="1007364"/>
                  </a:lnTo>
                  <a:lnTo>
                    <a:pt x="10058400" y="1007364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304" y="1107947"/>
              <a:ext cx="880872" cy="88544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6414515"/>
            <a:ext cx="10058400" cy="302260"/>
          </a:xfrm>
          <a:custGeom>
            <a:avLst/>
            <a:gdLst/>
            <a:ahLst/>
            <a:cxnLst/>
            <a:rect l="l" t="t" r="r" b="b"/>
            <a:pathLst>
              <a:path w="10058400" h="302259">
                <a:moveTo>
                  <a:pt x="10058400" y="0"/>
                </a:moveTo>
                <a:lnTo>
                  <a:pt x="0" y="0"/>
                </a:lnTo>
                <a:lnTo>
                  <a:pt x="0" y="301752"/>
                </a:lnTo>
                <a:lnTo>
                  <a:pt x="10058400" y="301752"/>
                </a:lnTo>
                <a:lnTo>
                  <a:pt x="1005840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94599" y="1317629"/>
            <a:ext cx="44678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1.2</a:t>
            </a:r>
            <a:r>
              <a:rPr spc="-5" dirty="0"/>
              <a:t> Biểu</a:t>
            </a:r>
            <a:r>
              <a:rPr dirty="0"/>
              <a:t> </a:t>
            </a:r>
            <a:r>
              <a:rPr spc="-5" dirty="0"/>
              <a:t>diễn </a:t>
            </a:r>
            <a:r>
              <a:rPr dirty="0"/>
              <a:t>màu</a:t>
            </a:r>
            <a:r>
              <a:rPr spc="-10" dirty="0"/>
              <a:t> </a:t>
            </a:r>
            <a:r>
              <a:rPr spc="-5" dirty="0"/>
              <a:t>(tiếp)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44E88FCB-1E71-4542-8A40-26D2F2EC48C5}"/>
              </a:ext>
            </a:extLst>
          </p:cNvPr>
          <p:cNvSpPr txBox="1"/>
          <p:nvPr/>
        </p:nvSpPr>
        <p:spPr>
          <a:xfrm>
            <a:off x="283836" y="2085788"/>
            <a:ext cx="9759696" cy="4031873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Một</a:t>
            </a: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số</a:t>
            </a: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bộ</a:t>
            </a: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lọc</a:t>
            </a: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tìm</a:t>
            </a: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biên</a:t>
            </a: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ảnh</a:t>
            </a:r>
            <a:endParaRPr lang="en-US" sz="2000" i="0" dirty="0">
              <a:solidFill>
                <a:srgbClr val="051E50"/>
              </a:solidFill>
              <a:effectLst/>
              <a:latin typeface="Consolas" panose="020B0609020204030204" pitchFamily="49" charset="0"/>
            </a:endParaRPr>
          </a:p>
          <a:p>
            <a:pPr defTabSz="4572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2.Gradient </a:t>
            </a:r>
            <a:r>
              <a:rPr lang="fr-FR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của</a:t>
            </a:r>
            <a:r>
              <a:rPr lang="fr-FR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bức</a:t>
            </a:r>
            <a:r>
              <a:rPr lang="fr-FR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ảnh</a:t>
            </a:r>
            <a:endParaRPr lang="fr-FR" sz="2000" i="0" dirty="0">
              <a:solidFill>
                <a:srgbClr val="051E50"/>
              </a:solidFill>
              <a:effectLst/>
              <a:latin typeface="Consolas" panose="020B0609020204030204" pitchFamily="49" charset="0"/>
            </a:endParaRPr>
          </a:p>
          <a:p>
            <a:pPr defTabSz="4572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51E50"/>
                </a:solidFill>
                <a:latin typeface="Consolas" panose="020B0609020204030204" pitchFamily="49" charset="0"/>
              </a:rPr>
              <a:t>L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à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các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biên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của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ảnh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sẽ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có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quan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hệ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với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đạo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hàm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theo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chiều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và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đạo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hàm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theo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chiều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của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mức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xám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Gradient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của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ảnh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là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một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đại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lượng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véc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tơ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hình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thành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từ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2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đạo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hàm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này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và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sẽ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được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sử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dụng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để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lọc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biên trong </a:t>
            </a:r>
            <a:r>
              <a:rPr lang="vi-VN" sz="2000" b="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ảnh</a:t>
            </a:r>
            <a:r>
              <a:rPr lang="vi-VN" sz="2000" b="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.</a:t>
            </a:r>
            <a:endParaRPr lang="fr-FR" sz="2000" i="0" dirty="0">
              <a:solidFill>
                <a:srgbClr val="051E5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3.Sobel </a:t>
            </a:r>
            <a:r>
              <a:rPr lang="en-US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và</a:t>
            </a: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Scharr</a:t>
            </a:r>
            <a:endParaRPr lang="en-US" sz="2000" i="0" dirty="0">
              <a:solidFill>
                <a:srgbClr val="051E5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i="0" dirty="0">
                <a:solidFill>
                  <a:srgbClr val="051E50"/>
                </a:solidFill>
                <a:effectLst/>
                <a:latin typeface="Consolas" panose="020B0609020204030204" pitchFamily="49" charset="0"/>
              </a:rPr>
              <a:t>4.Laplacian</a:t>
            </a:r>
          </a:p>
          <a:p>
            <a:pPr algn="l"/>
            <a:endParaRPr lang="en-US" sz="2000" b="1" i="0" dirty="0">
              <a:solidFill>
                <a:srgbClr val="051E50"/>
              </a:solidFill>
              <a:effectLst/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687</Words>
  <Application>Microsoft Office PowerPoint</Application>
  <PresentationFormat>Custom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Consolas</vt:lpstr>
      <vt:lpstr>montserrat</vt:lpstr>
      <vt:lpstr>Times New Roman</vt:lpstr>
      <vt:lpstr>Verdana</vt:lpstr>
      <vt:lpstr>Wingdings</vt:lpstr>
      <vt:lpstr>Office Theme</vt:lpstr>
      <vt:lpstr>NỘI DUNG THUYẾT TRÌNH</vt:lpstr>
      <vt:lpstr>1. Tích chập trong xử lý ảnh</vt:lpstr>
      <vt:lpstr>1. Tích chập trong xử lý ảnh</vt:lpstr>
      <vt:lpstr>1. Tích chập trong xử lý ảnh</vt:lpstr>
      <vt:lpstr>2. Các phương pháp lọc ảnh</vt:lpstr>
      <vt:lpstr>2. Các phương pháp lọc ảnh</vt:lpstr>
      <vt:lpstr>2. Các phương pháp lọc ảnh</vt:lpstr>
      <vt:lpstr>2. Các phương pháp lọc ảnh</vt:lpstr>
      <vt:lpstr>1.2 Biểu diễn màu (tiếp)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NỘI DUNG MÔN HỌC</dc:title>
  <dc:creator>Sơn Huy</dc:creator>
  <cp:lastModifiedBy>Sơn Huy</cp:lastModifiedBy>
  <cp:revision>7</cp:revision>
  <dcterms:created xsi:type="dcterms:W3CDTF">2022-03-11T03:06:11Z</dcterms:created>
  <dcterms:modified xsi:type="dcterms:W3CDTF">2022-03-18T02:11:59Z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2022-02-18T00:00:00Z</vt:filetime>
  </property>
  <property fmtid="{D5CDD505-2E9C-101B-9397-08002B2CF9AE}" pid="3" name="LastSaved">
    <vt:filetime>2022-03-11T00:00:00Z</vt:filetime>
  </property>
</Properties>
</file>