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59" r:id="rId4"/>
    <p:sldId id="277" r:id="rId5"/>
    <p:sldId id="279" r:id="rId6"/>
    <p:sldId id="269" r:id="rId7"/>
    <p:sldId id="286" r:id="rId8"/>
    <p:sldId id="288" r:id="rId9"/>
    <p:sldId id="290" r:id="rId10"/>
    <p:sldId id="275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1" autoAdjust="0"/>
    <p:restoredTop sz="94660"/>
  </p:normalViewPr>
  <p:slideViewPr>
    <p:cSldViewPr>
      <p:cViewPr varScale="1">
        <p:scale>
          <a:sx n="69" d="100"/>
          <a:sy n="69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Image" r:id="rId3" imgW="7415873" imgH="7225397" progId="Photoshop.Image.7">
                  <p:embed/>
                </p:oleObj>
              </mc:Choice>
              <mc:Fallback>
                <p:oleObj name="Image" r:id="rId3" imgW="7415873" imgH="7225397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292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>
              <a:gd name="T0" fmla="*/ 0 w 2597"/>
              <a:gd name="T1" fmla="*/ 489 h 1492"/>
              <a:gd name="T2" fmla="*/ 1328 w 2597"/>
              <a:gd name="T3" fmla="*/ 840 h 1492"/>
              <a:gd name="T4" fmla="*/ 2488 w 2597"/>
              <a:gd name="T5" fmla="*/ 0 h 1492"/>
              <a:gd name="T6" fmla="*/ 1712 w 2597"/>
              <a:gd name="T7" fmla="*/ 1124 h 1492"/>
              <a:gd name="T8" fmla="*/ 636 w 2597"/>
              <a:gd name="T9" fmla="*/ 1492 h 1492"/>
              <a:gd name="T10" fmla="*/ 1 w 2597"/>
              <a:gd name="T11" fmla="*/ 1492 h 1492"/>
              <a:gd name="T12" fmla="*/ 0 w 2597"/>
              <a:gd name="T13" fmla="*/ 489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>
              <a:gd name="T0" fmla="*/ 0 w 2576"/>
              <a:gd name="T1" fmla="*/ 1688 h 1688"/>
              <a:gd name="T2" fmla="*/ 0 w 2576"/>
              <a:gd name="T3" fmla="*/ 1112 h 1688"/>
              <a:gd name="T4" fmla="*/ 2576 w 2576"/>
              <a:gd name="T5" fmla="*/ 0 h 1688"/>
              <a:gd name="T6" fmla="*/ 2135 w 2576"/>
              <a:gd name="T7" fmla="*/ 826 h 1688"/>
              <a:gd name="T8" fmla="*/ 635 w 2576"/>
              <a:gd name="T9" fmla="*/ 1688 h 1688"/>
              <a:gd name="T10" fmla="*/ 0 w 2576"/>
              <a:gd name="T11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>
              <a:gd name="T0" fmla="*/ 189 w 4362"/>
              <a:gd name="T1" fmla="*/ 5 h 4335"/>
              <a:gd name="T2" fmla="*/ 561 w 4362"/>
              <a:gd name="T3" fmla="*/ 186 h 4335"/>
              <a:gd name="T4" fmla="*/ 943 w 4362"/>
              <a:gd name="T5" fmla="*/ 494 h 4335"/>
              <a:gd name="T6" fmla="*/ 1221 w 4362"/>
              <a:gd name="T7" fmla="*/ 960 h 4335"/>
              <a:gd name="T8" fmla="*/ 1413 w 4362"/>
              <a:gd name="T9" fmla="*/ 1623 h 4335"/>
              <a:gd name="T10" fmla="*/ 1290 w 4362"/>
              <a:gd name="T11" fmla="*/ 2653 h 4335"/>
              <a:gd name="T12" fmla="*/ 0 w 4362"/>
              <a:gd name="T13" fmla="*/ 4335 h 4335"/>
              <a:gd name="T14" fmla="*/ 4349 w 4362"/>
              <a:gd name="T15" fmla="*/ 4335 h 4335"/>
              <a:gd name="T16" fmla="*/ 4362 w 4362"/>
              <a:gd name="T17" fmla="*/ 0 h 4335"/>
              <a:gd name="T18" fmla="*/ 189 w 4362"/>
              <a:gd name="T19" fmla="*/ 5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>
              <a:gd name="T0" fmla="*/ 858 w 2408"/>
              <a:gd name="T1" fmla="*/ 0 h 4335"/>
              <a:gd name="T2" fmla="*/ 1984 w 2408"/>
              <a:gd name="T3" fmla="*/ 2583 h 4335"/>
              <a:gd name="T4" fmla="*/ 0 w 2408"/>
              <a:gd name="T5" fmla="*/ 4327 h 4335"/>
              <a:gd name="T6" fmla="*/ 1208 w 2408"/>
              <a:gd name="T7" fmla="*/ 4335 h 4335"/>
              <a:gd name="T8" fmla="*/ 2272 w 2408"/>
              <a:gd name="T9" fmla="*/ 2567 h 4335"/>
              <a:gd name="T10" fmla="*/ 998 w 2408"/>
              <a:gd name="T11" fmla="*/ 3 h 4335"/>
              <a:gd name="T12" fmla="*/ 858 w 2408"/>
              <a:gd name="T1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AB6377DE-1ED9-4E85-99DD-78FF2C587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D30-0155-45D5-B65C-F29949617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FD0B5-DC3F-4781-8406-1FE2D5250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ED51A-3EB7-4167-9BE9-386FF0A56B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49D5B-B153-4926-9913-D0C1EB2E9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48CE4-021D-4675-A0CD-7BC564AB2E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A62A1-763B-4A7E-B484-44B1C55988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BB36B-B22D-4BD0-902D-9FE4AC78E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1EC4F-75DE-4EE7-AB07-30CEC53419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DA4D-AA58-48CD-91C5-E679E3FB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202C2-0857-4766-93F1-F4E6743D2F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Image" r:id="rId15" imgW="11034921" imgH="1130159" progId="Photoshop.Image.7">
                  <p:embed/>
                </p:oleObj>
              </mc:Choice>
              <mc:Fallback>
                <p:oleObj name="Image" r:id="rId15" imgW="11034921" imgH="1130159" progId="Photoshop.Image.7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>
              <a:gd name="T0" fmla="*/ 0 w 2624"/>
              <a:gd name="T1" fmla="*/ 8 h 280"/>
              <a:gd name="T2" fmla="*/ 1288 w 2624"/>
              <a:gd name="T3" fmla="*/ 120 h 280"/>
              <a:gd name="T4" fmla="*/ 2624 w 2624"/>
              <a:gd name="T5" fmla="*/ 280 h 280"/>
              <a:gd name="T6" fmla="*/ 2624 w 2624"/>
              <a:gd name="T7" fmla="*/ 0 h 280"/>
              <a:gd name="T8" fmla="*/ 0 w 2624"/>
              <a:gd name="T9" fmla="*/ 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>
              <a:gd name="T0" fmla="*/ 0 w 5760"/>
              <a:gd name="T1" fmla="*/ 512 h 512"/>
              <a:gd name="T2" fmla="*/ 5760 w 5760"/>
              <a:gd name="T3" fmla="*/ 512 h 512"/>
              <a:gd name="T4" fmla="*/ 5760 w 5760"/>
              <a:gd name="T5" fmla="*/ 0 h 512"/>
              <a:gd name="T6" fmla="*/ 2804 w 5760"/>
              <a:gd name="T7" fmla="*/ 134 h 512"/>
              <a:gd name="T8" fmla="*/ 0 w 5760"/>
              <a:gd name="T9" fmla="*/ 9 h 512"/>
              <a:gd name="T10" fmla="*/ 0 w 5760"/>
              <a:gd name="T11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>
              <a:gd name="T0" fmla="*/ 0 w 2096"/>
              <a:gd name="T1" fmla="*/ 16 h 280"/>
              <a:gd name="T2" fmla="*/ 1000 w 2096"/>
              <a:gd name="T3" fmla="*/ 104 h 280"/>
              <a:gd name="T4" fmla="*/ 2096 w 2096"/>
              <a:gd name="T5" fmla="*/ 280 h 280"/>
              <a:gd name="T6" fmla="*/ 2096 w 2096"/>
              <a:gd name="T7" fmla="*/ 0 h 280"/>
              <a:gd name="T8" fmla="*/ 0 w 2096"/>
              <a:gd name="T9" fmla="*/ 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20186-EDA6-4BE3-A388-5DD61F49A3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lucidchar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88024" y="1556792"/>
            <a:ext cx="4267200" cy="1143000"/>
          </a:xfrm>
        </p:spPr>
        <p:txBody>
          <a:bodyPr/>
          <a:lstStyle/>
          <a:p>
            <a:r>
              <a:rPr lang="en-US" sz="2800" i="1" dirty="0" smtClean="0"/>
              <a:t>Project:</a:t>
            </a:r>
            <a:r>
              <a:rPr lang="en-US" dirty="0" smtClean="0"/>
              <a:t> </a:t>
            </a:r>
            <a:r>
              <a:rPr lang="en-US" sz="5400" dirty="0" smtClean="0"/>
              <a:t>Certificate Generation System</a:t>
            </a:r>
            <a:endParaRPr lang="en-US" sz="5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105222" y="6545916"/>
            <a:ext cx="4038600" cy="304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pic>
        <p:nvPicPr>
          <p:cNvPr id="7175" name="Picture 7" descr="Aptech Computer Educa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400880"/>
            <a:ext cx="161292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00880"/>
            <a:ext cx="2032748" cy="9361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6096" y="400506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Group 2 – Batch 97A</a:t>
            </a:r>
            <a:endParaRPr lang="vi-V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responsibility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755576" y="1268760"/>
            <a:ext cx="7920880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800" dirty="0" err="1" smtClean="0">
                <a:effectLst/>
              </a:rPr>
              <a:t>Huy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Thang</a:t>
            </a:r>
            <a:r>
              <a:rPr lang="en-US" sz="2800" dirty="0" smtClean="0">
                <a:effectLst/>
              </a:rPr>
              <a:t> + Cong </a:t>
            </a:r>
            <a:r>
              <a:rPr lang="en-US" sz="2800" dirty="0" err="1" smtClean="0"/>
              <a:t>Huu</a:t>
            </a:r>
            <a:r>
              <a:rPr lang="en-US" sz="2800" dirty="0" smtClean="0"/>
              <a:t>:</a:t>
            </a:r>
          </a:p>
          <a:p>
            <a:pPr marL="742950" lvl="1" indent="-285750">
              <a:spcBef>
                <a:spcPts val="72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effectLst/>
              </a:rPr>
              <a:t>Application analysis</a:t>
            </a:r>
          </a:p>
          <a:p>
            <a:pPr marL="742950" lvl="1" indent="-285750">
              <a:spcBef>
                <a:spcPts val="72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effectLst/>
              </a:rPr>
              <a:t>Database Design</a:t>
            </a:r>
          </a:p>
          <a:p>
            <a:pPr marL="742950" lvl="1" indent="-285750">
              <a:spcBef>
                <a:spcPts val="72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Diagram</a:t>
            </a:r>
          </a:p>
          <a:p>
            <a:pPr marL="742950" lvl="1" indent="-285750">
              <a:spcBef>
                <a:spcPts val="72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vi-VN" sz="2400" dirty="0" smtClean="0">
              <a:effectLst/>
              <a:latin typeface="Times New Roman"/>
              <a:ea typeface="Times New Roman"/>
            </a:endParaRPr>
          </a:p>
          <a:p>
            <a:pPr>
              <a:spcBef>
                <a:spcPts val="720"/>
              </a:spcBef>
              <a:spcAft>
                <a:spcPts val="0"/>
              </a:spcAft>
            </a:pPr>
            <a:endParaRPr lang="vi-VN" dirty="0">
              <a:effectLst/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Acknowledgement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90348" y="134076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To instructor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To team members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25" y="400506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Group 2 – Batch 97A</a:t>
            </a:r>
            <a:endParaRPr lang="vi-VN" b="1" dirty="0"/>
          </a:p>
        </p:txBody>
      </p:sp>
      <p:pic>
        <p:nvPicPr>
          <p:cNvPr id="6" name="Picture 7" descr="Aptech Computer Educa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400880"/>
            <a:ext cx="161292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00880"/>
            <a:ext cx="2032748" cy="9361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1081" name="AutoShape 121"/>
          <p:cNvSpPr>
            <a:spLocks noChangeArrowheads="1"/>
          </p:cNvSpPr>
          <p:nvPr/>
        </p:nvSpPr>
        <p:spPr bwMode="grayWhite">
          <a:xfrm>
            <a:off x="2476500" y="4610224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>
                <a:solidFill>
                  <a:srgbClr val="080808"/>
                </a:solidFill>
              </a:rPr>
              <a:t>Demo the </a:t>
            </a:r>
            <a:r>
              <a:rPr lang="en-US" b="1" dirty="0" smtClean="0">
                <a:solidFill>
                  <a:srgbClr val="080808"/>
                </a:solidFill>
              </a:rPr>
              <a:t>software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1082" name="AutoShape 122"/>
          <p:cNvSpPr>
            <a:spLocks noChangeArrowheads="1"/>
          </p:cNvSpPr>
          <p:nvPr/>
        </p:nvSpPr>
        <p:spPr bwMode="grayWhite">
          <a:xfrm>
            <a:off x="2514600" y="3848224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>
                <a:solidFill>
                  <a:srgbClr val="080808"/>
                </a:solidFill>
              </a:rPr>
              <a:t>Database </a:t>
            </a:r>
            <a:r>
              <a:rPr lang="en-US" b="1" dirty="0" smtClean="0">
                <a:solidFill>
                  <a:srgbClr val="080808"/>
                </a:solidFill>
              </a:rPr>
              <a:t>analysis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82850" y="3086224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>
                <a:solidFill>
                  <a:srgbClr val="080808"/>
                </a:solidFill>
              </a:rPr>
              <a:t>So how do we do it </a:t>
            </a:r>
            <a:r>
              <a:rPr lang="en-US" b="1" dirty="0" smtClean="0">
                <a:solidFill>
                  <a:srgbClr val="080808"/>
                </a:solidFill>
              </a:rPr>
              <a:t>?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1084" name="AutoShape 124"/>
          <p:cNvSpPr>
            <a:spLocks noChangeArrowheads="1"/>
          </p:cNvSpPr>
          <p:nvPr/>
        </p:nvSpPr>
        <p:spPr bwMode="grayWhite">
          <a:xfrm>
            <a:off x="2482850" y="2324224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95550" y="1554287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78050" y="1643187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1093" name="Group 133"/>
          <p:cNvGrpSpPr>
            <a:grpSpLocks/>
          </p:cNvGrpSpPr>
          <p:nvPr/>
        </p:nvGrpSpPr>
        <p:grpSpPr bwMode="auto">
          <a:xfrm>
            <a:off x="2178050" y="2430587"/>
            <a:ext cx="381000" cy="381000"/>
            <a:chOff x="2078" y="1680"/>
            <a:chExt cx="1615" cy="1615"/>
          </a:xfrm>
        </p:grpSpPr>
        <p:sp>
          <p:nvSpPr>
            <p:cNvPr id="41094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095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096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97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98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99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78050" y="3162424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1107" name="Group 147"/>
          <p:cNvGrpSpPr>
            <a:grpSpLocks/>
          </p:cNvGrpSpPr>
          <p:nvPr/>
        </p:nvGrpSpPr>
        <p:grpSpPr bwMode="auto">
          <a:xfrm>
            <a:off x="2178050" y="3949824"/>
            <a:ext cx="381000" cy="381000"/>
            <a:chOff x="2078" y="1680"/>
            <a:chExt cx="1615" cy="1615"/>
          </a:xfrm>
        </p:grpSpPr>
        <p:sp>
          <p:nvSpPr>
            <p:cNvPr id="41108" name="Oval 1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109" name="Oval 1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110" name="Oval 15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111" name="Oval 1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112" name="Oval 15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113" name="Oval 1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41114" name="Group 154"/>
          <p:cNvGrpSpPr>
            <a:grpSpLocks/>
          </p:cNvGrpSpPr>
          <p:nvPr/>
        </p:nvGrpSpPr>
        <p:grpSpPr bwMode="auto">
          <a:xfrm>
            <a:off x="2178050" y="4659437"/>
            <a:ext cx="355600" cy="381000"/>
            <a:chOff x="2078" y="1680"/>
            <a:chExt cx="1615" cy="1615"/>
          </a:xfrm>
        </p:grpSpPr>
        <p:sp>
          <p:nvSpPr>
            <p:cNvPr id="41115" name="Oval 15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116" name="Oval 15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117" name="Oval 1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118" name="Oval 1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119" name="Oval 1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120" name="Oval 1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59" name="AutoShape 122"/>
          <p:cNvSpPr>
            <a:spLocks noChangeArrowheads="1"/>
          </p:cNvSpPr>
          <p:nvPr/>
        </p:nvSpPr>
        <p:spPr bwMode="grayWhite">
          <a:xfrm>
            <a:off x="2514600" y="5369272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rgbClr val="080808"/>
                </a:solidFill>
              </a:rPr>
              <a:t>Team members responsibilities</a:t>
            </a:r>
            <a:endParaRPr lang="vi-VN" dirty="0" smtClean="0"/>
          </a:p>
        </p:txBody>
      </p:sp>
      <p:grpSp>
        <p:nvGrpSpPr>
          <p:cNvPr id="60" name="Group 147"/>
          <p:cNvGrpSpPr>
            <a:grpSpLocks/>
          </p:cNvGrpSpPr>
          <p:nvPr/>
        </p:nvGrpSpPr>
        <p:grpSpPr bwMode="auto">
          <a:xfrm>
            <a:off x="2178050" y="5470872"/>
            <a:ext cx="381000" cy="381000"/>
            <a:chOff x="2078" y="1680"/>
            <a:chExt cx="1615" cy="1615"/>
          </a:xfrm>
        </p:grpSpPr>
        <p:sp>
          <p:nvSpPr>
            <p:cNvPr id="61" name="Oval 1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" name="Oval 1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3" name="Oval 15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64" name="Oval 1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65" name="Oval 15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66" name="Oval 1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305800" cy="563563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b="0" dirty="0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560" y="692696"/>
            <a:ext cx="8136904" cy="5949280"/>
          </a:xfrm>
        </p:spPr>
        <p:txBody>
          <a:bodyPr/>
          <a:lstStyle/>
          <a:p>
            <a:r>
              <a:rPr lang="en-US" sz="2800" b="0" dirty="0" smtClean="0"/>
              <a:t>Team members introduction</a:t>
            </a:r>
          </a:p>
          <a:p>
            <a:r>
              <a:rPr lang="en-US" sz="2800" b="0" dirty="0" smtClean="0"/>
              <a:t>Project theme presentation</a:t>
            </a:r>
          </a:p>
          <a:p>
            <a:pPr lvl="1"/>
            <a:r>
              <a:rPr lang="en-US" sz="2400" dirty="0" smtClean="0"/>
              <a:t>Client organization</a:t>
            </a:r>
          </a:p>
          <a:p>
            <a:pPr lvl="1"/>
            <a:r>
              <a:rPr lang="en-US" sz="2400" dirty="0" smtClean="0"/>
              <a:t>Requirements</a:t>
            </a:r>
          </a:p>
          <a:p>
            <a:pPr lvl="2"/>
            <a:r>
              <a:rPr lang="en-US" sz="2000" dirty="0" smtClean="0"/>
              <a:t>Student management system</a:t>
            </a:r>
          </a:p>
          <a:p>
            <a:pPr lvl="2"/>
            <a:r>
              <a:rPr lang="en-US" sz="2000" dirty="0" smtClean="0"/>
              <a:t>Including 10 modules :</a:t>
            </a:r>
          </a:p>
          <a:p>
            <a:pPr lvl="7"/>
            <a:r>
              <a:rPr lang="en-US" sz="1600" dirty="0" smtClean="0">
                <a:cs typeface="Arial" pitchFamily="34" charset="0"/>
              </a:rPr>
              <a:t>Admin</a:t>
            </a:r>
            <a:endParaRPr lang="en-US" sz="1600" dirty="0" smtClean="0">
              <a:cs typeface="Arial" pitchFamily="34" charset="0"/>
            </a:endParaRPr>
          </a:p>
          <a:p>
            <a:pPr lvl="8"/>
            <a:r>
              <a:rPr lang="en-US" sz="1600" dirty="0" smtClean="0">
                <a:cs typeface="Arial" pitchFamily="34" charset="0"/>
              </a:rPr>
              <a:t>Manage student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Module</a:t>
            </a:r>
          </a:p>
          <a:p>
            <a:pPr lvl="8"/>
            <a:r>
              <a:rPr lang="en-US" sz="1600" dirty="0" smtClean="0">
                <a:cs typeface="Arial" pitchFamily="34" charset="0"/>
              </a:rPr>
              <a:t>Manage account Module</a:t>
            </a:r>
            <a:endParaRPr lang="en-US" sz="16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lvl="8"/>
            <a:r>
              <a:rPr lang="en-US" sz="1600" dirty="0" smtClean="0">
                <a:cs typeface="Arial" pitchFamily="34" charset="0"/>
              </a:rPr>
              <a:t>Manage course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Module</a:t>
            </a:r>
            <a:endParaRPr lang="en-US" sz="16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lvl="8"/>
            <a:r>
              <a:rPr lang="en-US" sz="1600" dirty="0" smtClean="0">
                <a:cs typeface="Arial" pitchFamily="34" charset="0"/>
              </a:rPr>
              <a:t>Manage class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Module</a:t>
            </a:r>
            <a:endParaRPr lang="en-US" sz="16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lvl="8"/>
            <a:r>
              <a:rPr lang="en-US" sz="1600" dirty="0" smtClean="0">
                <a:cs typeface="Arial" pitchFamily="34" charset="0"/>
              </a:rPr>
              <a:t>Manage subject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Module</a:t>
            </a:r>
            <a:endParaRPr lang="en-US" sz="16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lvl="8"/>
            <a:r>
              <a:rPr lang="en-US" sz="1600" dirty="0" smtClean="0">
                <a:cs typeface="Arial" pitchFamily="34" charset="0"/>
              </a:rPr>
              <a:t>Manage tuition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Module</a:t>
            </a:r>
            <a:endParaRPr lang="en-US" sz="16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lvl="8"/>
            <a:r>
              <a:rPr lang="en-US" sz="1600" dirty="0" smtClean="0">
                <a:cs typeface="Arial" pitchFamily="34" charset="0"/>
              </a:rPr>
              <a:t>Manage candidate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Module</a:t>
            </a:r>
            <a:endParaRPr lang="en-US" sz="16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lvl="8"/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Generation Certificate Module</a:t>
            </a:r>
          </a:p>
          <a:p>
            <a:pPr lvl="7"/>
            <a:r>
              <a:rPr lang="en-US" sz="16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Student</a:t>
            </a:r>
          </a:p>
          <a:p>
            <a:pPr lvl="8"/>
            <a:r>
              <a:rPr lang="en-US" sz="1600" dirty="0" smtClean="0"/>
              <a:t>View info</a:t>
            </a:r>
          </a:p>
          <a:p>
            <a:pPr lvl="8"/>
            <a:r>
              <a:rPr lang="en-US" sz="1600" dirty="0" smtClean="0"/>
              <a:t>Update info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467544" y="1196752"/>
            <a:ext cx="82089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2"/>
                </a:solidFill>
              </a:rPr>
              <a:t>Programming aspect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Build a program easy to maintain &amp; extend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2"/>
                </a:solidFill>
              </a:rPr>
              <a:t>End product aspect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Build a distribute system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Working efficiently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Handy to use, user friendly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Security strengthen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Database backup &amp; restore in case of crash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Easy to deploy &amp; install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 how do we do it 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980728"/>
            <a:ext cx="82089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2"/>
                </a:solidFill>
              </a:rPr>
              <a:t>Programming aspect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Using OOP techniques: inheritance &amp; polymorphism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Using the same coding standard method, variable have meaningful names, using camel case standard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System </a:t>
            </a:r>
            <a:r>
              <a:rPr lang="en-US" sz="2400" dirty="0" err="1" smtClean="0"/>
              <a:t>configs</a:t>
            </a:r>
            <a:r>
              <a:rPr lang="en-US" sz="2400" dirty="0" smtClean="0"/>
              <a:t> in property files</a:t>
            </a:r>
          </a:p>
          <a:p>
            <a:pPr lvl="1"/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2"/>
                </a:solidFill>
              </a:rPr>
              <a:t>End product aspect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Using RMI architecture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Using JDBC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do it ? (2)</a:t>
            </a:r>
            <a:endParaRPr lang="en-US" dirty="0"/>
          </a:p>
        </p:txBody>
      </p:sp>
      <p:pic>
        <p:nvPicPr>
          <p:cNvPr id="26" name="Picture 2" descr="G:\clientServer\client-or-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066" y="3101226"/>
            <a:ext cx="3869296" cy="3035372"/>
          </a:xfrm>
          <a:prstGeom prst="rect">
            <a:avLst/>
          </a:prstGeom>
          <a:noFill/>
        </p:spPr>
      </p:pic>
      <p:pic>
        <p:nvPicPr>
          <p:cNvPr id="27" name="Picture 3" descr="G:\clientServer\mitguru-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056" y="1714673"/>
            <a:ext cx="1081088" cy="8382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868144" y="1949107"/>
            <a:ext cx="12105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9920" y="2948826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RMI architecture</a:t>
            </a:r>
            <a:endParaRPr lang="en-US" sz="2400" dirty="0"/>
          </a:p>
        </p:txBody>
      </p:sp>
      <p:cxnSp>
        <p:nvCxnSpPr>
          <p:cNvPr id="3" name="Straight Arrow Connector 2"/>
          <p:cNvCxnSpPr>
            <a:stCxn id="27" idx="2"/>
          </p:cNvCxnSpPr>
          <p:nvPr/>
        </p:nvCxnSpPr>
        <p:spPr>
          <a:xfrm>
            <a:off x="5327600" y="2552873"/>
            <a:ext cx="0" cy="7321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tools use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467544" y="1196752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Eclipse for Java 3.7.2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Lucidchart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2"/>
              </a:rPr>
              <a:t>https://www.lucidchart.com</a:t>
            </a:r>
            <a:r>
              <a:rPr lang="en-US" sz="2400" dirty="0"/>
              <a:t>)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iRe</a:t>
            </a:r>
            <a:r>
              <a:rPr lang="en-US" sz="2400" dirty="0" err="1" smtClean="0"/>
              <a:t>port</a:t>
            </a:r>
            <a:r>
              <a:rPr lang="en-US" sz="2400" dirty="0" smtClean="0"/>
              <a:t> 4.7.1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MySQL Workbench 5.2 CE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GitHub</a:t>
            </a:r>
            <a:r>
              <a:rPr lang="en-US" sz="2400" dirty="0" smtClean="0"/>
              <a:t> (</a:t>
            </a:r>
            <a:r>
              <a:rPr lang="vi-VN" sz="2400" dirty="0" smtClean="0">
                <a:hlinkClick r:id="rId3"/>
              </a:rPr>
              <a:t>https://github.com/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Paint, </a:t>
            </a:r>
            <a:r>
              <a:rPr lang="en-US" sz="2400" dirty="0" err="1" smtClean="0"/>
              <a:t>PhotoShop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3600" dirty="0"/>
              <a:t>Database analysis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Demo the software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08gd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cdb2004208gd</Template>
  <TotalTime>120</TotalTime>
  <Words>238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Verdana</vt:lpstr>
      <vt:lpstr>cdb2004208gd</vt:lpstr>
      <vt:lpstr>Adobe Photoshop Image</vt:lpstr>
      <vt:lpstr>Project: Certificate Generation System</vt:lpstr>
      <vt:lpstr>Contents</vt:lpstr>
      <vt:lpstr>Introduction</vt:lpstr>
      <vt:lpstr>Goals</vt:lpstr>
      <vt:lpstr>So how do we do it ?</vt:lpstr>
      <vt:lpstr>So how do we do it ? (2)</vt:lpstr>
      <vt:lpstr>List of tools use</vt:lpstr>
      <vt:lpstr>Database analysis</vt:lpstr>
      <vt:lpstr>Demo the software</vt:lpstr>
      <vt:lpstr>Team members responsibility</vt:lpstr>
      <vt:lpstr>Acknowledgement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Certificate Generation System</dc:title>
  <dc:creator>Thắng Lê Huy</dc:creator>
  <cp:lastModifiedBy>Thắng Lê Huy</cp:lastModifiedBy>
  <cp:revision>28</cp:revision>
  <dcterms:created xsi:type="dcterms:W3CDTF">2012-10-14T00:34:51Z</dcterms:created>
  <dcterms:modified xsi:type="dcterms:W3CDTF">2012-10-14T02:35:01Z</dcterms:modified>
</cp:coreProperties>
</file>