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04" autoAdjust="0"/>
  </p:normalViewPr>
  <p:slideViewPr>
    <p:cSldViewPr snapToGrid="0">
      <p:cViewPr varScale="1">
        <p:scale>
          <a:sx n="74" d="100"/>
          <a:sy n="74"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382160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628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The first two datasets (1) , (2) are important datasets to derive revenue related information. Dataset 2 can</a:t>
            </a:r>
            <a:r>
              <a:rPr lang="en" baseline="0" dirty="0" smtClean="0"/>
              <a:t> be combined with dataset 1 to derive various ad conversion rate. </a:t>
            </a:r>
          </a:p>
          <a:p>
            <a:pPr lvl="0">
              <a:spcBef>
                <a:spcPts val="0"/>
              </a:spcBef>
              <a:buNone/>
            </a:pPr>
            <a:endParaRPr lang="en" baseline="0" dirty="0" smtClean="0"/>
          </a:p>
          <a:p>
            <a:pPr lvl="0">
              <a:spcBef>
                <a:spcPts val="0"/>
              </a:spcBef>
              <a:buNone/>
            </a:pPr>
            <a:r>
              <a:rPr lang="en" baseline="0" dirty="0" smtClean="0"/>
              <a:t>To increase revenue one can either increase customers’ total spendings or ad conversion rates. This is because, for in-app purchases ads: higher conversion rates equals higher profit, while for third party ads, higher conversion rates provide better leverage to charge the advertisers more   </a:t>
            </a:r>
            <a:endParaRPr lang="en" dirty="0"/>
          </a:p>
          <a:p>
            <a:pPr lvl="0">
              <a:spcBef>
                <a:spcPts val="0"/>
              </a:spcBef>
              <a:buNone/>
            </a:pPr>
            <a:endParaRPr lang="en" dirty="0" smtClean="0"/>
          </a:p>
          <a:p>
            <a:pPr lvl="0">
              <a:spcBef>
                <a:spcPts val="0"/>
              </a:spcBef>
              <a:buNone/>
            </a:pPr>
            <a:r>
              <a:rPr lang="en" dirty="0" smtClean="0"/>
              <a:t>We can use the next two datasets </a:t>
            </a:r>
            <a:r>
              <a:rPr lang="en" baseline="0" dirty="0" smtClean="0"/>
              <a:t>to find relationships between a user’s in-game behaviors and their spendings or conversion rate. Such strategy, of combining multiple datasets to draw insights, is at the heart of data science. </a:t>
            </a:r>
          </a:p>
          <a:p>
            <a:pPr lvl="0">
              <a:spcBef>
                <a:spcPts val="0"/>
              </a:spcBef>
              <a:buNone/>
            </a:pPr>
            <a:endParaRPr lang="en" baseline="0" dirty="0" smtClean="0"/>
          </a:p>
          <a:p>
            <a:pPr lvl="0">
              <a:spcBef>
                <a:spcPts val="0"/>
              </a:spcBef>
              <a:buNone/>
            </a:pPr>
            <a:r>
              <a:rPr lang="en" baseline="0" dirty="0" smtClean="0"/>
              <a:t>The insights obtained can allow us to increase revenue by tailoring different sales/marketing strategies to different groups of users based on in-game behaviors</a:t>
            </a:r>
          </a:p>
          <a:p>
            <a:pPr lvl="0">
              <a:spcBef>
                <a:spcPts val="0"/>
              </a:spcBef>
              <a:buNone/>
            </a:pPr>
            <a:endParaRPr lang="en" baseline="0" dirty="0" smtClean="0"/>
          </a:p>
          <a:p>
            <a:pPr lvl="0">
              <a:spcBef>
                <a:spcPts val="0"/>
              </a:spcBef>
              <a:buNone/>
            </a:pPr>
            <a:r>
              <a:rPr lang="en" baseline="0" dirty="0" smtClean="0"/>
              <a:t>Last but not least, exploration of the chat data can allow us to design better PR or more effective marketing strategy. This can have an indirect effect on increasing revenue</a:t>
            </a:r>
            <a:endParaRPr lang="en" dirty="0"/>
          </a:p>
        </p:txBody>
      </p:sp>
    </p:spTree>
    <p:extLst>
      <p:ext uri="{BB962C8B-B14F-4D97-AF65-F5344CB8AC3E}">
        <p14:creationId xmlns:p14="http://schemas.microsoft.com/office/powerpoint/2010/main" val="36619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Brief</a:t>
            </a:r>
            <a:r>
              <a:rPr lang="en" baseline="0" dirty="0" smtClean="0"/>
              <a:t> explorations of revenue data show us that Item 5 is our most effective money making machine. </a:t>
            </a:r>
          </a:p>
          <a:p>
            <a:pPr lvl="0" rtl="0">
              <a:spcBef>
                <a:spcPts val="0"/>
              </a:spcBef>
              <a:buNone/>
            </a:pPr>
            <a:r>
              <a:rPr lang="en" baseline="0" dirty="0" smtClean="0"/>
              <a:t>If it is an in-game item, we should maintain current marketing strategy. </a:t>
            </a:r>
          </a:p>
          <a:p>
            <a:pPr lvl="0" rtl="0">
              <a:spcBef>
                <a:spcPts val="0"/>
              </a:spcBef>
              <a:buNone/>
            </a:pPr>
            <a:r>
              <a:rPr lang="en" baseline="0" dirty="0" smtClean="0"/>
              <a:t>If it is an item from third party app, however, then it’s time to charge higher advertising fee or raise the commission rates</a:t>
            </a:r>
          </a:p>
          <a:p>
            <a:pPr lvl="0" rtl="0">
              <a:spcBef>
                <a:spcPts val="0"/>
              </a:spcBef>
              <a:buNone/>
            </a:pPr>
            <a:endParaRPr lang="en" baseline="0" dirty="0" smtClean="0"/>
          </a:p>
          <a:p>
            <a:pPr lvl="0" rtl="0">
              <a:spcBef>
                <a:spcPts val="0"/>
              </a:spcBef>
              <a:buNone/>
            </a:pPr>
            <a:r>
              <a:rPr lang="en" baseline="0" dirty="0" smtClean="0"/>
              <a:t>Item 4 can also be another potential money spinner for us, provided that we implement some strategies NOW to boost sales of this item.</a:t>
            </a:r>
          </a:p>
          <a:p>
            <a:pPr lvl="0" rtl="0">
              <a:spcBef>
                <a:spcPts val="0"/>
              </a:spcBef>
              <a:buNone/>
            </a:pPr>
            <a:endParaRPr lang="en" baseline="0" dirty="0" smtClean="0"/>
          </a:p>
          <a:p>
            <a:pPr lvl="0" rtl="0">
              <a:spcBef>
                <a:spcPts val="0"/>
              </a:spcBef>
              <a:buNone/>
            </a:pPr>
            <a:r>
              <a:rPr lang="en" baseline="0" dirty="0" smtClean="0"/>
              <a:t>Details about top 3 spenders </a:t>
            </a:r>
            <a:r>
              <a:rPr lang="en-US" baseline="0" dirty="0" smtClean="0"/>
              <a:t>hints at I-phone users being more generous spenders. True or not? This needs more explanation</a:t>
            </a:r>
          </a:p>
        </p:txBody>
      </p:sp>
    </p:spTree>
    <p:extLst>
      <p:ext uri="{BB962C8B-B14F-4D97-AF65-F5344CB8AC3E}">
        <p14:creationId xmlns:p14="http://schemas.microsoft.com/office/powerpoint/2010/main" val="406978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The classification </a:t>
            </a:r>
            <a:r>
              <a:rPr lang="en" baseline="0" dirty="0" smtClean="0"/>
              <a:t>result shows that I-phone users are High Rollers who spend on average more than 5 dollars per purchase</a:t>
            </a:r>
          </a:p>
          <a:p>
            <a:pPr lvl="0" rtl="0">
              <a:spcBef>
                <a:spcPts val="0"/>
              </a:spcBef>
              <a:buNone/>
            </a:pPr>
            <a:endParaRPr lang="en" baseline="0" dirty="0" smtClean="0"/>
          </a:p>
          <a:p>
            <a:pPr lvl="0" rtl="0">
              <a:spcBef>
                <a:spcPts val="0"/>
              </a:spcBef>
              <a:buNone/>
            </a:pPr>
            <a:r>
              <a:rPr lang="en" baseline="0" dirty="0" smtClean="0"/>
              <a:t>Other platforms’ users are Penny Pinchers who spend on average 5 dollar of less per purchase</a:t>
            </a:r>
          </a:p>
          <a:p>
            <a:pPr lvl="0" rtl="0">
              <a:spcBef>
                <a:spcPts val="0"/>
              </a:spcBef>
              <a:buNone/>
            </a:pPr>
            <a:endParaRPr lang="en" baseline="0" dirty="0" smtClean="0"/>
          </a:p>
          <a:p>
            <a:pPr lvl="0" rtl="0">
              <a:spcBef>
                <a:spcPts val="0"/>
              </a:spcBef>
              <a:buNone/>
            </a:pPr>
            <a:r>
              <a:rPr lang="en" baseline="0" dirty="0" smtClean="0"/>
              <a:t>This prediction model predicts the correct spender class of user 88.5% of the time</a:t>
            </a:r>
          </a:p>
          <a:p>
            <a:pPr lvl="0" rtl="0">
              <a:spcBef>
                <a:spcPts val="0"/>
              </a:spcBef>
              <a:buNone/>
            </a:pPr>
            <a:endParaRPr lang="en" baseline="0" dirty="0" smtClean="0"/>
          </a:p>
          <a:p>
            <a:pPr lvl="0" rtl="0">
              <a:spcBef>
                <a:spcPts val="0"/>
              </a:spcBef>
              <a:buNone/>
            </a:pPr>
            <a:r>
              <a:rPr lang="en" baseline="0" dirty="0" smtClean="0"/>
              <a:t>To increase revenue, we should target third-party ads of more expensive items (to get higher commissions) or more epensive in-game items to I-phone users </a:t>
            </a:r>
          </a:p>
          <a:p>
            <a:pPr lvl="0" rtl="0">
              <a:spcBef>
                <a:spcPts val="0"/>
              </a:spcBef>
              <a:buNone/>
            </a:pPr>
            <a:r>
              <a:rPr lang="en" baseline="0" dirty="0" smtClean="0"/>
              <a:t>We can also send them vouchers &amp; tailored thank you emails to encourage them to maintain this behavior</a:t>
            </a:r>
          </a:p>
          <a:p>
            <a:pPr lvl="0" rtl="0">
              <a:spcBef>
                <a:spcPts val="0"/>
              </a:spcBef>
              <a:buNone/>
            </a:pPr>
            <a:endParaRPr lang="en" baseline="0" dirty="0" smtClean="0"/>
          </a:p>
          <a:p>
            <a:pPr lvl="0" rtl="0">
              <a:spcBef>
                <a:spcPts val="0"/>
              </a:spcBef>
              <a:buNone/>
            </a:pPr>
            <a:r>
              <a:rPr lang="en" baseline="0" dirty="0" smtClean="0"/>
              <a:t>On the other hand, we can introduce more promotions to other platforms’ users</a:t>
            </a:r>
            <a:endParaRPr lang="en" dirty="0"/>
          </a:p>
        </p:txBody>
      </p:sp>
    </p:spTree>
    <p:extLst>
      <p:ext uri="{BB962C8B-B14F-4D97-AF65-F5344CB8AC3E}">
        <p14:creationId xmlns:p14="http://schemas.microsoft.com/office/powerpoint/2010/main" val="35205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To increase revenue we should tailor specific sales/marketing strategy to each group (cluster) of users</a:t>
            </a:r>
          </a:p>
          <a:p>
            <a:pPr lvl="0" rtl="0">
              <a:spcBef>
                <a:spcPts val="0"/>
              </a:spcBef>
              <a:buNone/>
            </a:pPr>
            <a:endParaRPr lang="en-US" dirty="0" smtClean="0"/>
          </a:p>
          <a:p>
            <a:pPr lvl="0" rtl="0">
              <a:spcBef>
                <a:spcPts val="0"/>
              </a:spcBef>
              <a:buNone/>
            </a:pPr>
            <a:r>
              <a:rPr lang="en-US" dirty="0" smtClean="0"/>
              <a:t>G</a:t>
            </a:r>
            <a:r>
              <a:rPr lang="en" dirty="0" smtClean="0"/>
              <a:t>ame lovers spend the most time playing </a:t>
            </a:r>
            <a:r>
              <a:rPr lang="en" dirty="0" smtClean="0">
                <a:sym typeface="Wingdings" panose="05000000000000000000" pitchFamily="2" charset="2"/>
              </a:rPr>
              <a:t> they</a:t>
            </a:r>
            <a:r>
              <a:rPr lang="en" baseline="0" dirty="0" smtClean="0">
                <a:sym typeface="Wingdings" panose="05000000000000000000" pitchFamily="2" charset="2"/>
              </a:rPr>
              <a:t> should be seeing more ads compared to others  target more ads to them</a:t>
            </a:r>
          </a:p>
          <a:p>
            <a:pPr lvl="0" rtl="0">
              <a:spcBef>
                <a:spcPts val="0"/>
              </a:spcBef>
              <a:buNone/>
            </a:pPr>
            <a:endParaRPr lang="en" dirty="0" smtClean="0"/>
          </a:p>
          <a:p>
            <a:pPr lvl="0" rtl="0">
              <a:spcBef>
                <a:spcPts val="0"/>
              </a:spcBef>
              <a:buNone/>
            </a:pPr>
            <a:r>
              <a:rPr lang="en" dirty="0" smtClean="0"/>
              <a:t>Least</a:t>
            </a:r>
            <a:r>
              <a:rPr lang="en" baseline="0" dirty="0" smtClean="0"/>
              <a:t> skillful heave the lowest hit rate among the group </a:t>
            </a:r>
            <a:r>
              <a:rPr lang="en" baseline="0" dirty="0" smtClean="0">
                <a:sym typeface="Wingdings" panose="05000000000000000000" pitchFamily="2" charset="2"/>
              </a:rPr>
              <a:t></a:t>
            </a:r>
            <a:r>
              <a:rPr lang="en" baseline="0" dirty="0" smtClean="0"/>
              <a:t> We should target ads about hit-rate-promoting in-app items to them</a:t>
            </a:r>
          </a:p>
          <a:p>
            <a:pPr lvl="0" rtl="0">
              <a:spcBef>
                <a:spcPts val="0"/>
              </a:spcBef>
              <a:buNone/>
            </a:pPr>
            <a:endParaRPr lang="en" baseline="0" dirty="0" smtClean="0"/>
          </a:p>
          <a:p>
            <a:pPr lvl="0" rtl="0">
              <a:spcBef>
                <a:spcPts val="0"/>
              </a:spcBef>
              <a:buNone/>
            </a:pPr>
            <a:r>
              <a:rPr lang="en" baseline="0" dirty="0" smtClean="0"/>
              <a:t>Assassins spend the least &amp; play the game using shortest session length </a:t>
            </a:r>
            <a:r>
              <a:rPr lang="en" baseline="0" dirty="0" smtClean="0">
                <a:sym typeface="Wingdings" panose="05000000000000000000" pitchFamily="2" charset="2"/>
              </a:rPr>
              <a:t> </a:t>
            </a:r>
            <a:r>
              <a:rPr lang="en" baseline="0" dirty="0" smtClean="0"/>
              <a:t>we should present only ads about promotional packages or combo purchases</a:t>
            </a:r>
          </a:p>
          <a:p>
            <a:pPr lvl="0" rtl="0">
              <a:spcBef>
                <a:spcPts val="0"/>
              </a:spcBef>
              <a:buNone/>
            </a:pPr>
            <a:endParaRPr lang="en" baseline="0" dirty="0" smtClean="0"/>
          </a:p>
          <a:p>
            <a:pPr lvl="0" rtl="0">
              <a:spcBef>
                <a:spcPts val="0"/>
              </a:spcBef>
              <a:buNone/>
            </a:pPr>
            <a:r>
              <a:rPr lang="en" baseline="0" dirty="0" smtClean="0"/>
              <a:t>Last group are willing spenders. These are our target milk cow group. We should target more ads of more expensive products to these users</a:t>
            </a:r>
          </a:p>
          <a:p>
            <a:pPr lvl="0" rtl="0">
              <a:spcBef>
                <a:spcPts val="0"/>
              </a:spcBef>
              <a:buNone/>
            </a:pPr>
            <a:r>
              <a:rPr lang="en" baseline="0" dirty="0" smtClean="0"/>
              <a:t>If we target third party ads to these users, we should charge the advertisers more or take higher commissions</a:t>
            </a:r>
            <a:endParaRPr lang="en" dirty="0"/>
          </a:p>
        </p:txBody>
      </p:sp>
    </p:spTree>
    <p:extLst>
      <p:ext uri="{BB962C8B-B14F-4D97-AF65-F5344CB8AC3E}">
        <p14:creationId xmlns:p14="http://schemas.microsoft.com/office/powerpoint/2010/main" val="19183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We have already identified</a:t>
            </a:r>
            <a:r>
              <a:rPr lang="en" baseline="0" dirty="0" smtClean="0"/>
              <a:t> chattiest users and teams (there are 10 each category but I only presented top 3 here)</a:t>
            </a:r>
          </a:p>
          <a:p>
            <a:pPr lvl="0" rtl="0">
              <a:spcBef>
                <a:spcPts val="0"/>
              </a:spcBef>
              <a:buNone/>
            </a:pPr>
            <a:endParaRPr lang="en" baseline="0" dirty="0" smtClean="0"/>
          </a:p>
          <a:p>
            <a:pPr lvl="0" rtl="0">
              <a:spcBef>
                <a:spcPts val="0"/>
              </a:spcBef>
              <a:buNone/>
            </a:pPr>
            <a:r>
              <a:rPr lang="en" baseline="0" dirty="0" smtClean="0"/>
              <a:t>We have also identified the top dense communities (group of users who frequently interact with one another) in the graph</a:t>
            </a:r>
          </a:p>
          <a:p>
            <a:pPr lvl="0" rtl="0">
              <a:spcBef>
                <a:spcPts val="0"/>
              </a:spcBef>
              <a:buNone/>
            </a:pPr>
            <a:endParaRPr lang="en" baseline="0" dirty="0" smtClean="0"/>
          </a:p>
          <a:p>
            <a:pPr lvl="0" rtl="0">
              <a:spcBef>
                <a:spcPts val="0"/>
              </a:spcBef>
              <a:buNone/>
            </a:pPr>
            <a:r>
              <a:rPr lang="en" baseline="0" dirty="0" smtClean="0"/>
              <a:t>We can perform further exploration such as</a:t>
            </a:r>
          </a:p>
          <a:p>
            <a:pPr lvl="0" rtl="0">
              <a:spcBef>
                <a:spcPts val="0"/>
              </a:spcBef>
              <a:buNone/>
            </a:pPr>
            <a:endParaRPr lang="en" baseline="0" dirty="0" smtClean="0"/>
          </a:p>
          <a:p>
            <a:pPr marL="228600" lvl="0" indent="-228600" rtl="0">
              <a:spcBef>
                <a:spcPts val="0"/>
              </a:spcBef>
              <a:buAutoNum type="arabicParenR"/>
            </a:pPr>
            <a:r>
              <a:rPr lang="en" baseline="0" dirty="0" smtClean="0"/>
              <a:t>Using NLP analytics on the chat text to see what most chattiest people think about the game. Are they happy/frustrated? Are there aspects they want improvements in? These people are most likely to voice their opinions out to other people so it is important to track what they are saying. If we don’t do this bad sentiment about the game can spread </a:t>
            </a:r>
            <a:r>
              <a:rPr lang="en" baseline="0" dirty="0" smtClean="0">
                <a:sym typeface="Wingdings" panose="05000000000000000000" pitchFamily="2" charset="2"/>
              </a:rPr>
              <a:t> users can leave  revenue drops</a:t>
            </a:r>
            <a:endParaRPr lang="en" baseline="0" dirty="0" smtClean="0"/>
          </a:p>
          <a:p>
            <a:pPr marL="228600" lvl="0" indent="-228600" rtl="0">
              <a:spcBef>
                <a:spcPts val="0"/>
              </a:spcBef>
              <a:buAutoNum type="arabicParenR"/>
            </a:pPr>
            <a:endParaRPr lang="en" baseline="0" dirty="0" smtClean="0"/>
          </a:p>
          <a:p>
            <a:pPr marL="228600" lvl="0" indent="-228600" rtl="0">
              <a:spcBef>
                <a:spcPts val="0"/>
              </a:spcBef>
              <a:buAutoNum type="arabicParenR"/>
            </a:pPr>
            <a:r>
              <a:rPr lang="en" baseline="0" dirty="0" smtClean="0"/>
              <a:t>For each dense communities, we can perform more analytics of what items have never been/are rarely bought and either</a:t>
            </a:r>
          </a:p>
          <a:p>
            <a:pPr marL="171450" lvl="0" indent="-171450" rtl="0">
              <a:spcBef>
                <a:spcPts val="0"/>
              </a:spcBef>
              <a:buFont typeface="Arial" panose="020B0604020202020204" pitchFamily="34" charset="0"/>
              <a:buChar char="•"/>
            </a:pPr>
            <a:r>
              <a:rPr lang="en" baseline="0" dirty="0" smtClean="0"/>
              <a:t>Find the chattiest user &amp; market only to him/her and hope the marketing can spread by word of mouth to his/her friends in the cluster </a:t>
            </a:r>
            <a:r>
              <a:rPr lang="en" baseline="0" dirty="0" smtClean="0">
                <a:sym typeface="Wingdings" panose="05000000000000000000" pitchFamily="2" charset="2"/>
              </a:rPr>
              <a:t> save ad cost but still effective</a:t>
            </a:r>
          </a:p>
          <a:p>
            <a:pPr marL="171450" lvl="0" indent="-171450" rtl="0">
              <a:spcBef>
                <a:spcPts val="0"/>
              </a:spcBef>
              <a:buFont typeface="Arial" panose="020B0604020202020204" pitchFamily="34" charset="0"/>
              <a:buChar char="•"/>
            </a:pPr>
            <a:r>
              <a:rPr lang="en" baseline="0" dirty="0" smtClean="0"/>
              <a:t>Market to users in same cluster with ads starting with “Your friends x, y also buy … “. The friends x,y come from same cluster </a:t>
            </a:r>
            <a:endParaRPr lang="en" dirty="0"/>
          </a:p>
        </p:txBody>
      </p:sp>
    </p:spTree>
    <p:extLst>
      <p:ext uri="{BB962C8B-B14F-4D97-AF65-F5344CB8AC3E}">
        <p14:creationId xmlns:p14="http://schemas.microsoft.com/office/powerpoint/2010/main" val="324168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This</a:t>
            </a:r>
            <a:r>
              <a:rPr lang="en" baseline="0" dirty="0" smtClean="0"/>
              <a:t> slide will summarize all the recommendations </a:t>
            </a:r>
            <a:r>
              <a:rPr lang="en-US" baseline="0" dirty="0" smtClean="0"/>
              <a:t>I</a:t>
            </a:r>
            <a:r>
              <a:rPr lang="en" baseline="0" dirty="0" smtClean="0"/>
              <a:t> have so far on how the company can increase its revenue</a:t>
            </a:r>
          </a:p>
          <a:p>
            <a:pPr lvl="0">
              <a:spcBef>
                <a:spcPts val="0"/>
              </a:spcBef>
              <a:buNone/>
            </a:pPr>
            <a:endParaRPr lang="en" baseline="0" dirty="0" smtClean="0"/>
          </a:p>
          <a:p>
            <a:pPr lvl="0">
              <a:spcBef>
                <a:spcPts val="0"/>
              </a:spcBef>
              <a:buNone/>
            </a:pPr>
            <a:r>
              <a:rPr lang="en" baseline="0" dirty="0" smtClean="0"/>
              <a:t>There are 5 recommeded actions to increase revenue</a:t>
            </a:r>
          </a:p>
          <a:p>
            <a:pPr lvl="0">
              <a:spcBef>
                <a:spcPts val="0"/>
              </a:spcBef>
              <a:buNone/>
            </a:pPr>
            <a:endParaRPr lang="en" baseline="0" dirty="0" smtClean="0"/>
          </a:p>
          <a:p>
            <a:pPr lvl="0">
              <a:spcBef>
                <a:spcPts val="0"/>
              </a:spcBef>
              <a:buNone/>
            </a:pPr>
            <a:r>
              <a:rPr lang="en" baseline="0" dirty="0" smtClean="0"/>
              <a:t>Please refer to slide for all 5 recommendations</a:t>
            </a:r>
            <a:endParaRPr lang="en" dirty="0"/>
          </a:p>
        </p:txBody>
      </p:sp>
    </p:spTree>
    <p:extLst>
      <p:ext uri="{BB962C8B-B14F-4D97-AF65-F5344CB8AC3E}">
        <p14:creationId xmlns:p14="http://schemas.microsoft.com/office/powerpoint/2010/main" val="27537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680053"/>
            <a:ext cx="8222100" cy="1934100"/>
          </a:xfrm>
          <a:prstGeom prst="rect">
            <a:avLst/>
          </a:prstGeom>
        </p:spPr>
        <p:txBody>
          <a:bodyPr lIns="91425" tIns="91425" rIns="91425" bIns="91425" anchor="b" anchorCtr="0">
            <a:noAutofit/>
          </a:bodyPr>
          <a:lstStyle/>
          <a:p>
            <a:pPr lvl="0">
              <a:spcBef>
                <a:spcPts val="0"/>
              </a:spcBef>
              <a:buNone/>
            </a:pPr>
            <a:endParaRPr b="1"/>
          </a:p>
          <a:p>
            <a:pPr lvl="0" algn="ctr" rtl="0">
              <a:spcBef>
                <a:spcPts val="0"/>
              </a:spcBef>
              <a:buNone/>
            </a:pPr>
            <a:r>
              <a:rPr lang="en"/>
              <a:t>How can we increase revenue </a:t>
            </a:r>
          </a:p>
          <a:p>
            <a:pPr lvl="0" algn="ctr" rtl="0">
              <a:spcBef>
                <a:spcPts val="0"/>
              </a:spcBef>
              <a:buNone/>
            </a:pPr>
            <a:r>
              <a:rPr lang="en"/>
              <a:t>from</a:t>
            </a:r>
          </a:p>
          <a:p>
            <a:pPr lvl="0" algn="ctr">
              <a:spcBef>
                <a:spcPts val="0"/>
              </a:spcBef>
              <a:buNone/>
            </a:pPr>
            <a:r>
              <a:rPr lang="en"/>
              <a:t>Catch the Pink Flamingo?</a:t>
            </a:r>
          </a:p>
        </p:txBody>
      </p:sp>
      <p:sp>
        <p:nvSpPr>
          <p:cNvPr id="86" name="Shape 86"/>
          <p:cNvSpPr txBox="1">
            <a:spLocks noGrp="1"/>
          </p:cNvSpPr>
          <p:nvPr>
            <p:ph type="subTitle" idx="1"/>
          </p:nvPr>
        </p:nvSpPr>
        <p:spPr>
          <a:xfrm>
            <a:off x="379147" y="3128036"/>
            <a:ext cx="8222100" cy="432900"/>
          </a:xfrm>
          <a:prstGeom prst="rect">
            <a:avLst/>
          </a:prstGeom>
          <a:solidFill>
            <a:schemeClr val="tx2">
              <a:lumMod val="20000"/>
              <a:lumOff val="80000"/>
            </a:schemeClr>
          </a:solidFill>
        </p:spPr>
        <p:txBody>
          <a:bodyPr lIns="91425" tIns="91425" rIns="91425" bIns="91425" anchor="t" anchorCtr="0">
            <a:noAutofit/>
          </a:bodyPr>
          <a:lstStyle/>
          <a:p>
            <a:pPr lvl="0">
              <a:spcBef>
                <a:spcPts val="0"/>
              </a:spcBef>
              <a:buNone/>
            </a:pPr>
            <a:r>
              <a:rPr lang="en" b="1" dirty="0" smtClean="0">
                <a:solidFill>
                  <a:srgbClr val="073763"/>
                </a:solidFill>
              </a:rPr>
              <a:t>To Phung Huy</a:t>
            </a:r>
            <a:endParaRPr lang="en" b="1"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 Statement </a:t>
            </a:r>
          </a:p>
        </p:txBody>
      </p:sp>
      <p:sp>
        <p:nvSpPr>
          <p:cNvPr id="92" name="Shape 92"/>
          <p:cNvSpPr txBox="1">
            <a:spLocks noGrp="1"/>
          </p:cNvSpPr>
          <p:nvPr>
            <p:ph type="body" idx="1"/>
          </p:nvPr>
        </p:nvSpPr>
        <p:spPr>
          <a:xfrm>
            <a:off x="311700" y="1106585"/>
            <a:ext cx="8520600" cy="3339000"/>
          </a:xfrm>
          <a:prstGeom prst="rect">
            <a:avLst/>
          </a:prstGeom>
        </p:spPr>
        <p:txBody>
          <a:bodyPr lIns="91425" tIns="91425" rIns="91425" bIns="91425" anchor="t" anchorCtr="0">
            <a:noAutofit/>
          </a:bodyPr>
          <a:lstStyle/>
          <a:p>
            <a:pPr lvl="0">
              <a:spcBef>
                <a:spcPts val="0"/>
              </a:spcBef>
              <a:buNone/>
            </a:pPr>
            <a:r>
              <a:rPr lang="en" dirty="0"/>
              <a:t>How </a:t>
            </a:r>
            <a:r>
              <a:rPr lang="en" dirty="0" smtClean="0"/>
              <a:t>to </a:t>
            </a:r>
            <a:r>
              <a:rPr lang="en" dirty="0"/>
              <a:t>use the following data sets to </a:t>
            </a:r>
            <a:r>
              <a:rPr lang="en" dirty="0" smtClean="0"/>
              <a:t>explore revenue increasing strategies?</a:t>
            </a:r>
            <a:endParaRPr lang="en" dirty="0"/>
          </a:p>
          <a:p>
            <a:pPr lvl="0">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235982513"/>
              </p:ext>
            </p:extLst>
          </p:nvPr>
        </p:nvGraphicFramePr>
        <p:xfrm>
          <a:off x="393893" y="1752099"/>
          <a:ext cx="6274035" cy="2372360"/>
        </p:xfrm>
        <a:graphic>
          <a:graphicData uri="http://schemas.openxmlformats.org/drawingml/2006/table">
            <a:tbl>
              <a:tblPr firstRow="1" bandRow="1">
                <a:tableStyleId>{5C22544A-7EE6-4342-B048-85BDC9FD1C3A}</a:tableStyleId>
              </a:tblPr>
              <a:tblGrid>
                <a:gridCol w="1661826"/>
                <a:gridCol w="4612209"/>
              </a:tblGrid>
              <a:tr h="370840">
                <a:tc>
                  <a:txBody>
                    <a:bodyPr/>
                    <a:lstStyle/>
                    <a:p>
                      <a:r>
                        <a:rPr lang="en-US" dirty="0" smtClean="0"/>
                        <a:t>Useful Datasets</a:t>
                      </a:r>
                      <a:endParaRPr lang="en-US" dirty="0"/>
                    </a:p>
                  </a:txBody>
                  <a:tcPr/>
                </a:tc>
                <a:tc>
                  <a:txBody>
                    <a:bodyPr/>
                    <a:lstStyle/>
                    <a:p>
                      <a:r>
                        <a:rPr lang="en-US" dirty="0" smtClean="0"/>
                        <a:t>Their roles</a:t>
                      </a:r>
                      <a:endParaRPr lang="en-US" dirty="0"/>
                    </a:p>
                  </a:txBody>
                  <a:tcPr/>
                </a:tc>
              </a:tr>
              <a:tr h="370840">
                <a:tc>
                  <a:txBody>
                    <a:bodyPr/>
                    <a:lstStyle/>
                    <a:p>
                      <a:r>
                        <a:rPr lang="en-US" dirty="0" smtClean="0"/>
                        <a:t>Buy-clicks.csv </a:t>
                      </a:r>
                      <a:r>
                        <a:rPr lang="en-US" b="1" dirty="0" smtClean="0"/>
                        <a:t>(1)</a:t>
                      </a:r>
                      <a:endParaRPr lang="en-US" b="1" dirty="0"/>
                    </a:p>
                  </a:txBody>
                  <a:tcPr/>
                </a:tc>
                <a:tc>
                  <a:txBody>
                    <a:bodyPr/>
                    <a:lstStyle/>
                    <a:p>
                      <a:r>
                        <a:rPr lang="en-US" b="1" dirty="0" smtClean="0"/>
                        <a:t>Main dataset </a:t>
                      </a:r>
                      <a:r>
                        <a:rPr lang="en-US" dirty="0" smtClean="0"/>
                        <a:t>- 1</a:t>
                      </a:r>
                      <a:r>
                        <a:rPr lang="en-US" baseline="30000" dirty="0" smtClean="0"/>
                        <a:t>st</a:t>
                      </a:r>
                      <a:r>
                        <a:rPr lang="en-US" dirty="0" smtClean="0"/>
                        <a:t> level revenue info</a:t>
                      </a:r>
                      <a:endParaRPr lang="en-US" dirty="0"/>
                    </a:p>
                  </a:txBody>
                  <a:tcPr/>
                </a:tc>
              </a:tr>
              <a:tr h="370840">
                <a:tc>
                  <a:txBody>
                    <a:bodyPr/>
                    <a:lstStyle/>
                    <a:p>
                      <a:r>
                        <a:rPr lang="en-US" dirty="0" smtClean="0"/>
                        <a:t>Ad-clicks.csv </a:t>
                      </a:r>
                      <a:r>
                        <a:rPr lang="en-US" b="1" dirty="0" smtClean="0"/>
                        <a:t>(2)</a:t>
                      </a:r>
                      <a:endParaRPr lang="en-US" b="1" dirty="0"/>
                    </a:p>
                  </a:txBody>
                  <a:tcPr/>
                </a:tc>
                <a:tc>
                  <a:txBody>
                    <a:bodyPr/>
                    <a:lstStyle/>
                    <a:p>
                      <a:r>
                        <a:rPr lang="en-US" dirty="0" smtClean="0"/>
                        <a:t>Can be combined</a:t>
                      </a:r>
                      <a:r>
                        <a:rPr lang="en-US" baseline="0" dirty="0" smtClean="0"/>
                        <a:t> with (1) for insights on </a:t>
                      </a:r>
                      <a:r>
                        <a:rPr lang="en-US" b="1" baseline="0" dirty="0" smtClean="0"/>
                        <a:t>conversions</a:t>
                      </a:r>
                      <a:endParaRPr lang="en-US" b="1" dirty="0"/>
                    </a:p>
                  </a:txBody>
                  <a:tcPr/>
                </a:tc>
              </a:tr>
              <a:tr h="370840">
                <a:tc>
                  <a:txBody>
                    <a:bodyPr/>
                    <a:lstStyle/>
                    <a:p>
                      <a:r>
                        <a:rPr lang="en-US" dirty="0" smtClean="0"/>
                        <a:t>User-session.csv</a:t>
                      </a:r>
                      <a:endParaRPr lang="en-US" dirty="0"/>
                    </a:p>
                  </a:txBody>
                  <a:tcPr/>
                </a:tc>
                <a:tc>
                  <a:txBody>
                    <a:bodyPr/>
                    <a:lstStyle/>
                    <a:p>
                      <a:r>
                        <a:rPr lang="en-US" dirty="0" smtClean="0"/>
                        <a:t>Users’ </a:t>
                      </a:r>
                      <a:r>
                        <a:rPr lang="en-US" b="1" dirty="0" smtClean="0"/>
                        <a:t>in-game</a:t>
                      </a:r>
                      <a:r>
                        <a:rPr lang="en-US" dirty="0" smtClean="0"/>
                        <a:t> behaviors</a:t>
                      </a:r>
                      <a:endParaRPr lang="en-US" dirty="0"/>
                    </a:p>
                  </a:txBody>
                  <a:tcPr/>
                </a:tc>
              </a:tr>
              <a:tr h="370840">
                <a:tc>
                  <a:txBody>
                    <a:bodyPr/>
                    <a:lstStyle/>
                    <a:p>
                      <a:r>
                        <a:rPr lang="en-US" dirty="0" smtClean="0"/>
                        <a:t>Game-clicks</a:t>
                      </a:r>
                      <a:r>
                        <a:rPr lang="en-US" baseline="0" dirty="0" smtClean="0"/>
                        <a:t>.csv</a:t>
                      </a:r>
                      <a:endParaRPr lang="en-US" dirty="0"/>
                    </a:p>
                  </a:txBody>
                  <a:tcPr/>
                </a:tc>
                <a:tc>
                  <a:txBody>
                    <a:bodyPr/>
                    <a:lstStyle/>
                    <a:p>
                      <a:r>
                        <a:rPr lang="en-US" dirty="0" smtClean="0"/>
                        <a:t>Users’ </a:t>
                      </a:r>
                      <a:r>
                        <a:rPr lang="en-US" b="1" dirty="0" smtClean="0"/>
                        <a:t>in-game</a:t>
                      </a:r>
                      <a:r>
                        <a:rPr lang="en-US" dirty="0" smtClean="0"/>
                        <a:t> behaviors</a:t>
                      </a:r>
                      <a:endParaRPr lang="en-US" dirty="0"/>
                    </a:p>
                  </a:txBody>
                  <a:tcPr/>
                </a:tc>
              </a:tr>
              <a:tr h="370840">
                <a:tc>
                  <a:txBody>
                    <a:bodyPr/>
                    <a:lstStyle/>
                    <a:p>
                      <a:r>
                        <a:rPr lang="en-US" dirty="0" smtClean="0"/>
                        <a:t>Chat-data</a:t>
                      </a:r>
                      <a:r>
                        <a:rPr lang="en-US" baseline="0" dirty="0" smtClean="0"/>
                        <a:t> package</a:t>
                      </a:r>
                      <a:endParaRPr lang="en-US" dirty="0"/>
                    </a:p>
                  </a:txBody>
                  <a:tcPr/>
                </a:tc>
                <a:tc>
                  <a:txBody>
                    <a:bodyPr/>
                    <a:lstStyle/>
                    <a:p>
                      <a:r>
                        <a:rPr lang="en-US" dirty="0" smtClean="0"/>
                        <a:t>Contains inter-user interactions info. Important for </a:t>
                      </a:r>
                      <a:r>
                        <a:rPr lang="en-US" b="1" dirty="0" smtClean="0"/>
                        <a:t>PR-related </a:t>
                      </a:r>
                      <a:r>
                        <a:rPr lang="en-US" dirty="0" smtClean="0"/>
                        <a:t>analytics  </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88267" y="106100"/>
            <a:ext cx="8520600" cy="607800"/>
          </a:xfrm>
          <a:prstGeom prst="rect">
            <a:avLst/>
          </a:prstGeom>
        </p:spPr>
        <p:txBody>
          <a:bodyPr lIns="91425" tIns="91425" rIns="91425" bIns="91425" anchor="t" anchorCtr="0">
            <a:noAutofit/>
          </a:bodyPr>
          <a:lstStyle/>
          <a:p>
            <a:pPr lvl="0" rtl="0">
              <a:spcBef>
                <a:spcPts val="0"/>
              </a:spcBef>
              <a:buNone/>
            </a:pPr>
            <a:r>
              <a:rPr lang="en" dirty="0"/>
              <a:t>Data Exploration Overview</a:t>
            </a:r>
          </a:p>
        </p:txBody>
      </p:sp>
      <p:pic>
        <p:nvPicPr>
          <p:cNvPr id="2" name="Picture 1"/>
          <p:cNvPicPr>
            <a:picLocks noChangeAspect="1"/>
          </p:cNvPicPr>
          <p:nvPr/>
        </p:nvPicPr>
        <p:blipFill>
          <a:blip r:embed="rId3"/>
          <a:stretch>
            <a:fillRect/>
          </a:stretch>
        </p:blipFill>
        <p:spPr>
          <a:xfrm>
            <a:off x="119695" y="1183737"/>
            <a:ext cx="4758998" cy="3565132"/>
          </a:xfrm>
          <a:prstGeom prst="rect">
            <a:avLst/>
          </a:prstGeom>
        </p:spPr>
      </p:pic>
      <p:sp>
        <p:nvSpPr>
          <p:cNvPr id="98" name="Shape 98"/>
          <p:cNvSpPr txBox="1">
            <a:spLocks noGrp="1"/>
          </p:cNvSpPr>
          <p:nvPr>
            <p:ph type="body" idx="1"/>
          </p:nvPr>
        </p:nvSpPr>
        <p:spPr>
          <a:xfrm>
            <a:off x="4878693" y="594934"/>
            <a:ext cx="4421211" cy="2598703"/>
          </a:xfrm>
          <a:prstGeom prst="rect">
            <a:avLst/>
          </a:prstGeom>
        </p:spPr>
        <p:txBody>
          <a:bodyPr lIns="91425" tIns="91425" rIns="91425" bIns="91425" anchor="t" anchorCtr="0">
            <a:noAutofit/>
          </a:bodyPr>
          <a:lstStyle/>
          <a:p>
            <a:pPr marL="285750" lvl="0" indent="-285750" rtl="0">
              <a:spcBef>
                <a:spcPts val="0"/>
              </a:spcBef>
              <a:buFont typeface="Arial" panose="020B0604020202020204" pitchFamily="34" charset="0"/>
              <a:buChar char="•"/>
            </a:pPr>
            <a:r>
              <a:rPr lang="en-US" dirty="0" smtClean="0"/>
              <a:t>Item 5 = </a:t>
            </a:r>
            <a:r>
              <a:rPr lang="en-US" b="1" dirty="0" smtClean="0"/>
              <a:t>current</a:t>
            </a:r>
            <a:r>
              <a:rPr lang="en-US" dirty="0" smtClean="0"/>
              <a:t> money spinner</a:t>
            </a:r>
          </a:p>
          <a:p>
            <a:pPr marL="285750" lvl="0" indent="-285750" rtl="0">
              <a:spcBef>
                <a:spcPts val="0"/>
              </a:spcBef>
              <a:buFont typeface="Arial" panose="020B0604020202020204" pitchFamily="34" charset="0"/>
              <a:buChar char="•"/>
            </a:pPr>
            <a:r>
              <a:rPr lang="en-US" dirty="0" smtClean="0"/>
              <a:t>Item 4 = </a:t>
            </a:r>
            <a:r>
              <a:rPr lang="en-US" b="1" dirty="0" smtClean="0"/>
              <a:t>potential</a:t>
            </a:r>
            <a:r>
              <a:rPr lang="en-US" dirty="0" smtClean="0"/>
              <a:t> money spinner </a:t>
            </a:r>
            <a:r>
              <a:rPr lang="en-US" dirty="0" smtClean="0">
                <a:sym typeface="Wingdings" panose="05000000000000000000" pitchFamily="2" charset="2"/>
              </a:rPr>
              <a:t> focus</a:t>
            </a:r>
          </a:p>
          <a:p>
            <a:pPr marL="285750" lvl="0" indent="-285750" rtl="0">
              <a:spcBef>
                <a:spcPts val="0"/>
              </a:spcBef>
              <a:buFont typeface="Arial" panose="020B0604020202020204" pitchFamily="34" charset="0"/>
              <a:buChar char="•"/>
            </a:pPr>
            <a:r>
              <a:rPr lang="en-US" dirty="0" smtClean="0">
                <a:sym typeface="Wingdings" panose="05000000000000000000" pitchFamily="2" charset="2"/>
              </a:rPr>
              <a:t>Top payers all I-phone users?</a:t>
            </a:r>
            <a:endParaRPr dirty="0"/>
          </a:p>
        </p:txBody>
      </p:sp>
      <p:pic>
        <p:nvPicPr>
          <p:cNvPr id="3" name="Picture 2"/>
          <p:cNvPicPr>
            <a:picLocks noChangeAspect="1"/>
          </p:cNvPicPr>
          <p:nvPr/>
        </p:nvPicPr>
        <p:blipFill>
          <a:blip r:embed="rId4"/>
          <a:stretch>
            <a:fillRect/>
          </a:stretch>
        </p:blipFill>
        <p:spPr>
          <a:xfrm>
            <a:off x="5119152" y="2457075"/>
            <a:ext cx="3266974" cy="1317864"/>
          </a:xfrm>
          <a:prstGeom prst="rect">
            <a:avLst/>
          </a:prstGeom>
        </p:spPr>
      </p:pic>
      <p:sp>
        <p:nvSpPr>
          <p:cNvPr id="4" name="TextBox 3"/>
          <p:cNvSpPr txBox="1"/>
          <p:nvPr/>
        </p:nvSpPr>
        <p:spPr>
          <a:xfrm>
            <a:off x="119695" y="801384"/>
            <a:ext cx="4020790" cy="215444"/>
          </a:xfrm>
          <a:prstGeom prst="rect">
            <a:avLst/>
          </a:prstGeom>
          <a:noFill/>
        </p:spPr>
        <p:txBody>
          <a:bodyPr wrap="square" rtlCol="0">
            <a:spAutoFit/>
          </a:bodyPr>
          <a:lstStyle/>
          <a:p>
            <a:r>
              <a:rPr lang="en-US" sz="800" b="1" dirty="0" smtClean="0"/>
              <a:t>Histogram showing buy count for each item</a:t>
            </a:r>
            <a:endParaRPr lang="en-US" sz="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173694"/>
            <a:ext cx="8520600" cy="607800"/>
          </a:xfrm>
          <a:prstGeom prst="rect">
            <a:avLst/>
          </a:prstGeom>
        </p:spPr>
        <p:txBody>
          <a:bodyPr lIns="91425" tIns="91425" rIns="91425" bIns="91425" anchor="t" anchorCtr="0">
            <a:noAutofit/>
          </a:bodyPr>
          <a:lstStyle/>
          <a:p>
            <a:pPr lvl="0" rtl="0">
              <a:spcBef>
                <a:spcPts val="0"/>
              </a:spcBef>
              <a:buNone/>
            </a:pPr>
            <a:r>
              <a:rPr lang="en" dirty="0"/>
              <a:t>What have we learned from classification?</a:t>
            </a:r>
          </a:p>
        </p:txBody>
      </p:sp>
      <p:pic>
        <p:nvPicPr>
          <p:cNvPr id="2" name="Picture 1"/>
          <p:cNvPicPr>
            <a:picLocks noChangeAspect="1"/>
          </p:cNvPicPr>
          <p:nvPr/>
        </p:nvPicPr>
        <p:blipFill rotWithShape="1">
          <a:blip r:embed="rId3"/>
          <a:srcRect l="939" t="1423"/>
          <a:stretch/>
        </p:blipFill>
        <p:spPr>
          <a:xfrm>
            <a:off x="359596" y="914400"/>
            <a:ext cx="6141558" cy="3557425"/>
          </a:xfrm>
          <a:prstGeom prst="rect">
            <a:avLst/>
          </a:prstGeom>
        </p:spPr>
      </p:pic>
      <p:sp>
        <p:nvSpPr>
          <p:cNvPr id="3" name="TextBox 2"/>
          <p:cNvSpPr txBox="1"/>
          <p:nvPr/>
        </p:nvSpPr>
        <p:spPr>
          <a:xfrm>
            <a:off x="5062772" y="914400"/>
            <a:ext cx="3567520" cy="1477328"/>
          </a:xfrm>
          <a:prstGeom prst="rect">
            <a:avLst/>
          </a:prstGeom>
          <a:noFill/>
        </p:spPr>
        <p:txBody>
          <a:bodyPr wrap="square" rtlCol="0">
            <a:spAutoFit/>
          </a:bodyPr>
          <a:lstStyle/>
          <a:p>
            <a:r>
              <a:rPr lang="en-US" sz="1800" b="1" dirty="0" smtClean="0">
                <a:solidFill>
                  <a:srgbClr val="0070C0"/>
                </a:solidFill>
              </a:rPr>
              <a:t>I-phone</a:t>
            </a:r>
            <a:r>
              <a:rPr lang="en-US" sz="1800" dirty="0" smtClean="0"/>
              <a:t> users truly do pay more</a:t>
            </a:r>
          </a:p>
          <a:p>
            <a:endParaRPr lang="en-US" sz="1800" dirty="0"/>
          </a:p>
          <a:p>
            <a:r>
              <a:rPr lang="en-US" sz="1800" dirty="0" smtClean="0"/>
              <a:t>More marketing to these users</a:t>
            </a:r>
          </a:p>
          <a:p>
            <a:endParaRPr lang="en-US" sz="1800"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178279"/>
            <a:ext cx="8520600" cy="607800"/>
          </a:xfrm>
          <a:prstGeom prst="rect">
            <a:avLst/>
          </a:prstGeom>
        </p:spPr>
        <p:txBody>
          <a:bodyPr lIns="91425" tIns="91425" rIns="91425" bIns="91425" anchor="t" anchorCtr="0">
            <a:noAutofit/>
          </a:bodyPr>
          <a:lstStyle/>
          <a:p>
            <a:pPr lvl="0" rtl="0">
              <a:spcBef>
                <a:spcPts val="0"/>
              </a:spcBef>
              <a:buNone/>
            </a:pPr>
            <a:r>
              <a:rPr lang="en" dirty="0"/>
              <a:t>What have we learned from clustering? </a:t>
            </a:r>
          </a:p>
        </p:txBody>
      </p:sp>
      <p:pic>
        <p:nvPicPr>
          <p:cNvPr id="2" name="Picture 1"/>
          <p:cNvPicPr>
            <a:picLocks noChangeAspect="1"/>
          </p:cNvPicPr>
          <p:nvPr/>
        </p:nvPicPr>
        <p:blipFill>
          <a:blip r:embed="rId3"/>
          <a:stretch>
            <a:fillRect/>
          </a:stretch>
        </p:blipFill>
        <p:spPr>
          <a:xfrm>
            <a:off x="311700" y="786079"/>
            <a:ext cx="7915275" cy="2105025"/>
          </a:xfrm>
          <a:prstGeom prst="rect">
            <a:avLst/>
          </a:prstGeom>
        </p:spPr>
      </p:pic>
      <p:sp>
        <p:nvSpPr>
          <p:cNvPr id="109" name="Shape 109"/>
          <p:cNvSpPr txBox="1">
            <a:spLocks noGrp="1"/>
          </p:cNvSpPr>
          <p:nvPr>
            <p:ph type="body" idx="1"/>
          </p:nvPr>
        </p:nvSpPr>
        <p:spPr>
          <a:xfrm>
            <a:off x="106217" y="3059888"/>
            <a:ext cx="7239806" cy="1234710"/>
          </a:xfrm>
          <a:prstGeom prst="rect">
            <a:avLst/>
          </a:prstGeom>
        </p:spPr>
        <p:txBody>
          <a:bodyPr lIns="91425" tIns="91425" rIns="91425" bIns="91425" anchor="t" anchorCtr="0">
            <a:noAutofit/>
          </a:bodyPr>
          <a:lstStyle/>
          <a:p>
            <a:pPr lvl="0" rtl="0">
              <a:lnSpc>
                <a:spcPct val="100000"/>
              </a:lnSpc>
              <a:spcBef>
                <a:spcPts val="0"/>
              </a:spcBef>
              <a:spcAft>
                <a:spcPts val="0"/>
              </a:spcAft>
            </a:pPr>
            <a:r>
              <a:rPr lang="en-US" b="1" dirty="0" smtClean="0">
                <a:solidFill>
                  <a:schemeClr val="accent5">
                    <a:lumMod val="50000"/>
                  </a:schemeClr>
                </a:solidFill>
              </a:rPr>
              <a:t>We can segment our players into 4 groups</a:t>
            </a:r>
          </a:p>
          <a:p>
            <a:pPr marL="285750" lvl="0" indent="-285750" rtl="0">
              <a:lnSpc>
                <a:spcPct val="100000"/>
              </a:lnSpc>
              <a:spcBef>
                <a:spcPts val="0"/>
              </a:spcBef>
              <a:spcAft>
                <a:spcPts val="0"/>
              </a:spcAft>
              <a:buFont typeface="Arial" panose="020B0604020202020204" pitchFamily="34" charset="0"/>
              <a:buChar char="•"/>
            </a:pPr>
            <a:r>
              <a:rPr lang="en-US" dirty="0" smtClean="0"/>
              <a:t>C1 – </a:t>
            </a:r>
            <a:r>
              <a:rPr lang="en-US" b="1" dirty="0" smtClean="0"/>
              <a:t>game lovers</a:t>
            </a:r>
            <a:r>
              <a:rPr lang="en-US" dirty="0" smtClean="0"/>
              <a:t> – longest play time</a:t>
            </a:r>
          </a:p>
          <a:p>
            <a:pPr marL="285750" lvl="0" indent="-285750" rtl="0">
              <a:lnSpc>
                <a:spcPct val="100000"/>
              </a:lnSpc>
              <a:spcBef>
                <a:spcPts val="0"/>
              </a:spcBef>
              <a:spcAft>
                <a:spcPts val="0"/>
              </a:spcAft>
              <a:buFont typeface="Arial" panose="020B0604020202020204" pitchFamily="34" charset="0"/>
              <a:buChar char="•"/>
            </a:pPr>
            <a:r>
              <a:rPr lang="en-US" dirty="0" smtClean="0"/>
              <a:t>C2 – </a:t>
            </a:r>
            <a:r>
              <a:rPr lang="en-US" b="1" dirty="0" smtClean="0"/>
              <a:t>least skillful </a:t>
            </a:r>
            <a:r>
              <a:rPr lang="en-US" dirty="0" smtClean="0"/>
              <a:t>– worst hit rate</a:t>
            </a:r>
          </a:p>
          <a:p>
            <a:pPr marL="285750" lvl="0" indent="-285750" rtl="0">
              <a:lnSpc>
                <a:spcPct val="100000"/>
              </a:lnSpc>
              <a:spcBef>
                <a:spcPts val="0"/>
              </a:spcBef>
              <a:spcAft>
                <a:spcPts val="0"/>
              </a:spcAft>
              <a:buFont typeface="Arial" panose="020B0604020202020204" pitchFamily="34" charset="0"/>
              <a:buChar char="•"/>
            </a:pPr>
            <a:r>
              <a:rPr lang="en-US" dirty="0" smtClean="0"/>
              <a:t>C3 – </a:t>
            </a:r>
            <a:r>
              <a:rPr lang="en-US" b="1" dirty="0" smtClean="0"/>
              <a:t>assassins</a:t>
            </a:r>
            <a:r>
              <a:rPr lang="en-US" dirty="0" smtClean="0"/>
              <a:t> – extremely skillful, efficient &amp; frugal</a:t>
            </a:r>
          </a:p>
          <a:p>
            <a:pPr marL="285750" lvl="0" indent="-285750" rtl="0">
              <a:lnSpc>
                <a:spcPct val="100000"/>
              </a:lnSpc>
              <a:spcBef>
                <a:spcPts val="0"/>
              </a:spcBef>
              <a:spcAft>
                <a:spcPts val="0"/>
              </a:spcAft>
              <a:buFont typeface="Arial" panose="020B0604020202020204" pitchFamily="34" charset="0"/>
              <a:buChar char="•"/>
            </a:pPr>
            <a:r>
              <a:rPr lang="en-US" dirty="0" smtClean="0"/>
              <a:t>C4 – </a:t>
            </a:r>
            <a:r>
              <a:rPr lang="en-US" b="1" dirty="0" smtClean="0">
                <a:solidFill>
                  <a:srgbClr val="0070C0"/>
                </a:solidFill>
              </a:rPr>
              <a:t>willing spenders </a:t>
            </a:r>
            <a:r>
              <a:rPr lang="en-US" dirty="0" smtClean="0">
                <a:solidFill>
                  <a:schemeClr val="bg2"/>
                </a:solidFill>
              </a:rPr>
              <a:t>– our target demographic</a:t>
            </a:r>
            <a:endParaRPr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101776"/>
            <a:ext cx="8520600" cy="607800"/>
          </a:xfrm>
          <a:prstGeom prst="rect">
            <a:avLst/>
          </a:prstGeom>
        </p:spPr>
        <p:txBody>
          <a:bodyPr lIns="91425" tIns="91425" rIns="91425" bIns="91425" anchor="t" anchorCtr="0">
            <a:noAutofit/>
          </a:bodyPr>
          <a:lstStyle/>
          <a:p>
            <a:pPr lvl="0" rtl="0">
              <a:spcBef>
                <a:spcPts val="0"/>
              </a:spcBef>
              <a:buNone/>
            </a:pPr>
            <a:r>
              <a:rPr lang="en" dirty="0"/>
              <a:t>From our chat graph analysis, what further exploration should we undertake?</a:t>
            </a:r>
          </a:p>
        </p:txBody>
      </p:sp>
      <p:pic>
        <p:nvPicPr>
          <p:cNvPr id="2" name="Picture 1"/>
          <p:cNvPicPr>
            <a:picLocks noChangeAspect="1"/>
          </p:cNvPicPr>
          <p:nvPr/>
        </p:nvPicPr>
        <p:blipFill>
          <a:blip r:embed="rId3"/>
          <a:stretch>
            <a:fillRect/>
          </a:stretch>
        </p:blipFill>
        <p:spPr>
          <a:xfrm>
            <a:off x="325449" y="1573788"/>
            <a:ext cx="5548045" cy="792578"/>
          </a:xfrm>
          <a:prstGeom prst="rect">
            <a:avLst/>
          </a:prstGeom>
        </p:spPr>
      </p:pic>
      <p:sp>
        <p:nvSpPr>
          <p:cNvPr id="115" name="Shape 115"/>
          <p:cNvSpPr txBox="1">
            <a:spLocks noGrp="1"/>
          </p:cNvSpPr>
          <p:nvPr>
            <p:ph type="body" idx="1"/>
          </p:nvPr>
        </p:nvSpPr>
        <p:spPr>
          <a:xfrm>
            <a:off x="311700" y="1116859"/>
            <a:ext cx="8520600" cy="3339000"/>
          </a:xfrm>
          <a:prstGeom prst="rect">
            <a:avLst/>
          </a:prstGeom>
        </p:spPr>
        <p:txBody>
          <a:bodyPr lIns="91425" tIns="91425" rIns="91425" bIns="91425" anchor="t" anchorCtr="0">
            <a:noAutofit/>
          </a:bodyPr>
          <a:lstStyle/>
          <a:p>
            <a:pPr lvl="0" rtl="0">
              <a:spcBef>
                <a:spcPts val="0"/>
              </a:spcBef>
              <a:buNone/>
            </a:pPr>
            <a:r>
              <a:rPr lang="en-US" dirty="0" smtClean="0"/>
              <a:t>We have identified chattiest users &amp; teams (only top 3 shown here)</a:t>
            </a:r>
          </a:p>
          <a:p>
            <a:pPr lvl="0" rtl="0">
              <a:spcBef>
                <a:spcPts val="0"/>
              </a:spcBef>
              <a:buNone/>
            </a:pPr>
            <a:endParaRPr lang="en-US" dirty="0"/>
          </a:p>
          <a:p>
            <a:pPr lvl="0" rtl="0">
              <a:spcBef>
                <a:spcPts val="0"/>
              </a:spcBef>
              <a:buNone/>
            </a:pPr>
            <a:endParaRPr lang="en-US" dirty="0" smtClean="0"/>
          </a:p>
          <a:p>
            <a:pPr lvl="0" rtl="0">
              <a:spcBef>
                <a:spcPts val="0"/>
              </a:spcBef>
              <a:buNone/>
            </a:pPr>
            <a:endParaRPr lang="en-US" dirty="0"/>
          </a:p>
          <a:p>
            <a:pPr lvl="0" rtl="0">
              <a:spcBef>
                <a:spcPts val="0"/>
              </a:spcBef>
              <a:spcAft>
                <a:spcPts val="0"/>
              </a:spcAft>
              <a:buNone/>
            </a:pPr>
            <a:r>
              <a:rPr lang="en-US" dirty="0" smtClean="0"/>
              <a:t>We have also identified most active user clusters</a:t>
            </a:r>
          </a:p>
          <a:p>
            <a:pPr lvl="0" rtl="0">
              <a:spcBef>
                <a:spcPts val="0"/>
              </a:spcBef>
              <a:spcAft>
                <a:spcPts val="0"/>
              </a:spcAft>
              <a:buNone/>
            </a:pPr>
            <a:r>
              <a:rPr lang="en-US" dirty="0" smtClean="0"/>
              <a:t>Further possible actions</a:t>
            </a:r>
          </a:p>
          <a:p>
            <a:pPr marL="285750" lvl="0" indent="-285750" rtl="0">
              <a:spcBef>
                <a:spcPts val="0"/>
              </a:spcBef>
              <a:spcAft>
                <a:spcPts val="0"/>
              </a:spcAft>
              <a:buFont typeface="Arial" panose="020B0604020202020204" pitchFamily="34" charset="0"/>
              <a:buChar char="•"/>
            </a:pPr>
            <a:r>
              <a:rPr lang="en-US" dirty="0" smtClean="0"/>
              <a:t>Determine sentiment with NLP </a:t>
            </a:r>
          </a:p>
          <a:p>
            <a:pPr marL="285750" lvl="0" indent="-285750" rtl="0">
              <a:spcBef>
                <a:spcPts val="0"/>
              </a:spcBef>
              <a:spcAft>
                <a:spcPts val="0"/>
              </a:spcAft>
              <a:buFont typeface="Arial" panose="020B0604020202020204" pitchFamily="34" charset="0"/>
              <a:buChar char="•"/>
            </a:pPr>
            <a:r>
              <a:rPr lang="en-US" dirty="0" smtClean="0"/>
              <a:t>Determine least/never purchased items &amp; chattiest user </a:t>
            </a:r>
          </a:p>
          <a:p>
            <a:pPr lvl="0" rtl="0">
              <a:spcBef>
                <a:spcPts val="0"/>
              </a:spcBef>
              <a:spcAft>
                <a:spcPts val="0"/>
              </a:spcAft>
            </a:pPr>
            <a:r>
              <a:rPr lang="en-US" dirty="0" smtClean="0"/>
              <a:t>in each cluster</a:t>
            </a:r>
            <a:endParaRPr dirty="0"/>
          </a:p>
        </p:txBody>
      </p:sp>
      <p:pic>
        <p:nvPicPr>
          <p:cNvPr id="3" name="Picture 2"/>
          <p:cNvPicPr>
            <a:picLocks noChangeAspect="1"/>
          </p:cNvPicPr>
          <p:nvPr/>
        </p:nvPicPr>
        <p:blipFill>
          <a:blip r:embed="rId4"/>
          <a:stretch>
            <a:fillRect/>
          </a:stretch>
        </p:blipFill>
        <p:spPr>
          <a:xfrm>
            <a:off x="321974" y="2487814"/>
            <a:ext cx="5548045" cy="7401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181400"/>
            <a:ext cx="8520600" cy="607800"/>
          </a:xfrm>
          <a:prstGeom prst="rect">
            <a:avLst/>
          </a:prstGeom>
        </p:spPr>
        <p:txBody>
          <a:bodyPr lIns="91425" tIns="91425" rIns="91425" bIns="91425" anchor="t" anchorCtr="0">
            <a:noAutofit/>
          </a:bodyPr>
          <a:lstStyle/>
          <a:p>
            <a:pPr lvl="0">
              <a:spcBef>
                <a:spcPts val="0"/>
              </a:spcBef>
              <a:buNone/>
            </a:pPr>
            <a:r>
              <a:rPr lang="en" dirty="0"/>
              <a:t>Recommendation</a:t>
            </a:r>
          </a:p>
        </p:txBody>
      </p:sp>
      <p:sp>
        <p:nvSpPr>
          <p:cNvPr id="121" name="Shape 121"/>
          <p:cNvSpPr txBox="1">
            <a:spLocks noGrp="1"/>
          </p:cNvSpPr>
          <p:nvPr>
            <p:ph type="body" idx="1"/>
          </p:nvPr>
        </p:nvSpPr>
        <p:spPr>
          <a:xfrm>
            <a:off x="311700" y="789200"/>
            <a:ext cx="8520600" cy="3339000"/>
          </a:xfrm>
          <a:prstGeom prst="rect">
            <a:avLst/>
          </a:prstGeom>
        </p:spPr>
        <p:txBody>
          <a:bodyPr lIns="91425" tIns="91425" rIns="91425" bIns="91425" anchor="t" anchorCtr="0">
            <a:noAutofit/>
          </a:bodyPr>
          <a:lstStyle/>
          <a:p>
            <a:pPr lvl="0">
              <a:spcBef>
                <a:spcPts val="0"/>
              </a:spcBef>
              <a:buNone/>
            </a:pPr>
            <a:r>
              <a:rPr lang="en-US" b="1" dirty="0" smtClean="0"/>
              <a:t>More than one recommendations for </a:t>
            </a:r>
            <a:r>
              <a:rPr lang="en-US" b="1" dirty="0" err="1" smtClean="0"/>
              <a:t>Egglence</a:t>
            </a:r>
            <a:r>
              <a:rPr lang="en-US" b="1" dirty="0" smtClean="0"/>
              <a:t> to increase revenue!</a:t>
            </a:r>
          </a:p>
          <a:p>
            <a:pPr marL="342900" lvl="0" indent="-342900">
              <a:spcBef>
                <a:spcPts val="0"/>
              </a:spcBef>
              <a:buFont typeface="+mj-lt"/>
              <a:buAutoNum type="arabicPeriod"/>
            </a:pPr>
            <a:r>
              <a:rPr lang="en-US" dirty="0" smtClean="0"/>
              <a:t>Focus on item id 4 – potential money spinner</a:t>
            </a:r>
          </a:p>
          <a:p>
            <a:pPr marL="342900" lvl="0" indent="-342900">
              <a:spcBef>
                <a:spcPts val="0"/>
              </a:spcBef>
              <a:buFont typeface="+mj-lt"/>
              <a:buAutoNum type="arabicPeriod"/>
            </a:pPr>
            <a:r>
              <a:rPr lang="en-US" dirty="0" smtClean="0"/>
              <a:t>Targeted luxury item marketing to I-phone users. Also charge 3</a:t>
            </a:r>
            <a:r>
              <a:rPr lang="en-US" baseline="30000" dirty="0" smtClean="0"/>
              <a:t>rd</a:t>
            </a:r>
            <a:r>
              <a:rPr lang="en-US" dirty="0"/>
              <a:t> </a:t>
            </a:r>
            <a:r>
              <a:rPr lang="en-US" dirty="0" smtClean="0"/>
              <a:t>party advertiser more to target this demographic</a:t>
            </a:r>
          </a:p>
          <a:p>
            <a:pPr marL="342900" indent="-342900">
              <a:buFont typeface="+mj-lt"/>
              <a:buAutoNum type="arabicPeriod"/>
            </a:pPr>
            <a:r>
              <a:rPr lang="en-US" dirty="0" smtClean="0"/>
              <a:t>Specialized marketing </a:t>
            </a:r>
            <a:r>
              <a:rPr lang="en-US" dirty="0"/>
              <a:t>strategies </a:t>
            </a:r>
            <a:r>
              <a:rPr lang="en-US" dirty="0" smtClean="0"/>
              <a:t>to different user groups arising from suggested 4-group clustering </a:t>
            </a:r>
          </a:p>
          <a:p>
            <a:pPr marL="342900" indent="-342900">
              <a:buFont typeface="+mj-lt"/>
              <a:buAutoNum type="arabicPeriod"/>
            </a:pPr>
            <a:r>
              <a:rPr lang="en-US" dirty="0" smtClean="0"/>
              <a:t>PR-analytics of game sentiment via chats from chattiest users</a:t>
            </a:r>
          </a:p>
          <a:p>
            <a:pPr marL="342900" lvl="0" indent="-342900">
              <a:spcBef>
                <a:spcPts val="0"/>
              </a:spcBef>
              <a:spcAft>
                <a:spcPts val="0"/>
              </a:spcAft>
              <a:buFont typeface="+mj-lt"/>
              <a:buAutoNum type="arabicPeriod"/>
            </a:pPr>
            <a:r>
              <a:rPr lang="en-US" dirty="0" smtClean="0"/>
              <a:t>Innovative marketing from knowledge of dense </a:t>
            </a:r>
          </a:p>
          <a:p>
            <a:pPr lvl="0">
              <a:spcBef>
                <a:spcPts val="0"/>
              </a:spcBef>
              <a:spcAft>
                <a:spcPts val="0"/>
              </a:spcAft>
            </a:pPr>
            <a:r>
              <a:rPr lang="en-US" dirty="0" smtClean="0"/>
              <a:t>user communities</a:t>
            </a:r>
          </a:p>
          <a:p>
            <a:pPr marL="342900" lvl="0" indent="-342900">
              <a:spcBef>
                <a:spcPts val="0"/>
              </a:spcBef>
              <a:buFont typeface="+mj-lt"/>
              <a:buAutoNum type="arabicPeriod"/>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1063</Words>
  <Application>Microsoft Office PowerPoint</Application>
  <PresentationFormat>On-screen Show (16:9)</PresentationFormat>
  <Paragraphs>104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Wingdings</vt:lpstr>
      <vt:lpstr>Arial</vt:lpstr>
      <vt:lpstr>Roboto</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increase revenue  from Catch the Pink Flamingo?</dc:title>
  <dc:creator>admin</dc:creator>
  <cp:lastModifiedBy>admin</cp:lastModifiedBy>
  <cp:revision>22</cp:revision>
  <dcterms:modified xsi:type="dcterms:W3CDTF">2019-02-14T17:19:59Z</dcterms:modified>
</cp:coreProperties>
</file>