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46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8050" y="2517140"/>
            <a:ext cx="732790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75560" y="3837940"/>
            <a:ext cx="3992879" cy="1163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2219" y="497840"/>
            <a:ext cx="155956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51940"/>
            <a:ext cx="8072119" cy="165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7050" y="6626859"/>
            <a:ext cx="365760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w3schools.com/jquer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ui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7890" y="6484620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A8A8A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3220" y="2433320"/>
            <a:ext cx="1556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jQuery</a:t>
            </a:r>
          </a:p>
        </p:txBody>
      </p:sp>
      <p:sp>
        <p:nvSpPr>
          <p:cNvPr id="4" name="object 4"/>
          <p:cNvSpPr/>
          <p:nvPr/>
        </p:nvSpPr>
        <p:spPr>
          <a:xfrm>
            <a:off x="8534400" y="6324600"/>
            <a:ext cx="74930" cy="533400"/>
          </a:xfrm>
          <a:custGeom>
            <a:avLst/>
            <a:gdLst/>
            <a:ahLst/>
            <a:cxnLst/>
            <a:rect l="l" t="t" r="r" b="b"/>
            <a:pathLst>
              <a:path w="74929" h="533400">
                <a:moveTo>
                  <a:pt x="0" y="533400"/>
                </a:moveTo>
                <a:lnTo>
                  <a:pt x="74929" y="533400"/>
                </a:lnTo>
                <a:lnTo>
                  <a:pt x="7492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400" y="6248400"/>
            <a:ext cx="7239000" cy="609600"/>
          </a:xfrm>
          <a:custGeom>
            <a:avLst/>
            <a:gdLst/>
            <a:ahLst/>
            <a:cxnLst/>
            <a:rect l="l" t="t" r="r" b="b"/>
            <a:pathLst>
              <a:path w="7239000" h="609600">
                <a:moveTo>
                  <a:pt x="0" y="0"/>
                </a:moveTo>
                <a:lnTo>
                  <a:pt x="7239000" y="0"/>
                </a:lnTo>
                <a:lnTo>
                  <a:pt x="7239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54864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1219200" y="0"/>
                </a:lnTo>
                <a:lnTo>
                  <a:pt x="12192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EDEBE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54864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1219200" y="0"/>
                </a:lnTo>
                <a:lnTo>
                  <a:pt x="12192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14292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0" y="6115053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2"/>
                </a:lnTo>
              </a:path>
            </a:pathLst>
          </a:custGeom>
          <a:ln w="3175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2600" y="54102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1219200" y="0"/>
                </a:lnTo>
                <a:lnTo>
                  <a:pt x="12192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F185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2600" y="54102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1219200" y="0"/>
                </a:lnTo>
                <a:lnTo>
                  <a:pt x="12192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14292">
            <a:solidFill>
              <a:srgbClr val="F18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2600" y="5353053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2"/>
                </a:lnTo>
              </a:path>
            </a:pathLst>
          </a:custGeom>
          <a:ln w="3175">
            <a:solidFill>
              <a:srgbClr val="F18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1800" y="6038853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2"/>
                </a:lnTo>
              </a:path>
            </a:pathLst>
          </a:custGeom>
          <a:ln w="3175">
            <a:solidFill>
              <a:srgbClr val="F18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0400" y="54864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1219200" y="0"/>
                </a:lnTo>
                <a:lnTo>
                  <a:pt x="12192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EDEBE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0400" y="54864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1219200" y="0"/>
                </a:lnTo>
                <a:lnTo>
                  <a:pt x="12192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14292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9600" y="6115053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2"/>
                </a:lnTo>
              </a:path>
            </a:pathLst>
          </a:custGeom>
          <a:ln w="3175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24200" y="54102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1219200" y="0"/>
                </a:lnTo>
                <a:lnTo>
                  <a:pt x="12192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F185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4200" y="54102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1219200" y="0"/>
                </a:lnTo>
                <a:lnTo>
                  <a:pt x="12192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14292">
            <a:solidFill>
              <a:srgbClr val="F18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4200" y="5353053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2"/>
                </a:lnTo>
              </a:path>
            </a:pathLst>
          </a:custGeom>
          <a:ln w="3175">
            <a:solidFill>
              <a:srgbClr val="F18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43400" y="6038853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2"/>
                </a:lnTo>
              </a:path>
            </a:pathLst>
          </a:custGeom>
          <a:ln w="3175">
            <a:solidFill>
              <a:srgbClr val="F18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0" y="54864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1219200" y="0"/>
                </a:lnTo>
                <a:lnTo>
                  <a:pt x="12192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EDEBE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0" y="54864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1219200" y="0"/>
                </a:lnTo>
                <a:lnTo>
                  <a:pt x="12192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14292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91200" y="6115053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2"/>
                </a:lnTo>
              </a:path>
            </a:pathLst>
          </a:custGeom>
          <a:ln w="3175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5800" y="54102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1219200" y="0"/>
                </a:lnTo>
                <a:lnTo>
                  <a:pt x="12192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F185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95800" y="54102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1219200" y="0"/>
                </a:lnTo>
                <a:lnTo>
                  <a:pt x="12192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14292">
            <a:solidFill>
              <a:srgbClr val="F18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95800" y="5353053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2"/>
                </a:lnTo>
              </a:path>
            </a:pathLst>
          </a:custGeom>
          <a:ln w="3175">
            <a:solidFill>
              <a:srgbClr val="F18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5000" y="6038853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2"/>
                </a:lnTo>
              </a:path>
            </a:pathLst>
          </a:custGeom>
          <a:ln w="3175">
            <a:solidFill>
              <a:srgbClr val="F18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3600" y="54864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1219200" y="0"/>
                </a:lnTo>
                <a:lnTo>
                  <a:pt x="12192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EDEBE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43600" y="54864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1219200" y="0"/>
                </a:lnTo>
                <a:lnTo>
                  <a:pt x="12192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14292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2800" y="6115053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2"/>
                </a:lnTo>
              </a:path>
            </a:pathLst>
          </a:custGeom>
          <a:ln w="3175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67400" y="54102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1219200" y="0"/>
                </a:lnTo>
                <a:lnTo>
                  <a:pt x="12192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F185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54102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1219200" y="0"/>
                </a:lnTo>
                <a:lnTo>
                  <a:pt x="12192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14292">
            <a:solidFill>
              <a:srgbClr val="F18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67400" y="5353053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2"/>
                </a:lnTo>
              </a:path>
            </a:pathLst>
          </a:custGeom>
          <a:ln w="3175">
            <a:solidFill>
              <a:srgbClr val="F18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86600" y="6038853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2"/>
                </a:lnTo>
              </a:path>
            </a:pathLst>
          </a:custGeom>
          <a:ln w="3175">
            <a:solidFill>
              <a:srgbClr val="F18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75809" y="1708150"/>
            <a:ext cx="4800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Bài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1979" y="2517140"/>
            <a:ext cx="5393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" dirty="0">
                <a:solidFill>
                  <a:srgbClr val="FF0000"/>
                </a:solidFill>
                <a:latin typeface="Calibri"/>
                <a:cs typeface="Calibri"/>
              </a:rPr>
              <a:t>Xử </a:t>
            </a:r>
            <a:r>
              <a:rPr sz="4400" spc="-5" dirty="0">
                <a:solidFill>
                  <a:srgbClr val="FF0000"/>
                </a:solidFill>
                <a:latin typeface="Calibri"/>
                <a:cs typeface="Calibri"/>
              </a:rPr>
              <a:t>lý sự kiện </a:t>
            </a:r>
            <a:r>
              <a:rPr sz="4400" spc="-15" dirty="0">
                <a:solidFill>
                  <a:srgbClr val="FF0000"/>
                </a:solidFill>
                <a:latin typeface="Calibri"/>
                <a:cs typeface="Calibri"/>
              </a:rPr>
              <a:t>với</a:t>
            </a:r>
            <a:r>
              <a:rPr sz="4400" dirty="0">
                <a:solidFill>
                  <a:srgbClr val="FF0000"/>
                </a:solidFill>
                <a:latin typeface="Calibri"/>
                <a:cs typeface="Calibri"/>
              </a:rPr>
              <a:t> jQuery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3070" y="3837940"/>
            <a:ext cx="3194050" cy="116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7800">
              <a:lnSpc>
                <a:spcPct val="116700"/>
              </a:lnSpc>
              <a:spcBef>
                <a:spcPts val="95"/>
              </a:spcBef>
            </a:pP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Kích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hoạt </a:t>
            </a: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sự kiện  </a:t>
            </a:r>
            <a:r>
              <a:rPr sz="3200" spc="-15" dirty="0">
                <a:solidFill>
                  <a:srgbClr val="8A8A8A"/>
                </a:solidFill>
                <a:latin typeface="Calibri"/>
                <a:cs typeface="Calibri"/>
              </a:rPr>
              <a:t>Bắt </a:t>
            </a:r>
            <a:r>
              <a:rPr sz="3200" spc="-20" dirty="0">
                <a:solidFill>
                  <a:srgbClr val="8A8A8A"/>
                </a:solidFill>
                <a:latin typeface="Calibri"/>
                <a:cs typeface="Calibri"/>
              </a:rPr>
              <a:t>và </a:t>
            </a:r>
            <a:r>
              <a:rPr sz="3200" spc="-15" dirty="0">
                <a:solidFill>
                  <a:srgbClr val="8A8A8A"/>
                </a:solidFill>
                <a:latin typeface="Calibri"/>
                <a:cs typeface="Calibri"/>
              </a:rPr>
              <a:t>xử </a:t>
            </a: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lý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sự</a:t>
            </a:r>
            <a:r>
              <a:rPr sz="3200" spc="-45" dirty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kiện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310" y="497840"/>
            <a:ext cx="2907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Xử </a:t>
            </a:r>
            <a:r>
              <a:rPr spc="-10" dirty="0"/>
              <a:t>lý </a:t>
            </a:r>
            <a:r>
              <a:rPr dirty="0"/>
              <a:t>sự</a:t>
            </a:r>
            <a:r>
              <a:rPr spc="-65" dirty="0"/>
              <a:t> </a:t>
            </a:r>
            <a:r>
              <a:rPr spc="-5" dirty="0"/>
              <a:t>kiện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7274"/>
            <a:ext cx="7360284" cy="28975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00" dirty="0">
                <a:latin typeface="Calibri"/>
                <a:cs typeface="Calibri"/>
              </a:rPr>
              <a:t>Kích </a:t>
            </a:r>
            <a:r>
              <a:rPr sz="3000" spc="-5" dirty="0">
                <a:latin typeface="Calibri"/>
                <a:cs typeface="Calibri"/>
              </a:rPr>
              <a:t>hoạt </a:t>
            </a:r>
            <a:r>
              <a:rPr sz="3000" dirty="0">
                <a:latin typeface="Calibri"/>
                <a:cs typeface="Calibri"/>
              </a:rPr>
              <a:t>sự kiện </a:t>
            </a:r>
            <a:r>
              <a:rPr sz="3000" spc="-5" dirty="0">
                <a:latin typeface="Calibri"/>
                <a:cs typeface="Calibri"/>
              </a:rPr>
              <a:t>trên đối </a:t>
            </a:r>
            <a:r>
              <a:rPr sz="3000" dirty="0">
                <a:latin typeface="Calibri"/>
                <a:cs typeface="Calibri"/>
              </a:rPr>
              <a:t>tượng </a:t>
            </a:r>
            <a:r>
              <a:rPr sz="3000" spc="-15" dirty="0">
                <a:latin typeface="Calibri"/>
                <a:cs typeface="Calibri"/>
              </a:rPr>
              <a:t>tài</a:t>
            </a:r>
            <a:r>
              <a:rPr sz="3000" spc="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liệu</a:t>
            </a:r>
            <a:endParaRPr sz="3000">
              <a:latin typeface="Calibri"/>
              <a:cs typeface="Calibri"/>
            </a:endParaRPr>
          </a:p>
          <a:p>
            <a:pPr marL="620395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solidFill>
                  <a:srgbClr val="006FBF"/>
                </a:solidFill>
                <a:latin typeface="Calibri"/>
                <a:cs typeface="Calibri"/>
              </a:rPr>
              <a:t>$(selector).eventName();</a:t>
            </a:r>
            <a:endParaRPr sz="3000">
              <a:latin typeface="Calibri"/>
              <a:cs typeface="Calibri"/>
            </a:endParaRPr>
          </a:p>
          <a:p>
            <a:pPr marL="335280" indent="-32258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00" spc="-5" dirty="0">
                <a:latin typeface="Calibri"/>
                <a:cs typeface="Calibri"/>
              </a:rPr>
              <a:t>Bắt </a:t>
            </a:r>
            <a:r>
              <a:rPr sz="3000" spc="-25" dirty="0">
                <a:latin typeface="Calibri"/>
                <a:cs typeface="Calibri"/>
              </a:rPr>
              <a:t>và </a:t>
            </a:r>
            <a:r>
              <a:rPr sz="2200" dirty="0">
                <a:latin typeface="Arial"/>
                <a:cs typeface="Arial"/>
              </a:rPr>
              <a:t>xử </a:t>
            </a:r>
            <a:r>
              <a:rPr sz="3000" dirty="0">
                <a:latin typeface="Calibri"/>
                <a:cs typeface="Calibri"/>
              </a:rPr>
              <a:t>lý sự kiện </a:t>
            </a:r>
            <a:r>
              <a:rPr sz="3000" spc="-10" dirty="0">
                <a:latin typeface="Calibri"/>
                <a:cs typeface="Calibri"/>
              </a:rPr>
              <a:t>trên các </a:t>
            </a:r>
            <a:r>
              <a:rPr sz="3000" spc="-5" dirty="0">
                <a:latin typeface="Calibri"/>
                <a:cs typeface="Calibri"/>
              </a:rPr>
              <a:t>đối </a:t>
            </a:r>
            <a:r>
              <a:rPr sz="3000" dirty="0">
                <a:latin typeface="Calibri"/>
                <a:cs typeface="Calibri"/>
              </a:rPr>
              <a:t>tượng </a:t>
            </a:r>
            <a:r>
              <a:rPr sz="3000" spc="-15" dirty="0">
                <a:latin typeface="Calibri"/>
                <a:cs typeface="Calibri"/>
              </a:rPr>
              <a:t>tài</a:t>
            </a:r>
            <a:r>
              <a:rPr sz="3000" spc="1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liệu</a:t>
            </a:r>
            <a:endParaRPr sz="3000">
              <a:latin typeface="Calibri"/>
              <a:cs typeface="Calibri"/>
            </a:endParaRPr>
          </a:p>
          <a:p>
            <a:pPr marL="442595">
              <a:lnSpc>
                <a:spcPct val="100000"/>
              </a:lnSpc>
              <a:spcBef>
                <a:spcPts val="560"/>
              </a:spcBef>
            </a:pPr>
            <a:r>
              <a:rPr sz="2600" dirty="0">
                <a:solidFill>
                  <a:srgbClr val="006FBF"/>
                </a:solidFill>
                <a:latin typeface="Calibri"/>
                <a:cs typeface="Calibri"/>
              </a:rPr>
              <a:t>$(selector).eventName(function(args){</a:t>
            </a:r>
            <a:endParaRPr sz="2600">
              <a:latin typeface="Calibri"/>
              <a:cs typeface="Calibri"/>
            </a:endParaRPr>
          </a:p>
          <a:p>
            <a:pPr marL="862330">
              <a:lnSpc>
                <a:spcPct val="100000"/>
              </a:lnSpc>
              <a:spcBef>
                <a:spcPts val="30"/>
              </a:spcBef>
            </a:pPr>
            <a:r>
              <a:rPr sz="2600" spc="5" dirty="0">
                <a:solidFill>
                  <a:srgbClr val="006FBF"/>
                </a:solidFill>
                <a:latin typeface="Calibri"/>
                <a:cs typeface="Calibri"/>
              </a:rPr>
              <a:t>// </a:t>
            </a:r>
            <a:r>
              <a:rPr sz="2600" spc="0" dirty="0">
                <a:solidFill>
                  <a:srgbClr val="006FBF"/>
                </a:solidFill>
                <a:latin typeface="Calibri"/>
                <a:cs typeface="Calibri"/>
              </a:rPr>
              <a:t>action goes</a:t>
            </a:r>
            <a:r>
              <a:rPr sz="2600" spc="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BF"/>
                </a:solidFill>
                <a:latin typeface="Calibri"/>
                <a:cs typeface="Calibri"/>
              </a:rPr>
              <a:t>here!!</a:t>
            </a:r>
            <a:endParaRPr sz="2600">
              <a:latin typeface="Calibri"/>
              <a:cs typeface="Calibri"/>
            </a:endParaRPr>
          </a:p>
          <a:p>
            <a:pPr marL="711200">
              <a:lnSpc>
                <a:spcPct val="100000"/>
              </a:lnSpc>
              <a:spcBef>
                <a:spcPts val="30"/>
              </a:spcBef>
            </a:pPr>
            <a:r>
              <a:rPr sz="2600" spc="0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4389" y="4491990"/>
          <a:ext cx="7466961" cy="1939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7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0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83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Mouse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Events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7939" marB="0">
                    <a:lnL w="9525">
                      <a:solidFill>
                        <a:srgbClr val="C2C2C2"/>
                      </a:solidFill>
                      <a:prstDash val="solid"/>
                    </a:lnL>
                    <a:lnR w="9525">
                      <a:solidFill>
                        <a:srgbClr val="C2C2C2"/>
                      </a:solidFill>
                      <a:prstDash val="solid"/>
                    </a:lnR>
                    <a:lnT w="9525">
                      <a:solidFill>
                        <a:srgbClr val="C2C2C2"/>
                      </a:solidFill>
                      <a:prstDash val="solid"/>
                    </a:lnT>
                    <a:lnB w="9525">
                      <a:solidFill>
                        <a:srgbClr val="C2C2C2"/>
                      </a:solidFill>
                      <a:prstDash val="solid"/>
                    </a:lnB>
                    <a:solidFill>
                      <a:srgbClr val="E4EDCC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7461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6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rd 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Events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7939" marB="0">
                    <a:lnL w="9525">
                      <a:solidFill>
                        <a:srgbClr val="C2C2C2"/>
                      </a:solidFill>
                      <a:prstDash val="solid"/>
                    </a:lnL>
                    <a:lnR w="9525">
                      <a:solidFill>
                        <a:srgbClr val="C2C2C2"/>
                      </a:solidFill>
                      <a:prstDash val="solid"/>
                    </a:lnR>
                    <a:lnT w="9525">
                      <a:solidFill>
                        <a:srgbClr val="C2C2C2"/>
                      </a:solidFill>
                      <a:prstDash val="solid"/>
                    </a:lnT>
                    <a:lnB w="9525">
                      <a:solidFill>
                        <a:srgbClr val="C2C2C2"/>
                      </a:solidFill>
                      <a:prstDash val="solid"/>
                    </a:lnB>
                    <a:solidFill>
                      <a:srgbClr val="E4EDCC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15" dirty="0">
                          <a:latin typeface="Verdana"/>
                          <a:cs typeface="Verdana"/>
                        </a:rPr>
                        <a:t>Form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Events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7939" marB="0">
                    <a:lnL w="9525">
                      <a:solidFill>
                        <a:srgbClr val="C2C2C2"/>
                      </a:solidFill>
                      <a:prstDash val="solid"/>
                    </a:lnL>
                    <a:lnR w="9525">
                      <a:solidFill>
                        <a:srgbClr val="C2C2C2"/>
                      </a:solidFill>
                      <a:prstDash val="solid"/>
                    </a:lnR>
                    <a:lnT w="9525">
                      <a:solidFill>
                        <a:srgbClr val="C2C2C2"/>
                      </a:solidFill>
                      <a:prstDash val="solid"/>
                    </a:lnT>
                    <a:lnB w="9525">
                      <a:solidFill>
                        <a:srgbClr val="C2C2C2"/>
                      </a:solidFill>
                      <a:prstDash val="solid"/>
                    </a:lnB>
                    <a:solidFill>
                      <a:srgbClr val="E4EDCC"/>
                    </a:solidFill>
                  </a:tcPr>
                </a:tc>
                <a:tc>
                  <a:txBody>
                    <a:bodyPr/>
                    <a:lstStyle/>
                    <a:p>
                      <a:pPr marL="32384" marR="2540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umen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ndow 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Events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7939" marB="0">
                    <a:lnL w="9525">
                      <a:solidFill>
                        <a:srgbClr val="C2C2C2"/>
                      </a:solidFill>
                      <a:prstDash val="solid"/>
                    </a:lnL>
                    <a:lnR w="9525">
                      <a:solidFill>
                        <a:srgbClr val="C2C2C2"/>
                      </a:solidFill>
                      <a:prstDash val="solid"/>
                    </a:lnR>
                    <a:lnT w="9525">
                      <a:solidFill>
                        <a:srgbClr val="C2C2C2"/>
                      </a:solidFill>
                      <a:prstDash val="solid"/>
                    </a:lnT>
                    <a:lnB w="9525">
                      <a:solidFill>
                        <a:srgbClr val="C2C2C2"/>
                      </a:solidFill>
                      <a:prstDash val="solid"/>
                    </a:lnB>
                    <a:solidFill>
                      <a:srgbClr val="E4E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click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2C2C2"/>
                      </a:solidFill>
                      <a:prstDash val="solid"/>
                    </a:lnL>
                    <a:lnR w="9525">
                      <a:solidFill>
                        <a:srgbClr val="C2C2C2"/>
                      </a:solidFill>
                      <a:prstDash val="solid"/>
                    </a:lnR>
                    <a:lnT w="9525">
                      <a:solidFill>
                        <a:srgbClr val="C2C2C2"/>
                      </a:solidFill>
                      <a:prstDash val="solid"/>
                    </a:lnT>
                    <a:lnB w="9525">
                      <a:solidFill>
                        <a:srgbClr val="C2C2C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keypress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2C2C2"/>
                      </a:solidFill>
                      <a:prstDash val="solid"/>
                    </a:lnL>
                    <a:lnR w="9525">
                      <a:solidFill>
                        <a:srgbClr val="C2C2C2"/>
                      </a:solidFill>
                      <a:prstDash val="solid"/>
                    </a:lnR>
                    <a:lnT w="9525">
                      <a:solidFill>
                        <a:srgbClr val="C2C2C2"/>
                      </a:solidFill>
                      <a:prstDash val="solid"/>
                    </a:lnT>
                    <a:lnB w="9525">
                      <a:solidFill>
                        <a:srgbClr val="C2C2C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submit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2C2C2"/>
                      </a:solidFill>
                      <a:prstDash val="solid"/>
                    </a:lnL>
                    <a:lnR w="9525">
                      <a:solidFill>
                        <a:srgbClr val="C2C2C2"/>
                      </a:solidFill>
                      <a:prstDash val="solid"/>
                    </a:lnR>
                    <a:lnT w="9525">
                      <a:solidFill>
                        <a:srgbClr val="C2C2C2"/>
                      </a:solidFill>
                      <a:prstDash val="solid"/>
                    </a:lnT>
                    <a:lnB w="9525">
                      <a:solidFill>
                        <a:srgbClr val="C2C2C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load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2C2C2"/>
                      </a:solidFill>
                      <a:prstDash val="solid"/>
                    </a:lnL>
                    <a:lnR w="9525">
                      <a:solidFill>
                        <a:srgbClr val="C2C2C2"/>
                      </a:solidFill>
                      <a:prstDash val="solid"/>
                    </a:lnR>
                    <a:lnT w="9525">
                      <a:solidFill>
                        <a:srgbClr val="C2C2C2"/>
                      </a:solidFill>
                      <a:prstDash val="solid"/>
                    </a:lnT>
                    <a:lnB w="9525">
                      <a:solidFill>
                        <a:srgbClr val="C2C2C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dblclick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2C2C2"/>
                      </a:solidFill>
                      <a:prstDash val="solid"/>
                    </a:lnL>
                    <a:lnR w="9525">
                      <a:solidFill>
                        <a:srgbClr val="C2C2C2"/>
                      </a:solidFill>
                      <a:prstDash val="solid"/>
                    </a:lnR>
                    <a:lnT w="9525">
                      <a:solidFill>
                        <a:srgbClr val="C2C2C2"/>
                      </a:solidFill>
                      <a:prstDash val="solid"/>
                    </a:lnT>
                    <a:lnB w="9525">
                      <a:solidFill>
                        <a:srgbClr val="C2C2C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keydown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2C2C2"/>
                      </a:solidFill>
                      <a:prstDash val="solid"/>
                    </a:lnL>
                    <a:lnR w="9525">
                      <a:solidFill>
                        <a:srgbClr val="C2C2C2"/>
                      </a:solidFill>
                      <a:prstDash val="solid"/>
                    </a:lnR>
                    <a:lnT w="9525">
                      <a:solidFill>
                        <a:srgbClr val="C2C2C2"/>
                      </a:solidFill>
                      <a:prstDash val="solid"/>
                    </a:lnT>
                    <a:lnB w="9525">
                      <a:solidFill>
                        <a:srgbClr val="C2C2C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change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2C2C2"/>
                      </a:solidFill>
                      <a:prstDash val="solid"/>
                    </a:lnL>
                    <a:lnR w="9525">
                      <a:solidFill>
                        <a:srgbClr val="C2C2C2"/>
                      </a:solidFill>
                      <a:prstDash val="solid"/>
                    </a:lnR>
                    <a:lnT w="9525">
                      <a:solidFill>
                        <a:srgbClr val="C2C2C2"/>
                      </a:solidFill>
                      <a:prstDash val="solid"/>
                    </a:lnT>
                    <a:lnB w="9525">
                      <a:solidFill>
                        <a:srgbClr val="C2C2C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resize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2C2C2"/>
                      </a:solidFill>
                      <a:prstDash val="solid"/>
                    </a:lnL>
                    <a:lnR w="9525">
                      <a:solidFill>
                        <a:srgbClr val="C2C2C2"/>
                      </a:solidFill>
                      <a:prstDash val="solid"/>
                    </a:lnR>
                    <a:lnT w="9525">
                      <a:solidFill>
                        <a:srgbClr val="C2C2C2"/>
                      </a:solidFill>
                      <a:prstDash val="solid"/>
                    </a:lnT>
                    <a:lnB w="9525">
                      <a:solidFill>
                        <a:srgbClr val="C2C2C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mouseenter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2C2C2"/>
                      </a:solidFill>
                      <a:prstDash val="solid"/>
                    </a:lnL>
                    <a:lnR w="9525">
                      <a:solidFill>
                        <a:srgbClr val="C2C2C2"/>
                      </a:solidFill>
                      <a:prstDash val="solid"/>
                    </a:lnR>
                    <a:lnT w="9525">
                      <a:solidFill>
                        <a:srgbClr val="C2C2C2"/>
                      </a:solidFill>
                      <a:prstDash val="solid"/>
                    </a:lnT>
                    <a:lnB w="9525">
                      <a:solidFill>
                        <a:srgbClr val="C2C2C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keyup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2C2C2"/>
                      </a:solidFill>
                      <a:prstDash val="solid"/>
                    </a:lnL>
                    <a:lnR w="9525">
                      <a:solidFill>
                        <a:srgbClr val="C2C2C2"/>
                      </a:solidFill>
                      <a:prstDash val="solid"/>
                    </a:lnR>
                    <a:lnT w="9525">
                      <a:solidFill>
                        <a:srgbClr val="C2C2C2"/>
                      </a:solidFill>
                      <a:prstDash val="solid"/>
                    </a:lnT>
                    <a:lnB w="9525">
                      <a:solidFill>
                        <a:srgbClr val="C2C2C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focus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2C2C2"/>
                      </a:solidFill>
                      <a:prstDash val="solid"/>
                    </a:lnL>
                    <a:lnR w="9525">
                      <a:solidFill>
                        <a:srgbClr val="C2C2C2"/>
                      </a:solidFill>
                      <a:prstDash val="solid"/>
                    </a:lnR>
                    <a:lnT w="9525">
                      <a:solidFill>
                        <a:srgbClr val="C2C2C2"/>
                      </a:solidFill>
                      <a:prstDash val="solid"/>
                    </a:lnT>
                    <a:lnB w="9525">
                      <a:solidFill>
                        <a:srgbClr val="C2C2C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scroll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2C2C2"/>
                      </a:solidFill>
                      <a:prstDash val="solid"/>
                    </a:lnL>
                    <a:lnR w="9525">
                      <a:solidFill>
                        <a:srgbClr val="C2C2C2"/>
                      </a:solidFill>
                      <a:prstDash val="solid"/>
                    </a:lnR>
                    <a:lnT w="9525">
                      <a:solidFill>
                        <a:srgbClr val="C2C2C2"/>
                      </a:solidFill>
                      <a:prstDash val="solid"/>
                    </a:lnT>
                    <a:lnB w="9525">
                      <a:solidFill>
                        <a:srgbClr val="C2C2C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mouseleave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2C2C2"/>
                      </a:solidFill>
                      <a:prstDash val="solid"/>
                    </a:lnL>
                    <a:lnR w="9525">
                      <a:solidFill>
                        <a:srgbClr val="C2C2C2"/>
                      </a:solidFill>
                      <a:prstDash val="solid"/>
                    </a:lnR>
                    <a:lnT w="9525">
                      <a:solidFill>
                        <a:srgbClr val="C2C2C2"/>
                      </a:solidFill>
                      <a:prstDash val="solid"/>
                    </a:lnT>
                    <a:lnB w="9525">
                      <a:solidFill>
                        <a:srgbClr val="C2C2C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2C2C2"/>
                      </a:solidFill>
                      <a:prstDash val="solid"/>
                    </a:lnL>
                    <a:lnR w="9525">
                      <a:solidFill>
                        <a:srgbClr val="C2C2C2"/>
                      </a:solidFill>
                      <a:prstDash val="solid"/>
                    </a:lnR>
                    <a:lnT w="9525">
                      <a:solidFill>
                        <a:srgbClr val="C2C2C2"/>
                      </a:solidFill>
                      <a:prstDash val="solid"/>
                    </a:lnT>
                    <a:lnB w="9525">
                      <a:solidFill>
                        <a:srgbClr val="C2C2C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blur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2C2C2"/>
                      </a:solidFill>
                      <a:prstDash val="solid"/>
                    </a:lnL>
                    <a:lnR w="9525">
                      <a:solidFill>
                        <a:srgbClr val="C2C2C2"/>
                      </a:solidFill>
                      <a:prstDash val="solid"/>
                    </a:lnR>
                    <a:lnT w="9525">
                      <a:solidFill>
                        <a:srgbClr val="C2C2C2"/>
                      </a:solidFill>
                      <a:prstDash val="solid"/>
                    </a:lnT>
                    <a:lnB w="9525">
                      <a:solidFill>
                        <a:srgbClr val="C2C2C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unload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2C2C2"/>
                      </a:solidFill>
                      <a:prstDash val="solid"/>
                    </a:lnL>
                    <a:lnR w="9525">
                      <a:solidFill>
                        <a:srgbClr val="C2C2C2"/>
                      </a:solidFill>
                      <a:prstDash val="solid"/>
                    </a:lnR>
                    <a:lnT w="9525">
                      <a:solidFill>
                        <a:srgbClr val="C2C2C2"/>
                      </a:solidFill>
                      <a:prstDash val="solid"/>
                    </a:lnT>
                    <a:lnB w="9525">
                      <a:solidFill>
                        <a:srgbClr val="C2C2C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 err="1"/>
              <a:t>Lê</a:t>
            </a:r>
            <a:r>
              <a:rPr spc="-5" dirty="0"/>
              <a:t> </a:t>
            </a:r>
            <a:r>
              <a:rPr spc="-5" dirty="0" err="1"/>
              <a:t>Đình</a:t>
            </a:r>
            <a:r>
              <a:rPr spc="-5" dirty="0"/>
              <a:t>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8909" y="497840"/>
            <a:ext cx="1183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Ví</a:t>
            </a:r>
            <a:r>
              <a:rPr spc="-100" dirty="0"/>
              <a:t> </a:t>
            </a:r>
            <a:r>
              <a:rPr dirty="0"/>
              <a:t>dụ</a:t>
            </a:r>
          </a:p>
        </p:txBody>
      </p:sp>
      <p:sp>
        <p:nvSpPr>
          <p:cNvPr id="3" name="object 3"/>
          <p:cNvSpPr/>
          <p:nvPr/>
        </p:nvSpPr>
        <p:spPr>
          <a:xfrm>
            <a:off x="4343400" y="2667000"/>
            <a:ext cx="685800" cy="1066800"/>
          </a:xfrm>
          <a:custGeom>
            <a:avLst/>
            <a:gdLst/>
            <a:ahLst/>
            <a:cxnLst/>
            <a:rect l="l" t="t" r="r" b="b"/>
            <a:pathLst>
              <a:path w="685800" h="1066800">
                <a:moveTo>
                  <a:pt x="685800" y="723900"/>
                </a:moveTo>
                <a:lnTo>
                  <a:pt x="0" y="723900"/>
                </a:lnTo>
                <a:lnTo>
                  <a:pt x="342900" y="1066800"/>
                </a:lnTo>
                <a:lnTo>
                  <a:pt x="685800" y="723900"/>
                </a:lnTo>
                <a:close/>
              </a:path>
              <a:path w="685800" h="1066800">
                <a:moveTo>
                  <a:pt x="514350" y="342900"/>
                </a:moveTo>
                <a:lnTo>
                  <a:pt x="171450" y="342900"/>
                </a:lnTo>
                <a:lnTo>
                  <a:pt x="171450" y="723900"/>
                </a:lnTo>
                <a:lnTo>
                  <a:pt x="514350" y="723900"/>
                </a:lnTo>
                <a:lnTo>
                  <a:pt x="514350" y="342900"/>
                </a:lnTo>
                <a:close/>
              </a:path>
              <a:path w="685800" h="10668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0" y="2667000"/>
            <a:ext cx="685800" cy="1066800"/>
          </a:xfrm>
          <a:custGeom>
            <a:avLst/>
            <a:gdLst/>
            <a:ahLst/>
            <a:cxnLst/>
            <a:rect l="l" t="t" r="r" b="b"/>
            <a:pathLst>
              <a:path w="685800" h="1066800">
                <a:moveTo>
                  <a:pt x="342900" y="0"/>
                </a:moveTo>
                <a:lnTo>
                  <a:pt x="685800" y="342900"/>
                </a:lnTo>
                <a:lnTo>
                  <a:pt x="514350" y="342900"/>
                </a:lnTo>
                <a:lnTo>
                  <a:pt x="514350" y="723900"/>
                </a:lnTo>
                <a:lnTo>
                  <a:pt x="685800" y="723900"/>
                </a:lnTo>
                <a:lnTo>
                  <a:pt x="342900" y="1066800"/>
                </a:lnTo>
                <a:lnTo>
                  <a:pt x="0" y="723900"/>
                </a:lnTo>
                <a:lnTo>
                  <a:pt x="171450" y="723900"/>
                </a:lnTo>
                <a:lnTo>
                  <a:pt x="171450" y="342900"/>
                </a:lnTo>
                <a:lnTo>
                  <a:pt x="0" y="342900"/>
                </a:lnTo>
                <a:lnTo>
                  <a:pt x="342900" y="0"/>
                </a:lnTo>
                <a:close/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0" y="3733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8719" y="3749040"/>
            <a:ext cx="7315200" cy="2468880"/>
          </a:xfrm>
          <a:custGeom>
            <a:avLst/>
            <a:gdLst/>
            <a:ahLst/>
            <a:cxnLst/>
            <a:rect l="l" t="t" r="r" b="b"/>
            <a:pathLst>
              <a:path w="7315200" h="2468879">
                <a:moveTo>
                  <a:pt x="6903720" y="0"/>
                </a:moveTo>
                <a:lnTo>
                  <a:pt x="411480" y="0"/>
                </a:lnTo>
                <a:lnTo>
                  <a:pt x="367467" y="3074"/>
                </a:lnTo>
                <a:lnTo>
                  <a:pt x="323905" y="11996"/>
                </a:lnTo>
                <a:lnTo>
                  <a:pt x="281242" y="26317"/>
                </a:lnTo>
                <a:lnTo>
                  <a:pt x="239930" y="45586"/>
                </a:lnTo>
                <a:lnTo>
                  <a:pt x="200416" y="69354"/>
                </a:lnTo>
                <a:lnTo>
                  <a:pt x="163152" y="97171"/>
                </a:lnTo>
                <a:lnTo>
                  <a:pt x="128587" y="128587"/>
                </a:lnTo>
                <a:lnTo>
                  <a:pt x="97171" y="163152"/>
                </a:lnTo>
                <a:lnTo>
                  <a:pt x="69354" y="200416"/>
                </a:lnTo>
                <a:lnTo>
                  <a:pt x="45586" y="239930"/>
                </a:lnTo>
                <a:lnTo>
                  <a:pt x="26317" y="281242"/>
                </a:lnTo>
                <a:lnTo>
                  <a:pt x="11996" y="323905"/>
                </a:lnTo>
                <a:lnTo>
                  <a:pt x="3074" y="367467"/>
                </a:lnTo>
                <a:lnTo>
                  <a:pt x="0" y="411480"/>
                </a:lnTo>
                <a:lnTo>
                  <a:pt x="0" y="2057400"/>
                </a:lnTo>
                <a:lnTo>
                  <a:pt x="3074" y="2101412"/>
                </a:lnTo>
                <a:lnTo>
                  <a:pt x="11996" y="2144974"/>
                </a:lnTo>
                <a:lnTo>
                  <a:pt x="26317" y="2187637"/>
                </a:lnTo>
                <a:lnTo>
                  <a:pt x="45586" y="2228949"/>
                </a:lnTo>
                <a:lnTo>
                  <a:pt x="69354" y="2268463"/>
                </a:lnTo>
                <a:lnTo>
                  <a:pt x="97171" y="2305727"/>
                </a:lnTo>
                <a:lnTo>
                  <a:pt x="128587" y="2340292"/>
                </a:lnTo>
                <a:lnTo>
                  <a:pt x="163152" y="2371708"/>
                </a:lnTo>
                <a:lnTo>
                  <a:pt x="200416" y="2399525"/>
                </a:lnTo>
                <a:lnTo>
                  <a:pt x="239930" y="2423293"/>
                </a:lnTo>
                <a:lnTo>
                  <a:pt x="281242" y="2442562"/>
                </a:lnTo>
                <a:lnTo>
                  <a:pt x="323905" y="2456883"/>
                </a:lnTo>
                <a:lnTo>
                  <a:pt x="367467" y="2465805"/>
                </a:lnTo>
                <a:lnTo>
                  <a:pt x="411480" y="2468880"/>
                </a:lnTo>
                <a:lnTo>
                  <a:pt x="6903720" y="2468880"/>
                </a:lnTo>
                <a:lnTo>
                  <a:pt x="6947732" y="2465805"/>
                </a:lnTo>
                <a:lnTo>
                  <a:pt x="6991294" y="2456883"/>
                </a:lnTo>
                <a:lnTo>
                  <a:pt x="7033957" y="2442562"/>
                </a:lnTo>
                <a:lnTo>
                  <a:pt x="7075269" y="2423293"/>
                </a:lnTo>
                <a:lnTo>
                  <a:pt x="7114783" y="2399525"/>
                </a:lnTo>
                <a:lnTo>
                  <a:pt x="7152047" y="2371708"/>
                </a:lnTo>
                <a:lnTo>
                  <a:pt x="7186612" y="2340292"/>
                </a:lnTo>
                <a:lnTo>
                  <a:pt x="7218028" y="2305727"/>
                </a:lnTo>
                <a:lnTo>
                  <a:pt x="7245845" y="2268463"/>
                </a:lnTo>
                <a:lnTo>
                  <a:pt x="7269613" y="2228949"/>
                </a:lnTo>
                <a:lnTo>
                  <a:pt x="7288882" y="2187637"/>
                </a:lnTo>
                <a:lnTo>
                  <a:pt x="7303203" y="2144974"/>
                </a:lnTo>
                <a:lnTo>
                  <a:pt x="7312125" y="2101412"/>
                </a:lnTo>
                <a:lnTo>
                  <a:pt x="7315200" y="2057400"/>
                </a:lnTo>
                <a:lnTo>
                  <a:pt x="7315200" y="411479"/>
                </a:lnTo>
                <a:lnTo>
                  <a:pt x="7312125" y="367467"/>
                </a:lnTo>
                <a:lnTo>
                  <a:pt x="7303203" y="323905"/>
                </a:lnTo>
                <a:lnTo>
                  <a:pt x="7288882" y="281242"/>
                </a:lnTo>
                <a:lnTo>
                  <a:pt x="7269613" y="239930"/>
                </a:lnTo>
                <a:lnTo>
                  <a:pt x="7245845" y="200416"/>
                </a:lnTo>
                <a:lnTo>
                  <a:pt x="7218028" y="163152"/>
                </a:lnTo>
                <a:lnTo>
                  <a:pt x="7186612" y="128587"/>
                </a:lnTo>
                <a:lnTo>
                  <a:pt x="7152047" y="97171"/>
                </a:lnTo>
                <a:lnTo>
                  <a:pt x="7114783" y="69354"/>
                </a:lnTo>
                <a:lnTo>
                  <a:pt x="7075269" y="45586"/>
                </a:lnTo>
                <a:lnTo>
                  <a:pt x="7033957" y="26317"/>
                </a:lnTo>
                <a:lnTo>
                  <a:pt x="6991294" y="11996"/>
                </a:lnTo>
                <a:lnTo>
                  <a:pt x="6947732" y="3074"/>
                </a:lnTo>
                <a:lnTo>
                  <a:pt x="690372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8719" y="3749040"/>
            <a:ext cx="7315200" cy="2468880"/>
          </a:xfrm>
          <a:custGeom>
            <a:avLst/>
            <a:gdLst/>
            <a:ahLst/>
            <a:cxnLst/>
            <a:rect l="l" t="t" r="r" b="b"/>
            <a:pathLst>
              <a:path w="7315200" h="2468879">
                <a:moveTo>
                  <a:pt x="411480" y="0"/>
                </a:moveTo>
                <a:lnTo>
                  <a:pt x="367467" y="3074"/>
                </a:lnTo>
                <a:lnTo>
                  <a:pt x="323905" y="11996"/>
                </a:lnTo>
                <a:lnTo>
                  <a:pt x="281242" y="26317"/>
                </a:lnTo>
                <a:lnTo>
                  <a:pt x="239930" y="45586"/>
                </a:lnTo>
                <a:lnTo>
                  <a:pt x="200416" y="69354"/>
                </a:lnTo>
                <a:lnTo>
                  <a:pt x="163152" y="97171"/>
                </a:lnTo>
                <a:lnTo>
                  <a:pt x="128587" y="128587"/>
                </a:lnTo>
                <a:lnTo>
                  <a:pt x="97171" y="163152"/>
                </a:lnTo>
                <a:lnTo>
                  <a:pt x="69354" y="200416"/>
                </a:lnTo>
                <a:lnTo>
                  <a:pt x="45586" y="239930"/>
                </a:lnTo>
                <a:lnTo>
                  <a:pt x="26317" y="281242"/>
                </a:lnTo>
                <a:lnTo>
                  <a:pt x="11996" y="323905"/>
                </a:lnTo>
                <a:lnTo>
                  <a:pt x="3074" y="367467"/>
                </a:lnTo>
                <a:lnTo>
                  <a:pt x="0" y="411480"/>
                </a:lnTo>
                <a:lnTo>
                  <a:pt x="0" y="2057400"/>
                </a:lnTo>
                <a:lnTo>
                  <a:pt x="3074" y="2101412"/>
                </a:lnTo>
                <a:lnTo>
                  <a:pt x="11996" y="2144974"/>
                </a:lnTo>
                <a:lnTo>
                  <a:pt x="26317" y="2187637"/>
                </a:lnTo>
                <a:lnTo>
                  <a:pt x="45586" y="2228949"/>
                </a:lnTo>
                <a:lnTo>
                  <a:pt x="69354" y="2268463"/>
                </a:lnTo>
                <a:lnTo>
                  <a:pt x="97171" y="2305727"/>
                </a:lnTo>
                <a:lnTo>
                  <a:pt x="128587" y="2340292"/>
                </a:lnTo>
                <a:lnTo>
                  <a:pt x="163152" y="2371708"/>
                </a:lnTo>
                <a:lnTo>
                  <a:pt x="200416" y="2399525"/>
                </a:lnTo>
                <a:lnTo>
                  <a:pt x="239930" y="2423293"/>
                </a:lnTo>
                <a:lnTo>
                  <a:pt x="281242" y="2442562"/>
                </a:lnTo>
                <a:lnTo>
                  <a:pt x="323905" y="2456883"/>
                </a:lnTo>
                <a:lnTo>
                  <a:pt x="367467" y="2465805"/>
                </a:lnTo>
                <a:lnTo>
                  <a:pt x="411480" y="2468880"/>
                </a:lnTo>
                <a:lnTo>
                  <a:pt x="6903720" y="2468880"/>
                </a:lnTo>
                <a:lnTo>
                  <a:pt x="6947732" y="2465805"/>
                </a:lnTo>
                <a:lnTo>
                  <a:pt x="6991294" y="2456883"/>
                </a:lnTo>
                <a:lnTo>
                  <a:pt x="7033957" y="2442562"/>
                </a:lnTo>
                <a:lnTo>
                  <a:pt x="7075269" y="2423293"/>
                </a:lnTo>
                <a:lnTo>
                  <a:pt x="7114783" y="2399525"/>
                </a:lnTo>
                <a:lnTo>
                  <a:pt x="7152047" y="2371708"/>
                </a:lnTo>
                <a:lnTo>
                  <a:pt x="7186612" y="2340292"/>
                </a:lnTo>
                <a:lnTo>
                  <a:pt x="7218028" y="2305727"/>
                </a:lnTo>
                <a:lnTo>
                  <a:pt x="7245845" y="2268463"/>
                </a:lnTo>
                <a:lnTo>
                  <a:pt x="7269613" y="2228949"/>
                </a:lnTo>
                <a:lnTo>
                  <a:pt x="7288882" y="2187637"/>
                </a:lnTo>
                <a:lnTo>
                  <a:pt x="7303203" y="2144974"/>
                </a:lnTo>
                <a:lnTo>
                  <a:pt x="7312125" y="2101412"/>
                </a:lnTo>
                <a:lnTo>
                  <a:pt x="7315200" y="2057400"/>
                </a:lnTo>
                <a:lnTo>
                  <a:pt x="7315200" y="411480"/>
                </a:lnTo>
                <a:lnTo>
                  <a:pt x="7312125" y="367467"/>
                </a:lnTo>
                <a:lnTo>
                  <a:pt x="7303203" y="323905"/>
                </a:lnTo>
                <a:lnTo>
                  <a:pt x="7288882" y="281242"/>
                </a:lnTo>
                <a:lnTo>
                  <a:pt x="7269613" y="239930"/>
                </a:lnTo>
                <a:lnTo>
                  <a:pt x="7245845" y="200416"/>
                </a:lnTo>
                <a:lnTo>
                  <a:pt x="7218028" y="163152"/>
                </a:lnTo>
                <a:lnTo>
                  <a:pt x="7186612" y="128587"/>
                </a:lnTo>
                <a:lnTo>
                  <a:pt x="7152047" y="97171"/>
                </a:lnTo>
                <a:lnTo>
                  <a:pt x="7114783" y="69354"/>
                </a:lnTo>
                <a:lnTo>
                  <a:pt x="7075269" y="45586"/>
                </a:lnTo>
                <a:lnTo>
                  <a:pt x="7033957" y="26317"/>
                </a:lnTo>
                <a:lnTo>
                  <a:pt x="6991294" y="11996"/>
                </a:lnTo>
                <a:lnTo>
                  <a:pt x="6947732" y="3074"/>
                </a:lnTo>
                <a:lnTo>
                  <a:pt x="6903720" y="0"/>
                </a:lnTo>
                <a:lnTo>
                  <a:pt x="41148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1551940"/>
            <a:ext cx="6511925" cy="44441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Xử </a:t>
            </a:r>
            <a:r>
              <a:rPr sz="3200" spc="-5" dirty="0">
                <a:latin typeface="Calibri"/>
                <a:cs typeface="Calibri"/>
              </a:rPr>
              <a:t>lý sự kiện kích </a:t>
            </a:r>
            <a:r>
              <a:rPr sz="3200" spc="-10" dirty="0">
                <a:latin typeface="Calibri"/>
                <a:cs typeface="Calibri"/>
              </a:rPr>
              <a:t>chuột </a:t>
            </a:r>
            <a:r>
              <a:rPr sz="3200" spc="-15" dirty="0">
                <a:latin typeface="Calibri"/>
                <a:cs typeface="Calibri"/>
              </a:rPr>
              <a:t>trên </a:t>
            </a:r>
            <a:r>
              <a:rPr sz="3200" spc="-5" dirty="0">
                <a:latin typeface="Calibri"/>
                <a:cs typeface="Calibri"/>
              </a:rPr>
              <a:t>nút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bấm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</a:pPr>
            <a:r>
              <a:rPr sz="2800" spc="-10" dirty="0">
                <a:solidFill>
                  <a:srgbClr val="006FBF"/>
                </a:solidFill>
                <a:latin typeface="Calibri"/>
                <a:cs typeface="Calibri"/>
              </a:rPr>
              <a:t>$("#test").click(function </a:t>
            </a:r>
            <a:r>
              <a:rPr sz="2800" spc="-5" dirty="0">
                <a:solidFill>
                  <a:srgbClr val="006FBF"/>
                </a:solidFill>
                <a:latin typeface="Calibri"/>
                <a:cs typeface="Calibri"/>
              </a:rPr>
              <a:t>() </a:t>
            </a:r>
            <a:r>
              <a:rPr sz="2800" dirty="0">
                <a:solidFill>
                  <a:srgbClr val="006FBF"/>
                </a:solidFill>
                <a:latin typeface="Calibri"/>
                <a:cs typeface="Calibri"/>
              </a:rPr>
              <a:t>{</a:t>
            </a:r>
            <a:endParaRPr sz="2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400" spc="-5" dirty="0">
                <a:solidFill>
                  <a:srgbClr val="006FBF"/>
                </a:solidFill>
                <a:latin typeface="Calibri"/>
                <a:cs typeface="Calibri"/>
              </a:rPr>
              <a:t>alert(“hello!”);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</a:pPr>
            <a:r>
              <a:rPr sz="2800" spc="-5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320165" marR="796925" indent="-457200">
              <a:lnSpc>
                <a:spcPct val="101699"/>
              </a:lnSpc>
            </a:pPr>
            <a:r>
              <a:rPr sz="2500" spc="-10" dirty="0">
                <a:solidFill>
                  <a:schemeClr val="bg1"/>
                </a:solidFill>
                <a:latin typeface="Calibri"/>
                <a:cs typeface="Calibri"/>
              </a:rPr>
              <a:t>&lt;script type=“text/javascript”&gt;  </a:t>
            </a:r>
            <a:r>
              <a:rPr sz="2500" spc="-5" dirty="0">
                <a:solidFill>
                  <a:schemeClr val="bg1"/>
                </a:solidFill>
                <a:latin typeface="Calibri"/>
                <a:cs typeface="Calibri"/>
              </a:rPr>
              <a:t>function </a:t>
            </a:r>
            <a:r>
              <a:rPr sz="2500" spc="-10" dirty="0">
                <a:solidFill>
                  <a:schemeClr val="bg1"/>
                </a:solidFill>
                <a:latin typeface="Calibri"/>
                <a:cs typeface="Calibri"/>
              </a:rPr>
              <a:t>dotest() </a:t>
            </a:r>
            <a:r>
              <a:rPr sz="2500" dirty="0">
                <a:solidFill>
                  <a:schemeClr val="bg1"/>
                </a:solidFill>
                <a:latin typeface="Calibri"/>
                <a:cs typeface="Calibri"/>
              </a:rPr>
              <a:t>{</a:t>
            </a:r>
            <a:r>
              <a:rPr sz="2500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chemeClr val="bg1"/>
                </a:solidFill>
                <a:latin typeface="Calibri"/>
                <a:cs typeface="Calibri"/>
              </a:rPr>
              <a:t>alert(“hello!”);}</a:t>
            </a:r>
            <a:endParaRPr sz="25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863600">
              <a:lnSpc>
                <a:spcPct val="100000"/>
              </a:lnSpc>
              <a:spcBef>
                <a:spcPts val="40"/>
              </a:spcBef>
            </a:pPr>
            <a:r>
              <a:rPr sz="2500" spc="-15" dirty="0">
                <a:solidFill>
                  <a:schemeClr val="bg1"/>
                </a:solidFill>
                <a:latin typeface="Calibri"/>
                <a:cs typeface="Calibri"/>
              </a:rPr>
              <a:t>&lt;/script&gt;</a:t>
            </a:r>
            <a:endParaRPr sz="25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863600" marR="1345565">
              <a:lnSpc>
                <a:spcPct val="101699"/>
              </a:lnSpc>
            </a:pPr>
            <a:r>
              <a:rPr sz="2500" spc="-10" dirty="0">
                <a:solidFill>
                  <a:schemeClr val="bg1"/>
                </a:solidFill>
                <a:latin typeface="Calibri"/>
                <a:cs typeface="Calibri"/>
              </a:rPr>
              <a:t>&lt;input </a:t>
            </a:r>
            <a:r>
              <a:rPr sz="2500" spc="-5" dirty="0">
                <a:solidFill>
                  <a:schemeClr val="bg1"/>
                </a:solidFill>
                <a:latin typeface="Calibri"/>
                <a:cs typeface="Calibri"/>
              </a:rPr>
              <a:t>type </a:t>
            </a:r>
            <a:r>
              <a:rPr sz="2500" dirty="0">
                <a:solidFill>
                  <a:schemeClr val="bg1"/>
                </a:solidFill>
                <a:latin typeface="Calibri"/>
                <a:cs typeface="Calibri"/>
              </a:rPr>
              <a:t>= </a:t>
            </a:r>
            <a:r>
              <a:rPr sz="2500" spc="-15" dirty="0">
                <a:solidFill>
                  <a:schemeClr val="bg1"/>
                </a:solidFill>
                <a:latin typeface="Calibri"/>
                <a:cs typeface="Calibri"/>
              </a:rPr>
              <a:t>“button” </a:t>
            </a:r>
            <a:r>
              <a:rPr sz="2500" dirty="0">
                <a:solidFill>
                  <a:schemeClr val="bg1"/>
                </a:solidFill>
                <a:latin typeface="Calibri"/>
                <a:cs typeface="Calibri"/>
              </a:rPr>
              <a:t>id = “test”  </a:t>
            </a:r>
            <a:r>
              <a:rPr sz="2500" spc="-5" dirty="0">
                <a:solidFill>
                  <a:schemeClr val="bg1"/>
                </a:solidFill>
                <a:latin typeface="Calibri"/>
                <a:cs typeface="Calibri"/>
              </a:rPr>
              <a:t>onclick </a:t>
            </a:r>
            <a:r>
              <a:rPr sz="2500" dirty="0">
                <a:solidFill>
                  <a:schemeClr val="bg1"/>
                </a:solidFill>
                <a:latin typeface="Calibri"/>
                <a:cs typeface="Calibri"/>
              </a:rPr>
              <a:t>=</a:t>
            </a:r>
            <a:r>
              <a:rPr sz="25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chemeClr val="bg1"/>
                </a:solidFill>
                <a:latin typeface="Calibri"/>
                <a:cs typeface="Calibri"/>
              </a:rPr>
              <a:t>“javascript:dotest();”/&gt;</a:t>
            </a:r>
            <a:endParaRPr sz="25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8909" y="497840"/>
            <a:ext cx="1183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Ví</a:t>
            </a:r>
            <a:r>
              <a:rPr spc="-100" dirty="0"/>
              <a:t> </a:t>
            </a:r>
            <a:r>
              <a:rPr dirty="0"/>
              <a:t>dụ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6709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95540" y="2806700"/>
            <a:ext cx="685800" cy="914400"/>
          </a:xfrm>
          <a:custGeom>
            <a:avLst/>
            <a:gdLst/>
            <a:ahLst/>
            <a:cxnLst/>
            <a:rect l="l" t="t" r="r" b="b"/>
            <a:pathLst>
              <a:path w="685800" h="914400">
                <a:moveTo>
                  <a:pt x="685800" y="571500"/>
                </a:moveTo>
                <a:lnTo>
                  <a:pt x="0" y="571500"/>
                </a:lnTo>
                <a:lnTo>
                  <a:pt x="342900" y="914400"/>
                </a:lnTo>
                <a:lnTo>
                  <a:pt x="685800" y="571500"/>
                </a:lnTo>
                <a:close/>
              </a:path>
              <a:path w="685800" h="914400">
                <a:moveTo>
                  <a:pt x="514350" y="342900"/>
                </a:moveTo>
                <a:lnTo>
                  <a:pt x="172719" y="342900"/>
                </a:lnTo>
                <a:lnTo>
                  <a:pt x="172719" y="571500"/>
                </a:lnTo>
                <a:lnTo>
                  <a:pt x="514350" y="571500"/>
                </a:lnTo>
                <a:lnTo>
                  <a:pt x="514350" y="342900"/>
                </a:lnTo>
                <a:close/>
              </a:path>
              <a:path w="685800" h="9144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5540" y="2806700"/>
            <a:ext cx="685800" cy="914400"/>
          </a:xfrm>
          <a:custGeom>
            <a:avLst/>
            <a:gdLst/>
            <a:ahLst/>
            <a:cxnLst/>
            <a:rect l="l" t="t" r="r" b="b"/>
            <a:pathLst>
              <a:path w="685800" h="914400">
                <a:moveTo>
                  <a:pt x="342900" y="0"/>
                </a:moveTo>
                <a:lnTo>
                  <a:pt x="685800" y="342900"/>
                </a:lnTo>
                <a:lnTo>
                  <a:pt x="514350" y="342900"/>
                </a:lnTo>
                <a:lnTo>
                  <a:pt x="514350" y="571500"/>
                </a:lnTo>
                <a:lnTo>
                  <a:pt x="685800" y="571500"/>
                </a:lnTo>
                <a:lnTo>
                  <a:pt x="342900" y="914400"/>
                </a:lnTo>
                <a:lnTo>
                  <a:pt x="0" y="571500"/>
                </a:lnTo>
                <a:lnTo>
                  <a:pt x="172719" y="571500"/>
                </a:lnTo>
                <a:lnTo>
                  <a:pt x="172719" y="342900"/>
                </a:lnTo>
                <a:lnTo>
                  <a:pt x="0" y="342900"/>
                </a:lnTo>
                <a:lnTo>
                  <a:pt x="342900" y="0"/>
                </a:lnTo>
                <a:close/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81340" y="2806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5540" y="3721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3581400"/>
            <a:ext cx="7863840" cy="3021328"/>
          </a:xfrm>
          <a:custGeom>
            <a:avLst/>
            <a:gdLst/>
            <a:ahLst/>
            <a:cxnLst/>
            <a:rect l="l" t="t" r="r" b="b"/>
            <a:pathLst>
              <a:path w="7863840" h="2651760">
                <a:moveTo>
                  <a:pt x="7421880" y="0"/>
                </a:moveTo>
                <a:lnTo>
                  <a:pt x="441959" y="0"/>
                </a:lnTo>
                <a:lnTo>
                  <a:pt x="397829" y="2880"/>
                </a:lnTo>
                <a:lnTo>
                  <a:pt x="354091" y="11261"/>
                </a:lnTo>
                <a:lnTo>
                  <a:pt x="311139" y="24749"/>
                </a:lnTo>
                <a:lnTo>
                  <a:pt x="269366" y="42951"/>
                </a:lnTo>
                <a:lnTo>
                  <a:pt x="229164" y="65475"/>
                </a:lnTo>
                <a:lnTo>
                  <a:pt x="190926" y="91927"/>
                </a:lnTo>
                <a:lnTo>
                  <a:pt x="155046" y="121915"/>
                </a:lnTo>
                <a:lnTo>
                  <a:pt x="121915" y="155046"/>
                </a:lnTo>
                <a:lnTo>
                  <a:pt x="91927" y="190926"/>
                </a:lnTo>
                <a:lnTo>
                  <a:pt x="65475" y="229164"/>
                </a:lnTo>
                <a:lnTo>
                  <a:pt x="42951" y="269366"/>
                </a:lnTo>
                <a:lnTo>
                  <a:pt x="24749" y="311139"/>
                </a:lnTo>
                <a:lnTo>
                  <a:pt x="11261" y="354091"/>
                </a:lnTo>
                <a:lnTo>
                  <a:pt x="2880" y="397829"/>
                </a:lnTo>
                <a:lnTo>
                  <a:pt x="0" y="441960"/>
                </a:lnTo>
                <a:lnTo>
                  <a:pt x="0" y="2209800"/>
                </a:lnTo>
                <a:lnTo>
                  <a:pt x="2880" y="2253930"/>
                </a:lnTo>
                <a:lnTo>
                  <a:pt x="11261" y="2297668"/>
                </a:lnTo>
                <a:lnTo>
                  <a:pt x="24749" y="2340620"/>
                </a:lnTo>
                <a:lnTo>
                  <a:pt x="42951" y="2382393"/>
                </a:lnTo>
                <a:lnTo>
                  <a:pt x="65475" y="2422595"/>
                </a:lnTo>
                <a:lnTo>
                  <a:pt x="91927" y="2460833"/>
                </a:lnTo>
                <a:lnTo>
                  <a:pt x="121915" y="2496713"/>
                </a:lnTo>
                <a:lnTo>
                  <a:pt x="155046" y="2529844"/>
                </a:lnTo>
                <a:lnTo>
                  <a:pt x="190926" y="2559832"/>
                </a:lnTo>
                <a:lnTo>
                  <a:pt x="229164" y="2586284"/>
                </a:lnTo>
                <a:lnTo>
                  <a:pt x="269366" y="2608808"/>
                </a:lnTo>
                <a:lnTo>
                  <a:pt x="311139" y="2627010"/>
                </a:lnTo>
                <a:lnTo>
                  <a:pt x="354091" y="2640498"/>
                </a:lnTo>
                <a:lnTo>
                  <a:pt x="397829" y="2648879"/>
                </a:lnTo>
                <a:lnTo>
                  <a:pt x="441959" y="2651760"/>
                </a:lnTo>
                <a:lnTo>
                  <a:pt x="7421880" y="2651760"/>
                </a:lnTo>
                <a:lnTo>
                  <a:pt x="7466010" y="2648879"/>
                </a:lnTo>
                <a:lnTo>
                  <a:pt x="7509748" y="2640498"/>
                </a:lnTo>
                <a:lnTo>
                  <a:pt x="7552700" y="2627010"/>
                </a:lnTo>
                <a:lnTo>
                  <a:pt x="7594473" y="2608808"/>
                </a:lnTo>
                <a:lnTo>
                  <a:pt x="7634675" y="2586284"/>
                </a:lnTo>
                <a:lnTo>
                  <a:pt x="7672913" y="2559832"/>
                </a:lnTo>
                <a:lnTo>
                  <a:pt x="7708793" y="2529844"/>
                </a:lnTo>
                <a:lnTo>
                  <a:pt x="7741924" y="2496713"/>
                </a:lnTo>
                <a:lnTo>
                  <a:pt x="7771912" y="2460833"/>
                </a:lnTo>
                <a:lnTo>
                  <a:pt x="7798364" y="2422595"/>
                </a:lnTo>
                <a:lnTo>
                  <a:pt x="7820888" y="2382393"/>
                </a:lnTo>
                <a:lnTo>
                  <a:pt x="7839090" y="2340620"/>
                </a:lnTo>
                <a:lnTo>
                  <a:pt x="7852578" y="2297668"/>
                </a:lnTo>
                <a:lnTo>
                  <a:pt x="7860959" y="2253930"/>
                </a:lnTo>
                <a:lnTo>
                  <a:pt x="7863840" y="2209800"/>
                </a:lnTo>
                <a:lnTo>
                  <a:pt x="7863840" y="441960"/>
                </a:lnTo>
                <a:lnTo>
                  <a:pt x="7860959" y="397829"/>
                </a:lnTo>
                <a:lnTo>
                  <a:pt x="7852578" y="354091"/>
                </a:lnTo>
                <a:lnTo>
                  <a:pt x="7839090" y="311139"/>
                </a:lnTo>
                <a:lnTo>
                  <a:pt x="7820888" y="269366"/>
                </a:lnTo>
                <a:lnTo>
                  <a:pt x="7798364" y="229164"/>
                </a:lnTo>
                <a:lnTo>
                  <a:pt x="7771912" y="190926"/>
                </a:lnTo>
                <a:lnTo>
                  <a:pt x="7741924" y="155046"/>
                </a:lnTo>
                <a:lnTo>
                  <a:pt x="7708793" y="121915"/>
                </a:lnTo>
                <a:lnTo>
                  <a:pt x="7672913" y="91927"/>
                </a:lnTo>
                <a:lnTo>
                  <a:pt x="7634675" y="65475"/>
                </a:lnTo>
                <a:lnTo>
                  <a:pt x="7594473" y="42951"/>
                </a:lnTo>
                <a:lnTo>
                  <a:pt x="7552700" y="24749"/>
                </a:lnTo>
                <a:lnTo>
                  <a:pt x="7509748" y="11261"/>
                </a:lnTo>
                <a:lnTo>
                  <a:pt x="7466010" y="2880"/>
                </a:lnTo>
                <a:lnTo>
                  <a:pt x="742188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3581399"/>
            <a:ext cx="7863840" cy="3021329"/>
          </a:xfrm>
          <a:custGeom>
            <a:avLst/>
            <a:gdLst/>
            <a:ahLst/>
            <a:cxnLst/>
            <a:rect l="l" t="t" r="r" b="b"/>
            <a:pathLst>
              <a:path w="7863840" h="2651760">
                <a:moveTo>
                  <a:pt x="441959" y="0"/>
                </a:moveTo>
                <a:lnTo>
                  <a:pt x="397829" y="2880"/>
                </a:lnTo>
                <a:lnTo>
                  <a:pt x="354091" y="11261"/>
                </a:lnTo>
                <a:lnTo>
                  <a:pt x="311139" y="24749"/>
                </a:lnTo>
                <a:lnTo>
                  <a:pt x="269366" y="42951"/>
                </a:lnTo>
                <a:lnTo>
                  <a:pt x="229164" y="65475"/>
                </a:lnTo>
                <a:lnTo>
                  <a:pt x="190926" y="91927"/>
                </a:lnTo>
                <a:lnTo>
                  <a:pt x="155046" y="121915"/>
                </a:lnTo>
                <a:lnTo>
                  <a:pt x="121915" y="155046"/>
                </a:lnTo>
                <a:lnTo>
                  <a:pt x="91927" y="190926"/>
                </a:lnTo>
                <a:lnTo>
                  <a:pt x="65475" y="229164"/>
                </a:lnTo>
                <a:lnTo>
                  <a:pt x="42951" y="269366"/>
                </a:lnTo>
                <a:lnTo>
                  <a:pt x="24749" y="311139"/>
                </a:lnTo>
                <a:lnTo>
                  <a:pt x="11261" y="354091"/>
                </a:lnTo>
                <a:lnTo>
                  <a:pt x="2880" y="397829"/>
                </a:lnTo>
                <a:lnTo>
                  <a:pt x="0" y="441960"/>
                </a:lnTo>
                <a:lnTo>
                  <a:pt x="0" y="2209800"/>
                </a:lnTo>
                <a:lnTo>
                  <a:pt x="2880" y="2253930"/>
                </a:lnTo>
                <a:lnTo>
                  <a:pt x="11261" y="2297668"/>
                </a:lnTo>
                <a:lnTo>
                  <a:pt x="24749" y="2340620"/>
                </a:lnTo>
                <a:lnTo>
                  <a:pt x="42951" y="2382393"/>
                </a:lnTo>
                <a:lnTo>
                  <a:pt x="65475" y="2422595"/>
                </a:lnTo>
                <a:lnTo>
                  <a:pt x="91927" y="2460833"/>
                </a:lnTo>
                <a:lnTo>
                  <a:pt x="121915" y="2496713"/>
                </a:lnTo>
                <a:lnTo>
                  <a:pt x="155046" y="2529844"/>
                </a:lnTo>
                <a:lnTo>
                  <a:pt x="190926" y="2559832"/>
                </a:lnTo>
                <a:lnTo>
                  <a:pt x="229164" y="2586284"/>
                </a:lnTo>
                <a:lnTo>
                  <a:pt x="269366" y="2608808"/>
                </a:lnTo>
                <a:lnTo>
                  <a:pt x="311139" y="2627010"/>
                </a:lnTo>
                <a:lnTo>
                  <a:pt x="354091" y="2640498"/>
                </a:lnTo>
                <a:lnTo>
                  <a:pt x="397829" y="2648879"/>
                </a:lnTo>
                <a:lnTo>
                  <a:pt x="441959" y="2651760"/>
                </a:lnTo>
                <a:lnTo>
                  <a:pt x="7421880" y="2651760"/>
                </a:lnTo>
                <a:lnTo>
                  <a:pt x="7466010" y="2648879"/>
                </a:lnTo>
                <a:lnTo>
                  <a:pt x="7509748" y="2640498"/>
                </a:lnTo>
                <a:lnTo>
                  <a:pt x="7552700" y="2627010"/>
                </a:lnTo>
                <a:lnTo>
                  <a:pt x="7594473" y="2608808"/>
                </a:lnTo>
                <a:lnTo>
                  <a:pt x="7634675" y="2586284"/>
                </a:lnTo>
                <a:lnTo>
                  <a:pt x="7672913" y="2559832"/>
                </a:lnTo>
                <a:lnTo>
                  <a:pt x="7708793" y="2529844"/>
                </a:lnTo>
                <a:lnTo>
                  <a:pt x="7741924" y="2496713"/>
                </a:lnTo>
                <a:lnTo>
                  <a:pt x="7771912" y="2460833"/>
                </a:lnTo>
                <a:lnTo>
                  <a:pt x="7798364" y="2422595"/>
                </a:lnTo>
                <a:lnTo>
                  <a:pt x="7820888" y="2382393"/>
                </a:lnTo>
                <a:lnTo>
                  <a:pt x="7839090" y="2340620"/>
                </a:lnTo>
                <a:lnTo>
                  <a:pt x="7852578" y="2297668"/>
                </a:lnTo>
                <a:lnTo>
                  <a:pt x="7860959" y="2253930"/>
                </a:lnTo>
                <a:lnTo>
                  <a:pt x="7863840" y="2209800"/>
                </a:lnTo>
                <a:lnTo>
                  <a:pt x="7863840" y="441960"/>
                </a:lnTo>
                <a:lnTo>
                  <a:pt x="7860959" y="397829"/>
                </a:lnTo>
                <a:lnTo>
                  <a:pt x="7852578" y="354091"/>
                </a:lnTo>
                <a:lnTo>
                  <a:pt x="7839090" y="311139"/>
                </a:lnTo>
                <a:lnTo>
                  <a:pt x="7820888" y="269366"/>
                </a:lnTo>
                <a:lnTo>
                  <a:pt x="7798364" y="229164"/>
                </a:lnTo>
                <a:lnTo>
                  <a:pt x="7771912" y="190926"/>
                </a:lnTo>
                <a:lnTo>
                  <a:pt x="7741924" y="155046"/>
                </a:lnTo>
                <a:lnTo>
                  <a:pt x="7708793" y="121915"/>
                </a:lnTo>
                <a:lnTo>
                  <a:pt x="7672913" y="91927"/>
                </a:lnTo>
                <a:lnTo>
                  <a:pt x="7634675" y="65475"/>
                </a:lnTo>
                <a:lnTo>
                  <a:pt x="7594473" y="42951"/>
                </a:lnTo>
                <a:lnTo>
                  <a:pt x="7552700" y="24749"/>
                </a:lnTo>
                <a:lnTo>
                  <a:pt x="7509748" y="11261"/>
                </a:lnTo>
                <a:lnTo>
                  <a:pt x="7466010" y="2880"/>
                </a:lnTo>
                <a:lnTo>
                  <a:pt x="7421880" y="0"/>
                </a:lnTo>
                <a:lnTo>
                  <a:pt x="441959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8839" y="1633220"/>
            <a:ext cx="7630795" cy="492583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latin typeface="Calibri"/>
                <a:cs typeface="Calibri"/>
              </a:rPr>
              <a:t>Khi </a:t>
            </a:r>
            <a:r>
              <a:rPr sz="2200" spc="-10" dirty="0">
                <a:latin typeface="Calibri"/>
                <a:cs typeface="Calibri"/>
              </a:rPr>
              <a:t>người </a:t>
            </a:r>
            <a:r>
              <a:rPr sz="2200" spc="-5" dirty="0">
                <a:latin typeface="Calibri"/>
                <a:cs typeface="Calibri"/>
              </a:rPr>
              <a:t>dùng </a:t>
            </a:r>
            <a:r>
              <a:rPr sz="2200" spc="-10" dirty="0">
                <a:latin typeface="Calibri"/>
                <a:cs typeface="Calibri"/>
              </a:rPr>
              <a:t>gõ </a:t>
            </a:r>
            <a:r>
              <a:rPr sz="2200" spc="-20" dirty="0">
                <a:latin typeface="Calibri"/>
                <a:cs typeface="Calibri"/>
              </a:rPr>
              <a:t>enter </a:t>
            </a:r>
            <a:r>
              <a:rPr sz="2200" spc="-10" dirty="0">
                <a:latin typeface="Calibri"/>
                <a:cs typeface="Calibri"/>
              </a:rPr>
              <a:t>trên một </a:t>
            </a:r>
            <a:r>
              <a:rPr sz="2200" dirty="0">
                <a:latin typeface="Calibri"/>
                <a:cs typeface="Calibri"/>
              </a:rPr>
              <a:t>ô </a:t>
            </a:r>
            <a:r>
              <a:rPr sz="2200" spc="-10" dirty="0">
                <a:latin typeface="Calibri"/>
                <a:cs typeface="Calibri"/>
              </a:rPr>
              <a:t>nhập thì </a:t>
            </a:r>
            <a:r>
              <a:rPr sz="2200" spc="-15" dirty="0">
                <a:latin typeface="Calibri"/>
                <a:cs typeface="Calibri"/>
              </a:rPr>
              <a:t>chuyển tâm </a:t>
            </a:r>
            <a:r>
              <a:rPr sz="2200" spc="-5" dirty="0">
                <a:latin typeface="Calibri"/>
                <a:cs typeface="Calibri"/>
              </a:rPr>
              <a:t>điểm </a:t>
            </a:r>
            <a:r>
              <a:rPr sz="2200" spc="-10" dirty="0">
                <a:latin typeface="Calibri"/>
                <a:cs typeface="Calibri"/>
              </a:rPr>
              <a:t>sang  </a:t>
            </a:r>
            <a:r>
              <a:rPr sz="2200" dirty="0">
                <a:latin typeface="Calibri"/>
                <a:cs typeface="Calibri"/>
              </a:rPr>
              <a:t>ô </a:t>
            </a:r>
            <a:r>
              <a:rPr sz="2200" spc="-10" dirty="0">
                <a:latin typeface="Calibri"/>
                <a:cs typeface="Calibri"/>
              </a:rPr>
              <a:t>nhập tiếp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theo</a:t>
            </a:r>
            <a:endParaRPr sz="2200" dirty="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475"/>
              </a:spcBef>
            </a:pPr>
            <a:r>
              <a:rPr sz="2200" spc="-15" dirty="0">
                <a:solidFill>
                  <a:srgbClr val="006FBF"/>
                </a:solidFill>
                <a:latin typeface="Calibri"/>
                <a:cs typeface="Calibri"/>
              </a:rPr>
              <a:t>$("#name").keyup( </a:t>
            </a:r>
            <a:r>
              <a:rPr sz="2200" spc="-10" dirty="0">
                <a:solidFill>
                  <a:srgbClr val="006FBF"/>
                </a:solidFill>
                <a:latin typeface="Calibri"/>
                <a:cs typeface="Calibri"/>
              </a:rPr>
              <a:t>function(e)</a:t>
            </a:r>
            <a:r>
              <a:rPr sz="2200" spc="-2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BF"/>
                </a:solidFill>
                <a:latin typeface="Calibri"/>
                <a:cs typeface="Calibri"/>
              </a:rPr>
              <a:t>{</a:t>
            </a:r>
            <a:endParaRPr sz="2200" dirty="0">
              <a:latin typeface="Calibri"/>
              <a:cs typeface="Calibri"/>
            </a:endParaRPr>
          </a:p>
          <a:p>
            <a:pPr marL="501650">
              <a:lnSpc>
                <a:spcPct val="100000"/>
              </a:lnSpc>
              <a:spcBef>
                <a:spcPts val="560"/>
              </a:spcBef>
            </a:pPr>
            <a:r>
              <a:rPr sz="2200" dirty="0">
                <a:solidFill>
                  <a:srgbClr val="006FBF"/>
                </a:solidFill>
                <a:latin typeface="Calibri"/>
                <a:cs typeface="Calibri"/>
              </a:rPr>
              <a:t>if </a:t>
            </a:r>
            <a:r>
              <a:rPr sz="2200" spc="-20" dirty="0">
                <a:solidFill>
                  <a:srgbClr val="006FBF"/>
                </a:solidFill>
                <a:latin typeface="Calibri"/>
                <a:cs typeface="Calibri"/>
              </a:rPr>
              <a:t>(e.keyCode </a:t>
            </a:r>
            <a:r>
              <a:rPr sz="2200" spc="-10" dirty="0">
                <a:solidFill>
                  <a:srgbClr val="006FBF"/>
                </a:solidFill>
                <a:latin typeface="Calibri"/>
                <a:cs typeface="Calibri"/>
              </a:rPr>
              <a:t>==13)</a:t>
            </a:r>
            <a:r>
              <a:rPr sz="2200" spc="-15" dirty="0">
                <a:solidFill>
                  <a:srgbClr val="006FBF"/>
                </a:solidFill>
                <a:latin typeface="Calibri"/>
                <a:cs typeface="Calibri"/>
              </a:rPr>
              <a:t> $("#email").focus();</a:t>
            </a:r>
            <a:endParaRPr sz="2200" dirty="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560"/>
              </a:spcBef>
            </a:pPr>
            <a:r>
              <a:rPr sz="2200" spc="-5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2200" dirty="0">
              <a:latin typeface="Calibri"/>
              <a:cs typeface="Calibri"/>
            </a:endParaRPr>
          </a:p>
          <a:p>
            <a:pPr marL="711835" marR="4148454" indent="-457200">
              <a:lnSpc>
                <a:spcPct val="102099"/>
              </a:lnSpc>
              <a:spcBef>
                <a:spcPts val="970"/>
              </a:spcBef>
            </a:pPr>
            <a:r>
              <a:rPr sz="2000" spc="-5" dirty="0">
                <a:solidFill>
                  <a:schemeClr val="bg1"/>
                </a:solidFill>
                <a:latin typeface="Calibri"/>
                <a:cs typeface="Calibri"/>
              </a:rPr>
              <a:t>&lt;script type=“text/javascript”&gt;  function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processKeyup(e)</a:t>
            </a:r>
            <a:r>
              <a:rPr sz="20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/>
                </a:solidFill>
                <a:latin typeface="Calibri"/>
                <a:cs typeface="Calibri"/>
              </a:rPr>
              <a:t>{</a:t>
            </a:r>
          </a:p>
          <a:p>
            <a:pPr marL="1169670" marR="2661920">
              <a:lnSpc>
                <a:spcPts val="2450"/>
              </a:lnSpc>
              <a:spcBef>
                <a:spcPts val="80"/>
              </a:spcBef>
            </a:pPr>
            <a:r>
              <a:rPr sz="2000" spc="-5" dirty="0">
                <a:solidFill>
                  <a:schemeClr val="bg1"/>
                </a:solidFill>
                <a:latin typeface="Calibri"/>
                <a:cs typeface="Calibri"/>
              </a:rPr>
              <a:t>if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(windows.event) </a:t>
            </a:r>
            <a:r>
              <a:rPr sz="2000" dirty="0">
                <a:solidFill>
                  <a:schemeClr val="bg1"/>
                </a:solidFill>
                <a:latin typeface="Calibri"/>
                <a:cs typeface="Calibri"/>
              </a:rPr>
              <a:t>e= </a:t>
            </a:r>
            <a:r>
              <a:rPr sz="2000" spc="-20" dirty="0">
                <a:solidFill>
                  <a:schemeClr val="bg1"/>
                </a:solidFill>
                <a:latin typeface="Calibri"/>
                <a:cs typeface="Calibri"/>
              </a:rPr>
              <a:t>window.event;  </a:t>
            </a:r>
            <a:r>
              <a:rPr sz="2000" spc="-5" dirty="0">
                <a:solidFill>
                  <a:schemeClr val="bg1"/>
                </a:solidFill>
                <a:latin typeface="Calibri"/>
                <a:cs typeface="Calibri"/>
              </a:rPr>
              <a:t>if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(e.keyCode </a:t>
            </a:r>
            <a:r>
              <a:rPr sz="2000" dirty="0">
                <a:solidFill>
                  <a:schemeClr val="bg1"/>
                </a:solidFill>
                <a:latin typeface="Calibri"/>
                <a:cs typeface="Calibri"/>
              </a:rPr>
              <a:t>==</a:t>
            </a:r>
            <a:r>
              <a:rPr sz="2000" spc="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/>
                </a:solidFill>
                <a:latin typeface="Calibri"/>
                <a:cs typeface="Calibri"/>
              </a:rPr>
              <a:t>13)</a:t>
            </a:r>
          </a:p>
          <a:p>
            <a:pPr marR="407034" algn="ctr">
              <a:lnSpc>
                <a:spcPts val="2360"/>
              </a:lnSpc>
            </a:pP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document.getElementById(“email”).focus();</a:t>
            </a:r>
            <a:endParaRPr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R="6117590" algn="ctr">
              <a:lnSpc>
                <a:spcPct val="100000"/>
              </a:lnSpc>
              <a:spcBef>
                <a:spcPts val="50"/>
              </a:spcBef>
            </a:pPr>
            <a:r>
              <a:rPr sz="2000" dirty="0">
                <a:solidFill>
                  <a:schemeClr val="bg1"/>
                </a:solidFill>
                <a:latin typeface="Calibri"/>
                <a:cs typeface="Calibri"/>
              </a:rPr>
              <a:t>}</a:t>
            </a:r>
          </a:p>
          <a:p>
            <a:pPr marL="254635">
              <a:lnSpc>
                <a:spcPct val="100000"/>
              </a:lnSpc>
              <a:spcBef>
                <a:spcPts val="50"/>
              </a:spcBef>
            </a:pP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&lt;/script&gt;</a:t>
            </a:r>
            <a:endParaRPr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54635">
              <a:lnSpc>
                <a:spcPct val="100000"/>
              </a:lnSpc>
              <a:spcBef>
                <a:spcPts val="50"/>
              </a:spcBef>
              <a:tabLst>
                <a:tab pos="2364105" algn="l"/>
              </a:tabLst>
            </a:pPr>
            <a:r>
              <a:rPr sz="2000" spc="-5" dirty="0">
                <a:solidFill>
                  <a:schemeClr val="bg1"/>
                </a:solidFill>
                <a:latin typeface="Calibri"/>
                <a:cs typeface="Calibri"/>
              </a:rPr>
              <a:t>&lt;input</a:t>
            </a:r>
            <a:r>
              <a:rPr sz="2000" spc="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alibri"/>
                <a:cs typeface="Calibri"/>
              </a:rPr>
              <a:t>type=“text”	id </a:t>
            </a:r>
            <a:r>
              <a:rPr sz="2000" dirty="0">
                <a:solidFill>
                  <a:schemeClr val="bg1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chemeClr val="bg1"/>
                </a:solidFill>
                <a:latin typeface="Calibri"/>
                <a:cs typeface="Calibri"/>
              </a:rPr>
              <a:t> “name”</a:t>
            </a:r>
            <a:endParaRPr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123315">
              <a:lnSpc>
                <a:spcPct val="100000"/>
              </a:lnSpc>
              <a:spcBef>
                <a:spcPts val="50"/>
              </a:spcBef>
            </a:pP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onKeyup </a:t>
            </a:r>
            <a:r>
              <a:rPr sz="2000" dirty="0">
                <a:solidFill>
                  <a:schemeClr val="bg1"/>
                </a:solidFill>
                <a:latin typeface="Calibri"/>
                <a:cs typeface="Calibri"/>
              </a:rPr>
              <a:t>=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“javascript:processKeyup(event);”</a:t>
            </a:r>
            <a:r>
              <a:rPr sz="20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/>
                </a:solidFill>
                <a:latin typeface="Calibri"/>
                <a:cs typeface="Calibri"/>
              </a:rPr>
              <a:t>/&gt;</a:t>
            </a:r>
          </a:p>
        </p:txBody>
      </p:sp>
      <p:sp>
        <p:nvSpPr>
          <p:cNvPr id="11" name="object 11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050" y="2517140"/>
            <a:ext cx="73158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0000"/>
                </a:solidFill>
                <a:latin typeface="Calibri"/>
                <a:cs typeface="Calibri"/>
              </a:rPr>
              <a:t>Thao </a:t>
            </a:r>
            <a:r>
              <a:rPr sz="4400" spc="-20" dirty="0">
                <a:solidFill>
                  <a:srgbClr val="FF0000"/>
                </a:solidFill>
                <a:latin typeface="Calibri"/>
                <a:cs typeface="Calibri"/>
              </a:rPr>
              <a:t>tác </a:t>
            </a:r>
            <a:r>
              <a:rPr sz="4400" spc="-5" dirty="0">
                <a:solidFill>
                  <a:srgbClr val="FF0000"/>
                </a:solidFill>
                <a:latin typeface="Calibri"/>
                <a:cs typeface="Calibri"/>
              </a:rPr>
              <a:t>DOM/HTML </a:t>
            </a:r>
            <a:r>
              <a:rPr sz="4400" spc="-15" dirty="0">
                <a:solidFill>
                  <a:srgbClr val="FF0000"/>
                </a:solidFill>
                <a:latin typeface="Calibri"/>
                <a:cs typeface="Calibri"/>
              </a:rPr>
              <a:t>với</a:t>
            </a:r>
            <a:r>
              <a:rPr sz="4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0000"/>
                </a:solidFill>
                <a:latin typeface="Calibri"/>
                <a:cs typeface="Calibri"/>
              </a:rPr>
              <a:t>jQuery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685" marR="5080" indent="-261620">
              <a:lnSpc>
                <a:spcPct val="116700"/>
              </a:lnSpc>
              <a:spcBef>
                <a:spcPts val="95"/>
              </a:spcBef>
            </a:pPr>
            <a:r>
              <a:rPr spc="-5" dirty="0"/>
              <a:t>Đọc, </a:t>
            </a:r>
            <a:r>
              <a:rPr spc="-20" dirty="0"/>
              <a:t>thay </a:t>
            </a:r>
            <a:r>
              <a:rPr spc="-5" dirty="0"/>
              <a:t>đổi thuộc </a:t>
            </a:r>
            <a:r>
              <a:rPr spc="-10" dirty="0"/>
              <a:t>tính  </a:t>
            </a:r>
            <a:r>
              <a:rPr spc="-5" dirty="0"/>
              <a:t>Thêm, </a:t>
            </a:r>
            <a:r>
              <a:rPr spc="-30" dirty="0"/>
              <a:t>xóa </a:t>
            </a:r>
            <a:r>
              <a:rPr spc="-5" dirty="0"/>
              <a:t>đối</a:t>
            </a:r>
            <a:r>
              <a:rPr spc="-30" dirty="0"/>
              <a:t> </a:t>
            </a:r>
            <a:r>
              <a:rPr spc="-5" dirty="0"/>
              <a:t>tượng</a:t>
            </a:r>
          </a:p>
        </p:txBody>
      </p:sp>
      <p:sp>
        <p:nvSpPr>
          <p:cNvPr id="4" name="object 4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060" y="497840"/>
            <a:ext cx="7406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Đọc thuộc tính đối tượng </a:t>
            </a:r>
            <a:r>
              <a:rPr spc="-20" dirty="0"/>
              <a:t>tài</a:t>
            </a:r>
            <a:r>
              <a:rPr spc="-35" dirty="0"/>
              <a:t> </a:t>
            </a:r>
            <a:r>
              <a:rPr spc="-5" dirty="0"/>
              <a:t>liệu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9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1874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62457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63042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519" y="1562100"/>
            <a:ext cx="6317615" cy="40487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alibri"/>
                <a:cs typeface="Calibri"/>
              </a:rPr>
              <a:t>Đọc nội </a:t>
            </a:r>
            <a:r>
              <a:rPr sz="2800" spc="-10" dirty="0">
                <a:latin typeface="Calibri"/>
                <a:cs typeface="Calibri"/>
              </a:rPr>
              <a:t>dung </a:t>
            </a:r>
            <a:r>
              <a:rPr sz="2800" spc="-15" dirty="0">
                <a:latin typeface="Calibri"/>
                <a:cs typeface="Calibri"/>
              </a:rPr>
              <a:t>văn </a:t>
            </a:r>
            <a:r>
              <a:rPr sz="2800" spc="-5" dirty="0">
                <a:latin typeface="Calibri"/>
                <a:cs typeface="Calibri"/>
              </a:rPr>
              <a:t>bản của </a:t>
            </a:r>
            <a:r>
              <a:rPr sz="2800" dirty="0">
                <a:latin typeface="Calibri"/>
                <a:cs typeface="Calibri"/>
              </a:rPr>
              <a:t>đối </a:t>
            </a:r>
            <a:r>
              <a:rPr sz="2800" spc="-10" dirty="0">
                <a:latin typeface="Calibri"/>
                <a:cs typeface="Calibri"/>
              </a:rPr>
              <a:t>tượng </a:t>
            </a:r>
            <a:r>
              <a:rPr sz="2800" spc="-15" dirty="0">
                <a:latin typeface="Calibri"/>
                <a:cs typeface="Calibri"/>
              </a:rPr>
              <a:t>tài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endParaRPr sz="2800">
              <a:latin typeface="Calibri"/>
              <a:cs typeface="Calibri"/>
            </a:endParaRPr>
          </a:p>
          <a:p>
            <a:pPr marL="147320">
              <a:lnSpc>
                <a:spcPct val="100000"/>
              </a:lnSpc>
              <a:spcBef>
                <a:spcPts val="560"/>
              </a:spcBef>
            </a:pPr>
            <a:r>
              <a:rPr sz="2800" spc="-15" dirty="0">
                <a:solidFill>
                  <a:srgbClr val="006FBF"/>
                </a:solidFill>
                <a:latin typeface="Calibri"/>
                <a:cs typeface="Calibri"/>
              </a:rPr>
              <a:t>$(selector).text();</a:t>
            </a:r>
            <a:endParaRPr sz="2800">
              <a:latin typeface="Calibri"/>
              <a:cs typeface="Calibri"/>
            </a:endParaRPr>
          </a:p>
          <a:p>
            <a:pPr marL="3302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latin typeface="Calibri"/>
                <a:cs typeface="Calibri"/>
              </a:rPr>
              <a:t>Đọc </a:t>
            </a:r>
            <a:r>
              <a:rPr sz="2800" spc="-5" dirty="0">
                <a:latin typeface="Arial"/>
                <a:cs typeface="Arial"/>
              </a:rPr>
              <a:t>nội </a:t>
            </a:r>
            <a:r>
              <a:rPr sz="2800" spc="-10" dirty="0">
                <a:latin typeface="Calibri"/>
                <a:cs typeface="Calibri"/>
              </a:rPr>
              <a:t>dung </a:t>
            </a:r>
            <a:r>
              <a:rPr sz="2800" spc="-5" dirty="0">
                <a:latin typeface="Calibri"/>
                <a:cs typeface="Calibri"/>
              </a:rPr>
              <a:t>HTML của </a:t>
            </a:r>
            <a:r>
              <a:rPr sz="2800" dirty="0">
                <a:latin typeface="Calibri"/>
                <a:cs typeface="Calibri"/>
              </a:rPr>
              <a:t>đối </a:t>
            </a:r>
            <a:r>
              <a:rPr sz="2800" spc="-10" dirty="0">
                <a:latin typeface="Calibri"/>
                <a:cs typeface="Calibri"/>
              </a:rPr>
              <a:t>tượng </a:t>
            </a:r>
            <a:r>
              <a:rPr sz="2800" spc="-15" dirty="0">
                <a:latin typeface="Calibri"/>
                <a:cs typeface="Calibri"/>
              </a:rPr>
              <a:t>tài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endParaRPr sz="2800">
              <a:latin typeface="Calibri"/>
              <a:cs typeface="Calibri"/>
            </a:endParaRPr>
          </a:p>
          <a:p>
            <a:pPr marL="147320">
              <a:lnSpc>
                <a:spcPct val="100000"/>
              </a:lnSpc>
              <a:spcBef>
                <a:spcPts val="560"/>
              </a:spcBef>
            </a:pPr>
            <a:r>
              <a:rPr sz="2800" spc="-10" dirty="0">
                <a:solidFill>
                  <a:srgbClr val="006FBF"/>
                </a:solidFill>
                <a:latin typeface="Calibri"/>
                <a:cs typeface="Calibri"/>
              </a:rPr>
              <a:t>$(selector).html();</a:t>
            </a:r>
            <a:endParaRPr sz="2800">
              <a:latin typeface="Calibri"/>
              <a:cs typeface="Calibri"/>
            </a:endParaRPr>
          </a:p>
          <a:p>
            <a:pPr marL="3302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latin typeface="Calibri"/>
                <a:cs typeface="Calibri"/>
              </a:rPr>
              <a:t>Đọc giá trị </a:t>
            </a:r>
            <a:r>
              <a:rPr sz="2800" dirty="0">
                <a:latin typeface="Arial"/>
                <a:cs typeface="Arial"/>
              </a:rPr>
              <a:t>của </a:t>
            </a:r>
            <a:r>
              <a:rPr sz="2800" spc="-5" dirty="0">
                <a:latin typeface="Calibri"/>
                <a:cs typeface="Calibri"/>
              </a:rPr>
              <a:t>đối </a:t>
            </a:r>
            <a:r>
              <a:rPr sz="2800" spc="-10" dirty="0">
                <a:latin typeface="Calibri"/>
                <a:cs typeface="Calibri"/>
              </a:rPr>
              <a:t>tượng </a:t>
            </a:r>
            <a:r>
              <a:rPr sz="2800" spc="-15" dirty="0">
                <a:latin typeface="Calibri"/>
                <a:cs typeface="Calibri"/>
              </a:rPr>
              <a:t>tài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endParaRPr sz="2800">
              <a:latin typeface="Calibri"/>
              <a:cs typeface="Calibri"/>
            </a:endParaRPr>
          </a:p>
          <a:p>
            <a:pPr marL="147320">
              <a:lnSpc>
                <a:spcPct val="100000"/>
              </a:lnSpc>
              <a:spcBef>
                <a:spcPts val="560"/>
              </a:spcBef>
            </a:pPr>
            <a:r>
              <a:rPr sz="2800" spc="-15" dirty="0">
                <a:solidFill>
                  <a:srgbClr val="006FBF"/>
                </a:solidFill>
                <a:latin typeface="Calibri"/>
                <a:cs typeface="Calibri"/>
              </a:rPr>
              <a:t>$(selector).val()</a:t>
            </a:r>
            <a:endParaRPr sz="2800">
              <a:latin typeface="Calibri"/>
              <a:cs typeface="Calibri"/>
            </a:endParaRPr>
          </a:p>
          <a:p>
            <a:pPr marL="3302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latin typeface="Calibri"/>
                <a:cs typeface="Calibri"/>
              </a:rPr>
              <a:t>Đọc giá trị </a:t>
            </a:r>
            <a:r>
              <a:rPr sz="2800" spc="-10" dirty="0">
                <a:latin typeface="Calibri"/>
                <a:cs typeface="Calibri"/>
              </a:rPr>
              <a:t>thuộc </a:t>
            </a:r>
            <a:r>
              <a:rPr sz="2800" spc="-5" dirty="0">
                <a:latin typeface="Calibri"/>
                <a:cs typeface="Calibri"/>
              </a:rPr>
              <a:t>tính của </a:t>
            </a:r>
            <a:r>
              <a:rPr sz="2800" dirty="0">
                <a:latin typeface="Calibri"/>
                <a:cs typeface="Calibri"/>
              </a:rPr>
              <a:t>đối </a:t>
            </a:r>
            <a:r>
              <a:rPr sz="2800" spc="-10" dirty="0">
                <a:latin typeface="Calibri"/>
                <a:cs typeface="Calibri"/>
              </a:rPr>
              <a:t>tượng </a:t>
            </a:r>
            <a:r>
              <a:rPr sz="2800" spc="-15" dirty="0">
                <a:latin typeface="Calibri"/>
                <a:cs typeface="Calibri"/>
              </a:rPr>
              <a:t>tài</a:t>
            </a:r>
            <a:r>
              <a:rPr sz="2800" spc="-10" dirty="0">
                <a:latin typeface="Calibri"/>
                <a:cs typeface="Calibri"/>
              </a:rPr>
              <a:t> liệu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15" dirty="0">
                <a:solidFill>
                  <a:srgbClr val="006FBF"/>
                </a:solidFill>
                <a:latin typeface="Calibri"/>
                <a:cs typeface="Calibri"/>
              </a:rPr>
              <a:t>$selector().attr(att);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529" y="497840"/>
            <a:ext cx="4972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Ví </a:t>
            </a:r>
            <a:r>
              <a:rPr dirty="0"/>
              <a:t>dụ đọc </a:t>
            </a:r>
            <a:r>
              <a:rPr spc="-30" dirty="0"/>
              <a:t>text và</a:t>
            </a:r>
            <a:r>
              <a:rPr spc="-65" dirty="0"/>
              <a:t> </a:t>
            </a:r>
            <a:r>
              <a:rPr spc="-1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5902"/>
            <a:ext cx="6302375" cy="44983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&lt;script&gt;</a:t>
            </a:r>
            <a:endParaRPr sz="1900" dirty="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360"/>
              </a:spcBef>
            </a:pPr>
            <a:r>
              <a:rPr sz="1650" spc="0" dirty="0">
                <a:solidFill>
                  <a:srgbClr val="006FBF"/>
                </a:solidFill>
                <a:latin typeface="Calibri"/>
                <a:cs typeface="Calibri"/>
              </a:rPr>
              <a:t>$(document).ready(function(){</a:t>
            </a:r>
            <a:endParaRPr sz="1650" dirty="0">
              <a:latin typeface="Calibri"/>
              <a:cs typeface="Calibri"/>
            </a:endParaRPr>
          </a:p>
          <a:p>
            <a:pPr marL="482600" marR="3037840" indent="-97790">
              <a:lnSpc>
                <a:spcPct val="118200"/>
              </a:lnSpc>
              <a:spcBef>
                <a:spcPts val="10"/>
              </a:spcBef>
            </a:pPr>
            <a:r>
              <a:rPr sz="1650" spc="0" dirty="0">
                <a:solidFill>
                  <a:srgbClr val="006FBF"/>
                </a:solidFill>
                <a:latin typeface="Calibri"/>
                <a:cs typeface="Calibri"/>
              </a:rPr>
              <a:t>$("#btn1").click(function(){  </a:t>
            </a:r>
            <a:r>
              <a:rPr sz="1650" spc="-10" dirty="0">
                <a:solidFill>
                  <a:srgbClr val="006FBF"/>
                </a:solidFill>
                <a:latin typeface="Calibri"/>
                <a:cs typeface="Calibri"/>
              </a:rPr>
              <a:t>alert("Text: </a:t>
            </a:r>
            <a:r>
              <a:rPr sz="1650" spc="5" dirty="0">
                <a:solidFill>
                  <a:srgbClr val="006FBF"/>
                </a:solidFill>
                <a:latin typeface="Calibri"/>
                <a:cs typeface="Calibri"/>
              </a:rPr>
              <a:t>" + </a:t>
            </a:r>
            <a:r>
              <a:rPr sz="1650" dirty="0">
                <a:solidFill>
                  <a:srgbClr val="006FBF"/>
                </a:solidFill>
                <a:latin typeface="Calibri"/>
                <a:cs typeface="Calibri"/>
              </a:rPr>
              <a:t>$("#test").text());</a:t>
            </a:r>
            <a:endParaRPr sz="1650" dirty="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370"/>
              </a:spcBef>
            </a:pPr>
            <a:r>
              <a:rPr sz="1650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1650" dirty="0">
              <a:latin typeface="Calibri"/>
              <a:cs typeface="Calibri"/>
            </a:endParaRPr>
          </a:p>
          <a:p>
            <a:pPr marL="482600" marR="2811780" indent="-97790">
              <a:lnSpc>
                <a:spcPts val="2350"/>
              </a:lnSpc>
              <a:spcBef>
                <a:spcPts val="130"/>
              </a:spcBef>
            </a:pPr>
            <a:r>
              <a:rPr sz="1650" spc="0" dirty="0">
                <a:solidFill>
                  <a:srgbClr val="006FBF"/>
                </a:solidFill>
                <a:latin typeface="Calibri"/>
                <a:cs typeface="Calibri"/>
              </a:rPr>
              <a:t>$("#btn2").click(function(){  alert("HTML: </a:t>
            </a:r>
            <a:r>
              <a:rPr sz="1650" spc="5" dirty="0">
                <a:solidFill>
                  <a:srgbClr val="006FBF"/>
                </a:solidFill>
                <a:latin typeface="Calibri"/>
                <a:cs typeface="Calibri"/>
              </a:rPr>
              <a:t>" +</a:t>
            </a:r>
            <a:r>
              <a:rPr sz="1650" spc="3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006FBF"/>
                </a:solidFill>
                <a:latin typeface="Calibri"/>
                <a:cs typeface="Calibri"/>
              </a:rPr>
              <a:t>$("#test").html());</a:t>
            </a:r>
            <a:endParaRPr sz="1650" dirty="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220"/>
              </a:spcBef>
            </a:pPr>
            <a:r>
              <a:rPr sz="1650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16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&lt;/script&gt;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5" dirty="0">
                <a:solidFill>
                  <a:srgbClr val="006FBF"/>
                </a:solidFill>
                <a:latin typeface="Calibri"/>
                <a:cs typeface="Calibri"/>
              </a:rPr>
              <a:t>&lt;p </a:t>
            </a: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id="test"&gt;This is </a:t>
            </a:r>
            <a:r>
              <a:rPr sz="1900" spc="0" dirty="0">
                <a:solidFill>
                  <a:srgbClr val="006FBF"/>
                </a:solidFill>
                <a:latin typeface="Calibri"/>
                <a:cs typeface="Calibri"/>
              </a:rPr>
              <a:t>some &lt;b&gt;bold&lt;/b&gt; </a:t>
            </a:r>
            <a:r>
              <a:rPr sz="1900" spc="-5" dirty="0">
                <a:solidFill>
                  <a:srgbClr val="006FBF"/>
                </a:solidFill>
                <a:latin typeface="Calibri"/>
                <a:cs typeface="Calibri"/>
              </a:rPr>
              <a:t>text </a:t>
            </a:r>
            <a:r>
              <a:rPr sz="1900" spc="0" dirty="0">
                <a:solidFill>
                  <a:srgbClr val="006FBF"/>
                </a:solidFill>
                <a:latin typeface="Calibri"/>
                <a:cs typeface="Calibri"/>
              </a:rPr>
              <a:t>in a</a:t>
            </a: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 paragraph.&lt;/p&gt;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&lt;button id="btn1"&gt;Show</a:t>
            </a:r>
            <a:r>
              <a:rPr sz="1900" spc="-1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6FBF"/>
                </a:solidFill>
                <a:latin typeface="Calibri"/>
                <a:cs typeface="Calibri"/>
              </a:rPr>
              <a:t>Text&lt;/button&gt;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&lt;button id="btn2"&gt;Show</a:t>
            </a:r>
            <a:r>
              <a:rPr sz="1900" spc="-1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HTML&lt;/button&gt;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839" y="497840"/>
            <a:ext cx="3566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Ví </a:t>
            </a:r>
            <a:r>
              <a:rPr dirty="0"/>
              <a:t>dụ </a:t>
            </a:r>
            <a:r>
              <a:rPr spc="-5" dirty="0"/>
              <a:t>đọc </a:t>
            </a:r>
            <a:r>
              <a:rPr spc="-10" dirty="0"/>
              <a:t>giá</a:t>
            </a:r>
            <a:r>
              <a:rPr spc="-90" dirty="0"/>
              <a:t> </a:t>
            </a:r>
            <a:r>
              <a:rPr spc="-5" dirty="0"/>
              <a:t>trị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131"/>
            <a:ext cx="7616190" cy="44869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00" dirty="0">
                <a:solidFill>
                  <a:srgbClr val="006FBF"/>
                </a:solidFill>
                <a:latin typeface="Calibri"/>
                <a:cs typeface="Calibri"/>
              </a:rPr>
              <a:t>&lt;script&gt;</a:t>
            </a:r>
            <a:endParaRPr sz="2700" dirty="0">
              <a:latin typeface="Calibri"/>
              <a:cs typeface="Calibri"/>
            </a:endParaRPr>
          </a:p>
          <a:p>
            <a:pPr marL="400685">
              <a:lnSpc>
                <a:spcPct val="100000"/>
              </a:lnSpc>
              <a:spcBef>
                <a:spcPts val="509"/>
              </a:spcBef>
            </a:pPr>
            <a:r>
              <a:rPr sz="2350" spc="0" dirty="0">
                <a:solidFill>
                  <a:srgbClr val="006FBF"/>
                </a:solidFill>
                <a:latin typeface="Calibri"/>
                <a:cs typeface="Calibri"/>
              </a:rPr>
              <a:t>$(document).ready(function(){</a:t>
            </a:r>
            <a:endParaRPr sz="2350" dirty="0">
              <a:latin typeface="Calibri"/>
              <a:cs typeface="Calibri"/>
            </a:endParaRPr>
          </a:p>
          <a:p>
            <a:pPr marL="675640" marR="2961005" indent="-137160">
              <a:lnSpc>
                <a:spcPts val="3329"/>
              </a:lnSpc>
              <a:spcBef>
                <a:spcPts val="190"/>
              </a:spcBef>
            </a:pPr>
            <a:r>
              <a:rPr sz="2350" dirty="0">
                <a:solidFill>
                  <a:srgbClr val="006FBF"/>
                </a:solidFill>
                <a:latin typeface="Calibri"/>
                <a:cs typeface="Calibri"/>
              </a:rPr>
              <a:t>$("button").click(function(){  </a:t>
            </a:r>
            <a:r>
              <a:rPr sz="2350" spc="-5" dirty="0">
                <a:solidFill>
                  <a:srgbClr val="006FBF"/>
                </a:solidFill>
                <a:latin typeface="Calibri"/>
                <a:cs typeface="Calibri"/>
              </a:rPr>
              <a:t>alert("Value: </a:t>
            </a:r>
            <a:r>
              <a:rPr sz="2350" spc="5" dirty="0">
                <a:solidFill>
                  <a:srgbClr val="006FBF"/>
                </a:solidFill>
                <a:latin typeface="Calibri"/>
                <a:cs typeface="Calibri"/>
              </a:rPr>
              <a:t>" +</a:t>
            </a:r>
            <a:r>
              <a:rPr sz="2350" spc="-4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006FBF"/>
                </a:solidFill>
                <a:latin typeface="Calibri"/>
                <a:cs typeface="Calibri"/>
              </a:rPr>
              <a:t>$("#test").val());</a:t>
            </a:r>
            <a:endParaRPr sz="2350" dirty="0">
              <a:latin typeface="Calibri"/>
              <a:cs typeface="Calibri"/>
            </a:endParaRPr>
          </a:p>
          <a:p>
            <a:pPr marL="537845">
              <a:lnSpc>
                <a:spcPct val="100000"/>
              </a:lnSpc>
              <a:spcBef>
                <a:spcPts val="305"/>
              </a:spcBef>
            </a:pPr>
            <a:r>
              <a:rPr sz="2350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2350" dirty="0">
              <a:latin typeface="Calibri"/>
              <a:cs typeface="Calibri"/>
            </a:endParaRPr>
          </a:p>
          <a:p>
            <a:pPr marL="400685">
              <a:lnSpc>
                <a:spcPct val="100000"/>
              </a:lnSpc>
              <a:spcBef>
                <a:spcPts val="509"/>
              </a:spcBef>
            </a:pPr>
            <a:r>
              <a:rPr sz="2350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700" spc="-5" dirty="0">
                <a:solidFill>
                  <a:srgbClr val="006FBF"/>
                </a:solidFill>
                <a:latin typeface="Calibri"/>
                <a:cs typeface="Calibri"/>
              </a:rPr>
              <a:t>&lt;/script&gt;</a:t>
            </a:r>
            <a:endParaRPr sz="2700" dirty="0">
              <a:latin typeface="Calibri"/>
              <a:cs typeface="Calibri"/>
            </a:endParaRPr>
          </a:p>
          <a:p>
            <a:pPr marL="304800" marR="5080" indent="-292100">
              <a:lnSpc>
                <a:spcPct val="100600"/>
              </a:lnSpc>
              <a:spcBef>
                <a:spcPts val="550"/>
              </a:spcBef>
            </a:pPr>
            <a:r>
              <a:rPr sz="2700" spc="0" dirty="0">
                <a:solidFill>
                  <a:srgbClr val="006FBF"/>
                </a:solidFill>
                <a:latin typeface="Calibri"/>
                <a:cs typeface="Calibri"/>
              </a:rPr>
              <a:t>&lt;p&gt;Name: </a:t>
            </a:r>
            <a:r>
              <a:rPr sz="2700" dirty="0">
                <a:solidFill>
                  <a:srgbClr val="006FBF"/>
                </a:solidFill>
                <a:latin typeface="Calibri"/>
                <a:cs typeface="Calibri"/>
              </a:rPr>
              <a:t>&lt;input type="text" </a:t>
            </a:r>
            <a:r>
              <a:rPr sz="2700" spc="-5" dirty="0">
                <a:solidFill>
                  <a:srgbClr val="006FBF"/>
                </a:solidFill>
                <a:latin typeface="Calibri"/>
                <a:cs typeface="Calibri"/>
              </a:rPr>
              <a:t>id="test" value="Mickey  </a:t>
            </a:r>
            <a:r>
              <a:rPr sz="2700" spc="0" dirty="0">
                <a:solidFill>
                  <a:srgbClr val="006FBF"/>
                </a:solidFill>
                <a:latin typeface="Calibri"/>
                <a:cs typeface="Calibri"/>
              </a:rPr>
              <a:t>Mouse"&gt;&lt;/p&gt;</a:t>
            </a:r>
            <a:endParaRPr sz="2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700" dirty="0">
                <a:solidFill>
                  <a:srgbClr val="006FBF"/>
                </a:solidFill>
                <a:latin typeface="Calibri"/>
                <a:cs typeface="Calibri"/>
              </a:rPr>
              <a:t>&lt;button&gt;Show</a:t>
            </a:r>
            <a:r>
              <a:rPr sz="2700" spc="-1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6FBF"/>
                </a:solidFill>
                <a:latin typeface="Calibri"/>
                <a:cs typeface="Calibri"/>
              </a:rPr>
              <a:t>Value&lt;/button&gt;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139" y="497840"/>
            <a:ext cx="4606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Ví </a:t>
            </a:r>
            <a:r>
              <a:rPr dirty="0"/>
              <a:t>dụ </a:t>
            </a:r>
            <a:r>
              <a:rPr spc="-5" dirty="0"/>
              <a:t>đọc thuộc</a:t>
            </a:r>
            <a:r>
              <a:rPr spc="-85" dirty="0"/>
              <a:t> </a:t>
            </a:r>
            <a:r>
              <a:rPr spc="-5" dirty="0"/>
              <a:t>tính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131"/>
            <a:ext cx="5877560" cy="44869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00" dirty="0">
                <a:solidFill>
                  <a:srgbClr val="006FBF"/>
                </a:solidFill>
                <a:latin typeface="Calibri"/>
                <a:cs typeface="Calibri"/>
              </a:rPr>
              <a:t>&lt;script&gt;</a:t>
            </a:r>
            <a:endParaRPr sz="2700">
              <a:latin typeface="Calibri"/>
              <a:cs typeface="Calibri"/>
            </a:endParaRPr>
          </a:p>
          <a:p>
            <a:pPr marL="400685">
              <a:lnSpc>
                <a:spcPct val="100000"/>
              </a:lnSpc>
              <a:spcBef>
                <a:spcPts val="509"/>
              </a:spcBef>
            </a:pPr>
            <a:r>
              <a:rPr sz="2350" spc="0" dirty="0">
                <a:solidFill>
                  <a:srgbClr val="006FBF"/>
                </a:solidFill>
                <a:latin typeface="Calibri"/>
                <a:cs typeface="Calibri"/>
              </a:rPr>
              <a:t>$(document).ready(function(){</a:t>
            </a:r>
            <a:endParaRPr sz="2350">
              <a:latin typeface="Calibri"/>
              <a:cs typeface="Calibri"/>
            </a:endParaRPr>
          </a:p>
          <a:p>
            <a:pPr marL="537845">
              <a:lnSpc>
                <a:spcPct val="100000"/>
              </a:lnSpc>
              <a:spcBef>
                <a:spcPts val="505"/>
              </a:spcBef>
            </a:pPr>
            <a:r>
              <a:rPr sz="2350" dirty="0">
                <a:solidFill>
                  <a:srgbClr val="006FBF"/>
                </a:solidFill>
                <a:latin typeface="Calibri"/>
                <a:cs typeface="Calibri"/>
              </a:rPr>
              <a:t>$("button").click(function(){</a:t>
            </a:r>
            <a:endParaRPr sz="2350">
              <a:latin typeface="Calibri"/>
              <a:cs typeface="Calibri"/>
            </a:endParaRPr>
          </a:p>
          <a:p>
            <a:pPr marL="675640">
              <a:lnSpc>
                <a:spcPct val="100000"/>
              </a:lnSpc>
              <a:spcBef>
                <a:spcPts val="505"/>
              </a:spcBef>
            </a:pPr>
            <a:r>
              <a:rPr sz="2350" dirty="0">
                <a:solidFill>
                  <a:srgbClr val="006FBF"/>
                </a:solidFill>
                <a:latin typeface="Calibri"/>
                <a:cs typeface="Calibri"/>
              </a:rPr>
              <a:t>alert($("#w3s").attr("href"));</a:t>
            </a:r>
            <a:endParaRPr sz="2350">
              <a:latin typeface="Calibri"/>
              <a:cs typeface="Calibri"/>
            </a:endParaRPr>
          </a:p>
          <a:p>
            <a:pPr marL="537845">
              <a:lnSpc>
                <a:spcPct val="100000"/>
              </a:lnSpc>
              <a:spcBef>
                <a:spcPts val="505"/>
              </a:spcBef>
            </a:pPr>
            <a:r>
              <a:rPr sz="2350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2350">
              <a:latin typeface="Calibri"/>
              <a:cs typeface="Calibri"/>
            </a:endParaRPr>
          </a:p>
          <a:p>
            <a:pPr marL="400685">
              <a:lnSpc>
                <a:spcPct val="100000"/>
              </a:lnSpc>
              <a:spcBef>
                <a:spcPts val="509"/>
              </a:spcBef>
            </a:pPr>
            <a:r>
              <a:rPr sz="2350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700" spc="-5" dirty="0">
                <a:solidFill>
                  <a:srgbClr val="006FBF"/>
                </a:solidFill>
                <a:latin typeface="Calibri"/>
                <a:cs typeface="Calibri"/>
              </a:rPr>
              <a:t>&lt;/script&gt;</a:t>
            </a:r>
            <a:endParaRPr sz="2700">
              <a:latin typeface="Calibri"/>
              <a:cs typeface="Calibri"/>
            </a:endParaRPr>
          </a:p>
          <a:p>
            <a:pPr marL="304800" marR="5080" indent="-292100">
              <a:lnSpc>
                <a:spcPct val="100600"/>
              </a:lnSpc>
              <a:spcBef>
                <a:spcPts val="550"/>
              </a:spcBef>
            </a:pPr>
            <a:r>
              <a:rPr sz="2700" spc="0" dirty="0">
                <a:solidFill>
                  <a:srgbClr val="006FBF"/>
                </a:solidFill>
                <a:latin typeface="Calibri"/>
                <a:cs typeface="Calibri"/>
              </a:rPr>
              <a:t>&lt;p&gt;&lt;a </a:t>
            </a:r>
            <a:r>
              <a:rPr sz="2700" spc="-10" dirty="0">
                <a:solidFill>
                  <a:srgbClr val="006FBF"/>
                </a:solidFill>
                <a:latin typeface="Calibri"/>
                <a:cs typeface="Calibri"/>
              </a:rPr>
              <a:t>href="</a:t>
            </a:r>
            <a:r>
              <a:rPr sz="2700" spc="-10" dirty="0">
                <a:solidFill>
                  <a:srgbClr val="006FBF"/>
                </a:solidFill>
                <a:latin typeface="Calibri"/>
                <a:cs typeface="Calibri"/>
                <a:hlinkClick r:id="rId2"/>
              </a:rPr>
              <a:t>http://www.w3schools.com" </a:t>
            </a:r>
            <a:r>
              <a:rPr sz="2700" spc="-1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6FBF"/>
                </a:solidFill>
                <a:latin typeface="Calibri"/>
                <a:cs typeface="Calibri"/>
              </a:rPr>
              <a:t>id="w3s"&gt;W3Schools.com&lt;/a&gt;&lt;/p&gt;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700" dirty="0">
                <a:solidFill>
                  <a:srgbClr val="006FBF"/>
                </a:solidFill>
                <a:latin typeface="Calibri"/>
                <a:cs typeface="Calibri"/>
              </a:rPr>
              <a:t>&lt;button&gt;Show </a:t>
            </a:r>
            <a:r>
              <a:rPr sz="2700" spc="-10" dirty="0">
                <a:solidFill>
                  <a:srgbClr val="006FBF"/>
                </a:solidFill>
                <a:latin typeface="Calibri"/>
                <a:cs typeface="Calibri"/>
              </a:rPr>
              <a:t>href</a:t>
            </a:r>
            <a:r>
              <a:rPr sz="2700" spc="-2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6FBF"/>
                </a:solidFill>
                <a:latin typeface="Calibri"/>
                <a:cs typeface="Calibri"/>
              </a:rPr>
              <a:t>Value&lt;/button&gt;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97840"/>
            <a:ext cx="7327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Đặt </a:t>
            </a:r>
            <a:r>
              <a:rPr spc="-5" dirty="0"/>
              <a:t>thuộc tính </a:t>
            </a:r>
            <a:r>
              <a:rPr dirty="0"/>
              <a:t>đối </a:t>
            </a:r>
            <a:r>
              <a:rPr spc="-5" dirty="0"/>
              <a:t>tượng </a:t>
            </a:r>
            <a:r>
              <a:rPr spc="-20" dirty="0"/>
              <a:t>tài</a:t>
            </a:r>
            <a:r>
              <a:rPr spc="-35" dirty="0"/>
              <a:t> </a:t>
            </a:r>
            <a:r>
              <a:rPr spc="-5" dirty="0"/>
              <a:t>liệu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9915"/>
            <a:ext cx="6799580" cy="4538422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38760" indent="-22606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100" spc="-10" dirty="0">
                <a:latin typeface="Calibri"/>
                <a:cs typeface="Calibri"/>
              </a:rPr>
              <a:t>Đặt </a:t>
            </a:r>
            <a:r>
              <a:rPr sz="2100" dirty="0">
                <a:latin typeface="Calibri"/>
                <a:cs typeface="Calibri"/>
              </a:rPr>
              <a:t>nội </a:t>
            </a:r>
            <a:r>
              <a:rPr sz="2100" spc="-5" dirty="0">
                <a:latin typeface="Calibri"/>
                <a:cs typeface="Calibri"/>
              </a:rPr>
              <a:t>dung </a:t>
            </a:r>
            <a:r>
              <a:rPr sz="2100" spc="-10" dirty="0">
                <a:latin typeface="Calibri"/>
                <a:cs typeface="Calibri"/>
              </a:rPr>
              <a:t>văn </a:t>
            </a:r>
            <a:r>
              <a:rPr sz="2100" dirty="0">
                <a:latin typeface="Calibri"/>
                <a:cs typeface="Calibri"/>
              </a:rPr>
              <a:t>bản </a:t>
            </a:r>
            <a:r>
              <a:rPr sz="2100" spc="-5" dirty="0">
                <a:latin typeface="Calibri"/>
                <a:cs typeface="Calibri"/>
              </a:rPr>
              <a:t>của </a:t>
            </a:r>
            <a:r>
              <a:rPr sz="2100" dirty="0">
                <a:latin typeface="Calibri"/>
                <a:cs typeface="Calibri"/>
              </a:rPr>
              <a:t>đối tượng </a:t>
            </a:r>
            <a:r>
              <a:rPr sz="2100" spc="-10" dirty="0">
                <a:latin typeface="Calibri"/>
                <a:cs typeface="Calibri"/>
              </a:rPr>
              <a:t>tài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liệu</a:t>
            </a:r>
            <a:endParaRPr sz="2100" dirty="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370"/>
              </a:spcBef>
            </a:pPr>
            <a:r>
              <a:rPr sz="1850" spc="-10" dirty="0">
                <a:solidFill>
                  <a:srgbClr val="006FBF"/>
                </a:solidFill>
                <a:latin typeface="Calibri"/>
                <a:cs typeface="Calibri"/>
              </a:rPr>
              <a:t>$(selector).text(“new </a:t>
            </a:r>
            <a:r>
              <a:rPr sz="1850" spc="-5" dirty="0">
                <a:solidFill>
                  <a:srgbClr val="006FBF"/>
                </a:solidFill>
                <a:latin typeface="Calibri"/>
                <a:cs typeface="Calibri"/>
              </a:rPr>
              <a:t>text”);</a:t>
            </a:r>
            <a:endParaRPr sz="1850" dirty="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350"/>
              </a:spcBef>
            </a:pPr>
            <a:r>
              <a:rPr sz="1850" spc="-10" dirty="0">
                <a:solidFill>
                  <a:srgbClr val="006FBF"/>
                </a:solidFill>
                <a:latin typeface="Calibri"/>
                <a:cs typeface="Calibri"/>
              </a:rPr>
              <a:t>$(selector).text(function(i, </a:t>
            </a:r>
            <a:r>
              <a:rPr sz="1850" spc="-30" dirty="0">
                <a:solidFill>
                  <a:srgbClr val="006FBF"/>
                </a:solidFill>
                <a:latin typeface="Calibri"/>
                <a:cs typeface="Calibri"/>
              </a:rPr>
              <a:t>oldText) </a:t>
            </a:r>
            <a:r>
              <a:rPr sz="1850" spc="-10" dirty="0">
                <a:solidFill>
                  <a:srgbClr val="006FBF"/>
                </a:solidFill>
                <a:latin typeface="Calibri"/>
                <a:cs typeface="Calibri"/>
              </a:rPr>
              <a:t>{return</a:t>
            </a:r>
            <a:r>
              <a:rPr sz="1850" spc="3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006FBF"/>
                </a:solidFill>
                <a:latin typeface="Calibri"/>
                <a:cs typeface="Calibri"/>
              </a:rPr>
              <a:t>newText});</a:t>
            </a:r>
            <a:endParaRPr sz="1850" dirty="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100" spc="-10" dirty="0">
                <a:latin typeface="Calibri"/>
                <a:cs typeface="Calibri"/>
              </a:rPr>
              <a:t>Đặt </a:t>
            </a:r>
            <a:r>
              <a:rPr sz="2100" dirty="0">
                <a:latin typeface="Calibri"/>
                <a:cs typeface="Calibri"/>
              </a:rPr>
              <a:t>nội </a:t>
            </a:r>
            <a:r>
              <a:rPr sz="1550" spc="-5" dirty="0">
                <a:latin typeface="Arial"/>
                <a:cs typeface="Arial"/>
              </a:rPr>
              <a:t>dung </a:t>
            </a:r>
            <a:r>
              <a:rPr sz="2100" dirty="0">
                <a:latin typeface="Calibri"/>
                <a:cs typeface="Calibri"/>
              </a:rPr>
              <a:t>HTML </a:t>
            </a:r>
            <a:r>
              <a:rPr sz="2100" spc="-5" dirty="0">
                <a:latin typeface="Calibri"/>
                <a:cs typeface="Calibri"/>
              </a:rPr>
              <a:t>của </a:t>
            </a:r>
            <a:r>
              <a:rPr sz="2100" dirty="0">
                <a:latin typeface="Calibri"/>
                <a:cs typeface="Calibri"/>
              </a:rPr>
              <a:t>đối tượng </a:t>
            </a:r>
            <a:r>
              <a:rPr sz="2100" spc="-5" dirty="0">
                <a:latin typeface="Calibri"/>
                <a:cs typeface="Calibri"/>
              </a:rPr>
              <a:t>tài</a:t>
            </a:r>
            <a:r>
              <a:rPr sz="2100" spc="5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liệu</a:t>
            </a:r>
            <a:endParaRPr sz="2100" dirty="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359"/>
              </a:spcBef>
            </a:pPr>
            <a:r>
              <a:rPr sz="1850" spc="-10" dirty="0">
                <a:solidFill>
                  <a:srgbClr val="006FBF"/>
                </a:solidFill>
                <a:latin typeface="Calibri"/>
                <a:cs typeface="Calibri"/>
              </a:rPr>
              <a:t>$(selector).html(“new</a:t>
            </a:r>
            <a:r>
              <a:rPr sz="1850" spc="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BF"/>
                </a:solidFill>
                <a:latin typeface="Calibri"/>
                <a:cs typeface="Calibri"/>
              </a:rPr>
              <a:t>html”);</a:t>
            </a:r>
            <a:endParaRPr sz="1850" dirty="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359"/>
              </a:spcBef>
            </a:pPr>
            <a:r>
              <a:rPr sz="1850" spc="-10" dirty="0">
                <a:solidFill>
                  <a:srgbClr val="006FBF"/>
                </a:solidFill>
                <a:latin typeface="Calibri"/>
                <a:cs typeface="Calibri"/>
              </a:rPr>
              <a:t>$(selector).html(function(i, </a:t>
            </a:r>
            <a:r>
              <a:rPr sz="1850" spc="-5" dirty="0">
                <a:solidFill>
                  <a:srgbClr val="006FBF"/>
                </a:solidFill>
                <a:latin typeface="Calibri"/>
                <a:cs typeface="Calibri"/>
              </a:rPr>
              <a:t>oldHtml) </a:t>
            </a:r>
            <a:r>
              <a:rPr sz="1850" spc="-10" dirty="0">
                <a:solidFill>
                  <a:srgbClr val="006FBF"/>
                </a:solidFill>
                <a:latin typeface="Calibri"/>
                <a:cs typeface="Calibri"/>
              </a:rPr>
              <a:t>{return</a:t>
            </a:r>
            <a:r>
              <a:rPr sz="1850" spc="1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BF"/>
                </a:solidFill>
                <a:latin typeface="Calibri"/>
                <a:cs typeface="Calibri"/>
              </a:rPr>
              <a:t>newHtml});</a:t>
            </a:r>
            <a:endParaRPr sz="1850" dirty="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100" spc="-10" dirty="0">
                <a:latin typeface="Calibri"/>
                <a:cs typeface="Calibri"/>
              </a:rPr>
              <a:t>Đặt </a:t>
            </a:r>
            <a:r>
              <a:rPr sz="2100" dirty="0">
                <a:latin typeface="Calibri"/>
                <a:cs typeface="Calibri"/>
              </a:rPr>
              <a:t>giá </a:t>
            </a:r>
            <a:r>
              <a:rPr sz="2100" spc="-5" dirty="0">
                <a:latin typeface="Calibri"/>
                <a:cs typeface="Calibri"/>
              </a:rPr>
              <a:t>trị </a:t>
            </a:r>
            <a:r>
              <a:rPr sz="1550" spc="-5" dirty="0">
                <a:latin typeface="Arial"/>
                <a:cs typeface="Arial"/>
              </a:rPr>
              <a:t>của </a:t>
            </a:r>
            <a:r>
              <a:rPr sz="2100" dirty="0">
                <a:latin typeface="Calibri"/>
                <a:cs typeface="Calibri"/>
              </a:rPr>
              <a:t>đối tượng </a:t>
            </a:r>
            <a:r>
              <a:rPr sz="2100" spc="-10" dirty="0">
                <a:latin typeface="Calibri"/>
                <a:cs typeface="Calibri"/>
              </a:rPr>
              <a:t>tài</a:t>
            </a:r>
            <a:r>
              <a:rPr sz="2100" spc="5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liệu</a:t>
            </a:r>
            <a:endParaRPr sz="2100" dirty="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370"/>
              </a:spcBef>
            </a:pPr>
            <a:r>
              <a:rPr sz="1850" spc="-10" dirty="0">
                <a:solidFill>
                  <a:srgbClr val="006FBF"/>
                </a:solidFill>
                <a:latin typeface="Calibri"/>
                <a:cs typeface="Calibri"/>
              </a:rPr>
              <a:t>$(selector).val(“new value”);</a:t>
            </a:r>
            <a:endParaRPr sz="1850" dirty="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359"/>
              </a:spcBef>
            </a:pPr>
            <a:r>
              <a:rPr sz="1850" spc="-10" dirty="0">
                <a:solidFill>
                  <a:srgbClr val="006FBF"/>
                </a:solidFill>
                <a:latin typeface="Calibri"/>
                <a:cs typeface="Calibri"/>
              </a:rPr>
              <a:t>$(selector).val(function(i, </a:t>
            </a:r>
            <a:r>
              <a:rPr sz="1850" spc="-20" dirty="0">
                <a:solidFill>
                  <a:srgbClr val="006FBF"/>
                </a:solidFill>
                <a:latin typeface="Calibri"/>
                <a:cs typeface="Calibri"/>
              </a:rPr>
              <a:t>oldValue) </a:t>
            </a:r>
            <a:r>
              <a:rPr sz="1850" spc="-10" dirty="0">
                <a:solidFill>
                  <a:srgbClr val="006FBF"/>
                </a:solidFill>
                <a:latin typeface="Calibri"/>
                <a:cs typeface="Calibri"/>
              </a:rPr>
              <a:t>{return</a:t>
            </a:r>
            <a:r>
              <a:rPr sz="1850" spc="2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BF"/>
                </a:solidFill>
                <a:latin typeface="Calibri"/>
                <a:cs typeface="Calibri"/>
              </a:rPr>
              <a:t>newValue});</a:t>
            </a:r>
            <a:endParaRPr sz="1850" dirty="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100" spc="-10" dirty="0">
                <a:latin typeface="Calibri"/>
                <a:cs typeface="Calibri"/>
              </a:rPr>
              <a:t>Đặt </a:t>
            </a:r>
            <a:r>
              <a:rPr sz="2100" dirty="0">
                <a:latin typeface="Calibri"/>
                <a:cs typeface="Calibri"/>
              </a:rPr>
              <a:t>giá </a:t>
            </a:r>
            <a:r>
              <a:rPr sz="2100" spc="-5" dirty="0">
                <a:latin typeface="Calibri"/>
                <a:cs typeface="Calibri"/>
              </a:rPr>
              <a:t>trị thuộc tính của </a:t>
            </a:r>
            <a:r>
              <a:rPr sz="2100" dirty="0">
                <a:latin typeface="Calibri"/>
                <a:cs typeface="Calibri"/>
              </a:rPr>
              <a:t>đối tượng </a:t>
            </a:r>
            <a:r>
              <a:rPr sz="2100" spc="-10" dirty="0">
                <a:latin typeface="Calibri"/>
                <a:cs typeface="Calibri"/>
              </a:rPr>
              <a:t>tài</a:t>
            </a:r>
            <a:r>
              <a:rPr sz="2100" spc="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liệu</a:t>
            </a:r>
            <a:endParaRPr sz="2100" dirty="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359"/>
              </a:spcBef>
            </a:pPr>
            <a:r>
              <a:rPr sz="1850" spc="-20" dirty="0">
                <a:solidFill>
                  <a:srgbClr val="006FBF"/>
                </a:solidFill>
                <a:latin typeface="Calibri"/>
                <a:cs typeface="Calibri"/>
              </a:rPr>
              <a:t>$</a:t>
            </a:r>
            <a:r>
              <a:rPr lang="en-US" sz="1850" spc="-20" dirty="0">
                <a:solidFill>
                  <a:srgbClr val="006FBF"/>
                </a:solidFill>
                <a:latin typeface="Calibri"/>
                <a:cs typeface="Calibri"/>
              </a:rPr>
              <a:t>(</a:t>
            </a:r>
            <a:r>
              <a:rPr sz="1850" spc="-20" dirty="0">
                <a:solidFill>
                  <a:srgbClr val="006FBF"/>
                </a:solidFill>
                <a:latin typeface="Calibri"/>
                <a:cs typeface="Calibri"/>
              </a:rPr>
              <a:t>selector).attr(“attr1”, </a:t>
            </a:r>
            <a:r>
              <a:rPr sz="1850" spc="-10" dirty="0">
                <a:solidFill>
                  <a:srgbClr val="006FBF"/>
                </a:solidFill>
                <a:latin typeface="Calibri"/>
                <a:cs typeface="Calibri"/>
              </a:rPr>
              <a:t>“new</a:t>
            </a:r>
            <a:r>
              <a:rPr sz="1850" spc="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BF"/>
                </a:solidFill>
                <a:latin typeface="Calibri"/>
                <a:cs typeface="Calibri"/>
              </a:rPr>
              <a:t>value”);</a:t>
            </a:r>
            <a:endParaRPr sz="1850" dirty="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359"/>
              </a:spcBef>
            </a:pPr>
            <a:r>
              <a:rPr sz="1850" spc="-10" dirty="0">
                <a:solidFill>
                  <a:srgbClr val="006FBF"/>
                </a:solidFill>
                <a:latin typeface="Calibri"/>
                <a:cs typeface="Calibri"/>
              </a:rPr>
              <a:t>$</a:t>
            </a:r>
            <a:r>
              <a:rPr lang="en-US" sz="1850" spc="-10" dirty="0">
                <a:solidFill>
                  <a:srgbClr val="006FBF"/>
                </a:solidFill>
                <a:latin typeface="Calibri"/>
                <a:cs typeface="Calibri"/>
              </a:rPr>
              <a:t>(</a:t>
            </a:r>
            <a:r>
              <a:rPr sz="1850" spc="-10" dirty="0">
                <a:solidFill>
                  <a:srgbClr val="006FBF"/>
                </a:solidFill>
                <a:latin typeface="Calibri"/>
                <a:cs typeface="Calibri"/>
              </a:rPr>
              <a:t>selector).attr({“attr1”:“new </a:t>
            </a:r>
            <a:r>
              <a:rPr sz="1850" spc="-30" dirty="0">
                <a:solidFill>
                  <a:srgbClr val="006FBF"/>
                </a:solidFill>
                <a:latin typeface="Calibri"/>
                <a:cs typeface="Calibri"/>
              </a:rPr>
              <a:t>value1”, </a:t>
            </a:r>
            <a:r>
              <a:rPr sz="1850" spc="-15" dirty="0">
                <a:solidFill>
                  <a:srgbClr val="006FBF"/>
                </a:solidFill>
                <a:latin typeface="Calibri"/>
                <a:cs typeface="Calibri"/>
              </a:rPr>
              <a:t>“attr2”:“new </a:t>
            </a:r>
            <a:r>
              <a:rPr sz="1850" spc="-30" dirty="0">
                <a:solidFill>
                  <a:srgbClr val="006FBF"/>
                </a:solidFill>
                <a:latin typeface="Calibri"/>
                <a:cs typeface="Calibri"/>
              </a:rPr>
              <a:t>value2”,</a:t>
            </a:r>
            <a:r>
              <a:rPr sz="1850" spc="7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BF"/>
                </a:solidFill>
                <a:latin typeface="Calibri"/>
                <a:cs typeface="Calibri"/>
              </a:rPr>
              <a:t>…});</a:t>
            </a:r>
            <a:endParaRPr sz="1850" dirty="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359"/>
              </a:spcBef>
            </a:pPr>
            <a:r>
              <a:rPr sz="1850" spc="-15" dirty="0">
                <a:solidFill>
                  <a:srgbClr val="006FBF"/>
                </a:solidFill>
                <a:latin typeface="Calibri"/>
                <a:cs typeface="Calibri"/>
              </a:rPr>
              <a:t>$(selector).attr(“attribute”, </a:t>
            </a:r>
            <a:r>
              <a:rPr sz="1850" spc="-5" dirty="0">
                <a:solidFill>
                  <a:srgbClr val="006FBF"/>
                </a:solidFill>
                <a:latin typeface="Calibri"/>
                <a:cs typeface="Calibri"/>
              </a:rPr>
              <a:t>function(i, </a:t>
            </a:r>
            <a:r>
              <a:rPr sz="1850" spc="-20" dirty="0">
                <a:solidFill>
                  <a:srgbClr val="006FBF"/>
                </a:solidFill>
                <a:latin typeface="Calibri"/>
                <a:cs typeface="Calibri"/>
              </a:rPr>
              <a:t>oldValue) </a:t>
            </a:r>
            <a:r>
              <a:rPr sz="1850" spc="-10" dirty="0">
                <a:solidFill>
                  <a:srgbClr val="006FBF"/>
                </a:solidFill>
                <a:latin typeface="Calibri"/>
                <a:cs typeface="Calibri"/>
              </a:rPr>
              <a:t>{return</a:t>
            </a:r>
            <a:r>
              <a:rPr sz="1850" spc="1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BF"/>
                </a:solidFill>
                <a:latin typeface="Calibri"/>
                <a:cs typeface="Calibri"/>
              </a:rPr>
              <a:t>newValue});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5190" y="643382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0" y="223520"/>
            <a:ext cx="207898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Nội</a:t>
            </a:r>
            <a:r>
              <a:rPr spc="-80" dirty="0"/>
              <a:t> </a:t>
            </a:r>
            <a:r>
              <a:rPr spc="-5" dirty="0"/>
              <a:t>dung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03020"/>
            <a:ext cx="168275" cy="34417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539" y="1322070"/>
            <a:ext cx="5833745" cy="344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jQuery là </a:t>
            </a:r>
            <a:r>
              <a:rPr sz="3200" dirty="0">
                <a:latin typeface="Calibri"/>
                <a:cs typeface="Calibri"/>
              </a:rPr>
              <a:t>gì, </a:t>
            </a:r>
            <a:r>
              <a:rPr sz="3200" spc="-5" dirty="0">
                <a:latin typeface="Calibri"/>
                <a:cs typeface="Calibri"/>
              </a:rPr>
              <a:t>vì sao sử dụng jQuery?  </a:t>
            </a:r>
            <a:r>
              <a:rPr sz="3200" spc="-40" dirty="0">
                <a:latin typeface="Calibri"/>
                <a:cs typeface="Calibri"/>
              </a:rPr>
              <a:t>Xử </a:t>
            </a:r>
            <a:r>
              <a:rPr sz="3200" spc="-5" dirty="0">
                <a:latin typeface="Calibri"/>
                <a:cs typeface="Calibri"/>
              </a:rPr>
              <a:t>lý sự kiện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HTML</a:t>
            </a:r>
            <a:endParaRPr sz="3200">
              <a:latin typeface="Calibri"/>
              <a:cs typeface="Calibri"/>
            </a:endParaRPr>
          </a:p>
          <a:p>
            <a:pPr marL="12700" marR="2319655">
              <a:lnSpc>
                <a:spcPts val="4490"/>
              </a:lnSpc>
              <a:spcBef>
                <a:spcPts val="250"/>
              </a:spcBef>
            </a:pPr>
            <a:r>
              <a:rPr sz="3200" spc="-5" dirty="0">
                <a:latin typeface="Calibri"/>
                <a:cs typeface="Calibri"/>
              </a:rPr>
              <a:t>Thao </a:t>
            </a:r>
            <a:r>
              <a:rPr sz="3200" spc="-20" dirty="0">
                <a:latin typeface="Calibri"/>
                <a:cs typeface="Calibri"/>
              </a:rPr>
              <a:t>tác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HTML/DOM  Thao </a:t>
            </a:r>
            <a:r>
              <a:rPr sz="3200" spc="-20" dirty="0">
                <a:latin typeface="Calibri"/>
                <a:cs typeface="Calibri"/>
              </a:rPr>
              <a:t>tác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CSS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200" spc="-5" dirty="0">
                <a:latin typeface="Calibri"/>
                <a:cs typeface="Calibri"/>
              </a:rPr>
              <a:t>Hiệu ứng </a:t>
            </a:r>
            <a:r>
              <a:rPr sz="3200" spc="-30" dirty="0">
                <a:latin typeface="Calibri"/>
                <a:cs typeface="Calibri"/>
              </a:rPr>
              <a:t>và </a:t>
            </a:r>
            <a:r>
              <a:rPr sz="3200" spc="-10" dirty="0">
                <a:latin typeface="Calibri"/>
                <a:cs typeface="Calibri"/>
              </a:rPr>
              <a:t>hoạt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cảnh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200" spc="-5" dirty="0">
                <a:latin typeface="Calibri"/>
                <a:cs typeface="Calibri"/>
              </a:rPr>
              <a:t>Các tiện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ích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3779" y="497840"/>
            <a:ext cx="4525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Ví </a:t>
            </a:r>
            <a:r>
              <a:rPr dirty="0"/>
              <a:t>dụ </a:t>
            </a:r>
            <a:r>
              <a:rPr spc="-15" dirty="0"/>
              <a:t>đặt </a:t>
            </a:r>
            <a:r>
              <a:rPr spc="-5" dirty="0"/>
              <a:t>thuộc</a:t>
            </a:r>
            <a:r>
              <a:rPr spc="-80" dirty="0"/>
              <a:t> </a:t>
            </a:r>
            <a:r>
              <a:rPr spc="-5" dirty="0"/>
              <a:t>tính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7245"/>
            <a:ext cx="2840990" cy="66294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15" dirty="0">
                <a:solidFill>
                  <a:srgbClr val="006FBF"/>
                </a:solidFill>
                <a:latin typeface="Calibri"/>
                <a:cs typeface="Calibri"/>
              </a:rPr>
              <a:t>&lt;script&gt;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spc="-15" dirty="0">
                <a:solidFill>
                  <a:srgbClr val="006FBF"/>
                </a:solidFill>
                <a:latin typeface="Calibri"/>
                <a:cs typeface="Calibri"/>
              </a:rPr>
              <a:t>$(document).ready(function(){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5308" y="2223516"/>
            <a:ext cx="4219575" cy="98044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3103880" algn="l"/>
              </a:tabLst>
            </a:pPr>
            <a:r>
              <a:rPr sz="1800" spc="-15" dirty="0">
                <a:solidFill>
                  <a:srgbClr val="006FBF"/>
                </a:solidFill>
                <a:latin typeface="Calibri"/>
                <a:cs typeface="Calibri"/>
              </a:rPr>
              <a:t>$("#test1").text("Hello</a:t>
            </a:r>
            <a:r>
              <a:rPr sz="1800" spc="1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BF"/>
                </a:solidFill>
                <a:latin typeface="Calibri"/>
                <a:cs typeface="Calibri"/>
              </a:rPr>
              <a:t>world!");	});</a:t>
            </a:r>
            <a:endParaRPr sz="18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  <a:spcBef>
                <a:spcPts val="350"/>
              </a:spcBef>
              <a:tabLst>
                <a:tab pos="4004310" algn="l"/>
              </a:tabLst>
            </a:pPr>
            <a:r>
              <a:rPr sz="1800" spc="-5" dirty="0">
                <a:solidFill>
                  <a:srgbClr val="006FBF"/>
                </a:solidFill>
                <a:latin typeface="Calibri"/>
                <a:cs typeface="Calibri"/>
              </a:rPr>
              <a:t>$("</a:t>
            </a:r>
            <a:r>
              <a:rPr sz="1800" spc="-20" dirty="0">
                <a:solidFill>
                  <a:srgbClr val="006FBF"/>
                </a:solidFill>
                <a:latin typeface="Calibri"/>
                <a:cs typeface="Calibri"/>
              </a:rPr>
              <a:t>#</a:t>
            </a:r>
            <a:r>
              <a:rPr sz="1800" spc="-25" dirty="0">
                <a:solidFill>
                  <a:srgbClr val="006FB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6FB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006FB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006FB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006FBF"/>
                </a:solidFill>
                <a:latin typeface="Calibri"/>
                <a:cs typeface="Calibri"/>
              </a:rPr>
              <a:t>2"</a:t>
            </a:r>
            <a:r>
              <a:rPr sz="1800" spc="-10" dirty="0">
                <a:solidFill>
                  <a:srgbClr val="006FBF"/>
                </a:solidFill>
                <a:latin typeface="Calibri"/>
                <a:cs typeface="Calibri"/>
              </a:rPr>
              <a:t>)</a:t>
            </a:r>
            <a:r>
              <a:rPr sz="1800" dirty="0">
                <a:solidFill>
                  <a:srgbClr val="006FBF"/>
                </a:solidFill>
                <a:latin typeface="Calibri"/>
                <a:cs typeface="Calibri"/>
              </a:rPr>
              <a:t>.</a:t>
            </a:r>
            <a:r>
              <a:rPr sz="1800" spc="-35" dirty="0">
                <a:solidFill>
                  <a:srgbClr val="006FB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006FBF"/>
                </a:solidFill>
                <a:latin typeface="Calibri"/>
                <a:cs typeface="Calibri"/>
              </a:rPr>
              <a:t>tml(</a:t>
            </a:r>
            <a:r>
              <a:rPr sz="1800" spc="-5" dirty="0">
                <a:solidFill>
                  <a:srgbClr val="006FBF"/>
                </a:solidFill>
                <a:latin typeface="Calibri"/>
                <a:cs typeface="Calibri"/>
              </a:rPr>
              <a:t>"</a:t>
            </a:r>
            <a:r>
              <a:rPr sz="1800" spc="-20" dirty="0">
                <a:solidFill>
                  <a:srgbClr val="006FBF"/>
                </a:solidFill>
                <a:latin typeface="Calibri"/>
                <a:cs typeface="Calibri"/>
              </a:rPr>
              <a:t>&lt;</a:t>
            </a:r>
            <a:r>
              <a:rPr sz="1800" spc="-15" dirty="0">
                <a:solidFill>
                  <a:srgbClr val="006FBF"/>
                </a:solidFill>
                <a:latin typeface="Calibri"/>
                <a:cs typeface="Calibri"/>
              </a:rPr>
              <a:t>b&gt;</a:t>
            </a:r>
            <a:r>
              <a:rPr sz="1800" spc="-10" dirty="0">
                <a:solidFill>
                  <a:srgbClr val="006FBF"/>
                </a:solidFill>
                <a:latin typeface="Calibri"/>
                <a:cs typeface="Calibri"/>
              </a:rPr>
              <a:t>H</a:t>
            </a:r>
            <a:r>
              <a:rPr sz="1800" spc="-15" dirty="0">
                <a:solidFill>
                  <a:srgbClr val="006FB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006FBF"/>
                </a:solidFill>
                <a:latin typeface="Calibri"/>
                <a:cs typeface="Calibri"/>
              </a:rPr>
              <a:t>llo</a:t>
            </a:r>
            <a:r>
              <a:rPr sz="1800" spc="-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6FBF"/>
                </a:solidFill>
                <a:latin typeface="Calibri"/>
                <a:cs typeface="Calibri"/>
              </a:rPr>
              <a:t>w</a:t>
            </a:r>
            <a:r>
              <a:rPr sz="1800" spc="-20" dirty="0">
                <a:solidFill>
                  <a:srgbClr val="006FB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006FB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006FBF"/>
                </a:solidFill>
                <a:latin typeface="Calibri"/>
                <a:cs typeface="Calibri"/>
              </a:rPr>
              <a:t>l</a:t>
            </a:r>
            <a:r>
              <a:rPr sz="1800" spc="-20" dirty="0">
                <a:solidFill>
                  <a:srgbClr val="006FB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006FBF"/>
                </a:solidFill>
                <a:latin typeface="Calibri"/>
                <a:cs typeface="Calibri"/>
              </a:rPr>
              <a:t>!</a:t>
            </a:r>
            <a:r>
              <a:rPr sz="1800" spc="-10" dirty="0">
                <a:solidFill>
                  <a:srgbClr val="006FBF"/>
                </a:solidFill>
                <a:latin typeface="Calibri"/>
                <a:cs typeface="Calibri"/>
              </a:rPr>
              <a:t>&lt;</a:t>
            </a:r>
            <a:r>
              <a:rPr sz="1800" dirty="0">
                <a:solidFill>
                  <a:srgbClr val="006FBF"/>
                </a:solidFill>
                <a:latin typeface="Calibri"/>
                <a:cs typeface="Calibri"/>
              </a:rPr>
              <a:t>/</a:t>
            </a:r>
            <a:r>
              <a:rPr sz="1800" spc="-20" dirty="0">
                <a:solidFill>
                  <a:srgbClr val="006FBF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solidFill>
                  <a:srgbClr val="006FBF"/>
                </a:solidFill>
                <a:latin typeface="Calibri"/>
                <a:cs typeface="Calibri"/>
              </a:rPr>
              <a:t>&gt;</a:t>
            </a:r>
            <a:r>
              <a:rPr sz="1800" spc="-5" dirty="0">
                <a:solidFill>
                  <a:srgbClr val="006FB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solidFill>
                  <a:srgbClr val="006FBF"/>
                </a:solidFill>
                <a:latin typeface="Calibri"/>
                <a:cs typeface="Calibri"/>
              </a:rPr>
              <a:t>)</a:t>
            </a:r>
            <a:r>
              <a:rPr sz="1800" spc="-5" dirty="0">
                <a:solidFill>
                  <a:srgbClr val="006FBF"/>
                </a:solidFill>
                <a:latin typeface="Calibri"/>
                <a:cs typeface="Calibri"/>
              </a:rPr>
              <a:t>;</a:t>
            </a:r>
            <a:r>
              <a:rPr sz="1800" dirty="0">
                <a:solidFill>
                  <a:srgbClr val="006FBF"/>
                </a:solidFill>
                <a:latin typeface="Calibri"/>
                <a:cs typeface="Calibri"/>
              </a:rPr>
              <a:t>	</a:t>
            </a:r>
            <a:r>
              <a:rPr sz="1800" spc="-5" dirty="0">
                <a:solidFill>
                  <a:srgbClr val="006FBF"/>
                </a:solidFill>
                <a:latin typeface="Calibri"/>
                <a:cs typeface="Calibri"/>
              </a:rPr>
              <a:t>}</a:t>
            </a:r>
            <a:r>
              <a:rPr sz="1800" spc="-10" dirty="0">
                <a:solidFill>
                  <a:srgbClr val="006FBF"/>
                </a:solidFill>
                <a:latin typeface="Calibri"/>
                <a:cs typeface="Calibri"/>
              </a:rPr>
              <a:t>)</a:t>
            </a:r>
            <a:r>
              <a:rPr sz="1800" spc="-5" dirty="0">
                <a:solidFill>
                  <a:srgbClr val="006FBF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  <a:spcBef>
                <a:spcPts val="340"/>
              </a:spcBef>
            </a:pPr>
            <a:r>
              <a:rPr sz="1800" spc="-15" dirty="0">
                <a:solidFill>
                  <a:srgbClr val="006FBF"/>
                </a:solidFill>
                <a:latin typeface="Calibri"/>
                <a:cs typeface="Calibri"/>
              </a:rPr>
              <a:t>$("#test3").val("Dolly </a:t>
            </a:r>
            <a:r>
              <a:rPr sz="1800" spc="-10" dirty="0">
                <a:solidFill>
                  <a:srgbClr val="006FBF"/>
                </a:solidFill>
                <a:latin typeface="Calibri"/>
                <a:cs typeface="Calibri"/>
              </a:rPr>
              <a:t>Duck");</a:t>
            </a:r>
            <a:r>
              <a:rPr sz="1800" spc="-5" dirty="0">
                <a:solidFill>
                  <a:srgbClr val="006FBF"/>
                </a:solidFill>
                <a:latin typeface="Calibri"/>
                <a:cs typeface="Calibri"/>
              </a:rPr>
              <a:t> });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223516"/>
            <a:ext cx="2607945" cy="161798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450"/>
              </a:spcBef>
            </a:pPr>
            <a:r>
              <a:rPr sz="1800" spc="-10" dirty="0">
                <a:solidFill>
                  <a:srgbClr val="006FBF"/>
                </a:solidFill>
                <a:latin typeface="Calibri"/>
                <a:cs typeface="Calibri"/>
              </a:rPr>
              <a:t>$("#btn1").click(function(){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solidFill>
                  <a:srgbClr val="006FBF"/>
                </a:solidFill>
                <a:latin typeface="Calibri"/>
                <a:cs typeface="Calibri"/>
              </a:rPr>
              <a:t>$("#btn2").click(function(){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  <a:spcBef>
                <a:spcPts val="340"/>
              </a:spcBef>
            </a:pPr>
            <a:r>
              <a:rPr sz="1800" spc="-10" dirty="0">
                <a:solidFill>
                  <a:srgbClr val="006FBF"/>
                </a:solidFill>
                <a:latin typeface="Calibri"/>
                <a:cs typeface="Calibri"/>
              </a:rPr>
              <a:t>$("#btn3").click(function(){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spc="-15" dirty="0">
                <a:solidFill>
                  <a:srgbClr val="006FBF"/>
                </a:solidFill>
                <a:latin typeface="Calibri"/>
                <a:cs typeface="Calibri"/>
              </a:rPr>
              <a:t>&lt;/script&gt;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134865"/>
            <a:ext cx="6838950" cy="193421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10" dirty="0">
                <a:solidFill>
                  <a:srgbClr val="006FBF"/>
                </a:solidFill>
                <a:latin typeface="Calibri"/>
                <a:cs typeface="Calibri"/>
              </a:rPr>
              <a:t>&lt;p </a:t>
            </a:r>
            <a:r>
              <a:rPr sz="1800" spc="-15" dirty="0">
                <a:solidFill>
                  <a:srgbClr val="006FBF"/>
                </a:solidFill>
                <a:latin typeface="Calibri"/>
                <a:cs typeface="Calibri"/>
              </a:rPr>
              <a:t>id="test1"&gt;This is </a:t>
            </a:r>
            <a:r>
              <a:rPr sz="1800" spc="-5" dirty="0">
                <a:solidFill>
                  <a:srgbClr val="006FB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6FBF"/>
                </a:solidFill>
                <a:latin typeface="Calibri"/>
                <a:cs typeface="Calibri"/>
              </a:rPr>
              <a:t>paragraph.&lt;/p&gt;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spc="-10" dirty="0">
                <a:solidFill>
                  <a:srgbClr val="006FBF"/>
                </a:solidFill>
                <a:latin typeface="Calibri"/>
                <a:cs typeface="Calibri"/>
              </a:rPr>
              <a:t>&lt;p </a:t>
            </a:r>
            <a:r>
              <a:rPr sz="1800" spc="-15" dirty="0">
                <a:solidFill>
                  <a:srgbClr val="006FBF"/>
                </a:solidFill>
                <a:latin typeface="Calibri"/>
                <a:cs typeface="Calibri"/>
              </a:rPr>
              <a:t>id="test2"&gt;This is another</a:t>
            </a:r>
            <a:r>
              <a:rPr sz="1800" spc="2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6FBF"/>
                </a:solidFill>
                <a:latin typeface="Calibri"/>
                <a:cs typeface="Calibri"/>
              </a:rPr>
              <a:t>paragraph.&lt;/p&gt;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solidFill>
                  <a:srgbClr val="006FBF"/>
                </a:solidFill>
                <a:latin typeface="Calibri"/>
                <a:cs typeface="Calibri"/>
              </a:rPr>
              <a:t>&lt;p&gt;Input field: &lt;input </a:t>
            </a:r>
            <a:r>
              <a:rPr sz="1800" spc="-15" dirty="0">
                <a:solidFill>
                  <a:srgbClr val="006FBF"/>
                </a:solidFill>
                <a:latin typeface="Calibri"/>
                <a:cs typeface="Calibri"/>
              </a:rPr>
              <a:t>type="text" id="test3" </a:t>
            </a:r>
            <a:r>
              <a:rPr sz="1800" spc="-20" dirty="0">
                <a:solidFill>
                  <a:srgbClr val="006FBF"/>
                </a:solidFill>
                <a:latin typeface="Calibri"/>
                <a:cs typeface="Calibri"/>
              </a:rPr>
              <a:t>value="Mickey</a:t>
            </a:r>
            <a:r>
              <a:rPr sz="1800" spc="7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6FBF"/>
                </a:solidFill>
                <a:latin typeface="Calibri"/>
                <a:cs typeface="Calibri"/>
              </a:rPr>
              <a:t>Mouse"&gt;&lt;/p&gt;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spc="-15" dirty="0">
                <a:solidFill>
                  <a:srgbClr val="006FBF"/>
                </a:solidFill>
                <a:latin typeface="Calibri"/>
                <a:cs typeface="Calibri"/>
              </a:rPr>
              <a:t>&lt;button id="btn1"&gt;Set</a:t>
            </a:r>
            <a:r>
              <a:rPr sz="180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6FBF"/>
                </a:solidFill>
                <a:latin typeface="Calibri"/>
                <a:cs typeface="Calibri"/>
              </a:rPr>
              <a:t>Text&lt;/button&gt;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spc="-15" dirty="0">
                <a:solidFill>
                  <a:srgbClr val="006FBF"/>
                </a:solidFill>
                <a:latin typeface="Calibri"/>
                <a:cs typeface="Calibri"/>
              </a:rPr>
              <a:t>&lt;button id="btn2"&gt;Set</a:t>
            </a:r>
            <a:r>
              <a:rPr sz="1800" spc="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6FBF"/>
                </a:solidFill>
                <a:latin typeface="Calibri"/>
                <a:cs typeface="Calibri"/>
              </a:rPr>
              <a:t>HTML&lt;/button&gt;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spc="-15" dirty="0">
                <a:solidFill>
                  <a:srgbClr val="006FBF"/>
                </a:solidFill>
                <a:latin typeface="Calibri"/>
                <a:cs typeface="Calibri"/>
              </a:rPr>
              <a:t>&lt;button id="btn3"&gt;Set</a:t>
            </a:r>
            <a:r>
              <a:rPr sz="180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6FBF"/>
                </a:solidFill>
                <a:latin typeface="Calibri"/>
                <a:cs typeface="Calibri"/>
              </a:rPr>
              <a:t>Value&lt;/button&gt;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3779" y="497840"/>
            <a:ext cx="4525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Ví </a:t>
            </a:r>
            <a:r>
              <a:rPr dirty="0"/>
              <a:t>dụ </a:t>
            </a:r>
            <a:r>
              <a:rPr spc="-15" dirty="0"/>
              <a:t>đặt </a:t>
            </a:r>
            <a:r>
              <a:rPr spc="-5" dirty="0"/>
              <a:t>thuộc</a:t>
            </a:r>
            <a:r>
              <a:rPr spc="-80" dirty="0"/>
              <a:t> </a:t>
            </a:r>
            <a:r>
              <a:rPr spc="-5" dirty="0"/>
              <a:t>tính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1911"/>
            <a:ext cx="7967345" cy="42595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950" spc="0" dirty="0">
                <a:solidFill>
                  <a:srgbClr val="006FBF"/>
                </a:solidFill>
                <a:latin typeface="Calibri"/>
                <a:cs typeface="Calibri"/>
              </a:rPr>
              <a:t>&lt;script&gt;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950" spc="0" dirty="0">
                <a:solidFill>
                  <a:srgbClr val="006FBF"/>
                </a:solidFill>
                <a:latin typeface="Calibri"/>
                <a:cs typeface="Calibri"/>
              </a:rPr>
              <a:t>$(document).ready(function(){</a:t>
            </a:r>
            <a:endParaRPr sz="1950">
              <a:latin typeface="Calibri"/>
              <a:cs typeface="Calibri"/>
            </a:endParaRPr>
          </a:p>
          <a:p>
            <a:pPr marL="125095">
              <a:lnSpc>
                <a:spcPct val="100000"/>
              </a:lnSpc>
              <a:spcBef>
                <a:spcPts val="439"/>
              </a:spcBef>
            </a:pPr>
            <a:r>
              <a:rPr sz="1950" spc="0" dirty="0">
                <a:solidFill>
                  <a:srgbClr val="006FBF"/>
                </a:solidFill>
                <a:latin typeface="Calibri"/>
                <a:cs typeface="Calibri"/>
              </a:rPr>
              <a:t>$("button").click(function(){</a:t>
            </a:r>
            <a:endParaRPr sz="195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  <a:spcBef>
                <a:spcPts val="439"/>
              </a:spcBef>
            </a:pPr>
            <a:r>
              <a:rPr sz="1950" spc="0" dirty="0">
                <a:solidFill>
                  <a:srgbClr val="006FBF"/>
                </a:solidFill>
                <a:latin typeface="Calibri"/>
                <a:cs typeface="Calibri"/>
              </a:rPr>
              <a:t>$("#w3s").attr({</a:t>
            </a:r>
            <a:endParaRPr sz="1950">
              <a:latin typeface="Calibri"/>
              <a:cs typeface="Calibri"/>
            </a:endParaRPr>
          </a:p>
          <a:p>
            <a:pPr marL="349885" marR="2958465">
              <a:lnSpc>
                <a:spcPct val="118400"/>
              </a:lnSpc>
              <a:spcBef>
                <a:spcPts val="5"/>
              </a:spcBef>
            </a:pPr>
            <a:r>
              <a:rPr sz="1950" dirty="0">
                <a:solidFill>
                  <a:srgbClr val="006FBF"/>
                </a:solidFill>
                <a:latin typeface="Calibri"/>
                <a:cs typeface="Calibri"/>
              </a:rPr>
              <a:t>"href" </a:t>
            </a:r>
            <a:r>
              <a:rPr sz="1950" spc="0" dirty="0">
                <a:solidFill>
                  <a:srgbClr val="006FBF"/>
                </a:solidFill>
                <a:latin typeface="Calibri"/>
                <a:cs typeface="Calibri"/>
              </a:rPr>
              <a:t>: </a:t>
            </a:r>
            <a:r>
              <a:rPr sz="1950" dirty="0">
                <a:solidFill>
                  <a:srgbClr val="006FBF"/>
                </a:solidFill>
                <a:latin typeface="Calibri"/>
                <a:cs typeface="Calibri"/>
                <a:hlinkClick r:id="rId2"/>
              </a:rPr>
              <a:t>"http://www.w3schools.com/jquery</a:t>
            </a:r>
            <a:r>
              <a:rPr sz="1950" dirty="0">
                <a:solidFill>
                  <a:srgbClr val="006FBF"/>
                </a:solidFill>
                <a:latin typeface="Calibri"/>
                <a:cs typeface="Calibri"/>
              </a:rPr>
              <a:t>",  </a:t>
            </a:r>
            <a:r>
              <a:rPr sz="1950" spc="0" dirty="0">
                <a:solidFill>
                  <a:srgbClr val="006FBF"/>
                </a:solidFill>
                <a:latin typeface="Calibri"/>
                <a:cs typeface="Calibri"/>
              </a:rPr>
              <a:t>"title" : </a:t>
            </a:r>
            <a:r>
              <a:rPr sz="1950" spc="5" dirty="0">
                <a:solidFill>
                  <a:srgbClr val="006FBF"/>
                </a:solidFill>
                <a:latin typeface="Calibri"/>
                <a:cs typeface="Calibri"/>
              </a:rPr>
              <a:t>"W3Schools jQuery</a:t>
            </a:r>
            <a:r>
              <a:rPr sz="1950" spc="-10" dirty="0">
                <a:solidFill>
                  <a:srgbClr val="006FBF"/>
                </a:solidFill>
                <a:latin typeface="Calibri"/>
                <a:cs typeface="Calibri"/>
              </a:rPr>
              <a:t> Tutorial"</a:t>
            </a:r>
            <a:endParaRPr sz="195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  <a:spcBef>
                <a:spcPts val="440"/>
              </a:spcBef>
            </a:pPr>
            <a:r>
              <a:rPr sz="1950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1950">
              <a:latin typeface="Calibri"/>
              <a:cs typeface="Calibri"/>
            </a:endParaRPr>
          </a:p>
          <a:p>
            <a:pPr marL="125095">
              <a:lnSpc>
                <a:spcPct val="100000"/>
              </a:lnSpc>
              <a:spcBef>
                <a:spcPts val="440"/>
              </a:spcBef>
            </a:pPr>
            <a:r>
              <a:rPr sz="1950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950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950" dirty="0">
                <a:solidFill>
                  <a:srgbClr val="006FBF"/>
                </a:solidFill>
                <a:latin typeface="Calibri"/>
                <a:cs typeface="Calibri"/>
              </a:rPr>
              <a:t>&lt;/script&gt;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950" spc="5" dirty="0">
                <a:solidFill>
                  <a:srgbClr val="006FBF"/>
                </a:solidFill>
                <a:latin typeface="Calibri"/>
                <a:cs typeface="Calibri"/>
              </a:rPr>
              <a:t>&lt;p&gt;&lt;a </a:t>
            </a:r>
            <a:r>
              <a:rPr sz="1950" dirty="0">
                <a:solidFill>
                  <a:srgbClr val="006FBF"/>
                </a:solidFill>
                <a:latin typeface="Calibri"/>
                <a:cs typeface="Calibri"/>
              </a:rPr>
              <a:t>href="</a:t>
            </a:r>
            <a:r>
              <a:rPr sz="1950" dirty="0">
                <a:solidFill>
                  <a:srgbClr val="006FBF"/>
                </a:solidFill>
                <a:latin typeface="Calibri"/>
                <a:cs typeface="Calibri"/>
                <a:hlinkClick r:id="rId3"/>
              </a:rPr>
              <a:t>http://www.w3schools.com"</a:t>
            </a:r>
            <a:r>
              <a:rPr sz="1950" spc="100" dirty="0">
                <a:solidFill>
                  <a:srgbClr val="006FB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950" spc="0" dirty="0">
                <a:solidFill>
                  <a:srgbClr val="006FBF"/>
                </a:solidFill>
                <a:latin typeface="Calibri"/>
                <a:cs typeface="Calibri"/>
              </a:rPr>
              <a:t>id="w3s"&gt;W3Schools.com&lt;/a&gt;&lt;/p&gt;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950" spc="0" dirty="0">
                <a:solidFill>
                  <a:srgbClr val="006FBF"/>
                </a:solidFill>
                <a:latin typeface="Calibri"/>
                <a:cs typeface="Calibri"/>
              </a:rPr>
              <a:t>&lt;button&gt;Change </a:t>
            </a:r>
            <a:r>
              <a:rPr sz="1950" dirty="0">
                <a:solidFill>
                  <a:srgbClr val="006FBF"/>
                </a:solidFill>
                <a:latin typeface="Calibri"/>
                <a:cs typeface="Calibri"/>
              </a:rPr>
              <a:t>href </a:t>
            </a:r>
            <a:r>
              <a:rPr sz="1950" spc="10" dirty="0">
                <a:solidFill>
                  <a:srgbClr val="006FBF"/>
                </a:solidFill>
                <a:latin typeface="Calibri"/>
                <a:cs typeface="Calibri"/>
              </a:rPr>
              <a:t>and</a:t>
            </a:r>
            <a:r>
              <a:rPr sz="1950" spc="-1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950" spc="0" dirty="0">
                <a:solidFill>
                  <a:srgbClr val="006FBF"/>
                </a:solidFill>
                <a:latin typeface="Calibri"/>
                <a:cs typeface="Calibri"/>
              </a:rPr>
              <a:t>title&lt;/button&gt;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090" y="497840"/>
            <a:ext cx="7943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Ví </a:t>
            </a:r>
            <a:r>
              <a:rPr dirty="0"/>
              <a:t>dụ </a:t>
            </a:r>
            <a:r>
              <a:rPr spc="-15" dirty="0"/>
              <a:t>đặt </a:t>
            </a:r>
            <a:r>
              <a:rPr spc="-5" dirty="0"/>
              <a:t>thuộc tính </a:t>
            </a:r>
            <a:r>
              <a:rPr spc="-10" dirty="0"/>
              <a:t>với </a:t>
            </a:r>
            <a:r>
              <a:rPr spc="-5" dirty="0"/>
              <a:t>hàm </a:t>
            </a:r>
            <a:r>
              <a:rPr spc="-10" dirty="0"/>
              <a:t>gọi</a:t>
            </a:r>
            <a:r>
              <a:rPr spc="-75" dirty="0"/>
              <a:t> </a:t>
            </a:r>
            <a:r>
              <a:rPr spc="-5" dirty="0"/>
              <a:t>lại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2231"/>
            <a:ext cx="5245100" cy="44411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&lt;script&gt;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$(document).ready(function(){</a:t>
            </a:r>
            <a:endParaRPr sz="115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280"/>
              </a:spcBef>
            </a:pP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$("#btn1").click(function(){</a:t>
            </a:r>
            <a:endParaRPr sz="115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270"/>
              </a:spcBef>
            </a:pP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$("#test1").text(function(i,origText){</a:t>
            </a:r>
            <a:endParaRPr sz="115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  <a:spcBef>
                <a:spcPts val="280"/>
              </a:spcBef>
            </a:pP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return </a:t>
            </a: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"Old </a:t>
            </a: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text: </a:t>
            </a: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" + </a:t>
            </a:r>
            <a:r>
              <a:rPr sz="1150" spc="-5" dirty="0">
                <a:solidFill>
                  <a:srgbClr val="006FBF"/>
                </a:solidFill>
                <a:latin typeface="Calibri"/>
                <a:cs typeface="Calibri"/>
              </a:rPr>
              <a:t>origText </a:t>
            </a: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+ " </a:t>
            </a:r>
            <a:r>
              <a:rPr sz="1150" spc="10" dirty="0">
                <a:solidFill>
                  <a:srgbClr val="006FBF"/>
                </a:solidFill>
                <a:latin typeface="Calibri"/>
                <a:cs typeface="Calibri"/>
              </a:rPr>
              <a:t>New </a:t>
            </a:r>
            <a:r>
              <a:rPr sz="1150" dirty="0">
                <a:solidFill>
                  <a:srgbClr val="006FBF"/>
                </a:solidFill>
                <a:latin typeface="Calibri"/>
                <a:cs typeface="Calibri"/>
              </a:rPr>
              <a:t>text: </a:t>
            </a: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Hello world! </a:t>
            </a: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(index: </a:t>
            </a: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" + </a:t>
            </a: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i </a:t>
            </a: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+</a:t>
            </a:r>
            <a:r>
              <a:rPr sz="1150" spc="-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")";</a:t>
            </a:r>
            <a:endParaRPr sz="115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270"/>
              </a:spcBef>
            </a:pP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115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275"/>
              </a:spcBef>
            </a:pP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</a:pP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$("#btn2").click(function(){</a:t>
            </a:r>
            <a:endParaRPr sz="115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270"/>
              </a:spcBef>
            </a:pP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$("#test2").html(function(i,origText){</a:t>
            </a:r>
            <a:endParaRPr sz="115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  <a:spcBef>
                <a:spcPts val="280"/>
              </a:spcBef>
            </a:pP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return </a:t>
            </a: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"Old </a:t>
            </a: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html: </a:t>
            </a: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" + </a:t>
            </a:r>
            <a:r>
              <a:rPr sz="1150" spc="-5" dirty="0">
                <a:solidFill>
                  <a:srgbClr val="006FBF"/>
                </a:solidFill>
                <a:latin typeface="Calibri"/>
                <a:cs typeface="Calibri"/>
              </a:rPr>
              <a:t>origText </a:t>
            </a: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+ " </a:t>
            </a:r>
            <a:r>
              <a:rPr sz="1150" spc="10" dirty="0">
                <a:solidFill>
                  <a:srgbClr val="006FBF"/>
                </a:solidFill>
                <a:latin typeface="Calibri"/>
                <a:cs typeface="Calibri"/>
              </a:rPr>
              <a:t>New </a:t>
            </a: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html: </a:t>
            </a: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Hello &lt;b&gt;world!&lt;/b&gt; </a:t>
            </a: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(index: </a:t>
            </a: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" + </a:t>
            </a: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i </a:t>
            </a: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+</a:t>
            </a:r>
            <a:r>
              <a:rPr sz="1150" spc="10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")";</a:t>
            </a:r>
            <a:endParaRPr sz="115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270"/>
              </a:spcBef>
            </a:pP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115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280"/>
              </a:spcBef>
            </a:pP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&lt;/script&gt;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spc="10" dirty="0">
                <a:solidFill>
                  <a:srgbClr val="006FBF"/>
                </a:solidFill>
                <a:latin typeface="Calibri"/>
                <a:cs typeface="Calibri"/>
              </a:rPr>
              <a:t>&lt;p </a:t>
            </a: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id="test1"&gt;This is </a:t>
            </a: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a &lt;b&gt;bold&lt;/b&gt;</a:t>
            </a:r>
            <a:r>
              <a:rPr sz="1150" spc="-1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paragraph.&lt;/p&gt;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150" spc="10" dirty="0">
                <a:solidFill>
                  <a:srgbClr val="006FBF"/>
                </a:solidFill>
                <a:latin typeface="Calibri"/>
                <a:cs typeface="Calibri"/>
              </a:rPr>
              <a:t>&lt;p </a:t>
            </a: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id="test2"&gt;This is </a:t>
            </a: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another &lt;b&gt;bold&lt;/b&gt;</a:t>
            </a: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 paragraph.&lt;/p&gt;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&lt;button </a:t>
            </a: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id="btn1"&gt;Show Old/New</a:t>
            </a:r>
            <a:r>
              <a:rPr sz="1150" spc="1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006FBF"/>
                </a:solidFill>
                <a:latin typeface="Calibri"/>
                <a:cs typeface="Calibri"/>
              </a:rPr>
              <a:t>Text&lt;/button&gt;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150" spc="0" dirty="0">
                <a:solidFill>
                  <a:srgbClr val="006FBF"/>
                </a:solidFill>
                <a:latin typeface="Calibri"/>
                <a:cs typeface="Calibri"/>
              </a:rPr>
              <a:t>&lt;button </a:t>
            </a: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id="btn2"&gt;Show Old/New</a:t>
            </a:r>
            <a:r>
              <a:rPr sz="1150" spc="1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150" spc="5" dirty="0">
                <a:solidFill>
                  <a:srgbClr val="006FBF"/>
                </a:solidFill>
                <a:latin typeface="Calibri"/>
                <a:cs typeface="Calibri"/>
              </a:rPr>
              <a:t>HTML&lt;/button&gt;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2820" y="497840"/>
            <a:ext cx="4650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Thêm </a:t>
            </a:r>
            <a:r>
              <a:rPr spc="-5" dirty="0"/>
              <a:t>đối tượng</a:t>
            </a:r>
            <a:r>
              <a:rPr spc="-65" dirty="0"/>
              <a:t> </a:t>
            </a:r>
            <a:r>
              <a:rPr spc="-15" dirty="0"/>
              <a:t>con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3711"/>
            <a:ext cx="7442834" cy="449580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Calibri"/>
                <a:cs typeface="Calibri"/>
              </a:rPr>
              <a:t>Thêm đối tượng </a:t>
            </a:r>
            <a:r>
              <a:rPr sz="2400" spc="-15" dirty="0">
                <a:latin typeface="Calibri"/>
                <a:cs typeface="Calibri"/>
              </a:rPr>
              <a:t>con vào </a:t>
            </a:r>
            <a:r>
              <a:rPr sz="2400" spc="-5" dirty="0">
                <a:latin typeface="Calibri"/>
                <a:cs typeface="Calibri"/>
              </a:rPr>
              <a:t>đầu (thành </a:t>
            </a:r>
            <a:r>
              <a:rPr sz="2400" spc="-15" dirty="0">
                <a:latin typeface="Calibri"/>
                <a:cs typeface="Calibri"/>
              </a:rPr>
              <a:t>con</a:t>
            </a:r>
            <a:r>
              <a:rPr sz="2400" spc="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cả)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sz="2100" spc="-10" dirty="0">
                <a:solidFill>
                  <a:srgbClr val="006FBF"/>
                </a:solidFill>
                <a:latin typeface="Calibri"/>
                <a:cs typeface="Calibri"/>
              </a:rPr>
              <a:t>$(selector).prepend(child1 </a:t>
            </a:r>
            <a:r>
              <a:rPr sz="2100" spc="-5" dirty="0">
                <a:solidFill>
                  <a:srgbClr val="006FBF"/>
                </a:solidFill>
                <a:latin typeface="Calibri"/>
                <a:cs typeface="Calibri"/>
              </a:rPr>
              <a:t>[, child2, child3,</a:t>
            </a:r>
            <a:r>
              <a:rPr sz="2100" spc="3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6FBF"/>
                </a:solidFill>
                <a:latin typeface="Calibri"/>
                <a:cs typeface="Calibri"/>
              </a:rPr>
              <a:t>…])</a:t>
            </a:r>
            <a:endParaRPr sz="2100" dirty="0">
              <a:latin typeface="Calibri"/>
              <a:cs typeface="Calibri"/>
            </a:endParaRPr>
          </a:p>
          <a:p>
            <a:pPr marL="269240" indent="-25654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Calibri"/>
                <a:cs typeface="Calibri"/>
              </a:rPr>
              <a:t>Thêm đối tượng </a:t>
            </a:r>
            <a:r>
              <a:rPr sz="1750" spc="0" dirty="0">
                <a:latin typeface="Arial"/>
                <a:cs typeface="Arial"/>
              </a:rPr>
              <a:t>con </a:t>
            </a:r>
            <a:r>
              <a:rPr sz="2400" spc="-15" dirty="0">
                <a:latin typeface="Calibri"/>
                <a:cs typeface="Calibri"/>
              </a:rPr>
              <a:t>vào </a:t>
            </a:r>
            <a:r>
              <a:rPr sz="2400" spc="-5" dirty="0">
                <a:latin typeface="Calibri"/>
                <a:cs typeface="Calibri"/>
              </a:rPr>
              <a:t>cuối (thành </a:t>
            </a:r>
            <a:r>
              <a:rPr sz="2400" spc="-10" dirty="0">
                <a:latin typeface="Calibri"/>
                <a:cs typeface="Calibri"/>
              </a:rPr>
              <a:t>con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út)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sz="2100" spc="-5" dirty="0">
                <a:solidFill>
                  <a:srgbClr val="006FBF"/>
                </a:solidFill>
                <a:latin typeface="Calibri"/>
                <a:cs typeface="Calibri"/>
              </a:rPr>
              <a:t>$(selector).append(child1 </a:t>
            </a:r>
            <a:r>
              <a:rPr sz="2100" dirty="0">
                <a:solidFill>
                  <a:srgbClr val="006FBF"/>
                </a:solidFill>
                <a:latin typeface="Calibri"/>
                <a:cs typeface="Calibri"/>
              </a:rPr>
              <a:t>[, </a:t>
            </a:r>
            <a:r>
              <a:rPr sz="2100" spc="-5" dirty="0">
                <a:solidFill>
                  <a:srgbClr val="006FBF"/>
                </a:solidFill>
                <a:latin typeface="Calibri"/>
                <a:cs typeface="Calibri"/>
              </a:rPr>
              <a:t>child2, child3,</a:t>
            </a:r>
            <a:r>
              <a:rPr sz="2100" spc="2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6FBF"/>
                </a:solidFill>
                <a:latin typeface="Calibri"/>
                <a:cs typeface="Calibri"/>
              </a:rPr>
              <a:t>…])</a:t>
            </a:r>
            <a:endParaRPr sz="2100" dirty="0">
              <a:latin typeface="Calibri"/>
              <a:cs typeface="Calibri"/>
            </a:endParaRPr>
          </a:p>
          <a:p>
            <a:pPr marL="269240" indent="-25654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Calibri"/>
                <a:cs typeface="Calibri"/>
              </a:rPr>
              <a:t>Ví </a:t>
            </a:r>
            <a:r>
              <a:rPr sz="1750" spc="5" dirty="0">
                <a:latin typeface="Arial"/>
                <a:cs typeface="Arial"/>
              </a:rPr>
              <a:t>dụ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</a:p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sz="2100" spc="-5" dirty="0">
                <a:solidFill>
                  <a:srgbClr val="006FBF"/>
                </a:solidFill>
                <a:latin typeface="Calibri"/>
                <a:cs typeface="Calibri"/>
              </a:rPr>
              <a:t>$("p").prepend(" &lt;b&gt;Appended </a:t>
            </a:r>
            <a:r>
              <a:rPr sz="2100" spc="-10" dirty="0">
                <a:solidFill>
                  <a:srgbClr val="006FBF"/>
                </a:solidFill>
                <a:latin typeface="Calibri"/>
                <a:cs typeface="Calibri"/>
              </a:rPr>
              <a:t>text&lt;/b&gt;.",</a:t>
            </a:r>
            <a:r>
              <a:rPr sz="2100" spc="-5" dirty="0">
                <a:solidFill>
                  <a:srgbClr val="006FBF"/>
                </a:solidFill>
                <a:latin typeface="Calibri"/>
                <a:cs typeface="Calibri"/>
              </a:rPr>
              <a:t> "hello");</a:t>
            </a:r>
            <a:endParaRPr sz="2100" dirty="0">
              <a:latin typeface="Calibri"/>
              <a:cs typeface="Calibri"/>
            </a:endParaRPr>
          </a:p>
          <a:p>
            <a:pPr marL="269240" indent="-25654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Calibri"/>
                <a:cs typeface="Calibri"/>
              </a:rPr>
              <a:t>Ví dụ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</a:p>
          <a:p>
            <a:pPr marL="569595" marR="300355" indent="-214629">
              <a:lnSpc>
                <a:spcPct val="99700"/>
              </a:lnSpc>
              <a:spcBef>
                <a:spcPts val="420"/>
              </a:spcBef>
              <a:tabLst>
                <a:tab pos="3933825" algn="l"/>
                <a:tab pos="4572635" algn="l"/>
              </a:tabLst>
            </a:pPr>
            <a:r>
              <a:rPr sz="2100" spc="-15" dirty="0">
                <a:solidFill>
                  <a:srgbClr val="006FBF"/>
                </a:solidFill>
                <a:latin typeface="Calibri"/>
                <a:cs typeface="Calibri"/>
              </a:rPr>
              <a:t>var</a:t>
            </a:r>
            <a:r>
              <a:rPr sz="2100" spc="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006FBF"/>
                </a:solidFill>
                <a:latin typeface="Calibri"/>
                <a:cs typeface="Calibri"/>
              </a:rPr>
              <a:t>txt1="&lt;p&gt;Text.&lt;/p&gt;";	</a:t>
            </a:r>
            <a:r>
              <a:rPr sz="2100" dirty="0">
                <a:solidFill>
                  <a:srgbClr val="006FBF"/>
                </a:solidFill>
                <a:latin typeface="Calibri"/>
                <a:cs typeface="Calibri"/>
              </a:rPr>
              <a:t>// </a:t>
            </a:r>
            <a:r>
              <a:rPr sz="2100" spc="-15" dirty="0">
                <a:solidFill>
                  <a:srgbClr val="006FBF"/>
                </a:solidFill>
                <a:latin typeface="Calibri"/>
                <a:cs typeface="Calibri"/>
              </a:rPr>
              <a:t>Create </a:t>
            </a:r>
            <a:r>
              <a:rPr sz="2100" spc="-10" dirty="0">
                <a:solidFill>
                  <a:srgbClr val="006FBF"/>
                </a:solidFill>
                <a:latin typeface="Calibri"/>
                <a:cs typeface="Calibri"/>
              </a:rPr>
              <a:t>element </a:t>
            </a:r>
            <a:r>
              <a:rPr sz="2100" spc="-5" dirty="0">
                <a:solidFill>
                  <a:srgbClr val="006FBF"/>
                </a:solidFill>
                <a:latin typeface="Calibri"/>
                <a:cs typeface="Calibri"/>
              </a:rPr>
              <a:t>with HTML  </a:t>
            </a:r>
            <a:r>
              <a:rPr sz="2100" spc="-15" dirty="0">
                <a:solidFill>
                  <a:srgbClr val="006FBF"/>
                </a:solidFill>
                <a:latin typeface="Calibri"/>
                <a:cs typeface="Calibri"/>
              </a:rPr>
              <a:t>var</a:t>
            </a:r>
            <a:r>
              <a:rPr sz="2100" spc="1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006FBF"/>
                </a:solidFill>
                <a:latin typeface="Calibri"/>
                <a:cs typeface="Calibri"/>
              </a:rPr>
              <a:t>txt2=$("&lt;p&gt;&lt;/p&gt;").text("Text.");	</a:t>
            </a:r>
            <a:r>
              <a:rPr sz="2100" dirty="0">
                <a:solidFill>
                  <a:srgbClr val="006FBF"/>
                </a:solidFill>
                <a:latin typeface="Calibri"/>
                <a:cs typeface="Calibri"/>
              </a:rPr>
              <a:t>// </a:t>
            </a:r>
            <a:r>
              <a:rPr sz="2100" spc="-15" dirty="0">
                <a:solidFill>
                  <a:srgbClr val="006FBF"/>
                </a:solidFill>
                <a:latin typeface="Calibri"/>
                <a:cs typeface="Calibri"/>
              </a:rPr>
              <a:t>Create </a:t>
            </a:r>
            <a:r>
              <a:rPr sz="2100" spc="-5" dirty="0">
                <a:solidFill>
                  <a:srgbClr val="006FBF"/>
                </a:solidFill>
                <a:latin typeface="Calibri"/>
                <a:cs typeface="Calibri"/>
              </a:rPr>
              <a:t>with jQuery  </a:t>
            </a:r>
            <a:r>
              <a:rPr sz="2100" spc="-15" dirty="0">
                <a:solidFill>
                  <a:srgbClr val="006FBF"/>
                </a:solidFill>
                <a:latin typeface="Calibri"/>
                <a:cs typeface="Calibri"/>
              </a:rPr>
              <a:t>var </a:t>
            </a:r>
            <a:r>
              <a:rPr sz="2100" spc="-10" dirty="0">
                <a:solidFill>
                  <a:srgbClr val="006FBF"/>
                </a:solidFill>
                <a:latin typeface="Calibri"/>
                <a:cs typeface="Calibri"/>
              </a:rPr>
              <a:t>txt3=document.createElement("p"); </a:t>
            </a:r>
            <a:r>
              <a:rPr sz="2100" dirty="0">
                <a:solidFill>
                  <a:srgbClr val="006FBF"/>
                </a:solidFill>
                <a:latin typeface="Calibri"/>
                <a:cs typeface="Calibri"/>
              </a:rPr>
              <a:t>// </a:t>
            </a:r>
            <a:r>
              <a:rPr sz="2100" spc="-15" dirty="0">
                <a:solidFill>
                  <a:srgbClr val="006FBF"/>
                </a:solidFill>
                <a:latin typeface="Calibri"/>
                <a:cs typeface="Calibri"/>
              </a:rPr>
              <a:t>Create </a:t>
            </a:r>
            <a:r>
              <a:rPr sz="2100" spc="-5" dirty="0">
                <a:solidFill>
                  <a:srgbClr val="006FBF"/>
                </a:solidFill>
                <a:latin typeface="Calibri"/>
                <a:cs typeface="Calibri"/>
              </a:rPr>
              <a:t>with DOM  </a:t>
            </a:r>
            <a:r>
              <a:rPr sz="2100" spc="-15" dirty="0">
                <a:solidFill>
                  <a:srgbClr val="006FBF"/>
                </a:solidFill>
                <a:latin typeface="Calibri"/>
                <a:cs typeface="Calibri"/>
              </a:rPr>
              <a:t>txt3.innerHTML="Text.";</a:t>
            </a:r>
            <a:endParaRPr sz="2100" dirty="0">
              <a:latin typeface="Calibri"/>
              <a:cs typeface="Calibri"/>
            </a:endParaRPr>
          </a:p>
          <a:p>
            <a:pPr marL="569595">
              <a:lnSpc>
                <a:spcPts val="2510"/>
              </a:lnSpc>
              <a:tabLst>
                <a:tab pos="4305935" algn="l"/>
              </a:tabLst>
            </a:pPr>
            <a:r>
              <a:rPr sz="2100" spc="-10" dirty="0">
                <a:solidFill>
                  <a:srgbClr val="006FBF"/>
                </a:solidFill>
                <a:latin typeface="Calibri"/>
                <a:cs typeface="Calibri"/>
              </a:rPr>
              <a:t>$("p").append(txt1,txt2,txt3);	</a:t>
            </a:r>
            <a:r>
              <a:rPr sz="2100" spc="-5" dirty="0">
                <a:solidFill>
                  <a:srgbClr val="006FBF"/>
                </a:solidFill>
                <a:latin typeface="Calibri"/>
                <a:cs typeface="Calibri"/>
              </a:rPr>
              <a:t>// Append the </a:t>
            </a:r>
            <a:r>
              <a:rPr sz="2100" spc="-10" dirty="0">
                <a:solidFill>
                  <a:srgbClr val="006FBF"/>
                </a:solidFill>
                <a:latin typeface="Calibri"/>
                <a:cs typeface="Calibri"/>
              </a:rPr>
              <a:t>new</a:t>
            </a:r>
            <a:r>
              <a:rPr sz="2100" spc="-3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6FBF"/>
                </a:solidFill>
                <a:latin typeface="Calibri"/>
                <a:cs typeface="Calibri"/>
              </a:rPr>
              <a:t>elements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220" y="497840"/>
            <a:ext cx="5614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Thêm </a:t>
            </a:r>
            <a:r>
              <a:rPr dirty="0"/>
              <a:t>đối </a:t>
            </a:r>
            <a:r>
              <a:rPr spc="-5" dirty="0"/>
              <a:t>tượng</a:t>
            </a:r>
            <a:r>
              <a:rPr spc="-60" dirty="0"/>
              <a:t> </a:t>
            </a:r>
            <a:r>
              <a:rPr spc="-20" dirty="0"/>
              <a:t>anh/em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4185"/>
            <a:ext cx="7023100" cy="44373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350" spc="0" dirty="0">
                <a:latin typeface="Calibri"/>
                <a:cs typeface="Calibri"/>
              </a:rPr>
              <a:t>Thêm nút anh </a:t>
            </a:r>
            <a:r>
              <a:rPr sz="2350" dirty="0">
                <a:latin typeface="Calibri"/>
                <a:cs typeface="Calibri"/>
              </a:rPr>
              <a:t>liền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trước</a:t>
            </a:r>
            <a:endParaRPr sz="2350">
              <a:latin typeface="Calibri"/>
              <a:cs typeface="Calibri"/>
            </a:endParaRPr>
          </a:p>
          <a:p>
            <a:pPr marL="351790">
              <a:lnSpc>
                <a:spcPct val="100000"/>
              </a:lnSpc>
              <a:spcBef>
                <a:spcPts val="430"/>
              </a:spcBef>
            </a:pPr>
            <a:r>
              <a:rPr sz="2050" spc="-5" dirty="0">
                <a:solidFill>
                  <a:srgbClr val="006FBF"/>
                </a:solidFill>
                <a:latin typeface="Calibri"/>
                <a:cs typeface="Calibri"/>
              </a:rPr>
              <a:t>$(selector).before(presibling1 </a:t>
            </a:r>
            <a:r>
              <a:rPr sz="2050" spc="0" dirty="0">
                <a:solidFill>
                  <a:srgbClr val="006FBF"/>
                </a:solidFill>
                <a:latin typeface="Calibri"/>
                <a:cs typeface="Calibri"/>
              </a:rPr>
              <a:t>[, </a:t>
            </a:r>
            <a:r>
              <a:rPr sz="2050" spc="-5" dirty="0">
                <a:solidFill>
                  <a:srgbClr val="006FBF"/>
                </a:solidFill>
                <a:latin typeface="Calibri"/>
                <a:cs typeface="Calibri"/>
              </a:rPr>
              <a:t>presibling2, presibling3,</a:t>
            </a:r>
            <a:r>
              <a:rPr sz="2050" spc="-1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050" spc="0" dirty="0">
                <a:solidFill>
                  <a:srgbClr val="006FBF"/>
                </a:solidFill>
                <a:latin typeface="Calibri"/>
                <a:cs typeface="Calibri"/>
              </a:rPr>
              <a:t>…])</a:t>
            </a:r>
            <a:endParaRPr sz="2050">
              <a:latin typeface="Calibri"/>
              <a:cs typeface="Calibri"/>
            </a:endParaRPr>
          </a:p>
          <a:p>
            <a:pPr marL="266700" indent="-2540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350" spc="0" dirty="0">
                <a:latin typeface="Calibri"/>
                <a:cs typeface="Calibri"/>
              </a:rPr>
              <a:t>Thêm </a:t>
            </a:r>
            <a:r>
              <a:rPr sz="1750" spc="-10" dirty="0">
                <a:latin typeface="Arial"/>
                <a:cs typeface="Arial"/>
              </a:rPr>
              <a:t>đối </a:t>
            </a:r>
            <a:r>
              <a:rPr sz="2350" spc="0" dirty="0">
                <a:latin typeface="Calibri"/>
                <a:cs typeface="Calibri"/>
              </a:rPr>
              <a:t>tượng </a:t>
            </a:r>
            <a:r>
              <a:rPr sz="2350" spc="-5" dirty="0">
                <a:latin typeface="Calibri"/>
                <a:cs typeface="Calibri"/>
              </a:rPr>
              <a:t>con </a:t>
            </a:r>
            <a:r>
              <a:rPr sz="2350" spc="-10" dirty="0">
                <a:latin typeface="Calibri"/>
                <a:cs typeface="Calibri"/>
              </a:rPr>
              <a:t>vào </a:t>
            </a:r>
            <a:r>
              <a:rPr sz="2350" spc="0" dirty="0">
                <a:latin typeface="Calibri"/>
                <a:cs typeface="Calibri"/>
              </a:rPr>
              <a:t>cuối </a:t>
            </a:r>
            <a:r>
              <a:rPr sz="2350" dirty="0">
                <a:latin typeface="Calibri"/>
                <a:cs typeface="Calibri"/>
              </a:rPr>
              <a:t>(thành </a:t>
            </a:r>
            <a:r>
              <a:rPr sz="2350" spc="-5" dirty="0">
                <a:latin typeface="Calibri"/>
                <a:cs typeface="Calibri"/>
              </a:rPr>
              <a:t>con</a:t>
            </a:r>
            <a:r>
              <a:rPr sz="2350" spc="75" dirty="0">
                <a:latin typeface="Calibri"/>
                <a:cs typeface="Calibri"/>
              </a:rPr>
              <a:t> </a:t>
            </a:r>
            <a:r>
              <a:rPr sz="2350" spc="0" dirty="0">
                <a:latin typeface="Calibri"/>
                <a:cs typeface="Calibri"/>
              </a:rPr>
              <a:t>út)</a:t>
            </a:r>
            <a:endParaRPr sz="2350">
              <a:latin typeface="Calibri"/>
              <a:cs typeface="Calibri"/>
            </a:endParaRPr>
          </a:p>
          <a:p>
            <a:pPr marL="351790">
              <a:lnSpc>
                <a:spcPct val="100000"/>
              </a:lnSpc>
              <a:spcBef>
                <a:spcPts val="430"/>
              </a:spcBef>
            </a:pPr>
            <a:r>
              <a:rPr sz="2050" spc="-5" dirty="0">
                <a:solidFill>
                  <a:srgbClr val="006FBF"/>
                </a:solidFill>
                <a:latin typeface="Calibri"/>
                <a:cs typeface="Calibri"/>
              </a:rPr>
              <a:t>$(selector).after(nextsibling1 </a:t>
            </a:r>
            <a:r>
              <a:rPr sz="2050" spc="0" dirty="0">
                <a:solidFill>
                  <a:srgbClr val="006FBF"/>
                </a:solidFill>
                <a:latin typeface="Calibri"/>
                <a:cs typeface="Calibri"/>
              </a:rPr>
              <a:t>[, </a:t>
            </a:r>
            <a:r>
              <a:rPr sz="2050" spc="-5" dirty="0">
                <a:solidFill>
                  <a:srgbClr val="006FBF"/>
                </a:solidFill>
                <a:latin typeface="Calibri"/>
                <a:cs typeface="Calibri"/>
              </a:rPr>
              <a:t>nextsibling2, nextsibling3,</a:t>
            </a:r>
            <a:r>
              <a:rPr sz="2050" spc="2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050" spc="0" dirty="0">
                <a:solidFill>
                  <a:srgbClr val="006FBF"/>
                </a:solidFill>
                <a:latin typeface="Calibri"/>
                <a:cs typeface="Calibri"/>
              </a:rPr>
              <a:t>…])</a:t>
            </a:r>
            <a:endParaRPr sz="2050">
              <a:latin typeface="Calibri"/>
              <a:cs typeface="Calibri"/>
            </a:endParaRPr>
          </a:p>
          <a:p>
            <a:pPr marL="266700" indent="-2540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350" dirty="0">
                <a:latin typeface="Calibri"/>
                <a:cs typeface="Calibri"/>
              </a:rPr>
              <a:t>Ví </a:t>
            </a:r>
            <a:r>
              <a:rPr sz="1750" spc="-10" dirty="0">
                <a:latin typeface="Arial"/>
                <a:cs typeface="Arial"/>
              </a:rPr>
              <a:t>dụ</a:t>
            </a:r>
            <a:r>
              <a:rPr sz="1750" spc="60" dirty="0">
                <a:latin typeface="Arial"/>
                <a:cs typeface="Arial"/>
              </a:rPr>
              <a:t> </a:t>
            </a:r>
            <a:r>
              <a:rPr sz="2350" spc="5" dirty="0">
                <a:latin typeface="Calibri"/>
                <a:cs typeface="Calibri"/>
              </a:rPr>
              <a:t>1</a:t>
            </a:r>
            <a:endParaRPr sz="2350">
              <a:latin typeface="Calibri"/>
              <a:cs typeface="Calibri"/>
            </a:endParaRPr>
          </a:p>
          <a:p>
            <a:pPr marL="351790">
              <a:lnSpc>
                <a:spcPct val="100000"/>
              </a:lnSpc>
              <a:spcBef>
                <a:spcPts val="430"/>
              </a:spcBef>
            </a:pPr>
            <a:r>
              <a:rPr sz="2050" spc="-10" dirty="0">
                <a:solidFill>
                  <a:srgbClr val="006FBF"/>
                </a:solidFill>
                <a:latin typeface="Calibri"/>
                <a:cs typeface="Calibri"/>
              </a:rPr>
              <a:t>$("p").before" </a:t>
            </a:r>
            <a:r>
              <a:rPr sz="2050" dirty="0">
                <a:solidFill>
                  <a:srgbClr val="006FBF"/>
                </a:solidFill>
                <a:latin typeface="Calibri"/>
                <a:cs typeface="Calibri"/>
              </a:rPr>
              <a:t>&lt;b&gt;Appended </a:t>
            </a:r>
            <a:r>
              <a:rPr sz="2050" spc="-5" dirty="0">
                <a:solidFill>
                  <a:srgbClr val="006FBF"/>
                </a:solidFill>
                <a:latin typeface="Calibri"/>
                <a:cs typeface="Calibri"/>
              </a:rPr>
              <a:t>text&lt;/b&gt;.",</a:t>
            </a:r>
            <a:r>
              <a:rPr sz="2050" spc="1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050" spc="-5" dirty="0">
                <a:solidFill>
                  <a:srgbClr val="006FBF"/>
                </a:solidFill>
                <a:latin typeface="Calibri"/>
                <a:cs typeface="Calibri"/>
              </a:rPr>
              <a:t>"hello");</a:t>
            </a:r>
            <a:endParaRPr sz="2050">
              <a:latin typeface="Calibri"/>
              <a:cs typeface="Calibri"/>
            </a:endParaRPr>
          </a:p>
          <a:p>
            <a:pPr marL="266700" indent="-254000">
              <a:lnSpc>
                <a:spcPct val="100000"/>
              </a:lnSpc>
              <a:spcBef>
                <a:spcPts val="489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350" dirty="0">
                <a:latin typeface="Calibri"/>
                <a:cs typeface="Calibri"/>
              </a:rPr>
              <a:t>Ví </a:t>
            </a:r>
            <a:r>
              <a:rPr sz="1750" spc="-10" dirty="0">
                <a:latin typeface="Arial"/>
                <a:cs typeface="Arial"/>
              </a:rPr>
              <a:t>dụ</a:t>
            </a:r>
            <a:r>
              <a:rPr sz="1750" spc="60" dirty="0">
                <a:latin typeface="Arial"/>
                <a:cs typeface="Arial"/>
              </a:rPr>
              <a:t> </a:t>
            </a:r>
            <a:r>
              <a:rPr sz="2350" spc="5" dirty="0">
                <a:latin typeface="Calibri"/>
                <a:cs typeface="Calibri"/>
              </a:rPr>
              <a:t>2</a:t>
            </a:r>
            <a:endParaRPr sz="2350">
              <a:latin typeface="Calibri"/>
              <a:cs typeface="Calibri"/>
            </a:endParaRPr>
          </a:p>
          <a:p>
            <a:pPr marL="562610" marR="5080" indent="-210820">
              <a:lnSpc>
                <a:spcPct val="100699"/>
              </a:lnSpc>
              <a:spcBef>
                <a:spcPts val="420"/>
              </a:spcBef>
              <a:tabLst>
                <a:tab pos="3865245" algn="l"/>
                <a:tab pos="4498975" algn="l"/>
              </a:tabLst>
            </a:pPr>
            <a:r>
              <a:rPr sz="2050" spc="-10" dirty="0">
                <a:solidFill>
                  <a:srgbClr val="006FBF"/>
                </a:solidFill>
                <a:latin typeface="Calibri"/>
                <a:cs typeface="Calibri"/>
              </a:rPr>
              <a:t>var</a:t>
            </a:r>
            <a:r>
              <a:rPr sz="2050" spc="2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6FBF"/>
                </a:solidFill>
                <a:latin typeface="Calibri"/>
                <a:cs typeface="Calibri"/>
              </a:rPr>
              <a:t>txt1="&lt;p&gt;Text.&lt;/p&gt;";	</a:t>
            </a:r>
            <a:r>
              <a:rPr sz="2050" dirty="0">
                <a:solidFill>
                  <a:srgbClr val="006FBF"/>
                </a:solidFill>
                <a:latin typeface="Calibri"/>
                <a:cs typeface="Calibri"/>
              </a:rPr>
              <a:t>// </a:t>
            </a:r>
            <a:r>
              <a:rPr sz="2050" spc="-10" dirty="0">
                <a:solidFill>
                  <a:srgbClr val="006FBF"/>
                </a:solidFill>
                <a:latin typeface="Calibri"/>
                <a:cs typeface="Calibri"/>
              </a:rPr>
              <a:t>Create </a:t>
            </a:r>
            <a:r>
              <a:rPr sz="2050" spc="-5" dirty="0">
                <a:solidFill>
                  <a:srgbClr val="006FBF"/>
                </a:solidFill>
                <a:latin typeface="Calibri"/>
                <a:cs typeface="Calibri"/>
              </a:rPr>
              <a:t>element </a:t>
            </a:r>
            <a:r>
              <a:rPr sz="2050" dirty="0">
                <a:solidFill>
                  <a:srgbClr val="006FBF"/>
                </a:solidFill>
                <a:latin typeface="Calibri"/>
                <a:cs typeface="Calibri"/>
              </a:rPr>
              <a:t>with HTML  </a:t>
            </a:r>
            <a:r>
              <a:rPr sz="2050" spc="-10" dirty="0">
                <a:solidFill>
                  <a:srgbClr val="006FBF"/>
                </a:solidFill>
                <a:latin typeface="Calibri"/>
                <a:cs typeface="Calibri"/>
              </a:rPr>
              <a:t>var</a:t>
            </a:r>
            <a:r>
              <a:rPr sz="2050" spc="10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6FBF"/>
                </a:solidFill>
                <a:latin typeface="Calibri"/>
                <a:cs typeface="Calibri"/>
              </a:rPr>
              <a:t>txt2=$("&lt;p&gt;&lt;/p&gt;").text("Text.");	</a:t>
            </a:r>
            <a:r>
              <a:rPr sz="2050" dirty="0">
                <a:solidFill>
                  <a:srgbClr val="006FBF"/>
                </a:solidFill>
                <a:latin typeface="Calibri"/>
                <a:cs typeface="Calibri"/>
              </a:rPr>
              <a:t>// </a:t>
            </a:r>
            <a:r>
              <a:rPr sz="2050" spc="-10" dirty="0">
                <a:solidFill>
                  <a:srgbClr val="006FBF"/>
                </a:solidFill>
                <a:latin typeface="Calibri"/>
                <a:cs typeface="Calibri"/>
              </a:rPr>
              <a:t>Create </a:t>
            </a:r>
            <a:r>
              <a:rPr sz="2050" dirty="0">
                <a:solidFill>
                  <a:srgbClr val="006FBF"/>
                </a:solidFill>
                <a:latin typeface="Calibri"/>
                <a:cs typeface="Calibri"/>
              </a:rPr>
              <a:t>with jQuery  </a:t>
            </a:r>
            <a:r>
              <a:rPr sz="2050" spc="-10" dirty="0">
                <a:solidFill>
                  <a:srgbClr val="006FBF"/>
                </a:solidFill>
                <a:latin typeface="Calibri"/>
                <a:cs typeface="Calibri"/>
              </a:rPr>
              <a:t>var </a:t>
            </a:r>
            <a:r>
              <a:rPr sz="2050" spc="-5" dirty="0">
                <a:solidFill>
                  <a:srgbClr val="006FBF"/>
                </a:solidFill>
                <a:latin typeface="Calibri"/>
                <a:cs typeface="Calibri"/>
              </a:rPr>
              <a:t>txt3=document.createElement("p"); </a:t>
            </a:r>
            <a:r>
              <a:rPr sz="2050" dirty="0">
                <a:solidFill>
                  <a:srgbClr val="006FBF"/>
                </a:solidFill>
                <a:latin typeface="Calibri"/>
                <a:cs typeface="Calibri"/>
              </a:rPr>
              <a:t>// </a:t>
            </a:r>
            <a:r>
              <a:rPr sz="2050" spc="-10" dirty="0">
                <a:solidFill>
                  <a:srgbClr val="006FBF"/>
                </a:solidFill>
                <a:latin typeface="Calibri"/>
                <a:cs typeface="Calibri"/>
              </a:rPr>
              <a:t>Create </a:t>
            </a:r>
            <a:r>
              <a:rPr sz="2050" dirty="0">
                <a:solidFill>
                  <a:srgbClr val="006FBF"/>
                </a:solidFill>
                <a:latin typeface="Calibri"/>
                <a:cs typeface="Calibri"/>
              </a:rPr>
              <a:t>with </a:t>
            </a:r>
            <a:r>
              <a:rPr sz="2050" spc="0" dirty="0">
                <a:solidFill>
                  <a:srgbClr val="006FBF"/>
                </a:solidFill>
                <a:latin typeface="Calibri"/>
                <a:cs typeface="Calibri"/>
              </a:rPr>
              <a:t>DOM  </a:t>
            </a:r>
            <a:r>
              <a:rPr sz="2050" spc="-10" dirty="0">
                <a:solidFill>
                  <a:srgbClr val="006FBF"/>
                </a:solidFill>
                <a:latin typeface="Calibri"/>
                <a:cs typeface="Calibri"/>
              </a:rPr>
              <a:t>txt3.innerHTML="Text.";</a:t>
            </a:r>
            <a:endParaRPr sz="2050">
              <a:latin typeface="Calibri"/>
              <a:cs typeface="Calibri"/>
            </a:endParaRPr>
          </a:p>
          <a:p>
            <a:pPr marL="562610">
              <a:lnSpc>
                <a:spcPct val="100000"/>
              </a:lnSpc>
              <a:spcBef>
                <a:spcPts val="20"/>
              </a:spcBef>
              <a:tabLst>
                <a:tab pos="3928110" algn="l"/>
              </a:tabLst>
            </a:pPr>
            <a:r>
              <a:rPr sz="2050" spc="-5" dirty="0">
                <a:solidFill>
                  <a:srgbClr val="006FBF"/>
                </a:solidFill>
                <a:latin typeface="Calibri"/>
                <a:cs typeface="Calibri"/>
              </a:rPr>
              <a:t>$("p").after(txt1,txt2,txt3);	</a:t>
            </a:r>
            <a:r>
              <a:rPr sz="2050" spc="0" dirty="0">
                <a:solidFill>
                  <a:srgbClr val="006FBF"/>
                </a:solidFill>
                <a:latin typeface="Calibri"/>
                <a:cs typeface="Calibri"/>
              </a:rPr>
              <a:t>// </a:t>
            </a:r>
            <a:r>
              <a:rPr sz="2050" dirty="0">
                <a:solidFill>
                  <a:srgbClr val="006FBF"/>
                </a:solidFill>
                <a:latin typeface="Calibri"/>
                <a:cs typeface="Calibri"/>
              </a:rPr>
              <a:t>Append the new</a:t>
            </a:r>
            <a:r>
              <a:rPr sz="2050" spc="-5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6FBF"/>
                </a:solidFill>
                <a:latin typeface="Calibri"/>
                <a:cs typeface="Calibri"/>
              </a:rPr>
              <a:t>elements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589" y="497840"/>
            <a:ext cx="32543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Xóa </a:t>
            </a:r>
            <a:r>
              <a:rPr spc="-5" dirty="0"/>
              <a:t>đối</a:t>
            </a:r>
            <a:r>
              <a:rPr spc="-30" dirty="0"/>
              <a:t> </a:t>
            </a:r>
            <a:r>
              <a:rPr spc="-5" dirty="0"/>
              <a:t>tượng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439025" cy="305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Xóa tất </a:t>
            </a:r>
            <a:r>
              <a:rPr sz="3200" spc="-15" dirty="0">
                <a:latin typeface="Calibri"/>
                <a:cs typeface="Calibri"/>
              </a:rPr>
              <a:t>cả </a:t>
            </a:r>
            <a:r>
              <a:rPr sz="3200" spc="-10" dirty="0">
                <a:latin typeface="Calibri"/>
                <a:cs typeface="Calibri"/>
              </a:rPr>
              <a:t>các </a:t>
            </a:r>
            <a:r>
              <a:rPr sz="3200" spc="-5" dirty="0">
                <a:latin typeface="Calibri"/>
                <a:cs typeface="Calibri"/>
              </a:rPr>
              <a:t>đối </a:t>
            </a:r>
            <a:r>
              <a:rPr sz="3200" spc="-10" dirty="0">
                <a:latin typeface="Calibri"/>
                <a:cs typeface="Calibri"/>
              </a:rPr>
              <a:t>tượng con </a:t>
            </a:r>
            <a:r>
              <a:rPr sz="3200" spc="-5" dirty="0">
                <a:latin typeface="Calibri"/>
                <a:cs typeface="Calibri"/>
              </a:rPr>
              <a:t>của đối tượng  được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chọn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sz="2800" spc="-10" dirty="0">
                <a:solidFill>
                  <a:srgbClr val="006FBF"/>
                </a:solidFill>
                <a:latin typeface="Calibri"/>
                <a:cs typeface="Calibri"/>
              </a:rPr>
              <a:t>$(selector).empty();</a:t>
            </a:r>
            <a:endParaRPr sz="2800">
              <a:latin typeface="Calibri"/>
              <a:cs typeface="Calibri"/>
            </a:endParaRPr>
          </a:p>
          <a:p>
            <a:pPr marL="355600" marR="272415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Xóa </a:t>
            </a:r>
            <a:r>
              <a:rPr sz="2350" spc="-5" dirty="0">
                <a:latin typeface="Arial"/>
                <a:cs typeface="Arial"/>
              </a:rPr>
              <a:t>đối </a:t>
            </a:r>
            <a:r>
              <a:rPr sz="3200" spc="-5" dirty="0">
                <a:latin typeface="Calibri"/>
                <a:cs typeface="Calibri"/>
              </a:rPr>
              <a:t>tượng được chọn </a:t>
            </a:r>
            <a:r>
              <a:rPr sz="3200" spc="-30" dirty="0">
                <a:latin typeface="Calibri"/>
                <a:cs typeface="Calibri"/>
              </a:rPr>
              <a:t>và </a:t>
            </a:r>
            <a:r>
              <a:rPr sz="3200" spc="-25" dirty="0">
                <a:latin typeface="Calibri"/>
                <a:cs typeface="Calibri"/>
              </a:rPr>
              <a:t>tất </a:t>
            </a:r>
            <a:r>
              <a:rPr sz="3200" spc="-15" dirty="0">
                <a:latin typeface="Calibri"/>
                <a:cs typeface="Calibri"/>
              </a:rPr>
              <a:t>cả </a:t>
            </a:r>
            <a:r>
              <a:rPr sz="3200" spc="-10" dirty="0">
                <a:latin typeface="Calibri"/>
                <a:cs typeface="Calibri"/>
              </a:rPr>
              <a:t>các đối  </a:t>
            </a:r>
            <a:r>
              <a:rPr sz="3200" spc="-5" dirty="0">
                <a:latin typeface="Calibri"/>
                <a:cs typeface="Calibri"/>
              </a:rPr>
              <a:t>tượng </a:t>
            </a:r>
            <a:r>
              <a:rPr sz="3200" spc="-10" dirty="0">
                <a:latin typeface="Calibri"/>
                <a:cs typeface="Calibri"/>
              </a:rPr>
              <a:t>con </a:t>
            </a:r>
            <a:r>
              <a:rPr sz="3200" spc="-5" dirty="0">
                <a:latin typeface="Calibri"/>
                <a:cs typeface="Calibri"/>
              </a:rPr>
              <a:t>của đối </a:t>
            </a:r>
            <a:r>
              <a:rPr sz="3200" spc="-10" dirty="0">
                <a:latin typeface="Calibri"/>
                <a:cs typeface="Calibri"/>
              </a:rPr>
              <a:t>tượng </a:t>
            </a:r>
            <a:r>
              <a:rPr sz="3200" spc="-5" dirty="0">
                <a:latin typeface="Calibri"/>
                <a:cs typeface="Calibri"/>
              </a:rPr>
              <a:t>được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chọn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</a:pPr>
            <a:r>
              <a:rPr sz="2800" spc="-15" dirty="0">
                <a:solidFill>
                  <a:srgbClr val="006FBF"/>
                </a:solidFill>
                <a:latin typeface="Calibri"/>
                <a:cs typeface="Calibri"/>
              </a:rPr>
              <a:t>$(selector).remove();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3460" y="2517140"/>
            <a:ext cx="4568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FF0000"/>
                </a:solidFill>
              </a:rPr>
              <a:t>Xử </a:t>
            </a:r>
            <a:r>
              <a:rPr spc="-10" dirty="0">
                <a:solidFill>
                  <a:srgbClr val="FF0000"/>
                </a:solidFill>
              </a:rPr>
              <a:t>lý </a:t>
            </a:r>
            <a:r>
              <a:rPr spc="-5" dirty="0">
                <a:solidFill>
                  <a:srgbClr val="FF0000"/>
                </a:solidFill>
              </a:rPr>
              <a:t>CSS </a:t>
            </a:r>
            <a:r>
              <a:rPr spc="-15" dirty="0">
                <a:solidFill>
                  <a:srgbClr val="FF0000"/>
                </a:solidFill>
              </a:rPr>
              <a:t>với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jQuery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869" y="538480"/>
            <a:ext cx="7148195" cy="615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50" spc="0" dirty="0"/>
              <a:t>Đọc </a:t>
            </a:r>
            <a:r>
              <a:rPr sz="3850" spc="-25" dirty="0"/>
              <a:t>và </a:t>
            </a:r>
            <a:r>
              <a:rPr sz="3850" spc="-10" dirty="0"/>
              <a:t>thay </a:t>
            </a:r>
            <a:r>
              <a:rPr sz="3850" dirty="0"/>
              <a:t>đổi </a:t>
            </a:r>
            <a:r>
              <a:rPr sz="3850" spc="0" dirty="0"/>
              <a:t>từng thuộc tính</a:t>
            </a:r>
            <a:r>
              <a:rPr sz="3850" spc="10" dirty="0"/>
              <a:t> </a:t>
            </a:r>
            <a:r>
              <a:rPr sz="3850" dirty="0"/>
              <a:t>CSS</a:t>
            </a:r>
            <a:endParaRPr sz="3850"/>
          </a:p>
        </p:txBody>
      </p:sp>
      <p:sp>
        <p:nvSpPr>
          <p:cNvPr id="3" name="object 3"/>
          <p:cNvSpPr txBox="1"/>
          <p:nvPr/>
        </p:nvSpPr>
        <p:spPr>
          <a:xfrm>
            <a:off x="535940" y="1551940"/>
            <a:ext cx="8014334" cy="30124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Đọc thuộc tính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CSS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</a:pPr>
            <a:r>
              <a:rPr sz="2800" spc="-10" dirty="0">
                <a:solidFill>
                  <a:srgbClr val="006FBF"/>
                </a:solidFill>
                <a:latin typeface="Calibri"/>
                <a:cs typeface="Calibri"/>
              </a:rPr>
              <a:t>$(selector).css("</a:t>
            </a:r>
            <a:r>
              <a:rPr sz="2800" i="1" spc="-10" dirty="0">
                <a:solidFill>
                  <a:srgbClr val="006FBF"/>
                </a:solidFill>
                <a:latin typeface="Calibri"/>
                <a:cs typeface="Calibri"/>
              </a:rPr>
              <a:t>propertyname</a:t>
            </a:r>
            <a:r>
              <a:rPr sz="2800" spc="-10" dirty="0">
                <a:solidFill>
                  <a:srgbClr val="006FBF"/>
                </a:solidFill>
                <a:latin typeface="Calibri"/>
                <a:cs typeface="Calibri"/>
              </a:rPr>
              <a:t>");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Đặt </a:t>
            </a:r>
            <a:r>
              <a:rPr sz="2350" spc="-5" dirty="0">
                <a:latin typeface="Arial"/>
                <a:cs typeface="Arial"/>
              </a:rPr>
              <a:t>thuộc </a:t>
            </a:r>
            <a:r>
              <a:rPr sz="3200" spc="-5" dirty="0">
                <a:latin typeface="Calibri"/>
                <a:cs typeface="Calibri"/>
              </a:rPr>
              <a:t>tính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CSS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</a:pPr>
            <a:r>
              <a:rPr sz="2800" dirty="0">
                <a:solidFill>
                  <a:srgbClr val="006FBF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  <a:p>
            <a:pPr marL="755650" marR="5080">
              <a:lnSpc>
                <a:spcPct val="100000"/>
              </a:lnSpc>
            </a:pPr>
            <a:r>
              <a:rPr sz="2800" spc="-10" dirty="0">
                <a:solidFill>
                  <a:srgbClr val="006FBF"/>
                </a:solidFill>
                <a:latin typeface="Calibri"/>
                <a:cs typeface="Calibri"/>
              </a:rPr>
              <a:t>(selector).css({"</a:t>
            </a:r>
            <a:r>
              <a:rPr sz="2800" i="1" spc="-10" dirty="0">
                <a:solidFill>
                  <a:srgbClr val="006FBF"/>
                </a:solidFill>
                <a:latin typeface="Calibri"/>
                <a:cs typeface="Calibri"/>
              </a:rPr>
              <a:t>propertyname</a:t>
            </a:r>
            <a:r>
              <a:rPr sz="2800" spc="-10" dirty="0">
                <a:solidFill>
                  <a:srgbClr val="006FBF"/>
                </a:solidFill>
                <a:latin typeface="Calibri"/>
                <a:cs typeface="Calibri"/>
              </a:rPr>
              <a:t>":"</a:t>
            </a:r>
            <a:r>
              <a:rPr sz="2800" i="1" spc="-10" dirty="0">
                <a:solidFill>
                  <a:srgbClr val="006FBF"/>
                </a:solidFill>
                <a:latin typeface="Calibri"/>
                <a:cs typeface="Calibri"/>
              </a:rPr>
              <a:t>value</a:t>
            </a:r>
            <a:r>
              <a:rPr sz="2800" spc="-10" dirty="0">
                <a:solidFill>
                  <a:srgbClr val="006FBF"/>
                </a:solidFill>
                <a:latin typeface="Calibri"/>
                <a:cs typeface="Calibri"/>
              </a:rPr>
              <a:t>","</a:t>
            </a:r>
            <a:r>
              <a:rPr sz="2800" i="1" spc="-10" dirty="0">
                <a:solidFill>
                  <a:srgbClr val="006FBF"/>
                </a:solidFill>
                <a:latin typeface="Calibri"/>
                <a:cs typeface="Calibri"/>
              </a:rPr>
              <a:t>propertyn  ame</a:t>
            </a:r>
            <a:r>
              <a:rPr sz="2800" spc="-10" dirty="0">
                <a:solidFill>
                  <a:srgbClr val="006FBF"/>
                </a:solidFill>
                <a:latin typeface="Calibri"/>
                <a:cs typeface="Calibri"/>
              </a:rPr>
              <a:t>":"</a:t>
            </a:r>
            <a:r>
              <a:rPr sz="2800" i="1" spc="-10" dirty="0">
                <a:solidFill>
                  <a:srgbClr val="006FBF"/>
                </a:solidFill>
                <a:latin typeface="Calibri"/>
                <a:cs typeface="Calibri"/>
              </a:rPr>
              <a:t>value</a:t>
            </a:r>
            <a:r>
              <a:rPr sz="2800" spc="-10" dirty="0">
                <a:solidFill>
                  <a:srgbClr val="006FBF"/>
                </a:solidFill>
                <a:latin typeface="Calibri"/>
                <a:cs typeface="Calibri"/>
              </a:rPr>
              <a:t>",...});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4779" y="497840"/>
            <a:ext cx="37674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Thay </a:t>
            </a:r>
            <a:r>
              <a:rPr spc="-5" dirty="0"/>
              <a:t>đổi lớp</a:t>
            </a:r>
            <a:r>
              <a:rPr spc="-55" dirty="0"/>
              <a:t> </a:t>
            </a:r>
            <a:r>
              <a:rPr spc="-5" dirty="0"/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1940"/>
            <a:ext cx="5632450" cy="32258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Thêm lớp CSS được </a:t>
            </a:r>
            <a:r>
              <a:rPr sz="3200" dirty="0">
                <a:latin typeface="Calibri"/>
                <a:cs typeface="Calibri"/>
              </a:rPr>
              <a:t>áp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dụng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</a:pPr>
            <a:r>
              <a:rPr sz="2800" spc="-15" dirty="0">
                <a:solidFill>
                  <a:srgbClr val="006FBF"/>
                </a:solidFill>
                <a:latin typeface="Calibri"/>
                <a:cs typeface="Calibri"/>
              </a:rPr>
              <a:t>$(selector).addClass(“cssclass”);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Bỏ lớp CSS được sử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dụng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</a:pPr>
            <a:r>
              <a:rPr sz="2800" spc="-15" dirty="0">
                <a:solidFill>
                  <a:srgbClr val="006FBF"/>
                </a:solidFill>
                <a:latin typeface="Calibri"/>
                <a:cs typeface="Calibri"/>
              </a:rPr>
              <a:t>$(selector).removeClass(“cssclass”);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Bật/tắt </a:t>
            </a:r>
            <a:r>
              <a:rPr sz="3200" spc="-5" dirty="0">
                <a:latin typeface="Calibri"/>
                <a:cs typeface="Calibri"/>
              </a:rPr>
              <a:t>lớp CSS được </a:t>
            </a:r>
            <a:r>
              <a:rPr sz="3200" spc="-10" dirty="0">
                <a:latin typeface="Calibri"/>
                <a:cs typeface="Calibri"/>
              </a:rPr>
              <a:t>sử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dụng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</a:pPr>
            <a:r>
              <a:rPr sz="2800" spc="-15" dirty="0">
                <a:solidFill>
                  <a:srgbClr val="006FBF"/>
                </a:solidFill>
                <a:latin typeface="Calibri"/>
                <a:cs typeface="Calibri"/>
              </a:rPr>
              <a:t>$(selector).toggleClass(“cssclass”);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070" y="497840"/>
            <a:ext cx="4965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Ví </a:t>
            </a:r>
            <a:r>
              <a:rPr dirty="0"/>
              <a:t>dụ </a:t>
            </a:r>
            <a:r>
              <a:rPr spc="-25" dirty="0"/>
              <a:t>thay </a:t>
            </a:r>
            <a:r>
              <a:rPr spc="-5" dirty="0"/>
              <a:t>đổi lớp</a:t>
            </a:r>
            <a:r>
              <a:rPr spc="-60" dirty="0"/>
              <a:t> </a:t>
            </a:r>
            <a:r>
              <a:rPr spc="-5" dirty="0"/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4197"/>
            <a:ext cx="4987925" cy="44627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&lt;script&gt;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$(document).ready(function(){</a:t>
            </a:r>
            <a:endParaRPr sz="1900">
              <a:latin typeface="Calibri"/>
              <a:cs typeface="Calibri"/>
            </a:endParaRPr>
          </a:p>
          <a:p>
            <a:pPr marL="121285">
              <a:lnSpc>
                <a:spcPct val="100000"/>
              </a:lnSpc>
              <a:spcBef>
                <a:spcPts val="409"/>
              </a:spcBef>
            </a:pP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$("button").click(function(){</a:t>
            </a:r>
            <a:endParaRPr sz="19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  <a:spcBef>
                <a:spcPts val="400"/>
              </a:spcBef>
            </a:pP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$("#div1").addClass("important</a:t>
            </a:r>
            <a:r>
              <a:rPr sz="1900" spc="0" dirty="0">
                <a:solidFill>
                  <a:srgbClr val="006FBF"/>
                </a:solidFill>
                <a:latin typeface="Calibri"/>
                <a:cs typeface="Calibri"/>
              </a:rPr>
              <a:t> blue");</a:t>
            </a:r>
            <a:endParaRPr sz="1900">
              <a:latin typeface="Calibri"/>
              <a:cs typeface="Calibri"/>
            </a:endParaRPr>
          </a:p>
          <a:p>
            <a:pPr marL="121285">
              <a:lnSpc>
                <a:spcPct val="100000"/>
              </a:lnSpc>
              <a:spcBef>
                <a:spcPts val="409"/>
              </a:spcBef>
            </a:pP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&lt;/script&gt;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&lt;style</a:t>
            </a:r>
            <a:r>
              <a:rPr sz="1900" spc="-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type="text/css"&gt;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.important </a:t>
            </a:r>
            <a:r>
              <a:rPr sz="1900" spc="0" dirty="0">
                <a:solidFill>
                  <a:srgbClr val="006FBF"/>
                </a:solidFill>
                <a:latin typeface="Calibri"/>
                <a:cs typeface="Calibri"/>
              </a:rPr>
              <a:t>{ </a:t>
            </a:r>
            <a:r>
              <a:rPr sz="1900" spc="-5" dirty="0">
                <a:solidFill>
                  <a:srgbClr val="006FBF"/>
                </a:solidFill>
                <a:latin typeface="Calibri"/>
                <a:cs typeface="Calibri"/>
              </a:rPr>
              <a:t>font-weight:bold; font-size:xx-large;</a:t>
            </a:r>
            <a:r>
              <a:rPr sz="1900" spc="10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900" spc="0" dirty="0">
                <a:solidFill>
                  <a:srgbClr val="006FBF"/>
                </a:solidFill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.blue </a:t>
            </a:r>
            <a:r>
              <a:rPr sz="1900" spc="0" dirty="0">
                <a:solidFill>
                  <a:srgbClr val="006FBF"/>
                </a:solidFill>
                <a:latin typeface="Calibri"/>
                <a:cs typeface="Calibri"/>
              </a:rPr>
              <a:t>{ </a:t>
            </a: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color:blue;</a:t>
            </a:r>
            <a:r>
              <a:rPr sz="1900" spc="-1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900" spc="0" dirty="0">
                <a:solidFill>
                  <a:srgbClr val="006FBF"/>
                </a:solidFill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900" spc="-5" dirty="0">
                <a:solidFill>
                  <a:srgbClr val="006FBF"/>
                </a:solidFill>
                <a:latin typeface="Calibri"/>
                <a:cs typeface="Calibri"/>
              </a:rPr>
              <a:t>&lt;/style&gt;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spc="0" dirty="0">
                <a:solidFill>
                  <a:srgbClr val="006FBF"/>
                </a:solidFill>
                <a:latin typeface="Calibri"/>
                <a:cs typeface="Calibri"/>
              </a:rPr>
              <a:t>&lt;div </a:t>
            </a: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id="div1"&gt;This </a:t>
            </a:r>
            <a:r>
              <a:rPr sz="1900" spc="0" dirty="0">
                <a:solidFill>
                  <a:srgbClr val="006FBF"/>
                </a:solidFill>
                <a:latin typeface="Calibri"/>
                <a:cs typeface="Calibri"/>
              </a:rPr>
              <a:t>is some</a:t>
            </a:r>
            <a:r>
              <a:rPr sz="1900" spc="-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6FBF"/>
                </a:solidFill>
                <a:latin typeface="Calibri"/>
                <a:cs typeface="Calibri"/>
              </a:rPr>
              <a:t>text.&lt;/div&gt;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19"/>
            <a:ext cx="7764145" cy="4370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1630" marR="5080" indent="-328930">
              <a:lnSpc>
                <a:spcPct val="100800"/>
              </a:lnSpc>
              <a:spcBef>
                <a:spcPts val="90"/>
              </a:spcBef>
              <a:buFont typeface="Arial"/>
              <a:buChar char="•"/>
              <a:tabLst>
                <a:tab pos="340995" algn="l"/>
                <a:tab pos="341630" algn="l"/>
              </a:tabLst>
            </a:pPr>
            <a:r>
              <a:rPr sz="3050" spc="0" dirty="0">
                <a:latin typeface="Calibri"/>
                <a:cs typeface="Calibri"/>
              </a:rPr>
              <a:t>jQuery là thư viện </a:t>
            </a:r>
            <a:r>
              <a:rPr sz="3050" spc="-5" dirty="0">
                <a:latin typeface="Calibri"/>
                <a:cs typeface="Calibri"/>
              </a:rPr>
              <a:t>javascipt </a:t>
            </a:r>
            <a:r>
              <a:rPr sz="3050" spc="0" dirty="0">
                <a:latin typeface="Calibri"/>
                <a:cs typeface="Calibri"/>
              </a:rPr>
              <a:t>giúp cho việc </a:t>
            </a:r>
            <a:r>
              <a:rPr sz="3050" dirty="0">
                <a:latin typeface="Calibri"/>
                <a:cs typeface="Calibri"/>
              </a:rPr>
              <a:t>lập  </a:t>
            </a:r>
            <a:r>
              <a:rPr sz="3050" spc="0" dirty="0">
                <a:latin typeface="Calibri"/>
                <a:cs typeface="Calibri"/>
              </a:rPr>
              <a:t>trình </a:t>
            </a:r>
            <a:r>
              <a:rPr sz="3050" spc="-5" dirty="0">
                <a:latin typeface="Calibri"/>
                <a:cs typeface="Calibri"/>
              </a:rPr>
              <a:t>javascript trở </a:t>
            </a:r>
            <a:r>
              <a:rPr sz="3050" spc="0" dirty="0">
                <a:latin typeface="Calibri"/>
                <a:cs typeface="Calibri"/>
              </a:rPr>
              <a:t>nên đơn giản, hiệu </a:t>
            </a:r>
            <a:r>
              <a:rPr sz="3050" spc="5" dirty="0">
                <a:latin typeface="Calibri"/>
                <a:cs typeface="Calibri"/>
              </a:rPr>
              <a:t>quả</a:t>
            </a:r>
            <a:r>
              <a:rPr sz="3050" spc="-1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hơn</a:t>
            </a:r>
            <a:endParaRPr sz="3050">
              <a:latin typeface="Calibri"/>
              <a:cs typeface="Calibri"/>
            </a:endParaRPr>
          </a:p>
          <a:p>
            <a:pPr marL="341630" indent="-32893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40995" algn="l"/>
                <a:tab pos="341630" algn="l"/>
              </a:tabLst>
            </a:pPr>
            <a:r>
              <a:rPr sz="3050" spc="0" dirty="0">
                <a:latin typeface="Calibri"/>
                <a:cs typeface="Calibri"/>
              </a:rPr>
              <a:t>Các tính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0" dirty="0">
                <a:latin typeface="Calibri"/>
                <a:cs typeface="Calibri"/>
              </a:rPr>
              <a:t>năng</a:t>
            </a:r>
            <a:endParaRPr sz="3050">
              <a:latin typeface="Calibri"/>
              <a:cs typeface="Calibri"/>
            </a:endParaRPr>
          </a:p>
          <a:p>
            <a:pPr marL="842010" lvl="1" indent="-311150">
              <a:lnSpc>
                <a:spcPct val="100000"/>
              </a:lnSpc>
              <a:spcBef>
                <a:spcPts val="520"/>
              </a:spcBef>
              <a:buSzPct val="74074"/>
              <a:buFont typeface="Arial"/>
              <a:buChar char="–"/>
              <a:tabLst>
                <a:tab pos="841375" algn="l"/>
                <a:tab pos="842010" algn="l"/>
              </a:tabLst>
            </a:pPr>
            <a:r>
              <a:rPr sz="2700" spc="-15" dirty="0">
                <a:latin typeface="Calibri"/>
                <a:cs typeface="Calibri"/>
              </a:rPr>
              <a:t>Thao </a:t>
            </a:r>
            <a:r>
              <a:rPr sz="2700" spc="-20" dirty="0">
                <a:latin typeface="Calibri"/>
                <a:cs typeface="Calibri"/>
              </a:rPr>
              <a:t>tác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HTML/DOM</a:t>
            </a:r>
            <a:endParaRPr sz="2700">
              <a:latin typeface="Calibri"/>
              <a:cs typeface="Calibri"/>
            </a:endParaRPr>
          </a:p>
          <a:p>
            <a:pPr marL="842010" lvl="1" indent="-311150">
              <a:lnSpc>
                <a:spcPct val="100000"/>
              </a:lnSpc>
              <a:spcBef>
                <a:spcPts val="509"/>
              </a:spcBef>
              <a:buSzPct val="74074"/>
              <a:buFont typeface="Arial"/>
              <a:buChar char="–"/>
              <a:tabLst>
                <a:tab pos="841375" algn="l"/>
                <a:tab pos="842010" algn="l"/>
              </a:tabLst>
            </a:pPr>
            <a:r>
              <a:rPr sz="2700" spc="-40" dirty="0">
                <a:latin typeface="Calibri"/>
                <a:cs typeface="Calibri"/>
              </a:rPr>
              <a:t>Xử </a:t>
            </a:r>
            <a:r>
              <a:rPr sz="2700" spc="-10" dirty="0">
                <a:latin typeface="Calibri"/>
                <a:cs typeface="Calibri"/>
              </a:rPr>
              <a:t>lý </a:t>
            </a:r>
            <a:r>
              <a:rPr sz="2700" spc="-15" dirty="0">
                <a:latin typeface="Calibri"/>
                <a:cs typeface="Calibri"/>
              </a:rPr>
              <a:t>sự kiện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HTML</a:t>
            </a:r>
            <a:endParaRPr sz="2700">
              <a:latin typeface="Calibri"/>
              <a:cs typeface="Calibri"/>
            </a:endParaRPr>
          </a:p>
          <a:p>
            <a:pPr marL="842010" lvl="1" indent="-311150">
              <a:lnSpc>
                <a:spcPct val="100000"/>
              </a:lnSpc>
              <a:spcBef>
                <a:spcPts val="520"/>
              </a:spcBef>
              <a:buSzPct val="74074"/>
              <a:buFont typeface="Arial"/>
              <a:buChar char="–"/>
              <a:tabLst>
                <a:tab pos="841375" algn="l"/>
                <a:tab pos="842010" algn="l"/>
              </a:tabLst>
            </a:pPr>
            <a:r>
              <a:rPr sz="2700" spc="-15" dirty="0">
                <a:latin typeface="Calibri"/>
                <a:cs typeface="Calibri"/>
              </a:rPr>
              <a:t>Thao </a:t>
            </a:r>
            <a:r>
              <a:rPr sz="2700" spc="-20" dirty="0">
                <a:latin typeface="Calibri"/>
                <a:cs typeface="Calibri"/>
              </a:rPr>
              <a:t>tác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CSS</a:t>
            </a:r>
            <a:endParaRPr sz="2700">
              <a:latin typeface="Calibri"/>
              <a:cs typeface="Calibri"/>
            </a:endParaRPr>
          </a:p>
          <a:p>
            <a:pPr marL="842010" lvl="1" indent="-311150">
              <a:lnSpc>
                <a:spcPct val="100000"/>
              </a:lnSpc>
              <a:spcBef>
                <a:spcPts val="520"/>
              </a:spcBef>
              <a:buSzPct val="74074"/>
              <a:buFont typeface="Arial"/>
              <a:buChar char="–"/>
              <a:tabLst>
                <a:tab pos="841375" algn="l"/>
                <a:tab pos="842010" algn="l"/>
              </a:tabLst>
            </a:pPr>
            <a:r>
              <a:rPr sz="2700" spc="-40" dirty="0">
                <a:latin typeface="Calibri"/>
                <a:cs typeface="Calibri"/>
              </a:rPr>
              <a:t>Xử </a:t>
            </a:r>
            <a:r>
              <a:rPr sz="2700" spc="-10" dirty="0">
                <a:latin typeface="Calibri"/>
                <a:cs typeface="Calibri"/>
              </a:rPr>
              <a:t>lý </a:t>
            </a:r>
            <a:r>
              <a:rPr sz="2700" spc="-20" dirty="0">
                <a:latin typeface="Calibri"/>
                <a:cs typeface="Calibri"/>
              </a:rPr>
              <a:t>AJAX</a:t>
            </a:r>
            <a:endParaRPr sz="2700">
              <a:latin typeface="Calibri"/>
              <a:cs typeface="Calibri"/>
            </a:endParaRPr>
          </a:p>
          <a:p>
            <a:pPr marL="842010" lvl="1" indent="-311150">
              <a:lnSpc>
                <a:spcPct val="100000"/>
              </a:lnSpc>
              <a:spcBef>
                <a:spcPts val="509"/>
              </a:spcBef>
              <a:buSzPct val="74074"/>
              <a:buFont typeface="Arial"/>
              <a:buChar char="–"/>
              <a:tabLst>
                <a:tab pos="841375" algn="l"/>
                <a:tab pos="842010" algn="l"/>
              </a:tabLst>
            </a:pPr>
            <a:r>
              <a:rPr sz="2700" spc="-15" dirty="0">
                <a:latin typeface="Calibri"/>
                <a:cs typeface="Calibri"/>
              </a:rPr>
              <a:t>Hiệu </a:t>
            </a:r>
            <a:r>
              <a:rPr sz="2700" spc="-20" dirty="0">
                <a:latin typeface="Calibri"/>
                <a:cs typeface="Calibri"/>
              </a:rPr>
              <a:t>ứng </a:t>
            </a:r>
            <a:r>
              <a:rPr sz="2700" spc="-25" dirty="0">
                <a:latin typeface="Calibri"/>
                <a:cs typeface="Calibri"/>
              </a:rPr>
              <a:t>và </a:t>
            </a:r>
            <a:r>
              <a:rPr sz="2700" spc="-20" dirty="0">
                <a:latin typeface="Calibri"/>
                <a:cs typeface="Calibri"/>
              </a:rPr>
              <a:t>hoạt cảnh</a:t>
            </a:r>
            <a:endParaRPr sz="2700">
              <a:latin typeface="Calibri"/>
              <a:cs typeface="Calibri"/>
            </a:endParaRPr>
          </a:p>
          <a:p>
            <a:pPr marL="842010" lvl="1" indent="-311150">
              <a:lnSpc>
                <a:spcPct val="100000"/>
              </a:lnSpc>
              <a:spcBef>
                <a:spcPts val="520"/>
              </a:spcBef>
              <a:buSzPct val="74074"/>
              <a:buFont typeface="Arial"/>
              <a:buChar char="–"/>
              <a:tabLst>
                <a:tab pos="841375" algn="l"/>
                <a:tab pos="842010" algn="l"/>
              </a:tabLst>
            </a:pPr>
            <a:r>
              <a:rPr sz="2700" spc="-10" dirty="0">
                <a:latin typeface="Calibri"/>
                <a:cs typeface="Calibri"/>
              </a:rPr>
              <a:t>Các tiện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ích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2029" y="497840"/>
            <a:ext cx="205676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jQueryUI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8014334" cy="29298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55600" marR="5080" indent="-342900">
              <a:lnSpc>
                <a:spcPct val="101800"/>
              </a:lnSpc>
              <a:spcBef>
                <a:spcPts val="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jQueryUI 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http://jqueryui.com</a:t>
            </a:r>
            <a:r>
              <a:rPr sz="3200" spc="-10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là mở </a:t>
            </a:r>
            <a:r>
              <a:rPr sz="3200" spc="-20" dirty="0">
                <a:latin typeface="Calibri"/>
                <a:cs typeface="Calibri"/>
              </a:rPr>
              <a:t>rộng </a:t>
            </a:r>
            <a:r>
              <a:rPr sz="3200" spc="-5" dirty="0">
                <a:latin typeface="Calibri"/>
                <a:cs typeface="Calibri"/>
              </a:rPr>
              <a:t>của  jQuery </a:t>
            </a:r>
            <a:r>
              <a:rPr sz="3200" spc="-10" dirty="0">
                <a:latin typeface="Calibri"/>
                <a:cs typeface="Calibri"/>
              </a:rPr>
              <a:t>cho </a:t>
            </a:r>
            <a:r>
              <a:rPr sz="3200" spc="-5" dirty="0">
                <a:latin typeface="Calibri"/>
                <a:cs typeface="Calibri"/>
              </a:rPr>
              <a:t>mục đích làm giao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diện</a:t>
            </a:r>
            <a:endParaRPr sz="3200">
              <a:latin typeface="Calibri"/>
              <a:cs typeface="Calibri"/>
            </a:endParaRPr>
          </a:p>
          <a:p>
            <a:pPr marL="876300" marR="826135" lvl="1" indent="-323850">
              <a:lnSpc>
                <a:spcPct val="100000"/>
              </a:lnSpc>
              <a:spcBef>
                <a:spcPts val="560"/>
              </a:spcBef>
              <a:buSzPct val="75000"/>
              <a:buFont typeface="Arial"/>
              <a:buChar char="–"/>
              <a:tabLst>
                <a:tab pos="875665" algn="l"/>
                <a:tab pos="876300" algn="l"/>
              </a:tabLst>
            </a:pPr>
            <a:r>
              <a:rPr sz="2800" spc="-40" dirty="0">
                <a:latin typeface="Calibri"/>
                <a:cs typeface="Calibri"/>
              </a:rPr>
              <a:t>Tương </a:t>
            </a:r>
            <a:r>
              <a:rPr sz="2800" spc="-10" dirty="0">
                <a:latin typeface="Calibri"/>
                <a:cs typeface="Calibri"/>
              </a:rPr>
              <a:t>tác: </a:t>
            </a:r>
            <a:r>
              <a:rPr sz="2800" spc="-20" dirty="0">
                <a:latin typeface="Calibri"/>
                <a:cs typeface="Calibri"/>
              </a:rPr>
              <a:t>Kéo </a:t>
            </a:r>
            <a:r>
              <a:rPr sz="2800" spc="-5" dirty="0">
                <a:latin typeface="Calibri"/>
                <a:cs typeface="Calibri"/>
              </a:rPr>
              <a:t>thả, </a:t>
            </a:r>
            <a:r>
              <a:rPr sz="2800" spc="-15" dirty="0">
                <a:latin typeface="Calibri"/>
                <a:cs typeface="Calibri"/>
              </a:rPr>
              <a:t>thay </a:t>
            </a:r>
            <a:r>
              <a:rPr sz="2800" spc="-5" dirty="0">
                <a:latin typeface="Calibri"/>
                <a:cs typeface="Calibri"/>
              </a:rPr>
              <a:t>đổi kích thước, lựa  chọn, sắp </a:t>
            </a:r>
            <a:r>
              <a:rPr sz="2800" spc="-25" dirty="0">
                <a:latin typeface="Calibri"/>
                <a:cs typeface="Calibri"/>
              </a:rPr>
              <a:t>xếp,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  <a:p>
            <a:pPr marL="876300" lvl="1" indent="-323850">
              <a:lnSpc>
                <a:spcPct val="100000"/>
              </a:lnSpc>
              <a:spcBef>
                <a:spcPts val="560"/>
              </a:spcBef>
              <a:buSzPct val="75000"/>
              <a:buFont typeface="Arial"/>
              <a:buChar char="–"/>
              <a:tabLst>
                <a:tab pos="875665" algn="l"/>
                <a:tab pos="876300" algn="l"/>
              </a:tabLst>
            </a:pPr>
            <a:r>
              <a:rPr sz="2800" spc="-10" dirty="0">
                <a:latin typeface="Calibri"/>
                <a:cs typeface="Calibri"/>
              </a:rPr>
              <a:t>Wiget: </a:t>
            </a:r>
            <a:r>
              <a:rPr sz="2800" spc="-15" dirty="0">
                <a:latin typeface="Calibri"/>
                <a:cs typeface="Calibri"/>
              </a:rPr>
              <a:t>autocomplete, </a:t>
            </a:r>
            <a:r>
              <a:rPr sz="2800" spc="-10" dirty="0">
                <a:latin typeface="Calibri"/>
                <a:cs typeface="Calibri"/>
              </a:rPr>
              <a:t>menu, </a:t>
            </a:r>
            <a:r>
              <a:rPr sz="2800" spc="-40" dirty="0">
                <a:latin typeface="Calibri"/>
                <a:cs typeface="Calibri"/>
              </a:rPr>
              <a:t>spinner, </a:t>
            </a:r>
            <a:r>
              <a:rPr sz="2800" spc="-45" dirty="0">
                <a:latin typeface="Calibri"/>
                <a:cs typeface="Calibri"/>
              </a:rPr>
              <a:t>slider,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  <a:p>
            <a:pPr marL="876300" lvl="1" indent="-323850">
              <a:lnSpc>
                <a:spcPct val="100000"/>
              </a:lnSpc>
              <a:spcBef>
                <a:spcPts val="560"/>
              </a:spcBef>
              <a:buSzPct val="75000"/>
              <a:buFont typeface="Arial"/>
              <a:buChar char="–"/>
              <a:tabLst>
                <a:tab pos="875665" algn="l"/>
                <a:tab pos="876300" algn="l"/>
              </a:tabLst>
            </a:pPr>
            <a:r>
              <a:rPr sz="2800" spc="-5" dirty="0">
                <a:latin typeface="Calibri"/>
                <a:cs typeface="Calibri"/>
              </a:rPr>
              <a:t>Hiệu </a:t>
            </a:r>
            <a:r>
              <a:rPr sz="2800" spc="-10" dirty="0">
                <a:latin typeface="Calibri"/>
                <a:cs typeface="Calibri"/>
              </a:rPr>
              <a:t>ứng: hiển thị, hoạt </a:t>
            </a:r>
            <a:r>
              <a:rPr sz="2800" spc="-15" dirty="0">
                <a:latin typeface="Calibri"/>
                <a:cs typeface="Calibri"/>
              </a:rPr>
              <a:t>cảnh, </a:t>
            </a:r>
            <a:r>
              <a:rPr sz="2800" spc="-10" dirty="0">
                <a:latin typeface="Calibri"/>
                <a:cs typeface="Calibri"/>
              </a:rPr>
              <a:t>tô màu,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6559" y="4663440"/>
            <a:ext cx="2133600" cy="2057400"/>
          </a:xfrm>
          <a:custGeom>
            <a:avLst/>
            <a:gdLst/>
            <a:ahLst/>
            <a:cxnLst/>
            <a:rect l="l" t="t" r="r" b="b"/>
            <a:pathLst>
              <a:path w="2133600" h="2057400">
                <a:moveTo>
                  <a:pt x="1145540" y="1795780"/>
                </a:moveTo>
                <a:lnTo>
                  <a:pt x="988060" y="1795780"/>
                </a:lnTo>
                <a:lnTo>
                  <a:pt x="1066800" y="2057400"/>
                </a:lnTo>
                <a:lnTo>
                  <a:pt x="1145540" y="1795780"/>
                </a:lnTo>
                <a:close/>
              </a:path>
              <a:path w="2133600" h="2057400">
                <a:moveTo>
                  <a:pt x="1299210" y="1766570"/>
                </a:moveTo>
                <a:lnTo>
                  <a:pt x="834390" y="1766570"/>
                </a:lnTo>
                <a:lnTo>
                  <a:pt x="858520" y="2037080"/>
                </a:lnTo>
                <a:lnTo>
                  <a:pt x="988060" y="1795780"/>
                </a:lnTo>
                <a:lnTo>
                  <a:pt x="1296604" y="1795780"/>
                </a:lnTo>
                <a:lnTo>
                  <a:pt x="1299210" y="1766570"/>
                </a:lnTo>
                <a:close/>
              </a:path>
              <a:path w="2133600" h="2057400">
                <a:moveTo>
                  <a:pt x="1296604" y="1795780"/>
                </a:moveTo>
                <a:lnTo>
                  <a:pt x="1145540" y="1795780"/>
                </a:lnTo>
                <a:lnTo>
                  <a:pt x="1275080" y="2037080"/>
                </a:lnTo>
                <a:lnTo>
                  <a:pt x="1296604" y="1795780"/>
                </a:lnTo>
                <a:close/>
              </a:path>
              <a:path w="2133600" h="2057400">
                <a:moveTo>
                  <a:pt x="1443990" y="1709420"/>
                </a:moveTo>
                <a:lnTo>
                  <a:pt x="689610" y="1709420"/>
                </a:lnTo>
                <a:lnTo>
                  <a:pt x="657860" y="1978660"/>
                </a:lnTo>
                <a:lnTo>
                  <a:pt x="834390" y="1766570"/>
                </a:lnTo>
                <a:lnTo>
                  <a:pt x="1450459" y="1766570"/>
                </a:lnTo>
                <a:lnTo>
                  <a:pt x="1443990" y="1709420"/>
                </a:lnTo>
                <a:close/>
              </a:path>
              <a:path w="2133600" h="2057400">
                <a:moveTo>
                  <a:pt x="1450459" y="1766570"/>
                </a:moveTo>
                <a:lnTo>
                  <a:pt x="1299210" y="1766570"/>
                </a:lnTo>
                <a:lnTo>
                  <a:pt x="1474470" y="1978660"/>
                </a:lnTo>
                <a:lnTo>
                  <a:pt x="1450459" y="1766570"/>
                </a:lnTo>
                <a:close/>
              </a:path>
              <a:path w="2133600" h="2057400">
                <a:moveTo>
                  <a:pt x="1574800" y="1625600"/>
                </a:moveTo>
                <a:lnTo>
                  <a:pt x="558800" y="1625600"/>
                </a:lnTo>
                <a:lnTo>
                  <a:pt x="473710" y="1883410"/>
                </a:lnTo>
                <a:lnTo>
                  <a:pt x="689610" y="1709420"/>
                </a:lnTo>
                <a:lnTo>
                  <a:pt x="1602051" y="1709420"/>
                </a:lnTo>
                <a:lnTo>
                  <a:pt x="1574800" y="1625600"/>
                </a:lnTo>
                <a:close/>
              </a:path>
              <a:path w="2133600" h="2057400">
                <a:moveTo>
                  <a:pt x="1602051" y="1709420"/>
                </a:moveTo>
                <a:lnTo>
                  <a:pt x="1443990" y="1709420"/>
                </a:lnTo>
                <a:lnTo>
                  <a:pt x="1658620" y="1883410"/>
                </a:lnTo>
                <a:lnTo>
                  <a:pt x="1602051" y="1709420"/>
                </a:lnTo>
                <a:close/>
              </a:path>
              <a:path w="2133600" h="2057400">
                <a:moveTo>
                  <a:pt x="1685290" y="1517650"/>
                </a:moveTo>
                <a:lnTo>
                  <a:pt x="448310" y="1517650"/>
                </a:lnTo>
                <a:lnTo>
                  <a:pt x="312420" y="1756410"/>
                </a:lnTo>
                <a:lnTo>
                  <a:pt x="558800" y="1625600"/>
                </a:lnTo>
                <a:lnTo>
                  <a:pt x="1746729" y="1625600"/>
                </a:lnTo>
                <a:lnTo>
                  <a:pt x="1685290" y="1517650"/>
                </a:lnTo>
                <a:close/>
              </a:path>
              <a:path w="2133600" h="2057400">
                <a:moveTo>
                  <a:pt x="1746729" y="1625600"/>
                </a:moveTo>
                <a:lnTo>
                  <a:pt x="1574800" y="1625600"/>
                </a:lnTo>
                <a:lnTo>
                  <a:pt x="1821180" y="1756410"/>
                </a:lnTo>
                <a:lnTo>
                  <a:pt x="1746729" y="1625600"/>
                </a:lnTo>
                <a:close/>
              </a:path>
              <a:path w="2133600" h="2057400">
                <a:moveTo>
                  <a:pt x="1771650" y="1391920"/>
                </a:moveTo>
                <a:lnTo>
                  <a:pt x="360680" y="1391920"/>
                </a:lnTo>
                <a:lnTo>
                  <a:pt x="179070" y="1600200"/>
                </a:lnTo>
                <a:lnTo>
                  <a:pt x="448310" y="1517650"/>
                </a:lnTo>
                <a:lnTo>
                  <a:pt x="1881280" y="1517650"/>
                </a:lnTo>
                <a:lnTo>
                  <a:pt x="1771650" y="1391920"/>
                </a:lnTo>
                <a:close/>
              </a:path>
              <a:path w="2133600" h="2057400">
                <a:moveTo>
                  <a:pt x="1881280" y="1517650"/>
                </a:moveTo>
                <a:lnTo>
                  <a:pt x="1685290" y="1517650"/>
                </a:lnTo>
                <a:lnTo>
                  <a:pt x="1953260" y="1600200"/>
                </a:lnTo>
                <a:lnTo>
                  <a:pt x="1881280" y="1517650"/>
                </a:lnTo>
                <a:close/>
              </a:path>
              <a:path w="2133600" h="2057400">
                <a:moveTo>
                  <a:pt x="81280" y="635000"/>
                </a:moveTo>
                <a:lnTo>
                  <a:pt x="300990" y="805180"/>
                </a:lnTo>
                <a:lnTo>
                  <a:pt x="20320" y="828040"/>
                </a:lnTo>
                <a:lnTo>
                  <a:pt x="270510" y="952500"/>
                </a:lnTo>
                <a:lnTo>
                  <a:pt x="0" y="1028700"/>
                </a:lnTo>
                <a:lnTo>
                  <a:pt x="270510" y="1103630"/>
                </a:lnTo>
                <a:lnTo>
                  <a:pt x="20320" y="1229360"/>
                </a:lnTo>
                <a:lnTo>
                  <a:pt x="300990" y="1252220"/>
                </a:lnTo>
                <a:lnTo>
                  <a:pt x="81280" y="1422400"/>
                </a:lnTo>
                <a:lnTo>
                  <a:pt x="360680" y="1391920"/>
                </a:lnTo>
                <a:lnTo>
                  <a:pt x="2012968" y="1391920"/>
                </a:lnTo>
                <a:lnTo>
                  <a:pt x="1832610" y="1252220"/>
                </a:lnTo>
                <a:lnTo>
                  <a:pt x="2113280" y="1229360"/>
                </a:lnTo>
                <a:lnTo>
                  <a:pt x="1863090" y="1103630"/>
                </a:lnTo>
                <a:lnTo>
                  <a:pt x="2133600" y="1028700"/>
                </a:lnTo>
                <a:lnTo>
                  <a:pt x="1863090" y="952500"/>
                </a:lnTo>
                <a:lnTo>
                  <a:pt x="2113280" y="828040"/>
                </a:lnTo>
                <a:lnTo>
                  <a:pt x="1832610" y="805180"/>
                </a:lnTo>
                <a:lnTo>
                  <a:pt x="2012968" y="665480"/>
                </a:lnTo>
                <a:lnTo>
                  <a:pt x="360680" y="665480"/>
                </a:lnTo>
                <a:lnTo>
                  <a:pt x="81280" y="635000"/>
                </a:lnTo>
                <a:close/>
              </a:path>
              <a:path w="2133600" h="2057400">
                <a:moveTo>
                  <a:pt x="2012968" y="1391920"/>
                </a:moveTo>
                <a:lnTo>
                  <a:pt x="1771650" y="1391920"/>
                </a:lnTo>
                <a:lnTo>
                  <a:pt x="2052320" y="1422400"/>
                </a:lnTo>
                <a:lnTo>
                  <a:pt x="2012968" y="1391920"/>
                </a:lnTo>
                <a:close/>
              </a:path>
              <a:path w="2133600" h="2057400">
                <a:moveTo>
                  <a:pt x="179070" y="457200"/>
                </a:moveTo>
                <a:lnTo>
                  <a:pt x="360680" y="665480"/>
                </a:lnTo>
                <a:lnTo>
                  <a:pt x="1771650" y="665480"/>
                </a:lnTo>
                <a:lnTo>
                  <a:pt x="1882387" y="538480"/>
                </a:lnTo>
                <a:lnTo>
                  <a:pt x="448310" y="538480"/>
                </a:lnTo>
                <a:lnTo>
                  <a:pt x="179070" y="457200"/>
                </a:lnTo>
                <a:close/>
              </a:path>
              <a:path w="2133600" h="2057400">
                <a:moveTo>
                  <a:pt x="2052320" y="635000"/>
                </a:moveTo>
                <a:lnTo>
                  <a:pt x="1771650" y="665480"/>
                </a:lnTo>
                <a:lnTo>
                  <a:pt x="2012968" y="665480"/>
                </a:lnTo>
                <a:lnTo>
                  <a:pt x="2052320" y="635000"/>
                </a:lnTo>
                <a:close/>
              </a:path>
              <a:path w="2133600" h="2057400">
                <a:moveTo>
                  <a:pt x="312420" y="300990"/>
                </a:moveTo>
                <a:lnTo>
                  <a:pt x="448310" y="538480"/>
                </a:lnTo>
                <a:lnTo>
                  <a:pt x="1685290" y="538480"/>
                </a:lnTo>
                <a:lnTo>
                  <a:pt x="1746331" y="431800"/>
                </a:lnTo>
                <a:lnTo>
                  <a:pt x="558800" y="431800"/>
                </a:lnTo>
                <a:lnTo>
                  <a:pt x="312420" y="300990"/>
                </a:lnTo>
                <a:close/>
              </a:path>
              <a:path w="2133600" h="2057400">
                <a:moveTo>
                  <a:pt x="1953260" y="457200"/>
                </a:moveTo>
                <a:lnTo>
                  <a:pt x="1685290" y="538480"/>
                </a:lnTo>
                <a:lnTo>
                  <a:pt x="1882387" y="538480"/>
                </a:lnTo>
                <a:lnTo>
                  <a:pt x="1953260" y="457200"/>
                </a:lnTo>
                <a:close/>
              </a:path>
              <a:path w="2133600" h="2057400">
                <a:moveTo>
                  <a:pt x="473710" y="172720"/>
                </a:moveTo>
                <a:lnTo>
                  <a:pt x="558800" y="431800"/>
                </a:lnTo>
                <a:lnTo>
                  <a:pt x="1574800" y="431800"/>
                </a:lnTo>
                <a:lnTo>
                  <a:pt x="1601918" y="347980"/>
                </a:lnTo>
                <a:lnTo>
                  <a:pt x="689610" y="347980"/>
                </a:lnTo>
                <a:lnTo>
                  <a:pt x="473710" y="172720"/>
                </a:lnTo>
                <a:close/>
              </a:path>
              <a:path w="2133600" h="2057400">
                <a:moveTo>
                  <a:pt x="1821180" y="300990"/>
                </a:moveTo>
                <a:lnTo>
                  <a:pt x="1574800" y="431800"/>
                </a:lnTo>
                <a:lnTo>
                  <a:pt x="1746331" y="431800"/>
                </a:lnTo>
                <a:lnTo>
                  <a:pt x="1821180" y="300990"/>
                </a:lnTo>
                <a:close/>
              </a:path>
              <a:path w="2133600" h="2057400">
                <a:moveTo>
                  <a:pt x="657860" y="78740"/>
                </a:moveTo>
                <a:lnTo>
                  <a:pt x="689610" y="347980"/>
                </a:lnTo>
                <a:lnTo>
                  <a:pt x="1443990" y="347980"/>
                </a:lnTo>
                <a:lnTo>
                  <a:pt x="1450603" y="289560"/>
                </a:lnTo>
                <a:lnTo>
                  <a:pt x="834390" y="289560"/>
                </a:lnTo>
                <a:lnTo>
                  <a:pt x="657860" y="78740"/>
                </a:lnTo>
                <a:close/>
              </a:path>
              <a:path w="2133600" h="2057400">
                <a:moveTo>
                  <a:pt x="1658620" y="172720"/>
                </a:moveTo>
                <a:lnTo>
                  <a:pt x="1443990" y="347980"/>
                </a:lnTo>
                <a:lnTo>
                  <a:pt x="1601918" y="347980"/>
                </a:lnTo>
                <a:lnTo>
                  <a:pt x="1658620" y="172720"/>
                </a:lnTo>
                <a:close/>
              </a:path>
              <a:path w="2133600" h="2057400">
                <a:moveTo>
                  <a:pt x="858520" y="19050"/>
                </a:moveTo>
                <a:lnTo>
                  <a:pt x="834390" y="289560"/>
                </a:lnTo>
                <a:lnTo>
                  <a:pt x="1299210" y="289560"/>
                </a:lnTo>
                <a:lnTo>
                  <a:pt x="1296604" y="260350"/>
                </a:lnTo>
                <a:lnTo>
                  <a:pt x="988060" y="260350"/>
                </a:lnTo>
                <a:lnTo>
                  <a:pt x="858520" y="19050"/>
                </a:lnTo>
                <a:close/>
              </a:path>
              <a:path w="2133600" h="2057400">
                <a:moveTo>
                  <a:pt x="1474470" y="78740"/>
                </a:moveTo>
                <a:lnTo>
                  <a:pt x="1299210" y="289560"/>
                </a:lnTo>
                <a:lnTo>
                  <a:pt x="1450603" y="289560"/>
                </a:lnTo>
                <a:lnTo>
                  <a:pt x="1474470" y="78740"/>
                </a:lnTo>
                <a:close/>
              </a:path>
              <a:path w="2133600" h="2057400">
                <a:moveTo>
                  <a:pt x="1066800" y="0"/>
                </a:moveTo>
                <a:lnTo>
                  <a:pt x="988060" y="260350"/>
                </a:lnTo>
                <a:lnTo>
                  <a:pt x="1145540" y="260350"/>
                </a:lnTo>
                <a:lnTo>
                  <a:pt x="1066800" y="0"/>
                </a:lnTo>
                <a:close/>
              </a:path>
              <a:path w="2133600" h="2057400">
                <a:moveTo>
                  <a:pt x="1275080" y="19050"/>
                </a:moveTo>
                <a:lnTo>
                  <a:pt x="1145540" y="260350"/>
                </a:lnTo>
                <a:lnTo>
                  <a:pt x="1296604" y="260350"/>
                </a:lnTo>
                <a:lnTo>
                  <a:pt x="1275080" y="1905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9" y="4663440"/>
            <a:ext cx="2133600" cy="2057400"/>
          </a:xfrm>
          <a:custGeom>
            <a:avLst/>
            <a:gdLst/>
            <a:ahLst/>
            <a:cxnLst/>
            <a:rect l="l" t="t" r="r" b="b"/>
            <a:pathLst>
              <a:path w="2133600" h="2057400">
                <a:moveTo>
                  <a:pt x="0" y="1028700"/>
                </a:moveTo>
                <a:lnTo>
                  <a:pt x="270510" y="952500"/>
                </a:lnTo>
                <a:lnTo>
                  <a:pt x="20320" y="828040"/>
                </a:lnTo>
                <a:lnTo>
                  <a:pt x="300990" y="805180"/>
                </a:lnTo>
                <a:lnTo>
                  <a:pt x="81280" y="635000"/>
                </a:lnTo>
                <a:lnTo>
                  <a:pt x="360680" y="665480"/>
                </a:lnTo>
                <a:lnTo>
                  <a:pt x="179070" y="457200"/>
                </a:lnTo>
                <a:lnTo>
                  <a:pt x="448310" y="538480"/>
                </a:lnTo>
                <a:lnTo>
                  <a:pt x="312420" y="300990"/>
                </a:lnTo>
                <a:lnTo>
                  <a:pt x="558800" y="431800"/>
                </a:lnTo>
                <a:lnTo>
                  <a:pt x="473710" y="172720"/>
                </a:lnTo>
                <a:lnTo>
                  <a:pt x="689610" y="347980"/>
                </a:lnTo>
                <a:lnTo>
                  <a:pt x="657860" y="78740"/>
                </a:lnTo>
                <a:lnTo>
                  <a:pt x="834390" y="289560"/>
                </a:lnTo>
                <a:lnTo>
                  <a:pt x="858520" y="19050"/>
                </a:lnTo>
                <a:lnTo>
                  <a:pt x="988060" y="260350"/>
                </a:lnTo>
                <a:lnTo>
                  <a:pt x="1066800" y="0"/>
                </a:lnTo>
                <a:lnTo>
                  <a:pt x="1145540" y="260350"/>
                </a:lnTo>
                <a:lnTo>
                  <a:pt x="1275080" y="19050"/>
                </a:lnTo>
                <a:lnTo>
                  <a:pt x="1299210" y="289560"/>
                </a:lnTo>
                <a:lnTo>
                  <a:pt x="1474470" y="78740"/>
                </a:lnTo>
                <a:lnTo>
                  <a:pt x="1443990" y="347980"/>
                </a:lnTo>
                <a:lnTo>
                  <a:pt x="1658620" y="172720"/>
                </a:lnTo>
                <a:lnTo>
                  <a:pt x="1574800" y="431800"/>
                </a:lnTo>
                <a:lnTo>
                  <a:pt x="1821180" y="300990"/>
                </a:lnTo>
                <a:lnTo>
                  <a:pt x="1685290" y="538480"/>
                </a:lnTo>
                <a:lnTo>
                  <a:pt x="1953260" y="457200"/>
                </a:lnTo>
                <a:lnTo>
                  <a:pt x="1771650" y="665480"/>
                </a:lnTo>
                <a:lnTo>
                  <a:pt x="2052320" y="635000"/>
                </a:lnTo>
                <a:lnTo>
                  <a:pt x="1832610" y="805180"/>
                </a:lnTo>
                <a:lnTo>
                  <a:pt x="2113280" y="828040"/>
                </a:lnTo>
                <a:lnTo>
                  <a:pt x="1863090" y="952500"/>
                </a:lnTo>
                <a:lnTo>
                  <a:pt x="2133600" y="1028700"/>
                </a:lnTo>
                <a:lnTo>
                  <a:pt x="1863090" y="1103630"/>
                </a:lnTo>
                <a:lnTo>
                  <a:pt x="2113280" y="1229360"/>
                </a:lnTo>
                <a:lnTo>
                  <a:pt x="1832610" y="1252220"/>
                </a:lnTo>
                <a:lnTo>
                  <a:pt x="2052320" y="1422400"/>
                </a:lnTo>
                <a:lnTo>
                  <a:pt x="1771650" y="1391920"/>
                </a:lnTo>
                <a:lnTo>
                  <a:pt x="1953260" y="1600200"/>
                </a:lnTo>
                <a:lnTo>
                  <a:pt x="1685290" y="1517650"/>
                </a:lnTo>
                <a:lnTo>
                  <a:pt x="1821180" y="1756410"/>
                </a:lnTo>
                <a:lnTo>
                  <a:pt x="1574800" y="1625600"/>
                </a:lnTo>
                <a:lnTo>
                  <a:pt x="1658620" y="1883410"/>
                </a:lnTo>
                <a:lnTo>
                  <a:pt x="1443990" y="1709420"/>
                </a:lnTo>
                <a:lnTo>
                  <a:pt x="1474470" y="1978660"/>
                </a:lnTo>
                <a:lnTo>
                  <a:pt x="1299210" y="1766570"/>
                </a:lnTo>
                <a:lnTo>
                  <a:pt x="1275080" y="2037080"/>
                </a:lnTo>
                <a:lnTo>
                  <a:pt x="1145540" y="1795780"/>
                </a:lnTo>
                <a:lnTo>
                  <a:pt x="1066800" y="2057400"/>
                </a:lnTo>
                <a:lnTo>
                  <a:pt x="988060" y="1795780"/>
                </a:lnTo>
                <a:lnTo>
                  <a:pt x="858520" y="2037080"/>
                </a:lnTo>
                <a:lnTo>
                  <a:pt x="834390" y="1766570"/>
                </a:lnTo>
                <a:lnTo>
                  <a:pt x="657860" y="1978660"/>
                </a:lnTo>
                <a:lnTo>
                  <a:pt x="689610" y="1709420"/>
                </a:lnTo>
                <a:lnTo>
                  <a:pt x="473710" y="1883410"/>
                </a:lnTo>
                <a:lnTo>
                  <a:pt x="558800" y="1625600"/>
                </a:lnTo>
                <a:lnTo>
                  <a:pt x="312420" y="1756410"/>
                </a:lnTo>
                <a:lnTo>
                  <a:pt x="448310" y="1517650"/>
                </a:lnTo>
                <a:lnTo>
                  <a:pt x="179070" y="1600200"/>
                </a:lnTo>
                <a:lnTo>
                  <a:pt x="360680" y="1391920"/>
                </a:lnTo>
                <a:lnTo>
                  <a:pt x="81280" y="1422400"/>
                </a:lnTo>
                <a:lnTo>
                  <a:pt x="300990" y="1252220"/>
                </a:lnTo>
                <a:lnTo>
                  <a:pt x="20320" y="1229360"/>
                </a:lnTo>
                <a:lnTo>
                  <a:pt x="270510" y="1103630"/>
                </a:lnTo>
                <a:lnTo>
                  <a:pt x="0" y="1028700"/>
                </a:lnTo>
                <a:close/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6559" y="4663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00159" y="6720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19669" y="5191759"/>
            <a:ext cx="62547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100"/>
              </a:spcBef>
            </a:pPr>
            <a:r>
              <a:rPr sz="3200" spc="-100" dirty="0">
                <a:solidFill>
                  <a:srgbClr val="FFFFFF"/>
                </a:solidFill>
                <a:latin typeface="Calibri"/>
                <a:cs typeface="Calibri"/>
              </a:rPr>
              <a:t>Tự  </a:t>
            </a:r>
            <a:r>
              <a:rPr sz="3200" spc="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ọc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7350" y="497840"/>
            <a:ext cx="3284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jQuery</a:t>
            </a:r>
            <a:r>
              <a:rPr spc="-80" dirty="0"/>
              <a:t> </a:t>
            </a:r>
            <a:r>
              <a:rPr spc="-5" dirty="0"/>
              <a:t>Mobile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1940"/>
            <a:ext cx="8063230" cy="16510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jQuery Mobile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http://jquerymobile.com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  <a:spcBef>
                <a:spcPts val="640"/>
              </a:spcBef>
            </a:pPr>
            <a:r>
              <a:rPr sz="3200" spc="-5" dirty="0">
                <a:latin typeface="Calibri"/>
                <a:cs typeface="Calibri"/>
              </a:rPr>
              <a:t>là </a:t>
            </a:r>
            <a:r>
              <a:rPr sz="3200" dirty="0">
                <a:latin typeface="Calibri"/>
                <a:cs typeface="Calibri"/>
              </a:rPr>
              <a:t>mở </a:t>
            </a:r>
            <a:r>
              <a:rPr sz="3200" spc="-15" dirty="0">
                <a:latin typeface="Calibri"/>
                <a:cs typeface="Calibri"/>
              </a:rPr>
              <a:t>rông </a:t>
            </a:r>
            <a:r>
              <a:rPr sz="3200" spc="-5" dirty="0">
                <a:latin typeface="Calibri"/>
                <a:cs typeface="Calibri"/>
              </a:rPr>
              <a:t>cua </a:t>
            </a:r>
            <a:r>
              <a:rPr sz="3200" spc="-35" dirty="0">
                <a:latin typeface="Calibri"/>
                <a:cs typeface="Calibri"/>
              </a:rPr>
              <a:t>jQuery, </a:t>
            </a:r>
            <a:r>
              <a:rPr sz="3200" spc="-5" dirty="0">
                <a:latin typeface="Calibri"/>
                <a:cs typeface="Calibri"/>
              </a:rPr>
              <a:t>dung để phat triển </a:t>
            </a:r>
            <a:r>
              <a:rPr sz="3200" spc="-10" dirty="0">
                <a:latin typeface="Calibri"/>
                <a:cs typeface="Calibri"/>
              </a:rPr>
              <a:t>web  </a:t>
            </a:r>
            <a:r>
              <a:rPr sz="3200" spc="-15" dirty="0">
                <a:latin typeface="Calibri"/>
                <a:cs typeface="Calibri"/>
              </a:rPr>
              <a:t>trên </a:t>
            </a:r>
            <a:r>
              <a:rPr sz="3200" spc="-5" dirty="0">
                <a:latin typeface="Calibri"/>
                <a:cs typeface="Calibri"/>
              </a:rPr>
              <a:t>thiêt bị di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đông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6559" y="4663440"/>
            <a:ext cx="2133600" cy="2057400"/>
          </a:xfrm>
          <a:custGeom>
            <a:avLst/>
            <a:gdLst/>
            <a:ahLst/>
            <a:cxnLst/>
            <a:rect l="l" t="t" r="r" b="b"/>
            <a:pathLst>
              <a:path w="2133600" h="2057400">
                <a:moveTo>
                  <a:pt x="1145540" y="1795780"/>
                </a:moveTo>
                <a:lnTo>
                  <a:pt x="988060" y="1795780"/>
                </a:lnTo>
                <a:lnTo>
                  <a:pt x="1066800" y="2057400"/>
                </a:lnTo>
                <a:lnTo>
                  <a:pt x="1145540" y="1795780"/>
                </a:lnTo>
                <a:close/>
              </a:path>
              <a:path w="2133600" h="2057400">
                <a:moveTo>
                  <a:pt x="1299210" y="1766570"/>
                </a:moveTo>
                <a:lnTo>
                  <a:pt x="834390" y="1766570"/>
                </a:lnTo>
                <a:lnTo>
                  <a:pt x="858520" y="2037080"/>
                </a:lnTo>
                <a:lnTo>
                  <a:pt x="988060" y="1795780"/>
                </a:lnTo>
                <a:lnTo>
                  <a:pt x="1296604" y="1795780"/>
                </a:lnTo>
                <a:lnTo>
                  <a:pt x="1299210" y="1766570"/>
                </a:lnTo>
                <a:close/>
              </a:path>
              <a:path w="2133600" h="2057400">
                <a:moveTo>
                  <a:pt x="1296604" y="1795780"/>
                </a:moveTo>
                <a:lnTo>
                  <a:pt x="1145540" y="1795780"/>
                </a:lnTo>
                <a:lnTo>
                  <a:pt x="1275080" y="2037080"/>
                </a:lnTo>
                <a:lnTo>
                  <a:pt x="1296604" y="1795780"/>
                </a:lnTo>
                <a:close/>
              </a:path>
              <a:path w="2133600" h="2057400">
                <a:moveTo>
                  <a:pt x="1443990" y="1709420"/>
                </a:moveTo>
                <a:lnTo>
                  <a:pt x="689610" y="1709420"/>
                </a:lnTo>
                <a:lnTo>
                  <a:pt x="657860" y="1978660"/>
                </a:lnTo>
                <a:lnTo>
                  <a:pt x="834390" y="1766570"/>
                </a:lnTo>
                <a:lnTo>
                  <a:pt x="1450459" y="1766570"/>
                </a:lnTo>
                <a:lnTo>
                  <a:pt x="1443990" y="1709420"/>
                </a:lnTo>
                <a:close/>
              </a:path>
              <a:path w="2133600" h="2057400">
                <a:moveTo>
                  <a:pt x="1450459" y="1766570"/>
                </a:moveTo>
                <a:lnTo>
                  <a:pt x="1299210" y="1766570"/>
                </a:lnTo>
                <a:lnTo>
                  <a:pt x="1474470" y="1978660"/>
                </a:lnTo>
                <a:lnTo>
                  <a:pt x="1450459" y="1766570"/>
                </a:lnTo>
                <a:close/>
              </a:path>
              <a:path w="2133600" h="2057400">
                <a:moveTo>
                  <a:pt x="1574800" y="1625600"/>
                </a:moveTo>
                <a:lnTo>
                  <a:pt x="558800" y="1625600"/>
                </a:lnTo>
                <a:lnTo>
                  <a:pt x="473710" y="1883410"/>
                </a:lnTo>
                <a:lnTo>
                  <a:pt x="689610" y="1709420"/>
                </a:lnTo>
                <a:lnTo>
                  <a:pt x="1602051" y="1709420"/>
                </a:lnTo>
                <a:lnTo>
                  <a:pt x="1574800" y="1625600"/>
                </a:lnTo>
                <a:close/>
              </a:path>
              <a:path w="2133600" h="2057400">
                <a:moveTo>
                  <a:pt x="1602051" y="1709420"/>
                </a:moveTo>
                <a:lnTo>
                  <a:pt x="1443990" y="1709420"/>
                </a:lnTo>
                <a:lnTo>
                  <a:pt x="1658620" y="1883410"/>
                </a:lnTo>
                <a:lnTo>
                  <a:pt x="1602051" y="1709420"/>
                </a:lnTo>
                <a:close/>
              </a:path>
              <a:path w="2133600" h="2057400">
                <a:moveTo>
                  <a:pt x="1685290" y="1517650"/>
                </a:moveTo>
                <a:lnTo>
                  <a:pt x="448310" y="1517650"/>
                </a:lnTo>
                <a:lnTo>
                  <a:pt x="312420" y="1756410"/>
                </a:lnTo>
                <a:lnTo>
                  <a:pt x="558800" y="1625600"/>
                </a:lnTo>
                <a:lnTo>
                  <a:pt x="1746729" y="1625600"/>
                </a:lnTo>
                <a:lnTo>
                  <a:pt x="1685290" y="1517650"/>
                </a:lnTo>
                <a:close/>
              </a:path>
              <a:path w="2133600" h="2057400">
                <a:moveTo>
                  <a:pt x="1746729" y="1625600"/>
                </a:moveTo>
                <a:lnTo>
                  <a:pt x="1574800" y="1625600"/>
                </a:lnTo>
                <a:lnTo>
                  <a:pt x="1821180" y="1756410"/>
                </a:lnTo>
                <a:lnTo>
                  <a:pt x="1746729" y="1625600"/>
                </a:lnTo>
                <a:close/>
              </a:path>
              <a:path w="2133600" h="2057400">
                <a:moveTo>
                  <a:pt x="1771650" y="1391920"/>
                </a:moveTo>
                <a:lnTo>
                  <a:pt x="360680" y="1391920"/>
                </a:lnTo>
                <a:lnTo>
                  <a:pt x="179070" y="1600200"/>
                </a:lnTo>
                <a:lnTo>
                  <a:pt x="448310" y="1517650"/>
                </a:lnTo>
                <a:lnTo>
                  <a:pt x="1881280" y="1517650"/>
                </a:lnTo>
                <a:lnTo>
                  <a:pt x="1771650" y="1391920"/>
                </a:lnTo>
                <a:close/>
              </a:path>
              <a:path w="2133600" h="2057400">
                <a:moveTo>
                  <a:pt x="1881280" y="1517650"/>
                </a:moveTo>
                <a:lnTo>
                  <a:pt x="1685290" y="1517650"/>
                </a:lnTo>
                <a:lnTo>
                  <a:pt x="1953260" y="1600200"/>
                </a:lnTo>
                <a:lnTo>
                  <a:pt x="1881280" y="1517650"/>
                </a:lnTo>
                <a:close/>
              </a:path>
              <a:path w="2133600" h="2057400">
                <a:moveTo>
                  <a:pt x="81280" y="635000"/>
                </a:moveTo>
                <a:lnTo>
                  <a:pt x="300990" y="805180"/>
                </a:lnTo>
                <a:lnTo>
                  <a:pt x="20320" y="828040"/>
                </a:lnTo>
                <a:lnTo>
                  <a:pt x="270510" y="952500"/>
                </a:lnTo>
                <a:lnTo>
                  <a:pt x="0" y="1028700"/>
                </a:lnTo>
                <a:lnTo>
                  <a:pt x="270510" y="1103630"/>
                </a:lnTo>
                <a:lnTo>
                  <a:pt x="20320" y="1229360"/>
                </a:lnTo>
                <a:lnTo>
                  <a:pt x="300990" y="1252220"/>
                </a:lnTo>
                <a:lnTo>
                  <a:pt x="81280" y="1422400"/>
                </a:lnTo>
                <a:lnTo>
                  <a:pt x="360680" y="1391920"/>
                </a:lnTo>
                <a:lnTo>
                  <a:pt x="2012968" y="1391920"/>
                </a:lnTo>
                <a:lnTo>
                  <a:pt x="1832610" y="1252220"/>
                </a:lnTo>
                <a:lnTo>
                  <a:pt x="2113280" y="1229360"/>
                </a:lnTo>
                <a:lnTo>
                  <a:pt x="1863090" y="1103630"/>
                </a:lnTo>
                <a:lnTo>
                  <a:pt x="2133600" y="1028700"/>
                </a:lnTo>
                <a:lnTo>
                  <a:pt x="1863090" y="952500"/>
                </a:lnTo>
                <a:lnTo>
                  <a:pt x="2113280" y="828040"/>
                </a:lnTo>
                <a:lnTo>
                  <a:pt x="1832610" y="805180"/>
                </a:lnTo>
                <a:lnTo>
                  <a:pt x="2012968" y="665480"/>
                </a:lnTo>
                <a:lnTo>
                  <a:pt x="360680" y="665480"/>
                </a:lnTo>
                <a:lnTo>
                  <a:pt x="81280" y="635000"/>
                </a:lnTo>
                <a:close/>
              </a:path>
              <a:path w="2133600" h="2057400">
                <a:moveTo>
                  <a:pt x="2012968" y="1391920"/>
                </a:moveTo>
                <a:lnTo>
                  <a:pt x="1771650" y="1391920"/>
                </a:lnTo>
                <a:lnTo>
                  <a:pt x="2052320" y="1422400"/>
                </a:lnTo>
                <a:lnTo>
                  <a:pt x="2012968" y="1391920"/>
                </a:lnTo>
                <a:close/>
              </a:path>
              <a:path w="2133600" h="2057400">
                <a:moveTo>
                  <a:pt x="179070" y="457200"/>
                </a:moveTo>
                <a:lnTo>
                  <a:pt x="360680" y="665480"/>
                </a:lnTo>
                <a:lnTo>
                  <a:pt x="1771650" y="665480"/>
                </a:lnTo>
                <a:lnTo>
                  <a:pt x="1882387" y="538480"/>
                </a:lnTo>
                <a:lnTo>
                  <a:pt x="448310" y="538480"/>
                </a:lnTo>
                <a:lnTo>
                  <a:pt x="179070" y="457200"/>
                </a:lnTo>
                <a:close/>
              </a:path>
              <a:path w="2133600" h="2057400">
                <a:moveTo>
                  <a:pt x="2052320" y="635000"/>
                </a:moveTo>
                <a:lnTo>
                  <a:pt x="1771650" y="665480"/>
                </a:lnTo>
                <a:lnTo>
                  <a:pt x="2012968" y="665480"/>
                </a:lnTo>
                <a:lnTo>
                  <a:pt x="2052320" y="635000"/>
                </a:lnTo>
                <a:close/>
              </a:path>
              <a:path w="2133600" h="2057400">
                <a:moveTo>
                  <a:pt x="312420" y="300990"/>
                </a:moveTo>
                <a:lnTo>
                  <a:pt x="448310" y="538480"/>
                </a:lnTo>
                <a:lnTo>
                  <a:pt x="1685290" y="538480"/>
                </a:lnTo>
                <a:lnTo>
                  <a:pt x="1746331" y="431800"/>
                </a:lnTo>
                <a:lnTo>
                  <a:pt x="558800" y="431800"/>
                </a:lnTo>
                <a:lnTo>
                  <a:pt x="312420" y="300990"/>
                </a:lnTo>
                <a:close/>
              </a:path>
              <a:path w="2133600" h="2057400">
                <a:moveTo>
                  <a:pt x="1953260" y="457200"/>
                </a:moveTo>
                <a:lnTo>
                  <a:pt x="1685290" y="538480"/>
                </a:lnTo>
                <a:lnTo>
                  <a:pt x="1882387" y="538480"/>
                </a:lnTo>
                <a:lnTo>
                  <a:pt x="1953260" y="457200"/>
                </a:lnTo>
                <a:close/>
              </a:path>
              <a:path w="2133600" h="2057400">
                <a:moveTo>
                  <a:pt x="473710" y="172720"/>
                </a:moveTo>
                <a:lnTo>
                  <a:pt x="558800" y="431800"/>
                </a:lnTo>
                <a:lnTo>
                  <a:pt x="1574800" y="431800"/>
                </a:lnTo>
                <a:lnTo>
                  <a:pt x="1601918" y="347980"/>
                </a:lnTo>
                <a:lnTo>
                  <a:pt x="689610" y="347980"/>
                </a:lnTo>
                <a:lnTo>
                  <a:pt x="473710" y="172720"/>
                </a:lnTo>
                <a:close/>
              </a:path>
              <a:path w="2133600" h="2057400">
                <a:moveTo>
                  <a:pt x="1821180" y="300990"/>
                </a:moveTo>
                <a:lnTo>
                  <a:pt x="1574800" y="431800"/>
                </a:lnTo>
                <a:lnTo>
                  <a:pt x="1746331" y="431800"/>
                </a:lnTo>
                <a:lnTo>
                  <a:pt x="1821180" y="300990"/>
                </a:lnTo>
                <a:close/>
              </a:path>
              <a:path w="2133600" h="2057400">
                <a:moveTo>
                  <a:pt x="657860" y="78740"/>
                </a:moveTo>
                <a:lnTo>
                  <a:pt x="689610" y="347980"/>
                </a:lnTo>
                <a:lnTo>
                  <a:pt x="1443990" y="347980"/>
                </a:lnTo>
                <a:lnTo>
                  <a:pt x="1450603" y="289560"/>
                </a:lnTo>
                <a:lnTo>
                  <a:pt x="834390" y="289560"/>
                </a:lnTo>
                <a:lnTo>
                  <a:pt x="657860" y="78740"/>
                </a:lnTo>
                <a:close/>
              </a:path>
              <a:path w="2133600" h="2057400">
                <a:moveTo>
                  <a:pt x="1658620" y="172720"/>
                </a:moveTo>
                <a:lnTo>
                  <a:pt x="1443990" y="347980"/>
                </a:lnTo>
                <a:lnTo>
                  <a:pt x="1601918" y="347980"/>
                </a:lnTo>
                <a:lnTo>
                  <a:pt x="1658620" y="172720"/>
                </a:lnTo>
                <a:close/>
              </a:path>
              <a:path w="2133600" h="2057400">
                <a:moveTo>
                  <a:pt x="858520" y="19050"/>
                </a:moveTo>
                <a:lnTo>
                  <a:pt x="834390" y="289560"/>
                </a:lnTo>
                <a:lnTo>
                  <a:pt x="1299210" y="289560"/>
                </a:lnTo>
                <a:lnTo>
                  <a:pt x="1296604" y="260350"/>
                </a:lnTo>
                <a:lnTo>
                  <a:pt x="988060" y="260350"/>
                </a:lnTo>
                <a:lnTo>
                  <a:pt x="858520" y="19050"/>
                </a:lnTo>
                <a:close/>
              </a:path>
              <a:path w="2133600" h="2057400">
                <a:moveTo>
                  <a:pt x="1474470" y="78740"/>
                </a:moveTo>
                <a:lnTo>
                  <a:pt x="1299210" y="289560"/>
                </a:lnTo>
                <a:lnTo>
                  <a:pt x="1450603" y="289560"/>
                </a:lnTo>
                <a:lnTo>
                  <a:pt x="1474470" y="78740"/>
                </a:lnTo>
                <a:close/>
              </a:path>
              <a:path w="2133600" h="2057400">
                <a:moveTo>
                  <a:pt x="1066800" y="0"/>
                </a:moveTo>
                <a:lnTo>
                  <a:pt x="988060" y="260350"/>
                </a:lnTo>
                <a:lnTo>
                  <a:pt x="1145540" y="260350"/>
                </a:lnTo>
                <a:lnTo>
                  <a:pt x="1066800" y="0"/>
                </a:lnTo>
                <a:close/>
              </a:path>
              <a:path w="2133600" h="2057400">
                <a:moveTo>
                  <a:pt x="1275080" y="19050"/>
                </a:moveTo>
                <a:lnTo>
                  <a:pt x="1145540" y="260350"/>
                </a:lnTo>
                <a:lnTo>
                  <a:pt x="1296604" y="260350"/>
                </a:lnTo>
                <a:lnTo>
                  <a:pt x="1275080" y="1905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9" y="4663440"/>
            <a:ext cx="2133600" cy="2057400"/>
          </a:xfrm>
          <a:custGeom>
            <a:avLst/>
            <a:gdLst/>
            <a:ahLst/>
            <a:cxnLst/>
            <a:rect l="l" t="t" r="r" b="b"/>
            <a:pathLst>
              <a:path w="2133600" h="2057400">
                <a:moveTo>
                  <a:pt x="0" y="1028700"/>
                </a:moveTo>
                <a:lnTo>
                  <a:pt x="270510" y="952500"/>
                </a:lnTo>
                <a:lnTo>
                  <a:pt x="20320" y="828040"/>
                </a:lnTo>
                <a:lnTo>
                  <a:pt x="300990" y="805180"/>
                </a:lnTo>
                <a:lnTo>
                  <a:pt x="81280" y="635000"/>
                </a:lnTo>
                <a:lnTo>
                  <a:pt x="360680" y="665480"/>
                </a:lnTo>
                <a:lnTo>
                  <a:pt x="179070" y="457200"/>
                </a:lnTo>
                <a:lnTo>
                  <a:pt x="448310" y="538480"/>
                </a:lnTo>
                <a:lnTo>
                  <a:pt x="312420" y="300990"/>
                </a:lnTo>
                <a:lnTo>
                  <a:pt x="558800" y="431800"/>
                </a:lnTo>
                <a:lnTo>
                  <a:pt x="473710" y="172720"/>
                </a:lnTo>
                <a:lnTo>
                  <a:pt x="689610" y="347980"/>
                </a:lnTo>
                <a:lnTo>
                  <a:pt x="657860" y="78740"/>
                </a:lnTo>
                <a:lnTo>
                  <a:pt x="834390" y="289560"/>
                </a:lnTo>
                <a:lnTo>
                  <a:pt x="858520" y="19050"/>
                </a:lnTo>
                <a:lnTo>
                  <a:pt x="988060" y="260350"/>
                </a:lnTo>
                <a:lnTo>
                  <a:pt x="1066800" y="0"/>
                </a:lnTo>
                <a:lnTo>
                  <a:pt x="1145540" y="260350"/>
                </a:lnTo>
                <a:lnTo>
                  <a:pt x="1275080" y="19050"/>
                </a:lnTo>
                <a:lnTo>
                  <a:pt x="1299210" y="289560"/>
                </a:lnTo>
                <a:lnTo>
                  <a:pt x="1474470" y="78740"/>
                </a:lnTo>
                <a:lnTo>
                  <a:pt x="1443990" y="347980"/>
                </a:lnTo>
                <a:lnTo>
                  <a:pt x="1658620" y="172720"/>
                </a:lnTo>
                <a:lnTo>
                  <a:pt x="1574800" y="431800"/>
                </a:lnTo>
                <a:lnTo>
                  <a:pt x="1821180" y="300990"/>
                </a:lnTo>
                <a:lnTo>
                  <a:pt x="1685290" y="538480"/>
                </a:lnTo>
                <a:lnTo>
                  <a:pt x="1953260" y="457200"/>
                </a:lnTo>
                <a:lnTo>
                  <a:pt x="1771650" y="665480"/>
                </a:lnTo>
                <a:lnTo>
                  <a:pt x="2052320" y="635000"/>
                </a:lnTo>
                <a:lnTo>
                  <a:pt x="1832610" y="805180"/>
                </a:lnTo>
                <a:lnTo>
                  <a:pt x="2113280" y="828040"/>
                </a:lnTo>
                <a:lnTo>
                  <a:pt x="1863090" y="952500"/>
                </a:lnTo>
                <a:lnTo>
                  <a:pt x="2133600" y="1028700"/>
                </a:lnTo>
                <a:lnTo>
                  <a:pt x="1863090" y="1103630"/>
                </a:lnTo>
                <a:lnTo>
                  <a:pt x="2113280" y="1229360"/>
                </a:lnTo>
                <a:lnTo>
                  <a:pt x="1832610" y="1252220"/>
                </a:lnTo>
                <a:lnTo>
                  <a:pt x="2052320" y="1422400"/>
                </a:lnTo>
                <a:lnTo>
                  <a:pt x="1771650" y="1391920"/>
                </a:lnTo>
                <a:lnTo>
                  <a:pt x="1953260" y="1600200"/>
                </a:lnTo>
                <a:lnTo>
                  <a:pt x="1685290" y="1517650"/>
                </a:lnTo>
                <a:lnTo>
                  <a:pt x="1821180" y="1756410"/>
                </a:lnTo>
                <a:lnTo>
                  <a:pt x="1574800" y="1625600"/>
                </a:lnTo>
                <a:lnTo>
                  <a:pt x="1658620" y="1883410"/>
                </a:lnTo>
                <a:lnTo>
                  <a:pt x="1443990" y="1709420"/>
                </a:lnTo>
                <a:lnTo>
                  <a:pt x="1474470" y="1978660"/>
                </a:lnTo>
                <a:lnTo>
                  <a:pt x="1299210" y="1766570"/>
                </a:lnTo>
                <a:lnTo>
                  <a:pt x="1275080" y="2037080"/>
                </a:lnTo>
                <a:lnTo>
                  <a:pt x="1145540" y="1795780"/>
                </a:lnTo>
                <a:lnTo>
                  <a:pt x="1066800" y="2057400"/>
                </a:lnTo>
                <a:lnTo>
                  <a:pt x="988060" y="1795780"/>
                </a:lnTo>
                <a:lnTo>
                  <a:pt x="858520" y="2037080"/>
                </a:lnTo>
                <a:lnTo>
                  <a:pt x="834390" y="1766570"/>
                </a:lnTo>
                <a:lnTo>
                  <a:pt x="657860" y="1978660"/>
                </a:lnTo>
                <a:lnTo>
                  <a:pt x="689610" y="1709420"/>
                </a:lnTo>
                <a:lnTo>
                  <a:pt x="473710" y="1883410"/>
                </a:lnTo>
                <a:lnTo>
                  <a:pt x="558800" y="1625600"/>
                </a:lnTo>
                <a:lnTo>
                  <a:pt x="312420" y="1756410"/>
                </a:lnTo>
                <a:lnTo>
                  <a:pt x="448310" y="1517650"/>
                </a:lnTo>
                <a:lnTo>
                  <a:pt x="179070" y="1600200"/>
                </a:lnTo>
                <a:lnTo>
                  <a:pt x="360680" y="1391920"/>
                </a:lnTo>
                <a:lnTo>
                  <a:pt x="81280" y="1422400"/>
                </a:lnTo>
                <a:lnTo>
                  <a:pt x="300990" y="1252220"/>
                </a:lnTo>
                <a:lnTo>
                  <a:pt x="20320" y="1229360"/>
                </a:lnTo>
                <a:lnTo>
                  <a:pt x="270510" y="1103630"/>
                </a:lnTo>
                <a:lnTo>
                  <a:pt x="0" y="1028700"/>
                </a:lnTo>
                <a:close/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6559" y="4663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00159" y="6720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19669" y="5191759"/>
            <a:ext cx="62547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100"/>
              </a:spcBef>
            </a:pPr>
            <a:r>
              <a:rPr sz="3200" spc="-100" dirty="0">
                <a:solidFill>
                  <a:srgbClr val="FFFFFF"/>
                </a:solidFill>
                <a:latin typeface="Calibri"/>
                <a:cs typeface="Calibri"/>
              </a:rPr>
              <a:t>Tự  </a:t>
            </a:r>
            <a:r>
              <a:rPr sz="3200" spc="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ọc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7510" y="497840"/>
            <a:ext cx="3261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Cài </a:t>
            </a:r>
            <a:r>
              <a:rPr spc="-15" dirty="0"/>
              <a:t>đặt</a:t>
            </a:r>
            <a:r>
              <a:rPr spc="-80" dirty="0"/>
              <a:t> </a:t>
            </a:r>
            <a:r>
              <a:rPr dirty="0"/>
              <a:t>jQuery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074534" cy="298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1117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Download </a:t>
            </a:r>
            <a:r>
              <a:rPr sz="3200" spc="-10" dirty="0">
                <a:latin typeface="Calibri"/>
                <a:cs typeface="Calibri"/>
              </a:rPr>
              <a:t>thư </a:t>
            </a:r>
            <a:r>
              <a:rPr sz="3200" spc="-5" dirty="0">
                <a:latin typeface="Calibri"/>
                <a:cs typeface="Calibri"/>
              </a:rPr>
              <a:t>viện jQuery </a:t>
            </a:r>
            <a:r>
              <a:rPr sz="3200" spc="-15" dirty="0">
                <a:latin typeface="Calibri"/>
                <a:cs typeface="Calibri"/>
              </a:rPr>
              <a:t>(tệp </a:t>
            </a:r>
            <a:r>
              <a:rPr sz="3200" spc="-5" dirty="0">
                <a:latin typeface="Calibri"/>
                <a:cs typeface="Calibri"/>
              </a:rPr>
              <a:t>.js) </a:t>
            </a:r>
            <a:r>
              <a:rPr sz="3200" spc="-15" dirty="0">
                <a:latin typeface="Calibri"/>
                <a:cs typeface="Calibri"/>
              </a:rPr>
              <a:t>tại  </a:t>
            </a:r>
            <a:r>
              <a:rPr sz="3200" spc="-30" dirty="0">
                <a:latin typeface="Calibri"/>
                <a:cs typeface="Calibri"/>
              </a:rPr>
              <a:t>jQuery.com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Bao hàm </a:t>
            </a:r>
            <a:r>
              <a:rPr sz="3200" spc="-15" dirty="0">
                <a:latin typeface="Calibri"/>
                <a:cs typeface="Calibri"/>
              </a:rPr>
              <a:t>tệp </a:t>
            </a:r>
            <a:r>
              <a:rPr sz="3200" spc="-10" dirty="0">
                <a:latin typeface="Calibri"/>
                <a:cs typeface="Calibri"/>
              </a:rPr>
              <a:t>thư </a:t>
            </a:r>
            <a:r>
              <a:rPr sz="3200" spc="-5" dirty="0">
                <a:latin typeface="Calibri"/>
                <a:cs typeface="Calibri"/>
              </a:rPr>
              <a:t>viện jQuery </a:t>
            </a:r>
            <a:r>
              <a:rPr sz="3200" spc="-15" dirty="0">
                <a:latin typeface="Calibri"/>
                <a:cs typeface="Calibri"/>
              </a:rPr>
              <a:t>trong </a:t>
            </a:r>
            <a:r>
              <a:rPr sz="3200" spc="-20" dirty="0">
                <a:latin typeface="Calibri"/>
                <a:cs typeface="Calibri"/>
              </a:rPr>
              <a:t>trang  </a:t>
            </a:r>
            <a:r>
              <a:rPr sz="3200" spc="-5" dirty="0">
                <a:latin typeface="Calibri"/>
                <a:cs typeface="Calibri"/>
              </a:rPr>
              <a:t>HTML</a:t>
            </a:r>
            <a:endParaRPr sz="3200" dirty="0">
              <a:latin typeface="Calibri"/>
              <a:cs typeface="Calibri"/>
            </a:endParaRPr>
          </a:p>
          <a:p>
            <a:pPr marL="755650" marR="2346960" indent="-285750">
              <a:lnSpc>
                <a:spcPct val="100000"/>
              </a:lnSpc>
              <a:spcBef>
                <a:spcPts val="550"/>
              </a:spcBef>
            </a:pPr>
            <a:r>
              <a:rPr sz="2800" spc="-10" dirty="0">
                <a:solidFill>
                  <a:srgbClr val="006FBF"/>
                </a:solidFill>
                <a:latin typeface="Calibri"/>
                <a:cs typeface="Calibri"/>
              </a:rPr>
              <a:t>&lt;script type=“text/javascript”  </a:t>
            </a:r>
            <a:r>
              <a:rPr sz="2800" spc="-20" dirty="0">
                <a:solidFill>
                  <a:srgbClr val="006FBF"/>
                </a:solidFill>
                <a:latin typeface="Calibri"/>
                <a:cs typeface="Calibri"/>
              </a:rPr>
              <a:t>src="jquery.js"&gt;&lt;/script&gt;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0" y="497840"/>
            <a:ext cx="35515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Cú pháp</a:t>
            </a:r>
            <a:r>
              <a:rPr spc="-65" dirty="0"/>
              <a:t> </a:t>
            </a:r>
            <a:r>
              <a:rPr dirty="0"/>
              <a:t>jQuery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861300" cy="262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jQuery </a:t>
            </a:r>
            <a:r>
              <a:rPr sz="3200" spc="-10" dirty="0">
                <a:latin typeface="Calibri"/>
                <a:cs typeface="Calibri"/>
              </a:rPr>
              <a:t>cho </a:t>
            </a:r>
            <a:r>
              <a:rPr sz="3200" spc="-5" dirty="0">
                <a:latin typeface="Calibri"/>
                <a:cs typeface="Calibri"/>
              </a:rPr>
              <a:t>phép </a:t>
            </a:r>
            <a:r>
              <a:rPr sz="3200" b="1" spc="-5" dirty="0">
                <a:latin typeface="Calibri"/>
                <a:cs typeface="Calibri"/>
              </a:rPr>
              <a:t>chọn </a:t>
            </a:r>
            <a:r>
              <a:rPr sz="3200" spc="-10" dirty="0">
                <a:latin typeface="Calibri"/>
                <a:cs typeface="Calibri"/>
              </a:rPr>
              <a:t>các </a:t>
            </a:r>
            <a:r>
              <a:rPr sz="3200" spc="-5" dirty="0">
                <a:latin typeface="Calibri"/>
                <a:cs typeface="Calibri"/>
              </a:rPr>
              <a:t>đối </a:t>
            </a:r>
            <a:r>
              <a:rPr sz="3200" spc="-10" dirty="0">
                <a:latin typeface="Calibri"/>
                <a:cs typeface="Calibri"/>
              </a:rPr>
              <a:t>tượng </a:t>
            </a:r>
            <a:r>
              <a:rPr sz="3200" spc="-20" dirty="0">
                <a:latin typeface="Calibri"/>
                <a:cs typeface="Calibri"/>
              </a:rPr>
              <a:t>tài </a:t>
            </a:r>
            <a:r>
              <a:rPr sz="3200" spc="-5" dirty="0">
                <a:latin typeface="Calibri"/>
                <a:cs typeface="Calibri"/>
              </a:rPr>
              <a:t>liệu  </a:t>
            </a:r>
            <a:r>
              <a:rPr sz="3200" spc="-20" dirty="0">
                <a:latin typeface="Calibri"/>
                <a:cs typeface="Calibri"/>
              </a:rPr>
              <a:t>rồi </a:t>
            </a:r>
            <a:r>
              <a:rPr sz="3200" spc="-5" dirty="0">
                <a:latin typeface="Calibri"/>
                <a:cs typeface="Calibri"/>
              </a:rPr>
              <a:t>thực hiện </a:t>
            </a:r>
            <a:r>
              <a:rPr sz="3200" b="1" spc="-5" dirty="0">
                <a:latin typeface="Calibri"/>
                <a:cs typeface="Calibri"/>
              </a:rPr>
              <a:t>hành động </a:t>
            </a:r>
            <a:r>
              <a:rPr sz="3200" spc="-15" dirty="0">
                <a:latin typeface="Calibri"/>
                <a:cs typeface="Calibri"/>
              </a:rPr>
              <a:t>trên </a:t>
            </a:r>
            <a:r>
              <a:rPr sz="3200" spc="-5" dirty="0">
                <a:latin typeface="Calibri"/>
                <a:cs typeface="Calibri"/>
              </a:rPr>
              <a:t>đối tượng được  chọn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Cú pháp: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$(selector).action();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jQuery </a:t>
            </a:r>
            <a:r>
              <a:rPr sz="3200" spc="-10" dirty="0">
                <a:latin typeface="Calibri"/>
                <a:cs typeface="Calibri"/>
              </a:rPr>
              <a:t>sử </a:t>
            </a:r>
            <a:r>
              <a:rPr sz="3200" spc="-5" dirty="0">
                <a:latin typeface="Calibri"/>
                <a:cs typeface="Calibri"/>
              </a:rPr>
              <a:t>dụng bộ chọn như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8909" y="497840"/>
            <a:ext cx="1183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Ví</a:t>
            </a:r>
            <a:r>
              <a:rPr spc="-100" dirty="0"/>
              <a:t> </a:t>
            </a:r>
            <a:r>
              <a:rPr dirty="0"/>
              <a:t>dụ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30422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$("#test").hide()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2133600"/>
            <a:ext cx="685800" cy="1066800"/>
          </a:xfrm>
          <a:custGeom>
            <a:avLst/>
            <a:gdLst/>
            <a:ahLst/>
            <a:cxnLst/>
            <a:rect l="l" t="t" r="r" b="b"/>
            <a:pathLst>
              <a:path w="685800" h="1066800">
                <a:moveTo>
                  <a:pt x="685800" y="723900"/>
                </a:moveTo>
                <a:lnTo>
                  <a:pt x="0" y="723900"/>
                </a:lnTo>
                <a:lnTo>
                  <a:pt x="342900" y="1066800"/>
                </a:lnTo>
                <a:lnTo>
                  <a:pt x="685800" y="723900"/>
                </a:lnTo>
                <a:close/>
              </a:path>
              <a:path w="685800" h="1066800">
                <a:moveTo>
                  <a:pt x="514350" y="342900"/>
                </a:moveTo>
                <a:lnTo>
                  <a:pt x="171450" y="342900"/>
                </a:lnTo>
                <a:lnTo>
                  <a:pt x="171450" y="723900"/>
                </a:lnTo>
                <a:lnTo>
                  <a:pt x="514350" y="723900"/>
                </a:lnTo>
                <a:lnTo>
                  <a:pt x="514350" y="342900"/>
                </a:lnTo>
                <a:close/>
              </a:path>
              <a:path w="685800" h="10668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7400" y="2133600"/>
            <a:ext cx="685800" cy="1066800"/>
          </a:xfrm>
          <a:custGeom>
            <a:avLst/>
            <a:gdLst/>
            <a:ahLst/>
            <a:cxnLst/>
            <a:rect l="l" t="t" r="r" b="b"/>
            <a:pathLst>
              <a:path w="685800" h="1066800">
                <a:moveTo>
                  <a:pt x="342900" y="0"/>
                </a:moveTo>
                <a:lnTo>
                  <a:pt x="685800" y="342900"/>
                </a:lnTo>
                <a:lnTo>
                  <a:pt x="514350" y="342900"/>
                </a:lnTo>
                <a:lnTo>
                  <a:pt x="514350" y="723900"/>
                </a:lnTo>
                <a:lnTo>
                  <a:pt x="685800" y="723900"/>
                </a:lnTo>
                <a:lnTo>
                  <a:pt x="342900" y="1066800"/>
                </a:lnTo>
                <a:lnTo>
                  <a:pt x="0" y="723900"/>
                </a:lnTo>
                <a:lnTo>
                  <a:pt x="171450" y="723900"/>
                </a:lnTo>
                <a:lnTo>
                  <a:pt x="171450" y="342900"/>
                </a:lnTo>
                <a:lnTo>
                  <a:pt x="0" y="342900"/>
                </a:lnTo>
                <a:lnTo>
                  <a:pt x="342900" y="0"/>
                </a:lnTo>
                <a:close/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200" y="213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74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7280" y="3219450"/>
            <a:ext cx="7589520" cy="2378710"/>
          </a:xfrm>
          <a:custGeom>
            <a:avLst/>
            <a:gdLst/>
            <a:ahLst/>
            <a:cxnLst/>
            <a:rect l="l" t="t" r="r" b="b"/>
            <a:pathLst>
              <a:path w="7589520" h="2378710">
                <a:moveTo>
                  <a:pt x="7193280" y="0"/>
                </a:moveTo>
                <a:lnTo>
                  <a:pt x="396239" y="0"/>
                </a:lnTo>
                <a:lnTo>
                  <a:pt x="350610" y="3426"/>
                </a:lnTo>
                <a:lnTo>
                  <a:pt x="305521" y="13346"/>
                </a:lnTo>
                <a:lnTo>
                  <a:pt x="261514" y="29217"/>
                </a:lnTo>
                <a:lnTo>
                  <a:pt x="219131" y="50499"/>
                </a:lnTo>
                <a:lnTo>
                  <a:pt x="178912" y="76650"/>
                </a:lnTo>
                <a:lnTo>
                  <a:pt x="141398" y="107130"/>
                </a:lnTo>
                <a:lnTo>
                  <a:pt x="107130" y="141398"/>
                </a:lnTo>
                <a:lnTo>
                  <a:pt x="76650" y="178912"/>
                </a:lnTo>
                <a:lnTo>
                  <a:pt x="50499" y="219131"/>
                </a:lnTo>
                <a:lnTo>
                  <a:pt x="29217" y="261514"/>
                </a:lnTo>
                <a:lnTo>
                  <a:pt x="13346" y="305521"/>
                </a:lnTo>
                <a:lnTo>
                  <a:pt x="3426" y="350610"/>
                </a:lnTo>
                <a:lnTo>
                  <a:pt x="0" y="396239"/>
                </a:lnTo>
                <a:lnTo>
                  <a:pt x="0" y="1981200"/>
                </a:lnTo>
                <a:lnTo>
                  <a:pt x="3426" y="2026851"/>
                </a:lnTo>
                <a:lnTo>
                  <a:pt x="13346" y="2071999"/>
                </a:lnTo>
                <a:lnTo>
                  <a:pt x="29217" y="2116096"/>
                </a:lnTo>
                <a:lnTo>
                  <a:pt x="50499" y="2158595"/>
                </a:lnTo>
                <a:lnTo>
                  <a:pt x="76650" y="2198946"/>
                </a:lnTo>
                <a:lnTo>
                  <a:pt x="107130" y="2236603"/>
                </a:lnTo>
                <a:lnTo>
                  <a:pt x="141398" y="2271017"/>
                </a:lnTo>
                <a:lnTo>
                  <a:pt x="178912" y="2301640"/>
                </a:lnTo>
                <a:lnTo>
                  <a:pt x="219131" y="2327923"/>
                </a:lnTo>
                <a:lnTo>
                  <a:pt x="261514" y="2349320"/>
                </a:lnTo>
                <a:lnTo>
                  <a:pt x="305521" y="2365282"/>
                </a:lnTo>
                <a:lnTo>
                  <a:pt x="350610" y="2375261"/>
                </a:lnTo>
                <a:lnTo>
                  <a:pt x="396239" y="2378710"/>
                </a:lnTo>
                <a:lnTo>
                  <a:pt x="7193280" y="2378710"/>
                </a:lnTo>
                <a:lnTo>
                  <a:pt x="7238909" y="2375261"/>
                </a:lnTo>
                <a:lnTo>
                  <a:pt x="7283998" y="2365282"/>
                </a:lnTo>
                <a:lnTo>
                  <a:pt x="7328005" y="2349320"/>
                </a:lnTo>
                <a:lnTo>
                  <a:pt x="7370388" y="2327923"/>
                </a:lnTo>
                <a:lnTo>
                  <a:pt x="7410607" y="2301640"/>
                </a:lnTo>
                <a:lnTo>
                  <a:pt x="7448121" y="2271017"/>
                </a:lnTo>
                <a:lnTo>
                  <a:pt x="7482389" y="2236603"/>
                </a:lnTo>
                <a:lnTo>
                  <a:pt x="7512869" y="2198946"/>
                </a:lnTo>
                <a:lnTo>
                  <a:pt x="7539020" y="2158595"/>
                </a:lnTo>
                <a:lnTo>
                  <a:pt x="7560302" y="2116096"/>
                </a:lnTo>
                <a:lnTo>
                  <a:pt x="7576173" y="2071999"/>
                </a:lnTo>
                <a:lnTo>
                  <a:pt x="7586093" y="2026851"/>
                </a:lnTo>
                <a:lnTo>
                  <a:pt x="7589520" y="1981200"/>
                </a:lnTo>
                <a:lnTo>
                  <a:pt x="7589520" y="396239"/>
                </a:lnTo>
                <a:lnTo>
                  <a:pt x="7586093" y="350610"/>
                </a:lnTo>
                <a:lnTo>
                  <a:pt x="7576173" y="305521"/>
                </a:lnTo>
                <a:lnTo>
                  <a:pt x="7560302" y="261514"/>
                </a:lnTo>
                <a:lnTo>
                  <a:pt x="7539020" y="219131"/>
                </a:lnTo>
                <a:lnTo>
                  <a:pt x="7512869" y="178912"/>
                </a:lnTo>
                <a:lnTo>
                  <a:pt x="7482389" y="141398"/>
                </a:lnTo>
                <a:lnTo>
                  <a:pt x="7448121" y="107130"/>
                </a:lnTo>
                <a:lnTo>
                  <a:pt x="7410607" y="76650"/>
                </a:lnTo>
                <a:lnTo>
                  <a:pt x="7370388" y="50499"/>
                </a:lnTo>
                <a:lnTo>
                  <a:pt x="7328005" y="29217"/>
                </a:lnTo>
                <a:lnTo>
                  <a:pt x="7283998" y="13346"/>
                </a:lnTo>
                <a:lnTo>
                  <a:pt x="7238909" y="3426"/>
                </a:lnTo>
                <a:lnTo>
                  <a:pt x="719328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7280" y="3219450"/>
            <a:ext cx="7589520" cy="2378710"/>
          </a:xfrm>
          <a:custGeom>
            <a:avLst/>
            <a:gdLst/>
            <a:ahLst/>
            <a:cxnLst/>
            <a:rect l="l" t="t" r="r" b="b"/>
            <a:pathLst>
              <a:path w="7589520" h="2378710">
                <a:moveTo>
                  <a:pt x="396239" y="0"/>
                </a:moveTo>
                <a:lnTo>
                  <a:pt x="350610" y="3426"/>
                </a:lnTo>
                <a:lnTo>
                  <a:pt x="305521" y="13346"/>
                </a:lnTo>
                <a:lnTo>
                  <a:pt x="261514" y="29217"/>
                </a:lnTo>
                <a:lnTo>
                  <a:pt x="219131" y="50499"/>
                </a:lnTo>
                <a:lnTo>
                  <a:pt x="178912" y="76650"/>
                </a:lnTo>
                <a:lnTo>
                  <a:pt x="141398" y="107130"/>
                </a:lnTo>
                <a:lnTo>
                  <a:pt x="107130" y="141398"/>
                </a:lnTo>
                <a:lnTo>
                  <a:pt x="76650" y="178912"/>
                </a:lnTo>
                <a:lnTo>
                  <a:pt x="50499" y="219131"/>
                </a:lnTo>
                <a:lnTo>
                  <a:pt x="29217" y="261514"/>
                </a:lnTo>
                <a:lnTo>
                  <a:pt x="13346" y="305521"/>
                </a:lnTo>
                <a:lnTo>
                  <a:pt x="3426" y="350610"/>
                </a:lnTo>
                <a:lnTo>
                  <a:pt x="0" y="396239"/>
                </a:lnTo>
                <a:lnTo>
                  <a:pt x="0" y="1981200"/>
                </a:lnTo>
                <a:lnTo>
                  <a:pt x="3426" y="2026851"/>
                </a:lnTo>
                <a:lnTo>
                  <a:pt x="13346" y="2071999"/>
                </a:lnTo>
                <a:lnTo>
                  <a:pt x="29217" y="2116096"/>
                </a:lnTo>
                <a:lnTo>
                  <a:pt x="50499" y="2158595"/>
                </a:lnTo>
                <a:lnTo>
                  <a:pt x="76650" y="2198946"/>
                </a:lnTo>
                <a:lnTo>
                  <a:pt x="107130" y="2236603"/>
                </a:lnTo>
                <a:lnTo>
                  <a:pt x="141398" y="2271017"/>
                </a:lnTo>
                <a:lnTo>
                  <a:pt x="178912" y="2301640"/>
                </a:lnTo>
                <a:lnTo>
                  <a:pt x="219131" y="2327923"/>
                </a:lnTo>
                <a:lnTo>
                  <a:pt x="261514" y="2349320"/>
                </a:lnTo>
                <a:lnTo>
                  <a:pt x="305521" y="2365282"/>
                </a:lnTo>
                <a:lnTo>
                  <a:pt x="350610" y="2375261"/>
                </a:lnTo>
                <a:lnTo>
                  <a:pt x="396239" y="2378710"/>
                </a:lnTo>
                <a:lnTo>
                  <a:pt x="7193280" y="2378710"/>
                </a:lnTo>
                <a:lnTo>
                  <a:pt x="7238909" y="2375261"/>
                </a:lnTo>
                <a:lnTo>
                  <a:pt x="7283998" y="2365282"/>
                </a:lnTo>
                <a:lnTo>
                  <a:pt x="7328005" y="2349320"/>
                </a:lnTo>
                <a:lnTo>
                  <a:pt x="7370388" y="2327923"/>
                </a:lnTo>
                <a:lnTo>
                  <a:pt x="7410607" y="2301640"/>
                </a:lnTo>
                <a:lnTo>
                  <a:pt x="7448121" y="2271017"/>
                </a:lnTo>
                <a:lnTo>
                  <a:pt x="7482389" y="2236603"/>
                </a:lnTo>
                <a:lnTo>
                  <a:pt x="7512869" y="2198946"/>
                </a:lnTo>
                <a:lnTo>
                  <a:pt x="7539020" y="2158595"/>
                </a:lnTo>
                <a:lnTo>
                  <a:pt x="7560302" y="2116096"/>
                </a:lnTo>
                <a:lnTo>
                  <a:pt x="7576173" y="2071999"/>
                </a:lnTo>
                <a:lnTo>
                  <a:pt x="7586093" y="2026851"/>
                </a:lnTo>
                <a:lnTo>
                  <a:pt x="7589520" y="1981200"/>
                </a:lnTo>
                <a:lnTo>
                  <a:pt x="7589520" y="396239"/>
                </a:lnTo>
                <a:lnTo>
                  <a:pt x="7586093" y="350610"/>
                </a:lnTo>
                <a:lnTo>
                  <a:pt x="7576173" y="305521"/>
                </a:lnTo>
                <a:lnTo>
                  <a:pt x="7560302" y="261514"/>
                </a:lnTo>
                <a:lnTo>
                  <a:pt x="7539020" y="219131"/>
                </a:lnTo>
                <a:lnTo>
                  <a:pt x="7512869" y="178912"/>
                </a:lnTo>
                <a:lnTo>
                  <a:pt x="7482389" y="141398"/>
                </a:lnTo>
                <a:lnTo>
                  <a:pt x="7448121" y="107130"/>
                </a:lnTo>
                <a:lnTo>
                  <a:pt x="7410607" y="76650"/>
                </a:lnTo>
                <a:lnTo>
                  <a:pt x="7370388" y="50499"/>
                </a:lnTo>
                <a:lnTo>
                  <a:pt x="7328005" y="29217"/>
                </a:lnTo>
                <a:lnTo>
                  <a:pt x="7283998" y="13346"/>
                </a:lnTo>
                <a:lnTo>
                  <a:pt x="7238909" y="3426"/>
                </a:lnTo>
                <a:lnTo>
                  <a:pt x="7193280" y="0"/>
                </a:lnTo>
                <a:lnTo>
                  <a:pt x="396239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5400" y="4187190"/>
            <a:ext cx="73914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chemeClr val="bg1"/>
                </a:solidFill>
                <a:latin typeface="Calibri"/>
                <a:cs typeface="Calibri"/>
              </a:rPr>
              <a:t>document.getElementById(“test”)</a:t>
            </a:r>
            <a:r>
              <a:rPr lang="en-US" sz="2500" spc="-5" dirty="0">
                <a:solidFill>
                  <a:schemeClr val="bg1"/>
                </a:solidFill>
                <a:cs typeface="Calibri"/>
              </a:rPr>
              <a:t>.</a:t>
            </a:r>
            <a:r>
              <a:rPr lang="en-US" sz="2500" spc="-5" dirty="0" err="1">
                <a:solidFill>
                  <a:schemeClr val="bg1"/>
                </a:solidFill>
                <a:cs typeface="Calibri"/>
              </a:rPr>
              <a:t>style.display</a:t>
            </a:r>
            <a:r>
              <a:rPr lang="en-US" sz="2500" spc="-5" dirty="0">
                <a:solidFill>
                  <a:schemeClr val="bg1"/>
                </a:solidFill>
                <a:cs typeface="Calibri"/>
              </a:rPr>
              <a:t> = “none”</a:t>
            </a:r>
            <a:endParaRPr sz="25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8909" y="497840"/>
            <a:ext cx="1183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Ví</a:t>
            </a:r>
            <a:r>
              <a:rPr spc="-100" dirty="0"/>
              <a:t> </a:t>
            </a:r>
            <a:r>
              <a:rPr dirty="0"/>
              <a:t>dụ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2430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$("p").hide()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2133600"/>
            <a:ext cx="685800" cy="1066800"/>
          </a:xfrm>
          <a:custGeom>
            <a:avLst/>
            <a:gdLst/>
            <a:ahLst/>
            <a:cxnLst/>
            <a:rect l="l" t="t" r="r" b="b"/>
            <a:pathLst>
              <a:path w="685800" h="1066800">
                <a:moveTo>
                  <a:pt x="685800" y="723900"/>
                </a:moveTo>
                <a:lnTo>
                  <a:pt x="0" y="723900"/>
                </a:lnTo>
                <a:lnTo>
                  <a:pt x="342900" y="1066800"/>
                </a:lnTo>
                <a:lnTo>
                  <a:pt x="685800" y="723900"/>
                </a:lnTo>
                <a:close/>
              </a:path>
              <a:path w="685800" h="1066800">
                <a:moveTo>
                  <a:pt x="514350" y="342900"/>
                </a:moveTo>
                <a:lnTo>
                  <a:pt x="171450" y="342900"/>
                </a:lnTo>
                <a:lnTo>
                  <a:pt x="171450" y="723900"/>
                </a:lnTo>
                <a:lnTo>
                  <a:pt x="514350" y="723900"/>
                </a:lnTo>
                <a:lnTo>
                  <a:pt x="514350" y="342900"/>
                </a:lnTo>
                <a:close/>
              </a:path>
              <a:path w="685800" h="10668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7400" y="2133600"/>
            <a:ext cx="685800" cy="1066800"/>
          </a:xfrm>
          <a:custGeom>
            <a:avLst/>
            <a:gdLst/>
            <a:ahLst/>
            <a:cxnLst/>
            <a:rect l="l" t="t" r="r" b="b"/>
            <a:pathLst>
              <a:path w="685800" h="1066800">
                <a:moveTo>
                  <a:pt x="342900" y="0"/>
                </a:moveTo>
                <a:lnTo>
                  <a:pt x="685800" y="342900"/>
                </a:lnTo>
                <a:lnTo>
                  <a:pt x="514350" y="342900"/>
                </a:lnTo>
                <a:lnTo>
                  <a:pt x="514350" y="723900"/>
                </a:lnTo>
                <a:lnTo>
                  <a:pt x="685800" y="723900"/>
                </a:lnTo>
                <a:lnTo>
                  <a:pt x="342900" y="1066800"/>
                </a:lnTo>
                <a:lnTo>
                  <a:pt x="0" y="723900"/>
                </a:lnTo>
                <a:lnTo>
                  <a:pt x="171450" y="723900"/>
                </a:lnTo>
                <a:lnTo>
                  <a:pt x="171450" y="342900"/>
                </a:lnTo>
                <a:lnTo>
                  <a:pt x="0" y="342900"/>
                </a:lnTo>
                <a:lnTo>
                  <a:pt x="342900" y="0"/>
                </a:lnTo>
                <a:close/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200" y="213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74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2960" y="3272790"/>
            <a:ext cx="7589520" cy="2651760"/>
          </a:xfrm>
          <a:custGeom>
            <a:avLst/>
            <a:gdLst/>
            <a:ahLst/>
            <a:cxnLst/>
            <a:rect l="l" t="t" r="r" b="b"/>
            <a:pathLst>
              <a:path w="7589520" h="2651760">
                <a:moveTo>
                  <a:pt x="7147560" y="0"/>
                </a:moveTo>
                <a:lnTo>
                  <a:pt x="441959" y="0"/>
                </a:lnTo>
                <a:lnTo>
                  <a:pt x="397829" y="2865"/>
                </a:lnTo>
                <a:lnTo>
                  <a:pt x="354091" y="11203"/>
                </a:lnTo>
                <a:lnTo>
                  <a:pt x="311139" y="24627"/>
                </a:lnTo>
                <a:lnTo>
                  <a:pt x="269366" y="42753"/>
                </a:lnTo>
                <a:lnTo>
                  <a:pt x="229164" y="65193"/>
                </a:lnTo>
                <a:lnTo>
                  <a:pt x="190926" y="91561"/>
                </a:lnTo>
                <a:lnTo>
                  <a:pt x="155046" y="121472"/>
                </a:lnTo>
                <a:lnTo>
                  <a:pt x="121915" y="154540"/>
                </a:lnTo>
                <a:lnTo>
                  <a:pt x="91927" y="190378"/>
                </a:lnTo>
                <a:lnTo>
                  <a:pt x="65475" y="228600"/>
                </a:lnTo>
                <a:lnTo>
                  <a:pt x="42951" y="268820"/>
                </a:lnTo>
                <a:lnTo>
                  <a:pt x="24749" y="310652"/>
                </a:lnTo>
                <a:lnTo>
                  <a:pt x="11261" y="353710"/>
                </a:lnTo>
                <a:lnTo>
                  <a:pt x="2880" y="397608"/>
                </a:lnTo>
                <a:lnTo>
                  <a:pt x="0" y="441960"/>
                </a:lnTo>
                <a:lnTo>
                  <a:pt x="0" y="2209800"/>
                </a:lnTo>
                <a:lnTo>
                  <a:pt x="2880" y="2253930"/>
                </a:lnTo>
                <a:lnTo>
                  <a:pt x="11261" y="2297668"/>
                </a:lnTo>
                <a:lnTo>
                  <a:pt x="24749" y="2340620"/>
                </a:lnTo>
                <a:lnTo>
                  <a:pt x="42951" y="2382393"/>
                </a:lnTo>
                <a:lnTo>
                  <a:pt x="65475" y="2422595"/>
                </a:lnTo>
                <a:lnTo>
                  <a:pt x="91927" y="2460833"/>
                </a:lnTo>
                <a:lnTo>
                  <a:pt x="121915" y="2496713"/>
                </a:lnTo>
                <a:lnTo>
                  <a:pt x="155046" y="2529844"/>
                </a:lnTo>
                <a:lnTo>
                  <a:pt x="190926" y="2559832"/>
                </a:lnTo>
                <a:lnTo>
                  <a:pt x="229164" y="2586284"/>
                </a:lnTo>
                <a:lnTo>
                  <a:pt x="269366" y="2608808"/>
                </a:lnTo>
                <a:lnTo>
                  <a:pt x="311139" y="2627010"/>
                </a:lnTo>
                <a:lnTo>
                  <a:pt x="354091" y="2640498"/>
                </a:lnTo>
                <a:lnTo>
                  <a:pt x="397829" y="2648879"/>
                </a:lnTo>
                <a:lnTo>
                  <a:pt x="441959" y="2651760"/>
                </a:lnTo>
                <a:lnTo>
                  <a:pt x="7147560" y="2651760"/>
                </a:lnTo>
                <a:lnTo>
                  <a:pt x="7191690" y="2648879"/>
                </a:lnTo>
                <a:lnTo>
                  <a:pt x="7235428" y="2640498"/>
                </a:lnTo>
                <a:lnTo>
                  <a:pt x="7278380" y="2627010"/>
                </a:lnTo>
                <a:lnTo>
                  <a:pt x="7320153" y="2608808"/>
                </a:lnTo>
                <a:lnTo>
                  <a:pt x="7360355" y="2586284"/>
                </a:lnTo>
                <a:lnTo>
                  <a:pt x="7398593" y="2559832"/>
                </a:lnTo>
                <a:lnTo>
                  <a:pt x="7434473" y="2529844"/>
                </a:lnTo>
                <a:lnTo>
                  <a:pt x="7467604" y="2496713"/>
                </a:lnTo>
                <a:lnTo>
                  <a:pt x="7497592" y="2460833"/>
                </a:lnTo>
                <a:lnTo>
                  <a:pt x="7524044" y="2422595"/>
                </a:lnTo>
                <a:lnTo>
                  <a:pt x="7546568" y="2382393"/>
                </a:lnTo>
                <a:lnTo>
                  <a:pt x="7564770" y="2340620"/>
                </a:lnTo>
                <a:lnTo>
                  <a:pt x="7578258" y="2297668"/>
                </a:lnTo>
                <a:lnTo>
                  <a:pt x="7586639" y="2253930"/>
                </a:lnTo>
                <a:lnTo>
                  <a:pt x="7589520" y="2209800"/>
                </a:lnTo>
                <a:lnTo>
                  <a:pt x="7589520" y="441960"/>
                </a:lnTo>
                <a:lnTo>
                  <a:pt x="7586639" y="397608"/>
                </a:lnTo>
                <a:lnTo>
                  <a:pt x="7578258" y="353710"/>
                </a:lnTo>
                <a:lnTo>
                  <a:pt x="7564770" y="310652"/>
                </a:lnTo>
                <a:lnTo>
                  <a:pt x="7546568" y="268820"/>
                </a:lnTo>
                <a:lnTo>
                  <a:pt x="7524044" y="228600"/>
                </a:lnTo>
                <a:lnTo>
                  <a:pt x="7497592" y="190378"/>
                </a:lnTo>
                <a:lnTo>
                  <a:pt x="7467604" y="154540"/>
                </a:lnTo>
                <a:lnTo>
                  <a:pt x="7434473" y="121472"/>
                </a:lnTo>
                <a:lnTo>
                  <a:pt x="7398593" y="91561"/>
                </a:lnTo>
                <a:lnTo>
                  <a:pt x="7360355" y="65193"/>
                </a:lnTo>
                <a:lnTo>
                  <a:pt x="7320153" y="42753"/>
                </a:lnTo>
                <a:lnTo>
                  <a:pt x="7278380" y="24627"/>
                </a:lnTo>
                <a:lnTo>
                  <a:pt x="7235428" y="11203"/>
                </a:lnTo>
                <a:lnTo>
                  <a:pt x="7191690" y="2865"/>
                </a:lnTo>
                <a:lnTo>
                  <a:pt x="714756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2960" y="3272790"/>
            <a:ext cx="7589520" cy="2651760"/>
          </a:xfrm>
          <a:custGeom>
            <a:avLst/>
            <a:gdLst/>
            <a:ahLst/>
            <a:cxnLst/>
            <a:rect l="l" t="t" r="r" b="b"/>
            <a:pathLst>
              <a:path w="7589520" h="2651760">
                <a:moveTo>
                  <a:pt x="441959" y="0"/>
                </a:moveTo>
                <a:lnTo>
                  <a:pt x="397829" y="2865"/>
                </a:lnTo>
                <a:lnTo>
                  <a:pt x="354091" y="11203"/>
                </a:lnTo>
                <a:lnTo>
                  <a:pt x="311139" y="24627"/>
                </a:lnTo>
                <a:lnTo>
                  <a:pt x="269366" y="42753"/>
                </a:lnTo>
                <a:lnTo>
                  <a:pt x="229164" y="65193"/>
                </a:lnTo>
                <a:lnTo>
                  <a:pt x="190926" y="91561"/>
                </a:lnTo>
                <a:lnTo>
                  <a:pt x="155046" y="121472"/>
                </a:lnTo>
                <a:lnTo>
                  <a:pt x="121915" y="154540"/>
                </a:lnTo>
                <a:lnTo>
                  <a:pt x="91927" y="190378"/>
                </a:lnTo>
                <a:lnTo>
                  <a:pt x="65475" y="228600"/>
                </a:lnTo>
                <a:lnTo>
                  <a:pt x="42951" y="268820"/>
                </a:lnTo>
                <a:lnTo>
                  <a:pt x="24749" y="310652"/>
                </a:lnTo>
                <a:lnTo>
                  <a:pt x="11261" y="353710"/>
                </a:lnTo>
                <a:lnTo>
                  <a:pt x="2880" y="397608"/>
                </a:lnTo>
                <a:lnTo>
                  <a:pt x="0" y="441960"/>
                </a:lnTo>
                <a:lnTo>
                  <a:pt x="0" y="2209800"/>
                </a:lnTo>
                <a:lnTo>
                  <a:pt x="2880" y="2253930"/>
                </a:lnTo>
                <a:lnTo>
                  <a:pt x="11261" y="2297668"/>
                </a:lnTo>
                <a:lnTo>
                  <a:pt x="24749" y="2340620"/>
                </a:lnTo>
                <a:lnTo>
                  <a:pt x="42951" y="2382393"/>
                </a:lnTo>
                <a:lnTo>
                  <a:pt x="65475" y="2422595"/>
                </a:lnTo>
                <a:lnTo>
                  <a:pt x="91927" y="2460833"/>
                </a:lnTo>
                <a:lnTo>
                  <a:pt x="121915" y="2496713"/>
                </a:lnTo>
                <a:lnTo>
                  <a:pt x="155046" y="2529844"/>
                </a:lnTo>
                <a:lnTo>
                  <a:pt x="190926" y="2559832"/>
                </a:lnTo>
                <a:lnTo>
                  <a:pt x="229164" y="2586284"/>
                </a:lnTo>
                <a:lnTo>
                  <a:pt x="269366" y="2608808"/>
                </a:lnTo>
                <a:lnTo>
                  <a:pt x="311139" y="2627010"/>
                </a:lnTo>
                <a:lnTo>
                  <a:pt x="354091" y="2640498"/>
                </a:lnTo>
                <a:lnTo>
                  <a:pt x="397829" y="2648879"/>
                </a:lnTo>
                <a:lnTo>
                  <a:pt x="441959" y="2651760"/>
                </a:lnTo>
                <a:lnTo>
                  <a:pt x="7147560" y="2651760"/>
                </a:lnTo>
                <a:lnTo>
                  <a:pt x="7191690" y="2648879"/>
                </a:lnTo>
                <a:lnTo>
                  <a:pt x="7235428" y="2640498"/>
                </a:lnTo>
                <a:lnTo>
                  <a:pt x="7278380" y="2627010"/>
                </a:lnTo>
                <a:lnTo>
                  <a:pt x="7320153" y="2608808"/>
                </a:lnTo>
                <a:lnTo>
                  <a:pt x="7360355" y="2586284"/>
                </a:lnTo>
                <a:lnTo>
                  <a:pt x="7398593" y="2559832"/>
                </a:lnTo>
                <a:lnTo>
                  <a:pt x="7434473" y="2529844"/>
                </a:lnTo>
                <a:lnTo>
                  <a:pt x="7467604" y="2496713"/>
                </a:lnTo>
                <a:lnTo>
                  <a:pt x="7497592" y="2460833"/>
                </a:lnTo>
                <a:lnTo>
                  <a:pt x="7524044" y="2422595"/>
                </a:lnTo>
                <a:lnTo>
                  <a:pt x="7546568" y="2382393"/>
                </a:lnTo>
                <a:lnTo>
                  <a:pt x="7564770" y="2340620"/>
                </a:lnTo>
                <a:lnTo>
                  <a:pt x="7578258" y="2297668"/>
                </a:lnTo>
                <a:lnTo>
                  <a:pt x="7586639" y="2253930"/>
                </a:lnTo>
                <a:lnTo>
                  <a:pt x="7589520" y="2209800"/>
                </a:lnTo>
                <a:lnTo>
                  <a:pt x="7589520" y="441960"/>
                </a:lnTo>
                <a:lnTo>
                  <a:pt x="7586639" y="397608"/>
                </a:lnTo>
                <a:lnTo>
                  <a:pt x="7578258" y="353710"/>
                </a:lnTo>
                <a:lnTo>
                  <a:pt x="7564770" y="310652"/>
                </a:lnTo>
                <a:lnTo>
                  <a:pt x="7546568" y="268820"/>
                </a:lnTo>
                <a:lnTo>
                  <a:pt x="7524044" y="228600"/>
                </a:lnTo>
                <a:lnTo>
                  <a:pt x="7497592" y="190378"/>
                </a:lnTo>
                <a:lnTo>
                  <a:pt x="7467604" y="154540"/>
                </a:lnTo>
                <a:lnTo>
                  <a:pt x="7434473" y="121472"/>
                </a:lnTo>
                <a:lnTo>
                  <a:pt x="7398593" y="91561"/>
                </a:lnTo>
                <a:lnTo>
                  <a:pt x="7360355" y="65193"/>
                </a:lnTo>
                <a:lnTo>
                  <a:pt x="7320153" y="42753"/>
                </a:lnTo>
                <a:lnTo>
                  <a:pt x="7278380" y="24627"/>
                </a:lnTo>
                <a:lnTo>
                  <a:pt x="7235428" y="11203"/>
                </a:lnTo>
                <a:lnTo>
                  <a:pt x="7191690" y="2865"/>
                </a:lnTo>
                <a:lnTo>
                  <a:pt x="7147560" y="0"/>
                </a:lnTo>
                <a:lnTo>
                  <a:pt x="441959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29969" y="3989070"/>
            <a:ext cx="5916930" cy="11811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sz="2500" dirty="0">
                <a:solidFill>
                  <a:schemeClr val="bg1"/>
                </a:solidFill>
                <a:latin typeface="Calibri"/>
                <a:cs typeface="Calibri"/>
              </a:rPr>
              <a:t>arr = </a:t>
            </a:r>
            <a:r>
              <a:rPr sz="2500" spc="-15" dirty="0">
                <a:solidFill>
                  <a:schemeClr val="bg1"/>
                </a:solidFill>
                <a:latin typeface="Calibri"/>
                <a:cs typeface="Calibri"/>
              </a:rPr>
              <a:t>document.getElementsByTagName(“p”);  </a:t>
            </a:r>
            <a:r>
              <a:rPr sz="2500" spc="-25" dirty="0">
                <a:solidFill>
                  <a:schemeClr val="bg1"/>
                </a:solidFill>
                <a:latin typeface="Calibri"/>
                <a:cs typeface="Calibri"/>
              </a:rPr>
              <a:t>for </a:t>
            </a:r>
            <a:r>
              <a:rPr sz="2500" spc="-5" dirty="0">
                <a:solidFill>
                  <a:schemeClr val="bg1"/>
                </a:solidFill>
                <a:latin typeface="Calibri"/>
                <a:cs typeface="Calibri"/>
              </a:rPr>
              <a:t>(i </a:t>
            </a:r>
            <a:r>
              <a:rPr sz="2500" dirty="0">
                <a:solidFill>
                  <a:schemeClr val="bg1"/>
                </a:solidFill>
                <a:latin typeface="Calibri"/>
                <a:cs typeface="Calibri"/>
              </a:rPr>
              <a:t>= </a:t>
            </a:r>
            <a:r>
              <a:rPr sz="2500" spc="-5" dirty="0">
                <a:solidFill>
                  <a:schemeClr val="bg1"/>
                </a:solidFill>
                <a:latin typeface="Calibri"/>
                <a:cs typeface="Calibri"/>
              </a:rPr>
              <a:t>0; </a:t>
            </a:r>
            <a:r>
              <a:rPr sz="2500" dirty="0">
                <a:solidFill>
                  <a:schemeClr val="bg1"/>
                </a:solidFill>
                <a:latin typeface="Calibri"/>
                <a:cs typeface="Calibri"/>
              </a:rPr>
              <a:t>i </a:t>
            </a:r>
            <a:r>
              <a:rPr sz="2500" spc="-30" dirty="0">
                <a:solidFill>
                  <a:schemeClr val="bg1"/>
                </a:solidFill>
                <a:latin typeface="Calibri"/>
                <a:cs typeface="Calibri"/>
              </a:rPr>
              <a:t>&lt;arr.length;</a:t>
            </a:r>
            <a:r>
              <a:rPr sz="2500" spc="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chemeClr val="bg1"/>
                </a:solidFill>
                <a:latin typeface="Calibri"/>
                <a:cs typeface="Calibri"/>
              </a:rPr>
              <a:t>i++)</a:t>
            </a: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2500" spc="-5" dirty="0" err="1">
                <a:solidFill>
                  <a:schemeClr val="bg1"/>
                </a:solidFill>
                <a:latin typeface="Calibri"/>
                <a:cs typeface="Calibri"/>
              </a:rPr>
              <a:t>arr</a:t>
            </a:r>
            <a:r>
              <a:rPr sz="2500" spc="-5" dirty="0">
                <a:solidFill>
                  <a:schemeClr val="bg1"/>
                </a:solidFill>
                <a:latin typeface="Calibri"/>
                <a:cs typeface="Calibri"/>
              </a:rPr>
              <a:t>[</a:t>
            </a:r>
            <a:r>
              <a:rPr sz="2500" spc="-5" dirty="0" err="1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500" spc="-5" dirty="0">
                <a:solidFill>
                  <a:schemeClr val="bg1"/>
                </a:solidFill>
                <a:latin typeface="Calibri"/>
                <a:cs typeface="Calibri"/>
              </a:rPr>
              <a:t>].</a:t>
            </a:r>
            <a:r>
              <a:rPr lang="en-US" sz="2500" spc="-5" dirty="0" err="1">
                <a:solidFill>
                  <a:schemeClr val="bg1"/>
                </a:solidFill>
                <a:latin typeface="Calibri"/>
                <a:cs typeface="Calibri"/>
              </a:rPr>
              <a:t>style.display</a:t>
            </a:r>
            <a:r>
              <a:rPr lang="en-US" sz="2500" spc="-5" dirty="0">
                <a:solidFill>
                  <a:schemeClr val="bg1"/>
                </a:solidFill>
                <a:latin typeface="Calibri"/>
                <a:cs typeface="Calibri"/>
              </a:rPr>
              <a:t> = “none”</a:t>
            </a:r>
            <a:r>
              <a:rPr sz="2500" spc="-5" dirty="0">
                <a:solidFill>
                  <a:schemeClr val="bg1"/>
                </a:solidFill>
                <a:latin typeface="Calibri"/>
                <a:cs typeface="Calibri"/>
              </a:rPr>
              <a:t>;</a:t>
            </a:r>
            <a:endParaRPr sz="25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8909" y="497840"/>
            <a:ext cx="1183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Ví</a:t>
            </a:r>
            <a:r>
              <a:rPr spc="-100" dirty="0"/>
              <a:t> </a:t>
            </a:r>
            <a:r>
              <a:rPr dirty="0"/>
              <a:t>dụ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29317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$(".test").hide()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2133600"/>
            <a:ext cx="685800" cy="1066800"/>
          </a:xfrm>
          <a:custGeom>
            <a:avLst/>
            <a:gdLst/>
            <a:ahLst/>
            <a:cxnLst/>
            <a:rect l="l" t="t" r="r" b="b"/>
            <a:pathLst>
              <a:path w="685800" h="1066800">
                <a:moveTo>
                  <a:pt x="685800" y="723900"/>
                </a:moveTo>
                <a:lnTo>
                  <a:pt x="0" y="723900"/>
                </a:lnTo>
                <a:lnTo>
                  <a:pt x="342900" y="1066800"/>
                </a:lnTo>
                <a:lnTo>
                  <a:pt x="685800" y="723900"/>
                </a:lnTo>
                <a:close/>
              </a:path>
              <a:path w="685800" h="1066800">
                <a:moveTo>
                  <a:pt x="514350" y="342900"/>
                </a:moveTo>
                <a:lnTo>
                  <a:pt x="171450" y="342900"/>
                </a:lnTo>
                <a:lnTo>
                  <a:pt x="171450" y="723900"/>
                </a:lnTo>
                <a:lnTo>
                  <a:pt x="514350" y="723900"/>
                </a:lnTo>
                <a:lnTo>
                  <a:pt x="514350" y="342900"/>
                </a:lnTo>
                <a:close/>
              </a:path>
              <a:path w="685800" h="10668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7400" y="2133600"/>
            <a:ext cx="685800" cy="1066800"/>
          </a:xfrm>
          <a:custGeom>
            <a:avLst/>
            <a:gdLst/>
            <a:ahLst/>
            <a:cxnLst/>
            <a:rect l="l" t="t" r="r" b="b"/>
            <a:pathLst>
              <a:path w="685800" h="1066800">
                <a:moveTo>
                  <a:pt x="342900" y="0"/>
                </a:moveTo>
                <a:lnTo>
                  <a:pt x="685800" y="342900"/>
                </a:lnTo>
                <a:lnTo>
                  <a:pt x="514350" y="342900"/>
                </a:lnTo>
                <a:lnTo>
                  <a:pt x="514350" y="723900"/>
                </a:lnTo>
                <a:lnTo>
                  <a:pt x="685800" y="723900"/>
                </a:lnTo>
                <a:lnTo>
                  <a:pt x="342900" y="1066800"/>
                </a:lnTo>
                <a:lnTo>
                  <a:pt x="0" y="723900"/>
                </a:lnTo>
                <a:lnTo>
                  <a:pt x="171450" y="723900"/>
                </a:lnTo>
                <a:lnTo>
                  <a:pt x="171450" y="342900"/>
                </a:lnTo>
                <a:lnTo>
                  <a:pt x="0" y="342900"/>
                </a:lnTo>
                <a:lnTo>
                  <a:pt x="342900" y="0"/>
                </a:lnTo>
                <a:close/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200" y="213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74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9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2960" y="4648200"/>
            <a:ext cx="7406640" cy="1828800"/>
          </a:xfrm>
          <a:custGeom>
            <a:avLst/>
            <a:gdLst/>
            <a:ahLst/>
            <a:cxnLst/>
            <a:rect l="l" t="t" r="r" b="b"/>
            <a:pathLst>
              <a:path w="7406640" h="2651760">
                <a:moveTo>
                  <a:pt x="6964680" y="0"/>
                </a:moveTo>
                <a:lnTo>
                  <a:pt x="441959" y="0"/>
                </a:lnTo>
                <a:lnTo>
                  <a:pt x="397829" y="2880"/>
                </a:lnTo>
                <a:lnTo>
                  <a:pt x="354091" y="11261"/>
                </a:lnTo>
                <a:lnTo>
                  <a:pt x="311139" y="24749"/>
                </a:lnTo>
                <a:lnTo>
                  <a:pt x="269366" y="42951"/>
                </a:lnTo>
                <a:lnTo>
                  <a:pt x="229164" y="65475"/>
                </a:lnTo>
                <a:lnTo>
                  <a:pt x="190926" y="91927"/>
                </a:lnTo>
                <a:lnTo>
                  <a:pt x="155046" y="121915"/>
                </a:lnTo>
                <a:lnTo>
                  <a:pt x="121915" y="155046"/>
                </a:lnTo>
                <a:lnTo>
                  <a:pt x="91927" y="190926"/>
                </a:lnTo>
                <a:lnTo>
                  <a:pt x="65475" y="229164"/>
                </a:lnTo>
                <a:lnTo>
                  <a:pt x="42951" y="269366"/>
                </a:lnTo>
                <a:lnTo>
                  <a:pt x="24749" y="311139"/>
                </a:lnTo>
                <a:lnTo>
                  <a:pt x="11261" y="354091"/>
                </a:lnTo>
                <a:lnTo>
                  <a:pt x="2880" y="397829"/>
                </a:lnTo>
                <a:lnTo>
                  <a:pt x="0" y="441960"/>
                </a:lnTo>
                <a:lnTo>
                  <a:pt x="0" y="2209800"/>
                </a:lnTo>
                <a:lnTo>
                  <a:pt x="2880" y="2253930"/>
                </a:lnTo>
                <a:lnTo>
                  <a:pt x="11261" y="2297668"/>
                </a:lnTo>
                <a:lnTo>
                  <a:pt x="24749" y="2340620"/>
                </a:lnTo>
                <a:lnTo>
                  <a:pt x="42951" y="2382393"/>
                </a:lnTo>
                <a:lnTo>
                  <a:pt x="65475" y="2422595"/>
                </a:lnTo>
                <a:lnTo>
                  <a:pt x="91927" y="2460833"/>
                </a:lnTo>
                <a:lnTo>
                  <a:pt x="121915" y="2496713"/>
                </a:lnTo>
                <a:lnTo>
                  <a:pt x="155046" y="2529844"/>
                </a:lnTo>
                <a:lnTo>
                  <a:pt x="190926" y="2559832"/>
                </a:lnTo>
                <a:lnTo>
                  <a:pt x="229164" y="2586284"/>
                </a:lnTo>
                <a:lnTo>
                  <a:pt x="269366" y="2608808"/>
                </a:lnTo>
                <a:lnTo>
                  <a:pt x="311139" y="2627010"/>
                </a:lnTo>
                <a:lnTo>
                  <a:pt x="354091" y="2640498"/>
                </a:lnTo>
                <a:lnTo>
                  <a:pt x="397829" y="2648879"/>
                </a:lnTo>
                <a:lnTo>
                  <a:pt x="441959" y="2651760"/>
                </a:lnTo>
                <a:lnTo>
                  <a:pt x="6964680" y="2651760"/>
                </a:lnTo>
                <a:lnTo>
                  <a:pt x="7008810" y="2648879"/>
                </a:lnTo>
                <a:lnTo>
                  <a:pt x="7052548" y="2640498"/>
                </a:lnTo>
                <a:lnTo>
                  <a:pt x="7095500" y="2627010"/>
                </a:lnTo>
                <a:lnTo>
                  <a:pt x="7137273" y="2608808"/>
                </a:lnTo>
                <a:lnTo>
                  <a:pt x="7177475" y="2586284"/>
                </a:lnTo>
                <a:lnTo>
                  <a:pt x="7215713" y="2559832"/>
                </a:lnTo>
                <a:lnTo>
                  <a:pt x="7251593" y="2529844"/>
                </a:lnTo>
                <a:lnTo>
                  <a:pt x="7284724" y="2496713"/>
                </a:lnTo>
                <a:lnTo>
                  <a:pt x="7314712" y="2460833"/>
                </a:lnTo>
                <a:lnTo>
                  <a:pt x="7341164" y="2422595"/>
                </a:lnTo>
                <a:lnTo>
                  <a:pt x="7363688" y="2382393"/>
                </a:lnTo>
                <a:lnTo>
                  <a:pt x="7381890" y="2340620"/>
                </a:lnTo>
                <a:lnTo>
                  <a:pt x="7395378" y="2297668"/>
                </a:lnTo>
                <a:lnTo>
                  <a:pt x="7403759" y="2253930"/>
                </a:lnTo>
                <a:lnTo>
                  <a:pt x="7406640" y="2209800"/>
                </a:lnTo>
                <a:lnTo>
                  <a:pt x="7406640" y="441960"/>
                </a:lnTo>
                <a:lnTo>
                  <a:pt x="7403759" y="397829"/>
                </a:lnTo>
                <a:lnTo>
                  <a:pt x="7395378" y="354091"/>
                </a:lnTo>
                <a:lnTo>
                  <a:pt x="7381890" y="311139"/>
                </a:lnTo>
                <a:lnTo>
                  <a:pt x="7363688" y="269366"/>
                </a:lnTo>
                <a:lnTo>
                  <a:pt x="7341164" y="229164"/>
                </a:lnTo>
                <a:lnTo>
                  <a:pt x="7314712" y="190926"/>
                </a:lnTo>
                <a:lnTo>
                  <a:pt x="7284724" y="155046"/>
                </a:lnTo>
                <a:lnTo>
                  <a:pt x="7251593" y="121915"/>
                </a:lnTo>
                <a:lnTo>
                  <a:pt x="7215713" y="91927"/>
                </a:lnTo>
                <a:lnTo>
                  <a:pt x="7177475" y="65475"/>
                </a:lnTo>
                <a:lnTo>
                  <a:pt x="7137273" y="42951"/>
                </a:lnTo>
                <a:lnTo>
                  <a:pt x="7095500" y="24749"/>
                </a:lnTo>
                <a:lnTo>
                  <a:pt x="7052548" y="11261"/>
                </a:lnTo>
                <a:lnTo>
                  <a:pt x="7008810" y="2880"/>
                </a:lnTo>
                <a:lnTo>
                  <a:pt x="696468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2960" y="4648200"/>
            <a:ext cx="7406640" cy="1813560"/>
          </a:xfrm>
          <a:custGeom>
            <a:avLst/>
            <a:gdLst/>
            <a:ahLst/>
            <a:cxnLst/>
            <a:rect l="l" t="t" r="r" b="b"/>
            <a:pathLst>
              <a:path w="7406640" h="2651760">
                <a:moveTo>
                  <a:pt x="441959" y="0"/>
                </a:moveTo>
                <a:lnTo>
                  <a:pt x="397829" y="2880"/>
                </a:lnTo>
                <a:lnTo>
                  <a:pt x="354091" y="11261"/>
                </a:lnTo>
                <a:lnTo>
                  <a:pt x="311139" y="24749"/>
                </a:lnTo>
                <a:lnTo>
                  <a:pt x="269366" y="42951"/>
                </a:lnTo>
                <a:lnTo>
                  <a:pt x="229164" y="65475"/>
                </a:lnTo>
                <a:lnTo>
                  <a:pt x="190926" y="91927"/>
                </a:lnTo>
                <a:lnTo>
                  <a:pt x="155046" y="121915"/>
                </a:lnTo>
                <a:lnTo>
                  <a:pt x="121915" y="155046"/>
                </a:lnTo>
                <a:lnTo>
                  <a:pt x="91927" y="190926"/>
                </a:lnTo>
                <a:lnTo>
                  <a:pt x="65475" y="229164"/>
                </a:lnTo>
                <a:lnTo>
                  <a:pt x="42951" y="269366"/>
                </a:lnTo>
                <a:lnTo>
                  <a:pt x="24749" y="311139"/>
                </a:lnTo>
                <a:lnTo>
                  <a:pt x="11261" y="354091"/>
                </a:lnTo>
                <a:lnTo>
                  <a:pt x="2880" y="397829"/>
                </a:lnTo>
                <a:lnTo>
                  <a:pt x="0" y="441960"/>
                </a:lnTo>
                <a:lnTo>
                  <a:pt x="0" y="2209800"/>
                </a:lnTo>
                <a:lnTo>
                  <a:pt x="2880" y="2253930"/>
                </a:lnTo>
                <a:lnTo>
                  <a:pt x="11261" y="2297668"/>
                </a:lnTo>
                <a:lnTo>
                  <a:pt x="24749" y="2340620"/>
                </a:lnTo>
                <a:lnTo>
                  <a:pt x="42951" y="2382393"/>
                </a:lnTo>
                <a:lnTo>
                  <a:pt x="65475" y="2422595"/>
                </a:lnTo>
                <a:lnTo>
                  <a:pt x="91927" y="2460833"/>
                </a:lnTo>
                <a:lnTo>
                  <a:pt x="121915" y="2496713"/>
                </a:lnTo>
                <a:lnTo>
                  <a:pt x="155046" y="2529844"/>
                </a:lnTo>
                <a:lnTo>
                  <a:pt x="190926" y="2559832"/>
                </a:lnTo>
                <a:lnTo>
                  <a:pt x="229164" y="2586284"/>
                </a:lnTo>
                <a:lnTo>
                  <a:pt x="269366" y="2608808"/>
                </a:lnTo>
                <a:lnTo>
                  <a:pt x="311139" y="2627010"/>
                </a:lnTo>
                <a:lnTo>
                  <a:pt x="354091" y="2640498"/>
                </a:lnTo>
                <a:lnTo>
                  <a:pt x="397829" y="2648879"/>
                </a:lnTo>
                <a:lnTo>
                  <a:pt x="441959" y="2651760"/>
                </a:lnTo>
                <a:lnTo>
                  <a:pt x="6964680" y="2651760"/>
                </a:lnTo>
                <a:lnTo>
                  <a:pt x="7008810" y="2648879"/>
                </a:lnTo>
                <a:lnTo>
                  <a:pt x="7052548" y="2640498"/>
                </a:lnTo>
                <a:lnTo>
                  <a:pt x="7095500" y="2627010"/>
                </a:lnTo>
                <a:lnTo>
                  <a:pt x="7137273" y="2608808"/>
                </a:lnTo>
                <a:lnTo>
                  <a:pt x="7177475" y="2586284"/>
                </a:lnTo>
                <a:lnTo>
                  <a:pt x="7215713" y="2559832"/>
                </a:lnTo>
                <a:lnTo>
                  <a:pt x="7251593" y="2529844"/>
                </a:lnTo>
                <a:lnTo>
                  <a:pt x="7284724" y="2496713"/>
                </a:lnTo>
                <a:lnTo>
                  <a:pt x="7314712" y="2460833"/>
                </a:lnTo>
                <a:lnTo>
                  <a:pt x="7341164" y="2422595"/>
                </a:lnTo>
                <a:lnTo>
                  <a:pt x="7363688" y="2382393"/>
                </a:lnTo>
                <a:lnTo>
                  <a:pt x="7381890" y="2340620"/>
                </a:lnTo>
                <a:lnTo>
                  <a:pt x="7395378" y="2297668"/>
                </a:lnTo>
                <a:lnTo>
                  <a:pt x="7403759" y="2253930"/>
                </a:lnTo>
                <a:lnTo>
                  <a:pt x="7406640" y="2209800"/>
                </a:lnTo>
                <a:lnTo>
                  <a:pt x="7406640" y="441960"/>
                </a:lnTo>
                <a:lnTo>
                  <a:pt x="7403759" y="397829"/>
                </a:lnTo>
                <a:lnTo>
                  <a:pt x="7395378" y="354091"/>
                </a:lnTo>
                <a:lnTo>
                  <a:pt x="7381890" y="311139"/>
                </a:lnTo>
                <a:lnTo>
                  <a:pt x="7363688" y="269366"/>
                </a:lnTo>
                <a:lnTo>
                  <a:pt x="7341164" y="229164"/>
                </a:lnTo>
                <a:lnTo>
                  <a:pt x="7314712" y="190926"/>
                </a:lnTo>
                <a:lnTo>
                  <a:pt x="7284724" y="155046"/>
                </a:lnTo>
                <a:lnTo>
                  <a:pt x="7251593" y="121915"/>
                </a:lnTo>
                <a:lnTo>
                  <a:pt x="7215713" y="91927"/>
                </a:lnTo>
                <a:lnTo>
                  <a:pt x="7177475" y="65475"/>
                </a:lnTo>
                <a:lnTo>
                  <a:pt x="7137273" y="42951"/>
                </a:lnTo>
                <a:lnTo>
                  <a:pt x="7095500" y="24749"/>
                </a:lnTo>
                <a:lnTo>
                  <a:pt x="7052548" y="11261"/>
                </a:lnTo>
                <a:lnTo>
                  <a:pt x="7008810" y="2880"/>
                </a:lnTo>
                <a:lnTo>
                  <a:pt x="6964680" y="0"/>
                </a:lnTo>
                <a:lnTo>
                  <a:pt x="441959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29968" y="4756222"/>
            <a:ext cx="6894831" cy="15683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sz="2500" dirty="0">
                <a:solidFill>
                  <a:schemeClr val="bg1"/>
                </a:solidFill>
                <a:latin typeface="Calibri"/>
                <a:cs typeface="Calibri"/>
              </a:rPr>
              <a:t>arr = </a:t>
            </a:r>
            <a:r>
              <a:rPr sz="2500" spc="-15" dirty="0">
                <a:solidFill>
                  <a:schemeClr val="bg1"/>
                </a:solidFill>
                <a:latin typeface="Calibri"/>
                <a:cs typeface="Calibri"/>
              </a:rPr>
              <a:t>document.getElementsByTagName(“*”);  </a:t>
            </a:r>
            <a:endParaRPr lang="en-US" sz="2500" spc="-15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sz="2500" spc="-25" dirty="0">
                <a:solidFill>
                  <a:schemeClr val="bg1"/>
                </a:solidFill>
                <a:latin typeface="Calibri"/>
                <a:cs typeface="Calibri"/>
              </a:rPr>
              <a:t>for </a:t>
            </a:r>
            <a:r>
              <a:rPr sz="2500" spc="-5" dirty="0">
                <a:solidFill>
                  <a:schemeClr val="bg1"/>
                </a:solidFill>
                <a:latin typeface="Calibri"/>
                <a:cs typeface="Calibri"/>
              </a:rPr>
              <a:t>(i </a:t>
            </a:r>
            <a:r>
              <a:rPr sz="2500" dirty="0">
                <a:solidFill>
                  <a:schemeClr val="bg1"/>
                </a:solidFill>
                <a:latin typeface="Calibri"/>
                <a:cs typeface="Calibri"/>
              </a:rPr>
              <a:t>= </a:t>
            </a:r>
            <a:r>
              <a:rPr sz="2500" spc="-5" dirty="0">
                <a:solidFill>
                  <a:schemeClr val="bg1"/>
                </a:solidFill>
                <a:latin typeface="Calibri"/>
                <a:cs typeface="Calibri"/>
              </a:rPr>
              <a:t>0; </a:t>
            </a:r>
            <a:r>
              <a:rPr sz="2500" dirty="0">
                <a:solidFill>
                  <a:schemeClr val="bg1"/>
                </a:solidFill>
                <a:latin typeface="Calibri"/>
                <a:cs typeface="Calibri"/>
              </a:rPr>
              <a:t>i </a:t>
            </a:r>
            <a:r>
              <a:rPr sz="2500" spc="-30" dirty="0">
                <a:solidFill>
                  <a:schemeClr val="bg1"/>
                </a:solidFill>
                <a:latin typeface="Calibri"/>
                <a:cs typeface="Calibri"/>
              </a:rPr>
              <a:t>&lt;arr.length;</a:t>
            </a:r>
            <a:r>
              <a:rPr sz="2500" spc="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chemeClr val="bg1"/>
                </a:solidFill>
                <a:latin typeface="Calibri"/>
                <a:cs typeface="Calibri"/>
              </a:rPr>
              <a:t>i++)</a:t>
            </a:r>
          </a:p>
          <a:p>
            <a:pPr marL="1384300" marR="1678305" indent="-914400">
              <a:lnSpc>
                <a:spcPct val="101299"/>
              </a:lnSpc>
              <a:spcBef>
                <a:spcPts val="10"/>
              </a:spcBef>
            </a:pPr>
            <a:r>
              <a:rPr sz="2500" spc="-5" dirty="0">
                <a:solidFill>
                  <a:schemeClr val="bg1"/>
                </a:solidFill>
                <a:latin typeface="Calibri"/>
                <a:cs typeface="Calibri"/>
              </a:rPr>
              <a:t>if (arr[i].className == </a:t>
            </a:r>
            <a:r>
              <a:rPr sz="2500" dirty="0">
                <a:solidFill>
                  <a:schemeClr val="bg1"/>
                </a:solidFill>
                <a:latin typeface="Calibri"/>
                <a:cs typeface="Calibri"/>
              </a:rPr>
              <a:t>“test”)  </a:t>
            </a:r>
            <a:endParaRPr lang="en-US" sz="25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384300" marR="1678305" indent="-914400">
              <a:lnSpc>
                <a:spcPct val="101299"/>
              </a:lnSpc>
              <a:spcBef>
                <a:spcPts val="10"/>
              </a:spcBef>
            </a:pPr>
            <a:r>
              <a:rPr lang="en-US" sz="2500" spc="-5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2500" spc="-5" dirty="0" err="1">
                <a:solidFill>
                  <a:schemeClr val="bg1"/>
                </a:solidFill>
                <a:latin typeface="Calibri"/>
                <a:cs typeface="Calibri"/>
              </a:rPr>
              <a:t>arr</a:t>
            </a:r>
            <a:r>
              <a:rPr sz="2500" spc="-5" dirty="0">
                <a:solidFill>
                  <a:schemeClr val="bg1"/>
                </a:solidFill>
                <a:latin typeface="Calibri"/>
                <a:cs typeface="Calibri"/>
              </a:rPr>
              <a:t>[</a:t>
            </a:r>
            <a:r>
              <a:rPr sz="2500" spc="-5" dirty="0" err="1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500" spc="-5" dirty="0">
                <a:solidFill>
                  <a:schemeClr val="bg1"/>
                </a:solidFill>
                <a:latin typeface="Calibri"/>
                <a:cs typeface="Calibri"/>
              </a:rPr>
              <a:t>]</a:t>
            </a:r>
            <a:r>
              <a:rPr lang="en-US" sz="2500" spc="-5" dirty="0">
                <a:solidFill>
                  <a:schemeClr val="bg1"/>
                </a:solidFill>
                <a:cs typeface="Calibri"/>
              </a:rPr>
              <a:t>.</a:t>
            </a:r>
            <a:r>
              <a:rPr lang="en-US" sz="2500" spc="-5" dirty="0" err="1">
                <a:solidFill>
                  <a:schemeClr val="bg1"/>
                </a:solidFill>
                <a:cs typeface="Calibri"/>
              </a:rPr>
              <a:t>style.display</a:t>
            </a:r>
            <a:r>
              <a:rPr lang="en-US" sz="2500" spc="-5" dirty="0">
                <a:solidFill>
                  <a:schemeClr val="bg1"/>
                </a:solidFill>
                <a:cs typeface="Calibri"/>
              </a:rPr>
              <a:t> = “none”</a:t>
            </a:r>
            <a:r>
              <a:rPr sz="2500" spc="-5" dirty="0">
                <a:solidFill>
                  <a:schemeClr val="bg1"/>
                </a:solidFill>
                <a:latin typeface="Calibri"/>
                <a:cs typeface="Calibri"/>
              </a:rPr>
              <a:t>;</a:t>
            </a:r>
            <a:endParaRPr sz="25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</a:t>
            </a:r>
            <a:r>
              <a:rPr spc="-5" dirty="0" err="1"/>
              <a:t>Đình</a:t>
            </a:r>
            <a:r>
              <a:rPr spc="-5" dirty="0"/>
              <a:t> </a:t>
            </a:r>
            <a:r>
              <a:rPr spc="-10" dirty="0" err="1"/>
              <a:t>Thanh</a:t>
            </a:r>
            <a:r>
              <a:rPr spc="-10" dirty="0"/>
              <a:t>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  <p:sp>
        <p:nvSpPr>
          <p:cNvPr id="13" name="object 8"/>
          <p:cNvSpPr/>
          <p:nvPr/>
        </p:nvSpPr>
        <p:spPr>
          <a:xfrm>
            <a:off x="822960" y="3241040"/>
            <a:ext cx="7406640" cy="1381760"/>
          </a:xfrm>
          <a:custGeom>
            <a:avLst/>
            <a:gdLst/>
            <a:ahLst/>
            <a:cxnLst/>
            <a:rect l="l" t="t" r="r" b="b"/>
            <a:pathLst>
              <a:path w="7406640" h="2651760">
                <a:moveTo>
                  <a:pt x="6964680" y="0"/>
                </a:moveTo>
                <a:lnTo>
                  <a:pt x="441959" y="0"/>
                </a:lnTo>
                <a:lnTo>
                  <a:pt x="397829" y="2880"/>
                </a:lnTo>
                <a:lnTo>
                  <a:pt x="354091" y="11261"/>
                </a:lnTo>
                <a:lnTo>
                  <a:pt x="311139" y="24749"/>
                </a:lnTo>
                <a:lnTo>
                  <a:pt x="269366" y="42951"/>
                </a:lnTo>
                <a:lnTo>
                  <a:pt x="229164" y="65475"/>
                </a:lnTo>
                <a:lnTo>
                  <a:pt x="190926" y="91927"/>
                </a:lnTo>
                <a:lnTo>
                  <a:pt x="155046" y="121915"/>
                </a:lnTo>
                <a:lnTo>
                  <a:pt x="121915" y="155046"/>
                </a:lnTo>
                <a:lnTo>
                  <a:pt x="91927" y="190926"/>
                </a:lnTo>
                <a:lnTo>
                  <a:pt x="65475" y="229164"/>
                </a:lnTo>
                <a:lnTo>
                  <a:pt x="42951" y="269366"/>
                </a:lnTo>
                <a:lnTo>
                  <a:pt x="24749" y="311139"/>
                </a:lnTo>
                <a:lnTo>
                  <a:pt x="11261" y="354091"/>
                </a:lnTo>
                <a:lnTo>
                  <a:pt x="2880" y="397829"/>
                </a:lnTo>
                <a:lnTo>
                  <a:pt x="0" y="441960"/>
                </a:lnTo>
                <a:lnTo>
                  <a:pt x="0" y="2209800"/>
                </a:lnTo>
                <a:lnTo>
                  <a:pt x="2880" y="2253930"/>
                </a:lnTo>
                <a:lnTo>
                  <a:pt x="11261" y="2297668"/>
                </a:lnTo>
                <a:lnTo>
                  <a:pt x="24749" y="2340620"/>
                </a:lnTo>
                <a:lnTo>
                  <a:pt x="42951" y="2382393"/>
                </a:lnTo>
                <a:lnTo>
                  <a:pt x="65475" y="2422595"/>
                </a:lnTo>
                <a:lnTo>
                  <a:pt x="91927" y="2460833"/>
                </a:lnTo>
                <a:lnTo>
                  <a:pt x="121915" y="2496713"/>
                </a:lnTo>
                <a:lnTo>
                  <a:pt x="155046" y="2529844"/>
                </a:lnTo>
                <a:lnTo>
                  <a:pt x="190926" y="2559832"/>
                </a:lnTo>
                <a:lnTo>
                  <a:pt x="229164" y="2586284"/>
                </a:lnTo>
                <a:lnTo>
                  <a:pt x="269366" y="2608808"/>
                </a:lnTo>
                <a:lnTo>
                  <a:pt x="311139" y="2627010"/>
                </a:lnTo>
                <a:lnTo>
                  <a:pt x="354091" y="2640498"/>
                </a:lnTo>
                <a:lnTo>
                  <a:pt x="397829" y="2648879"/>
                </a:lnTo>
                <a:lnTo>
                  <a:pt x="441959" y="2651760"/>
                </a:lnTo>
                <a:lnTo>
                  <a:pt x="6964680" y="2651760"/>
                </a:lnTo>
                <a:lnTo>
                  <a:pt x="7008810" y="2648879"/>
                </a:lnTo>
                <a:lnTo>
                  <a:pt x="7052548" y="2640498"/>
                </a:lnTo>
                <a:lnTo>
                  <a:pt x="7095500" y="2627010"/>
                </a:lnTo>
                <a:lnTo>
                  <a:pt x="7137273" y="2608808"/>
                </a:lnTo>
                <a:lnTo>
                  <a:pt x="7177475" y="2586284"/>
                </a:lnTo>
                <a:lnTo>
                  <a:pt x="7215713" y="2559832"/>
                </a:lnTo>
                <a:lnTo>
                  <a:pt x="7251593" y="2529844"/>
                </a:lnTo>
                <a:lnTo>
                  <a:pt x="7284724" y="2496713"/>
                </a:lnTo>
                <a:lnTo>
                  <a:pt x="7314712" y="2460833"/>
                </a:lnTo>
                <a:lnTo>
                  <a:pt x="7341164" y="2422595"/>
                </a:lnTo>
                <a:lnTo>
                  <a:pt x="7363688" y="2382393"/>
                </a:lnTo>
                <a:lnTo>
                  <a:pt x="7381890" y="2340620"/>
                </a:lnTo>
                <a:lnTo>
                  <a:pt x="7395378" y="2297668"/>
                </a:lnTo>
                <a:lnTo>
                  <a:pt x="7403759" y="2253930"/>
                </a:lnTo>
                <a:lnTo>
                  <a:pt x="7406640" y="2209800"/>
                </a:lnTo>
                <a:lnTo>
                  <a:pt x="7406640" y="441960"/>
                </a:lnTo>
                <a:lnTo>
                  <a:pt x="7403759" y="397829"/>
                </a:lnTo>
                <a:lnTo>
                  <a:pt x="7395378" y="354091"/>
                </a:lnTo>
                <a:lnTo>
                  <a:pt x="7381890" y="311139"/>
                </a:lnTo>
                <a:lnTo>
                  <a:pt x="7363688" y="269366"/>
                </a:lnTo>
                <a:lnTo>
                  <a:pt x="7341164" y="229164"/>
                </a:lnTo>
                <a:lnTo>
                  <a:pt x="7314712" y="190926"/>
                </a:lnTo>
                <a:lnTo>
                  <a:pt x="7284724" y="155046"/>
                </a:lnTo>
                <a:lnTo>
                  <a:pt x="7251593" y="121915"/>
                </a:lnTo>
                <a:lnTo>
                  <a:pt x="7215713" y="91927"/>
                </a:lnTo>
                <a:lnTo>
                  <a:pt x="7177475" y="65475"/>
                </a:lnTo>
                <a:lnTo>
                  <a:pt x="7137273" y="42951"/>
                </a:lnTo>
                <a:lnTo>
                  <a:pt x="7095500" y="24749"/>
                </a:lnTo>
                <a:lnTo>
                  <a:pt x="7052548" y="11261"/>
                </a:lnTo>
                <a:lnTo>
                  <a:pt x="7008810" y="2880"/>
                </a:lnTo>
                <a:lnTo>
                  <a:pt x="696468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822960" y="3241040"/>
            <a:ext cx="7406640" cy="1366520"/>
          </a:xfrm>
          <a:custGeom>
            <a:avLst/>
            <a:gdLst/>
            <a:ahLst/>
            <a:cxnLst/>
            <a:rect l="l" t="t" r="r" b="b"/>
            <a:pathLst>
              <a:path w="7406640" h="2651760">
                <a:moveTo>
                  <a:pt x="441959" y="0"/>
                </a:moveTo>
                <a:lnTo>
                  <a:pt x="397829" y="2880"/>
                </a:lnTo>
                <a:lnTo>
                  <a:pt x="354091" y="11261"/>
                </a:lnTo>
                <a:lnTo>
                  <a:pt x="311139" y="24749"/>
                </a:lnTo>
                <a:lnTo>
                  <a:pt x="269366" y="42951"/>
                </a:lnTo>
                <a:lnTo>
                  <a:pt x="229164" y="65475"/>
                </a:lnTo>
                <a:lnTo>
                  <a:pt x="190926" y="91927"/>
                </a:lnTo>
                <a:lnTo>
                  <a:pt x="155046" y="121915"/>
                </a:lnTo>
                <a:lnTo>
                  <a:pt x="121915" y="155046"/>
                </a:lnTo>
                <a:lnTo>
                  <a:pt x="91927" y="190926"/>
                </a:lnTo>
                <a:lnTo>
                  <a:pt x="65475" y="229164"/>
                </a:lnTo>
                <a:lnTo>
                  <a:pt x="42951" y="269366"/>
                </a:lnTo>
                <a:lnTo>
                  <a:pt x="24749" y="311139"/>
                </a:lnTo>
                <a:lnTo>
                  <a:pt x="11261" y="354091"/>
                </a:lnTo>
                <a:lnTo>
                  <a:pt x="2880" y="397829"/>
                </a:lnTo>
                <a:lnTo>
                  <a:pt x="0" y="441960"/>
                </a:lnTo>
                <a:lnTo>
                  <a:pt x="0" y="2209800"/>
                </a:lnTo>
                <a:lnTo>
                  <a:pt x="2880" y="2253930"/>
                </a:lnTo>
                <a:lnTo>
                  <a:pt x="11261" y="2297668"/>
                </a:lnTo>
                <a:lnTo>
                  <a:pt x="24749" y="2340620"/>
                </a:lnTo>
                <a:lnTo>
                  <a:pt x="42951" y="2382393"/>
                </a:lnTo>
                <a:lnTo>
                  <a:pt x="65475" y="2422595"/>
                </a:lnTo>
                <a:lnTo>
                  <a:pt x="91927" y="2460833"/>
                </a:lnTo>
                <a:lnTo>
                  <a:pt x="121915" y="2496713"/>
                </a:lnTo>
                <a:lnTo>
                  <a:pt x="155046" y="2529844"/>
                </a:lnTo>
                <a:lnTo>
                  <a:pt x="190926" y="2559832"/>
                </a:lnTo>
                <a:lnTo>
                  <a:pt x="229164" y="2586284"/>
                </a:lnTo>
                <a:lnTo>
                  <a:pt x="269366" y="2608808"/>
                </a:lnTo>
                <a:lnTo>
                  <a:pt x="311139" y="2627010"/>
                </a:lnTo>
                <a:lnTo>
                  <a:pt x="354091" y="2640498"/>
                </a:lnTo>
                <a:lnTo>
                  <a:pt x="397829" y="2648879"/>
                </a:lnTo>
                <a:lnTo>
                  <a:pt x="441959" y="2651760"/>
                </a:lnTo>
                <a:lnTo>
                  <a:pt x="6964680" y="2651760"/>
                </a:lnTo>
                <a:lnTo>
                  <a:pt x="7008810" y="2648879"/>
                </a:lnTo>
                <a:lnTo>
                  <a:pt x="7052548" y="2640498"/>
                </a:lnTo>
                <a:lnTo>
                  <a:pt x="7095500" y="2627010"/>
                </a:lnTo>
                <a:lnTo>
                  <a:pt x="7137273" y="2608808"/>
                </a:lnTo>
                <a:lnTo>
                  <a:pt x="7177475" y="2586284"/>
                </a:lnTo>
                <a:lnTo>
                  <a:pt x="7215713" y="2559832"/>
                </a:lnTo>
                <a:lnTo>
                  <a:pt x="7251593" y="2529844"/>
                </a:lnTo>
                <a:lnTo>
                  <a:pt x="7284724" y="2496713"/>
                </a:lnTo>
                <a:lnTo>
                  <a:pt x="7314712" y="2460833"/>
                </a:lnTo>
                <a:lnTo>
                  <a:pt x="7341164" y="2422595"/>
                </a:lnTo>
                <a:lnTo>
                  <a:pt x="7363688" y="2382393"/>
                </a:lnTo>
                <a:lnTo>
                  <a:pt x="7381890" y="2340620"/>
                </a:lnTo>
                <a:lnTo>
                  <a:pt x="7395378" y="2297668"/>
                </a:lnTo>
                <a:lnTo>
                  <a:pt x="7403759" y="2253930"/>
                </a:lnTo>
                <a:lnTo>
                  <a:pt x="7406640" y="2209800"/>
                </a:lnTo>
                <a:lnTo>
                  <a:pt x="7406640" y="441960"/>
                </a:lnTo>
                <a:lnTo>
                  <a:pt x="7403759" y="397829"/>
                </a:lnTo>
                <a:lnTo>
                  <a:pt x="7395378" y="354091"/>
                </a:lnTo>
                <a:lnTo>
                  <a:pt x="7381890" y="311139"/>
                </a:lnTo>
                <a:lnTo>
                  <a:pt x="7363688" y="269366"/>
                </a:lnTo>
                <a:lnTo>
                  <a:pt x="7341164" y="229164"/>
                </a:lnTo>
                <a:lnTo>
                  <a:pt x="7314712" y="190926"/>
                </a:lnTo>
                <a:lnTo>
                  <a:pt x="7284724" y="155046"/>
                </a:lnTo>
                <a:lnTo>
                  <a:pt x="7251593" y="121915"/>
                </a:lnTo>
                <a:lnTo>
                  <a:pt x="7215713" y="91927"/>
                </a:lnTo>
                <a:lnTo>
                  <a:pt x="7177475" y="65475"/>
                </a:lnTo>
                <a:lnTo>
                  <a:pt x="7137273" y="42951"/>
                </a:lnTo>
                <a:lnTo>
                  <a:pt x="7095500" y="24749"/>
                </a:lnTo>
                <a:lnTo>
                  <a:pt x="7052548" y="11261"/>
                </a:lnTo>
                <a:lnTo>
                  <a:pt x="7008810" y="2880"/>
                </a:lnTo>
                <a:lnTo>
                  <a:pt x="6964680" y="0"/>
                </a:lnTo>
                <a:lnTo>
                  <a:pt x="441959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 txBox="1"/>
          <p:nvPr/>
        </p:nvSpPr>
        <p:spPr>
          <a:xfrm>
            <a:off x="1029968" y="3303166"/>
            <a:ext cx="6894831" cy="119263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sz="2500" dirty="0">
                <a:solidFill>
                  <a:schemeClr val="bg1"/>
                </a:solidFill>
                <a:latin typeface="Calibri"/>
                <a:cs typeface="Calibri"/>
              </a:rPr>
              <a:t>arr = </a:t>
            </a:r>
            <a:r>
              <a:rPr sz="2500" spc="-15" dirty="0" err="1">
                <a:solidFill>
                  <a:schemeClr val="bg1"/>
                </a:solidFill>
                <a:latin typeface="Calibri"/>
                <a:cs typeface="Calibri"/>
              </a:rPr>
              <a:t>document.getElementsBy</a:t>
            </a:r>
            <a:r>
              <a:rPr lang="en-US" sz="2500" spc="-15" dirty="0" err="1">
                <a:solidFill>
                  <a:schemeClr val="bg1"/>
                </a:solidFill>
                <a:latin typeface="Calibri"/>
                <a:cs typeface="Calibri"/>
              </a:rPr>
              <a:t>Class</a:t>
            </a:r>
            <a:r>
              <a:rPr sz="2500" spc="-15" dirty="0" err="1">
                <a:solidFill>
                  <a:schemeClr val="bg1"/>
                </a:solidFill>
                <a:latin typeface="Calibri"/>
                <a:cs typeface="Calibri"/>
              </a:rPr>
              <a:t>Name</a:t>
            </a:r>
            <a:r>
              <a:rPr sz="2500" spc="-15" dirty="0">
                <a:solidFill>
                  <a:schemeClr val="bg1"/>
                </a:solidFill>
                <a:latin typeface="Calibri"/>
                <a:cs typeface="Calibri"/>
              </a:rPr>
              <a:t>(“</a:t>
            </a:r>
            <a:r>
              <a:rPr lang="en-US" sz="2500" spc="-15" dirty="0">
                <a:solidFill>
                  <a:schemeClr val="bg1"/>
                </a:solidFill>
                <a:latin typeface="Calibri"/>
                <a:cs typeface="Calibri"/>
              </a:rPr>
              <a:t>test</a:t>
            </a:r>
            <a:r>
              <a:rPr sz="2500" spc="-15" dirty="0">
                <a:solidFill>
                  <a:schemeClr val="bg1"/>
                </a:solidFill>
                <a:latin typeface="Calibri"/>
                <a:cs typeface="Calibri"/>
              </a:rPr>
              <a:t>”);  </a:t>
            </a:r>
            <a:endParaRPr lang="en-US" sz="2500" spc="-15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sz="2500" spc="-25" dirty="0">
                <a:solidFill>
                  <a:schemeClr val="bg1"/>
                </a:solidFill>
                <a:latin typeface="Calibri"/>
                <a:cs typeface="Calibri"/>
              </a:rPr>
              <a:t>for </a:t>
            </a:r>
            <a:r>
              <a:rPr sz="2500" spc="-5" dirty="0">
                <a:solidFill>
                  <a:schemeClr val="bg1"/>
                </a:solidFill>
                <a:latin typeface="Calibri"/>
                <a:cs typeface="Calibri"/>
              </a:rPr>
              <a:t>(i </a:t>
            </a:r>
            <a:r>
              <a:rPr sz="2500" dirty="0">
                <a:solidFill>
                  <a:schemeClr val="bg1"/>
                </a:solidFill>
                <a:latin typeface="Calibri"/>
                <a:cs typeface="Calibri"/>
              </a:rPr>
              <a:t>= </a:t>
            </a:r>
            <a:r>
              <a:rPr sz="2500" spc="-5" dirty="0">
                <a:solidFill>
                  <a:schemeClr val="bg1"/>
                </a:solidFill>
                <a:latin typeface="Calibri"/>
                <a:cs typeface="Calibri"/>
              </a:rPr>
              <a:t>0; </a:t>
            </a:r>
            <a:r>
              <a:rPr sz="2500" dirty="0">
                <a:solidFill>
                  <a:schemeClr val="bg1"/>
                </a:solidFill>
                <a:latin typeface="Calibri"/>
                <a:cs typeface="Calibri"/>
              </a:rPr>
              <a:t>i </a:t>
            </a:r>
            <a:r>
              <a:rPr sz="2500" spc="-30" dirty="0">
                <a:solidFill>
                  <a:schemeClr val="bg1"/>
                </a:solidFill>
                <a:latin typeface="Calibri"/>
                <a:cs typeface="Calibri"/>
              </a:rPr>
              <a:t>&lt;arr.length;</a:t>
            </a:r>
            <a:r>
              <a:rPr sz="2500" spc="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chemeClr val="bg1"/>
                </a:solidFill>
                <a:latin typeface="Calibri"/>
                <a:cs typeface="Calibri"/>
              </a:rPr>
              <a:t>i++)</a:t>
            </a:r>
          </a:p>
          <a:p>
            <a:pPr marL="1384300" marR="1678305" indent="-914400">
              <a:lnSpc>
                <a:spcPct val="101299"/>
              </a:lnSpc>
              <a:spcBef>
                <a:spcPts val="10"/>
              </a:spcBef>
            </a:pPr>
            <a:r>
              <a:rPr lang="en-US" sz="2500" spc="-5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2500" spc="-5" dirty="0" err="1">
                <a:solidFill>
                  <a:schemeClr val="bg1"/>
                </a:solidFill>
                <a:latin typeface="Calibri"/>
                <a:cs typeface="Calibri"/>
              </a:rPr>
              <a:t>arr</a:t>
            </a:r>
            <a:r>
              <a:rPr sz="2500" spc="-5" dirty="0">
                <a:solidFill>
                  <a:schemeClr val="bg1"/>
                </a:solidFill>
                <a:latin typeface="Calibri"/>
                <a:cs typeface="Calibri"/>
              </a:rPr>
              <a:t>[</a:t>
            </a:r>
            <a:r>
              <a:rPr sz="2500" spc="-5" dirty="0" err="1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500" spc="-5" dirty="0">
                <a:solidFill>
                  <a:schemeClr val="bg1"/>
                </a:solidFill>
                <a:latin typeface="Calibri"/>
                <a:cs typeface="Calibri"/>
              </a:rPr>
              <a:t>]</a:t>
            </a:r>
            <a:r>
              <a:rPr lang="en-US" sz="2500" spc="-5" dirty="0">
                <a:solidFill>
                  <a:schemeClr val="bg1"/>
                </a:solidFill>
                <a:cs typeface="Calibri"/>
              </a:rPr>
              <a:t>.</a:t>
            </a:r>
            <a:r>
              <a:rPr lang="en-US" sz="2500" spc="-5" dirty="0" err="1">
                <a:solidFill>
                  <a:schemeClr val="bg1"/>
                </a:solidFill>
                <a:cs typeface="Calibri"/>
              </a:rPr>
              <a:t>style.display</a:t>
            </a:r>
            <a:r>
              <a:rPr lang="en-US" sz="2500" spc="-5" dirty="0">
                <a:solidFill>
                  <a:schemeClr val="bg1"/>
                </a:solidFill>
                <a:cs typeface="Calibri"/>
              </a:rPr>
              <a:t> = “none”</a:t>
            </a:r>
            <a:r>
              <a:rPr sz="2500" spc="-5" dirty="0">
                <a:solidFill>
                  <a:schemeClr val="bg1"/>
                </a:solidFill>
                <a:latin typeface="Calibri"/>
                <a:cs typeface="Calibri"/>
              </a:rPr>
              <a:t>;</a:t>
            </a:r>
            <a:endParaRPr sz="25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0" y="497840"/>
            <a:ext cx="1269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Lưu</a:t>
            </a:r>
            <a:r>
              <a:rPr spc="-95" dirty="0"/>
              <a:t> </a:t>
            </a:r>
            <a:r>
              <a:rPr dirty="0"/>
              <a:t>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643495" cy="4088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Cần sử dụng jQuery khi </a:t>
            </a:r>
            <a:r>
              <a:rPr sz="3200" spc="-15" dirty="0">
                <a:latin typeface="Calibri"/>
                <a:cs typeface="Calibri"/>
              </a:rPr>
              <a:t>toàn </a:t>
            </a:r>
            <a:r>
              <a:rPr sz="3200" spc="-5" dirty="0">
                <a:latin typeface="Calibri"/>
                <a:cs typeface="Calibri"/>
              </a:rPr>
              <a:t>bộ </a:t>
            </a:r>
            <a:r>
              <a:rPr sz="3200" dirty="0">
                <a:latin typeface="Calibri"/>
                <a:cs typeface="Calibri"/>
              </a:rPr>
              <a:t>mã </a:t>
            </a:r>
            <a:r>
              <a:rPr sz="3200" spc="-20" dirty="0">
                <a:latin typeface="Calibri"/>
                <a:cs typeface="Calibri"/>
              </a:rPr>
              <a:t>trang </a:t>
            </a:r>
            <a:r>
              <a:rPr sz="3200" spc="-5" dirty="0">
                <a:latin typeface="Calibri"/>
                <a:cs typeface="Calibri"/>
              </a:rPr>
              <a:t>đã  được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tải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006FBF"/>
                </a:solidFill>
                <a:latin typeface="Calibri"/>
                <a:cs typeface="Calibri"/>
              </a:rPr>
              <a:t>$(document).ready(function(){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Times New Roman"/>
              <a:cs typeface="Times New Roman"/>
            </a:endParaRPr>
          </a:p>
          <a:p>
            <a:pPr marL="629285">
              <a:lnSpc>
                <a:spcPct val="100000"/>
              </a:lnSpc>
            </a:pPr>
            <a:r>
              <a:rPr sz="3200" i="1" dirty="0">
                <a:solidFill>
                  <a:srgbClr val="006FBF"/>
                </a:solidFill>
                <a:latin typeface="Calibri"/>
                <a:cs typeface="Calibri"/>
              </a:rPr>
              <a:t>// </a:t>
            </a:r>
            <a:r>
              <a:rPr sz="3200" i="1" spc="-5" dirty="0">
                <a:solidFill>
                  <a:srgbClr val="006FBF"/>
                </a:solidFill>
                <a:latin typeface="Calibri"/>
                <a:cs typeface="Calibri"/>
              </a:rPr>
              <a:t>All </a:t>
            </a:r>
            <a:r>
              <a:rPr sz="3200" i="1" dirty="0">
                <a:solidFill>
                  <a:srgbClr val="006FBF"/>
                </a:solidFill>
                <a:latin typeface="Calibri"/>
                <a:cs typeface="Calibri"/>
              </a:rPr>
              <a:t>jQuery </a:t>
            </a:r>
            <a:r>
              <a:rPr sz="3200" i="1" spc="-5" dirty="0">
                <a:solidFill>
                  <a:srgbClr val="006FBF"/>
                </a:solidFill>
                <a:latin typeface="Calibri"/>
                <a:cs typeface="Calibri"/>
              </a:rPr>
              <a:t>methods go</a:t>
            </a:r>
            <a:r>
              <a:rPr sz="3200" i="1" spc="-3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006FBF"/>
                </a:solidFill>
                <a:latin typeface="Calibri"/>
                <a:cs typeface="Calibri"/>
              </a:rPr>
              <a:t>here...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solidFill>
                  <a:srgbClr val="006FBF"/>
                </a:solidFill>
                <a:latin typeface="Calibri"/>
                <a:cs typeface="Calibri"/>
              </a:rPr>
              <a:t>});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" y="6549390"/>
            <a:ext cx="3082290" cy="304800"/>
          </a:xfrm>
          <a:custGeom>
            <a:avLst/>
            <a:gdLst/>
            <a:ahLst/>
            <a:cxnLst/>
            <a:rect l="l" t="t" r="r" b="b"/>
            <a:pathLst>
              <a:path w="3082290" h="304800">
                <a:moveTo>
                  <a:pt x="0" y="0"/>
                </a:moveTo>
                <a:lnTo>
                  <a:pt x="3082290" y="0"/>
                </a:lnTo>
                <a:lnTo>
                  <a:pt x="308229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DA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Lê Đình </a:t>
            </a:r>
            <a:r>
              <a:rPr spc="-10" dirty="0"/>
              <a:t>Thanh, </a:t>
            </a:r>
            <a:r>
              <a:rPr spc="-5" dirty="0"/>
              <a:t>Bài giảng </a:t>
            </a:r>
            <a:r>
              <a:rPr spc="-10" dirty="0"/>
              <a:t>Phát </a:t>
            </a:r>
            <a:r>
              <a:rPr spc="-5" dirty="0"/>
              <a:t>triển </a:t>
            </a:r>
            <a:r>
              <a:rPr dirty="0"/>
              <a:t>ứng </a:t>
            </a:r>
            <a:r>
              <a:rPr spc="-10" dirty="0"/>
              <a:t>dụng</a:t>
            </a:r>
            <a:r>
              <a:rPr spc="-15" dirty="0"/>
              <a:t> </a:t>
            </a:r>
            <a:r>
              <a:rPr spc="-10" dirty="0"/>
              <a:t>web.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2296</Words>
  <Application>Microsoft Office PowerPoint</Application>
  <PresentationFormat>On-screen Show (4:3)</PresentationFormat>
  <Paragraphs>312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Verdana</vt:lpstr>
      <vt:lpstr>Office Theme</vt:lpstr>
      <vt:lpstr>jQuery</vt:lpstr>
      <vt:lpstr>Nội dung</vt:lpstr>
      <vt:lpstr>jQuery</vt:lpstr>
      <vt:lpstr>Cài đặt jQuery</vt:lpstr>
      <vt:lpstr>Cú pháp jQuery</vt:lpstr>
      <vt:lpstr>Ví dụ</vt:lpstr>
      <vt:lpstr>Ví dụ</vt:lpstr>
      <vt:lpstr>Ví dụ</vt:lpstr>
      <vt:lpstr>Lưu ý</vt:lpstr>
      <vt:lpstr>PowerPoint Presentation</vt:lpstr>
      <vt:lpstr>Xử lý sự kiện</vt:lpstr>
      <vt:lpstr>Ví dụ</vt:lpstr>
      <vt:lpstr>Ví dụ</vt:lpstr>
      <vt:lpstr>PowerPoint Presentation</vt:lpstr>
      <vt:lpstr>Đọc thuộc tính đối tượng tài liệu</vt:lpstr>
      <vt:lpstr>Ví dụ đọc text và html</vt:lpstr>
      <vt:lpstr>Ví dụ đọc giá trị</vt:lpstr>
      <vt:lpstr>Ví dụ đọc thuộc tính</vt:lpstr>
      <vt:lpstr>Đặt thuộc tính đối tượng tài liệu</vt:lpstr>
      <vt:lpstr>Ví dụ đặt thuộc tính</vt:lpstr>
      <vt:lpstr>Ví dụ đặt thuộc tính</vt:lpstr>
      <vt:lpstr>Ví dụ đặt thuộc tính với hàm gọi lại</vt:lpstr>
      <vt:lpstr>Thêm đối tượng con</vt:lpstr>
      <vt:lpstr>Thêm đối tượng anh/em</vt:lpstr>
      <vt:lpstr>Xóa đối tượng</vt:lpstr>
      <vt:lpstr>Xử lý CSS với jQuery</vt:lpstr>
      <vt:lpstr>Đọc và thay đổi từng thuộc tính CSS</vt:lpstr>
      <vt:lpstr>Thay đổi lớp CSS</vt:lpstr>
      <vt:lpstr>Ví dụ thay đổi lớp CSS</vt:lpstr>
      <vt:lpstr>jQueryUI</vt:lpstr>
      <vt:lpstr>jQuery 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Phuong Van Canh</cp:lastModifiedBy>
  <cp:revision>12</cp:revision>
  <dcterms:created xsi:type="dcterms:W3CDTF">2017-11-02T15:36:01Z</dcterms:created>
  <dcterms:modified xsi:type="dcterms:W3CDTF">2019-09-04T07:32:53Z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2015-01-19T00:00:00Z</vt:filetime>
  </property>
  <property fmtid="{D5CDD505-2E9C-101B-9397-08002B2CF9AE}" pid="3" name="Creator">
    <vt:lpwstr>Impress</vt:lpwstr>
  </property>
  <property fmtid="{D5CDD505-2E9C-101B-9397-08002B2CF9AE}" pid="4" name="LastSaved">
    <vt:filetime>2017-11-02T00:00:00Z</vt:filetime>
  </property>
</Properties>
</file>