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1663" y="6826770"/>
            <a:ext cx="6758305" cy="412750"/>
          </a:xfrm>
          <a:custGeom>
            <a:avLst/>
            <a:gdLst/>
            <a:ahLst/>
            <a:cxnLst/>
            <a:rect l="l" t="t" r="r" b="b"/>
            <a:pathLst>
              <a:path w="6758305" h="412750">
                <a:moveTo>
                  <a:pt x="6757936" y="412242"/>
                </a:moveTo>
                <a:lnTo>
                  <a:pt x="6757936" y="0"/>
                </a:lnTo>
                <a:lnTo>
                  <a:pt x="0" y="0"/>
                </a:lnTo>
                <a:lnTo>
                  <a:pt x="0" y="412242"/>
                </a:lnTo>
                <a:lnTo>
                  <a:pt x="6757936" y="412242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108" y="6969264"/>
            <a:ext cx="1622298" cy="1783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787" y="2764535"/>
            <a:ext cx="2183130" cy="4474845"/>
          </a:xfrm>
          <a:custGeom>
            <a:avLst/>
            <a:gdLst/>
            <a:ahLst/>
            <a:cxnLst/>
            <a:rect l="l" t="t" r="r" b="b"/>
            <a:pathLst>
              <a:path w="2183130" h="4474845">
                <a:moveTo>
                  <a:pt x="2182876" y="4474476"/>
                </a:moveTo>
                <a:lnTo>
                  <a:pt x="2182875" y="0"/>
                </a:lnTo>
                <a:lnTo>
                  <a:pt x="0" y="0"/>
                </a:lnTo>
                <a:lnTo>
                  <a:pt x="0" y="4474476"/>
                </a:lnTo>
                <a:lnTo>
                  <a:pt x="2182876" y="4474476"/>
                </a:lnTo>
                <a:close/>
              </a:path>
            </a:pathLst>
          </a:custGeom>
          <a:solidFill>
            <a:srgbClr val="2F67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58787" y="533400"/>
            <a:ext cx="2183130" cy="2231390"/>
          </a:xfrm>
          <a:custGeom>
            <a:avLst/>
            <a:gdLst/>
            <a:ahLst/>
            <a:cxnLst/>
            <a:rect l="l" t="t" r="r" b="b"/>
            <a:pathLst>
              <a:path w="2183130" h="2231390">
                <a:moveTo>
                  <a:pt x="2182876" y="2231136"/>
                </a:moveTo>
                <a:lnTo>
                  <a:pt x="2182876" y="0"/>
                </a:lnTo>
                <a:lnTo>
                  <a:pt x="0" y="0"/>
                </a:lnTo>
                <a:lnTo>
                  <a:pt x="0" y="2231136"/>
                </a:lnTo>
                <a:lnTo>
                  <a:pt x="2182876" y="2231136"/>
                </a:lnTo>
                <a:close/>
              </a:path>
            </a:pathLst>
          </a:custGeom>
          <a:solidFill>
            <a:srgbClr val="99AD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39" y="3163061"/>
            <a:ext cx="2116074" cy="1796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5493" y="2192531"/>
            <a:ext cx="53968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8787" y="6826770"/>
            <a:ext cx="8941435" cy="412750"/>
          </a:xfrm>
          <a:custGeom>
            <a:avLst/>
            <a:gdLst/>
            <a:ahLst/>
            <a:cxnLst/>
            <a:rect l="l" t="t" r="r" b="b"/>
            <a:pathLst>
              <a:path w="8941435" h="412750">
                <a:moveTo>
                  <a:pt x="8940812" y="412242"/>
                </a:moveTo>
                <a:lnTo>
                  <a:pt x="8940812" y="0"/>
                </a:lnTo>
                <a:lnTo>
                  <a:pt x="0" y="0"/>
                </a:lnTo>
                <a:lnTo>
                  <a:pt x="0" y="412242"/>
                </a:lnTo>
                <a:lnTo>
                  <a:pt x="8940812" y="412242"/>
                </a:lnTo>
                <a:close/>
              </a:path>
            </a:pathLst>
          </a:custGeom>
          <a:solidFill>
            <a:srgbClr val="C9DF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32" y="736347"/>
            <a:ext cx="851027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4815" y="2176531"/>
            <a:ext cx="5932170" cy="1951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623296" y="6944371"/>
            <a:ext cx="12712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054865" y="6944371"/>
            <a:ext cx="2298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3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Relationship Id="rId6" Type="http://schemas.openxmlformats.org/officeDocument/2006/relationships/image" Target="../media/image33.jpg"/><Relationship Id="rId7" Type="http://schemas.openxmlformats.org/officeDocument/2006/relationships/image" Target="../media/image34.jpg"/><Relationship Id="rId8" Type="http://schemas.openxmlformats.org/officeDocument/2006/relationships/image" Target="../media/image35.png"/><Relationship Id="rId9" Type="http://schemas.openxmlformats.org/officeDocument/2006/relationships/image" Target="../media/image36.jp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b="0">
                <a:latin typeface="Arial MT"/>
                <a:cs typeface="Arial MT"/>
              </a:rPr>
              <a:t>USPS</a:t>
            </a:r>
            <a:r>
              <a:rPr dirty="0" sz="3200" spc="-55" b="0">
                <a:latin typeface="Arial MT"/>
                <a:cs typeface="Arial MT"/>
              </a:rPr>
              <a:t> </a:t>
            </a:r>
            <a:r>
              <a:rPr dirty="0" sz="3200" b="0">
                <a:latin typeface="Arial MT"/>
                <a:cs typeface="Arial MT"/>
              </a:rPr>
              <a:t>Future</a:t>
            </a:r>
            <a:r>
              <a:rPr dirty="0" sz="3200" spc="-60" b="0">
                <a:latin typeface="Arial MT"/>
                <a:cs typeface="Arial MT"/>
              </a:rPr>
              <a:t> </a:t>
            </a:r>
            <a:r>
              <a:rPr dirty="0" sz="3200" b="0">
                <a:latin typeface="Arial MT"/>
                <a:cs typeface="Arial MT"/>
              </a:rPr>
              <a:t>Business</a:t>
            </a:r>
            <a:r>
              <a:rPr dirty="0" sz="3200" spc="-60" b="0">
                <a:latin typeface="Arial MT"/>
                <a:cs typeface="Arial MT"/>
              </a:rPr>
              <a:t> </a:t>
            </a:r>
            <a:r>
              <a:rPr dirty="0" sz="3200" spc="-10" b="0">
                <a:latin typeface="Arial MT"/>
                <a:cs typeface="Arial MT"/>
              </a:rPr>
              <a:t>Model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75493" y="5284734"/>
            <a:ext cx="1974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E2D5D"/>
                </a:solidFill>
                <a:latin typeface="Arial MT"/>
                <a:cs typeface="Arial MT"/>
              </a:rPr>
              <a:t>March</a:t>
            </a:r>
            <a:r>
              <a:rPr dirty="0" sz="2400" spc="-3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1E2D5D"/>
                </a:solidFill>
                <a:latin typeface="Arial MT"/>
                <a:cs typeface="Arial MT"/>
              </a:rPr>
              <a:t>2,</a:t>
            </a:r>
            <a:r>
              <a:rPr dirty="0" sz="2400" spc="-3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1E2D5D"/>
                </a:solidFill>
                <a:latin typeface="Arial MT"/>
                <a:cs typeface="Arial MT"/>
              </a:rPr>
              <a:t>2010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836913" y="6826770"/>
              <a:ext cx="6663055" cy="412750"/>
            </a:xfrm>
            <a:custGeom>
              <a:avLst/>
              <a:gdLst/>
              <a:ahLst/>
              <a:cxnLst/>
              <a:rect l="l" t="t" r="r" b="b"/>
              <a:pathLst>
                <a:path w="6663055" h="412750">
                  <a:moveTo>
                    <a:pt x="0" y="412242"/>
                  </a:moveTo>
                  <a:lnTo>
                    <a:pt x="6662686" y="412242"/>
                  </a:lnTo>
                  <a:lnTo>
                    <a:pt x="666268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278380" cy="4474845"/>
            </a:xfrm>
            <a:custGeom>
              <a:avLst/>
              <a:gdLst/>
              <a:ahLst/>
              <a:cxnLst/>
              <a:rect l="l" t="t" r="r" b="b"/>
              <a:pathLst>
                <a:path w="2278380" h="4474845">
                  <a:moveTo>
                    <a:pt x="2278126" y="4474476"/>
                  </a:moveTo>
                  <a:lnTo>
                    <a:pt x="227812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27812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278380" cy="2231390"/>
            </a:xfrm>
            <a:custGeom>
              <a:avLst/>
              <a:gdLst/>
              <a:ahLst/>
              <a:cxnLst/>
              <a:rect l="l" t="t" r="r" b="b"/>
              <a:pathLst>
                <a:path w="2278380" h="2231390">
                  <a:moveTo>
                    <a:pt x="2278126" y="2231136"/>
                  </a:moveTo>
                  <a:lnTo>
                    <a:pt x="227812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27812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9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203687" y="2831090"/>
            <a:ext cx="14008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Recent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87611" y="3186683"/>
            <a:ext cx="4629785" cy="39052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2550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50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Base</a:t>
            </a:r>
            <a:r>
              <a:rPr dirty="0" sz="1400" spc="-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case</a:t>
            </a:r>
            <a:r>
              <a:rPr dirty="0" sz="14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dirty="0" sz="14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minimal</a:t>
            </a:r>
            <a:r>
              <a:rPr dirty="0" sz="14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management</a:t>
            </a:r>
            <a:r>
              <a:rPr dirty="0" sz="14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03687" y="3557134"/>
            <a:ext cx="2207895" cy="79946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0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challenge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43487" y="1623060"/>
            <a:ext cx="759460" cy="0"/>
          </a:xfrm>
          <a:custGeom>
            <a:avLst/>
            <a:gdLst/>
            <a:ahLst/>
            <a:cxnLst/>
            <a:rect l="l" t="t" r="r" b="b"/>
            <a:pathLst>
              <a:path w="759460" h="0">
                <a:moveTo>
                  <a:pt x="0" y="0"/>
                </a:moveTo>
                <a:lnTo>
                  <a:pt x="758951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896593" y="1623060"/>
            <a:ext cx="760730" cy="0"/>
          </a:xfrm>
          <a:custGeom>
            <a:avLst/>
            <a:gdLst/>
            <a:ahLst/>
            <a:cxnLst/>
            <a:rect l="l" t="t" r="r" b="b"/>
            <a:pathLst>
              <a:path w="760729" h="0">
                <a:moveTo>
                  <a:pt x="0" y="0"/>
                </a:moveTo>
                <a:lnTo>
                  <a:pt x="760488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365485" y="1623060"/>
            <a:ext cx="513080" cy="0"/>
          </a:xfrm>
          <a:custGeom>
            <a:avLst/>
            <a:gdLst/>
            <a:ahLst/>
            <a:cxnLst/>
            <a:rect l="l" t="t" r="r" b="b"/>
            <a:pathLst>
              <a:path w="513079" h="0">
                <a:moveTo>
                  <a:pt x="0" y="0"/>
                </a:moveTo>
                <a:lnTo>
                  <a:pt x="512813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65478" y="1623060"/>
            <a:ext cx="517525" cy="0"/>
          </a:xfrm>
          <a:custGeom>
            <a:avLst/>
            <a:gdLst/>
            <a:ahLst/>
            <a:cxnLst/>
            <a:rect l="l" t="t" r="r" b="b"/>
            <a:pathLst>
              <a:path w="517525" h="0">
                <a:moveTo>
                  <a:pt x="0" y="0"/>
                </a:moveTo>
                <a:lnTo>
                  <a:pt x="517410" y="0"/>
                </a:lnTo>
              </a:path>
            </a:pathLst>
          </a:custGeom>
          <a:ln w="38100">
            <a:solidFill>
              <a:srgbClr val="2E67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54032" y="542799"/>
            <a:ext cx="6323330" cy="509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Four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trends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will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affect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postal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economics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going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forward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7242" y="1451867"/>
            <a:ext cx="5887085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0029" algn="l"/>
              </a:tabLst>
            </a:pPr>
            <a:r>
              <a:rPr dirty="0" sz="2000">
                <a:solidFill>
                  <a:srgbClr val="2F67B1"/>
                </a:solidFill>
              </a:rPr>
              <a:t>REVENUE</a:t>
            </a:r>
            <a:r>
              <a:rPr dirty="0" sz="2000" spc="-60">
                <a:solidFill>
                  <a:srgbClr val="2F67B1"/>
                </a:solidFill>
              </a:rPr>
              <a:t> </a:t>
            </a:r>
            <a:r>
              <a:rPr dirty="0" sz="2000" spc="-10">
                <a:solidFill>
                  <a:srgbClr val="2F67B1"/>
                </a:solidFill>
              </a:rPr>
              <a:t>TRENDS</a:t>
            </a:r>
            <a:r>
              <a:rPr dirty="0" sz="2000">
                <a:solidFill>
                  <a:srgbClr val="2F67B1"/>
                </a:solidFill>
              </a:rPr>
              <a:t>	COST</a:t>
            </a:r>
            <a:r>
              <a:rPr dirty="0" sz="2000" spc="-55">
                <a:solidFill>
                  <a:srgbClr val="2F67B1"/>
                </a:solidFill>
              </a:rPr>
              <a:t> </a:t>
            </a:r>
            <a:r>
              <a:rPr dirty="0" sz="2000" spc="-10">
                <a:solidFill>
                  <a:srgbClr val="2F67B1"/>
                </a:solidFill>
              </a:rPr>
              <a:t>TRENDS</a:t>
            </a:r>
            <a:endParaRPr sz="2000"/>
          </a:p>
        </p:txBody>
      </p:sp>
      <p:sp>
        <p:nvSpPr>
          <p:cNvPr id="8" name="object 8" descr=""/>
          <p:cNvSpPr/>
          <p:nvPr/>
        </p:nvSpPr>
        <p:spPr>
          <a:xfrm>
            <a:off x="3551669" y="5199138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4">
                <a:moveTo>
                  <a:pt x="1168145" y="359663"/>
                </a:moveTo>
                <a:lnTo>
                  <a:pt x="1156284" y="287327"/>
                </a:lnTo>
                <a:lnTo>
                  <a:pt x="1122259" y="219884"/>
                </a:lnTo>
                <a:lnTo>
                  <a:pt x="1097666" y="188455"/>
                </a:lnTo>
                <a:lnTo>
                  <a:pt x="1068410" y="158799"/>
                </a:lnTo>
                <a:lnTo>
                  <a:pt x="1034782" y="131098"/>
                </a:lnTo>
                <a:lnTo>
                  <a:pt x="997076" y="105537"/>
                </a:lnTo>
                <a:lnTo>
                  <a:pt x="955584" y="82296"/>
                </a:lnTo>
                <a:lnTo>
                  <a:pt x="910598" y="61561"/>
                </a:lnTo>
                <a:lnTo>
                  <a:pt x="862411" y="43513"/>
                </a:lnTo>
                <a:lnTo>
                  <a:pt x="811315" y="28336"/>
                </a:lnTo>
                <a:lnTo>
                  <a:pt x="757603" y="16214"/>
                </a:lnTo>
                <a:lnTo>
                  <a:pt x="701566" y="7328"/>
                </a:lnTo>
                <a:lnTo>
                  <a:pt x="643498" y="1862"/>
                </a:lnTo>
                <a:lnTo>
                  <a:pt x="583691" y="0"/>
                </a:lnTo>
                <a:lnTo>
                  <a:pt x="524019" y="1862"/>
                </a:lnTo>
                <a:lnTo>
                  <a:pt x="466068" y="7328"/>
                </a:lnTo>
                <a:lnTo>
                  <a:pt x="410134" y="16214"/>
                </a:lnTo>
                <a:lnTo>
                  <a:pt x="356508" y="28336"/>
                </a:lnTo>
                <a:lnTo>
                  <a:pt x="305486" y="43513"/>
                </a:lnTo>
                <a:lnTo>
                  <a:pt x="257361" y="61561"/>
                </a:lnTo>
                <a:lnTo>
                  <a:pt x="212425" y="82296"/>
                </a:lnTo>
                <a:lnTo>
                  <a:pt x="170973" y="105537"/>
                </a:lnTo>
                <a:lnTo>
                  <a:pt x="133299" y="131098"/>
                </a:lnTo>
                <a:lnTo>
                  <a:pt x="99695" y="158799"/>
                </a:lnTo>
                <a:lnTo>
                  <a:pt x="70456" y="188455"/>
                </a:lnTo>
                <a:lnTo>
                  <a:pt x="45874" y="219884"/>
                </a:lnTo>
                <a:lnTo>
                  <a:pt x="26244" y="252902"/>
                </a:lnTo>
                <a:lnTo>
                  <a:pt x="3013" y="322975"/>
                </a:lnTo>
                <a:lnTo>
                  <a:pt x="0" y="359664"/>
                </a:lnTo>
                <a:lnTo>
                  <a:pt x="3013" y="396477"/>
                </a:lnTo>
                <a:lnTo>
                  <a:pt x="26244" y="466708"/>
                </a:lnTo>
                <a:lnTo>
                  <a:pt x="45874" y="499764"/>
                </a:lnTo>
                <a:lnTo>
                  <a:pt x="70456" y="531209"/>
                </a:lnTo>
                <a:lnTo>
                  <a:pt x="99695" y="560863"/>
                </a:lnTo>
                <a:lnTo>
                  <a:pt x="133299" y="588545"/>
                </a:lnTo>
                <a:lnTo>
                  <a:pt x="170973" y="614076"/>
                </a:lnTo>
                <a:lnTo>
                  <a:pt x="212425" y="637277"/>
                </a:lnTo>
                <a:lnTo>
                  <a:pt x="257361" y="657967"/>
                </a:lnTo>
                <a:lnTo>
                  <a:pt x="305486" y="675967"/>
                </a:lnTo>
                <a:lnTo>
                  <a:pt x="356508" y="691098"/>
                </a:lnTo>
                <a:lnTo>
                  <a:pt x="410134" y="703179"/>
                </a:lnTo>
                <a:lnTo>
                  <a:pt x="466068" y="712030"/>
                </a:lnTo>
                <a:lnTo>
                  <a:pt x="524019" y="717473"/>
                </a:lnTo>
                <a:lnTo>
                  <a:pt x="583691" y="719328"/>
                </a:lnTo>
                <a:lnTo>
                  <a:pt x="643498" y="717473"/>
                </a:lnTo>
                <a:lnTo>
                  <a:pt x="701566" y="712030"/>
                </a:lnTo>
                <a:lnTo>
                  <a:pt x="757603" y="703179"/>
                </a:lnTo>
                <a:lnTo>
                  <a:pt x="811315" y="691098"/>
                </a:lnTo>
                <a:lnTo>
                  <a:pt x="862411" y="675967"/>
                </a:lnTo>
                <a:lnTo>
                  <a:pt x="910598" y="657967"/>
                </a:lnTo>
                <a:lnTo>
                  <a:pt x="955584" y="637277"/>
                </a:lnTo>
                <a:lnTo>
                  <a:pt x="997076" y="614076"/>
                </a:lnTo>
                <a:lnTo>
                  <a:pt x="1034782" y="588545"/>
                </a:lnTo>
                <a:lnTo>
                  <a:pt x="1068410" y="560863"/>
                </a:lnTo>
                <a:lnTo>
                  <a:pt x="1097666" y="531209"/>
                </a:lnTo>
                <a:lnTo>
                  <a:pt x="1122259" y="499764"/>
                </a:lnTo>
                <a:lnTo>
                  <a:pt x="1141896" y="466708"/>
                </a:lnTo>
                <a:lnTo>
                  <a:pt x="1165131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F898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73789" y="5199138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4">
                <a:moveTo>
                  <a:pt x="1168145" y="359663"/>
                </a:moveTo>
                <a:lnTo>
                  <a:pt x="1156285" y="287327"/>
                </a:lnTo>
                <a:lnTo>
                  <a:pt x="1122271" y="219884"/>
                </a:lnTo>
                <a:lnTo>
                  <a:pt x="1097689" y="188455"/>
                </a:lnTo>
                <a:lnTo>
                  <a:pt x="1068450" y="158799"/>
                </a:lnTo>
                <a:lnTo>
                  <a:pt x="1034846" y="131098"/>
                </a:lnTo>
                <a:lnTo>
                  <a:pt x="997172" y="105537"/>
                </a:lnTo>
                <a:lnTo>
                  <a:pt x="955720" y="82296"/>
                </a:lnTo>
                <a:lnTo>
                  <a:pt x="910784" y="61561"/>
                </a:lnTo>
                <a:lnTo>
                  <a:pt x="862659" y="43513"/>
                </a:lnTo>
                <a:lnTo>
                  <a:pt x="811637" y="28336"/>
                </a:lnTo>
                <a:lnTo>
                  <a:pt x="758011" y="16214"/>
                </a:lnTo>
                <a:lnTo>
                  <a:pt x="702077" y="7328"/>
                </a:lnTo>
                <a:lnTo>
                  <a:pt x="644126" y="1862"/>
                </a:lnTo>
                <a:lnTo>
                  <a:pt x="584453" y="0"/>
                </a:lnTo>
                <a:lnTo>
                  <a:pt x="524647" y="1862"/>
                </a:lnTo>
                <a:lnTo>
                  <a:pt x="466579" y="7328"/>
                </a:lnTo>
                <a:lnTo>
                  <a:pt x="410542" y="16214"/>
                </a:lnTo>
                <a:lnTo>
                  <a:pt x="356830" y="28336"/>
                </a:lnTo>
                <a:lnTo>
                  <a:pt x="305734" y="43513"/>
                </a:lnTo>
                <a:lnTo>
                  <a:pt x="257547" y="61561"/>
                </a:lnTo>
                <a:lnTo>
                  <a:pt x="212561" y="82296"/>
                </a:lnTo>
                <a:lnTo>
                  <a:pt x="171068" y="105537"/>
                </a:lnTo>
                <a:lnTo>
                  <a:pt x="133363" y="131098"/>
                </a:lnTo>
                <a:lnTo>
                  <a:pt x="99735" y="158799"/>
                </a:lnTo>
                <a:lnTo>
                  <a:pt x="70479" y="188455"/>
                </a:lnTo>
                <a:lnTo>
                  <a:pt x="45886" y="219884"/>
                </a:lnTo>
                <a:lnTo>
                  <a:pt x="26249" y="252902"/>
                </a:lnTo>
                <a:lnTo>
                  <a:pt x="3014" y="322975"/>
                </a:lnTo>
                <a:lnTo>
                  <a:pt x="0" y="359664"/>
                </a:lnTo>
                <a:lnTo>
                  <a:pt x="3014" y="396477"/>
                </a:lnTo>
                <a:lnTo>
                  <a:pt x="26249" y="466708"/>
                </a:lnTo>
                <a:lnTo>
                  <a:pt x="45886" y="499764"/>
                </a:lnTo>
                <a:lnTo>
                  <a:pt x="70479" y="531209"/>
                </a:lnTo>
                <a:lnTo>
                  <a:pt x="99735" y="560863"/>
                </a:lnTo>
                <a:lnTo>
                  <a:pt x="133363" y="588545"/>
                </a:lnTo>
                <a:lnTo>
                  <a:pt x="171068" y="614076"/>
                </a:lnTo>
                <a:lnTo>
                  <a:pt x="212561" y="637277"/>
                </a:lnTo>
                <a:lnTo>
                  <a:pt x="257547" y="657967"/>
                </a:lnTo>
                <a:lnTo>
                  <a:pt x="305734" y="675967"/>
                </a:lnTo>
                <a:lnTo>
                  <a:pt x="356830" y="691098"/>
                </a:lnTo>
                <a:lnTo>
                  <a:pt x="410542" y="703179"/>
                </a:lnTo>
                <a:lnTo>
                  <a:pt x="466579" y="712030"/>
                </a:lnTo>
                <a:lnTo>
                  <a:pt x="524647" y="717473"/>
                </a:lnTo>
                <a:lnTo>
                  <a:pt x="584453" y="719328"/>
                </a:lnTo>
                <a:lnTo>
                  <a:pt x="644126" y="717473"/>
                </a:lnTo>
                <a:lnTo>
                  <a:pt x="702077" y="712030"/>
                </a:lnTo>
                <a:lnTo>
                  <a:pt x="758011" y="703179"/>
                </a:lnTo>
                <a:lnTo>
                  <a:pt x="811637" y="691098"/>
                </a:lnTo>
                <a:lnTo>
                  <a:pt x="862659" y="675967"/>
                </a:lnTo>
                <a:lnTo>
                  <a:pt x="910784" y="657967"/>
                </a:lnTo>
                <a:lnTo>
                  <a:pt x="955720" y="637277"/>
                </a:lnTo>
                <a:lnTo>
                  <a:pt x="997172" y="614076"/>
                </a:lnTo>
                <a:lnTo>
                  <a:pt x="1034846" y="588545"/>
                </a:lnTo>
                <a:lnTo>
                  <a:pt x="1068450" y="560863"/>
                </a:lnTo>
                <a:lnTo>
                  <a:pt x="1097689" y="531209"/>
                </a:lnTo>
                <a:lnTo>
                  <a:pt x="1122271" y="499764"/>
                </a:lnTo>
                <a:lnTo>
                  <a:pt x="1141901" y="466708"/>
                </a:lnTo>
                <a:lnTo>
                  <a:pt x="1165132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273789" y="2013204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5">
                <a:moveTo>
                  <a:pt x="1168145" y="359663"/>
                </a:moveTo>
                <a:lnTo>
                  <a:pt x="1156285" y="287108"/>
                </a:lnTo>
                <a:lnTo>
                  <a:pt x="1122271" y="219563"/>
                </a:lnTo>
                <a:lnTo>
                  <a:pt x="1097689" y="188118"/>
                </a:lnTo>
                <a:lnTo>
                  <a:pt x="1068450" y="158464"/>
                </a:lnTo>
                <a:lnTo>
                  <a:pt x="1034846" y="130782"/>
                </a:lnTo>
                <a:lnTo>
                  <a:pt x="997172" y="105251"/>
                </a:lnTo>
                <a:lnTo>
                  <a:pt x="955720" y="82050"/>
                </a:lnTo>
                <a:lnTo>
                  <a:pt x="910784" y="61360"/>
                </a:lnTo>
                <a:lnTo>
                  <a:pt x="862659" y="43360"/>
                </a:lnTo>
                <a:lnTo>
                  <a:pt x="811637" y="28229"/>
                </a:lnTo>
                <a:lnTo>
                  <a:pt x="758011" y="16148"/>
                </a:lnTo>
                <a:lnTo>
                  <a:pt x="702077" y="7297"/>
                </a:lnTo>
                <a:lnTo>
                  <a:pt x="644126" y="1854"/>
                </a:lnTo>
                <a:lnTo>
                  <a:pt x="584453" y="0"/>
                </a:lnTo>
                <a:lnTo>
                  <a:pt x="524647" y="1854"/>
                </a:lnTo>
                <a:lnTo>
                  <a:pt x="466579" y="7297"/>
                </a:lnTo>
                <a:lnTo>
                  <a:pt x="410542" y="16148"/>
                </a:lnTo>
                <a:lnTo>
                  <a:pt x="356830" y="28229"/>
                </a:lnTo>
                <a:lnTo>
                  <a:pt x="305734" y="43360"/>
                </a:lnTo>
                <a:lnTo>
                  <a:pt x="257547" y="61360"/>
                </a:lnTo>
                <a:lnTo>
                  <a:pt x="212561" y="82050"/>
                </a:lnTo>
                <a:lnTo>
                  <a:pt x="171068" y="105251"/>
                </a:lnTo>
                <a:lnTo>
                  <a:pt x="133363" y="130782"/>
                </a:lnTo>
                <a:lnTo>
                  <a:pt x="99735" y="158464"/>
                </a:lnTo>
                <a:lnTo>
                  <a:pt x="70479" y="188118"/>
                </a:lnTo>
                <a:lnTo>
                  <a:pt x="45886" y="219563"/>
                </a:lnTo>
                <a:lnTo>
                  <a:pt x="26249" y="252619"/>
                </a:lnTo>
                <a:lnTo>
                  <a:pt x="3014" y="322850"/>
                </a:lnTo>
                <a:lnTo>
                  <a:pt x="0" y="359664"/>
                </a:lnTo>
                <a:lnTo>
                  <a:pt x="3014" y="396477"/>
                </a:lnTo>
                <a:lnTo>
                  <a:pt x="26249" y="466708"/>
                </a:lnTo>
                <a:lnTo>
                  <a:pt x="45886" y="499764"/>
                </a:lnTo>
                <a:lnTo>
                  <a:pt x="70479" y="531209"/>
                </a:lnTo>
                <a:lnTo>
                  <a:pt x="99735" y="560863"/>
                </a:lnTo>
                <a:lnTo>
                  <a:pt x="133363" y="588545"/>
                </a:lnTo>
                <a:lnTo>
                  <a:pt x="171068" y="614076"/>
                </a:lnTo>
                <a:lnTo>
                  <a:pt x="212561" y="637277"/>
                </a:lnTo>
                <a:lnTo>
                  <a:pt x="257547" y="657967"/>
                </a:lnTo>
                <a:lnTo>
                  <a:pt x="305734" y="675967"/>
                </a:lnTo>
                <a:lnTo>
                  <a:pt x="356830" y="691098"/>
                </a:lnTo>
                <a:lnTo>
                  <a:pt x="410542" y="703179"/>
                </a:lnTo>
                <a:lnTo>
                  <a:pt x="466579" y="712030"/>
                </a:lnTo>
                <a:lnTo>
                  <a:pt x="524647" y="717473"/>
                </a:lnTo>
                <a:lnTo>
                  <a:pt x="584453" y="719328"/>
                </a:lnTo>
                <a:lnTo>
                  <a:pt x="644126" y="717473"/>
                </a:lnTo>
                <a:lnTo>
                  <a:pt x="702077" y="712030"/>
                </a:lnTo>
                <a:lnTo>
                  <a:pt x="758011" y="703179"/>
                </a:lnTo>
                <a:lnTo>
                  <a:pt x="811637" y="691098"/>
                </a:lnTo>
                <a:lnTo>
                  <a:pt x="862659" y="675967"/>
                </a:lnTo>
                <a:lnTo>
                  <a:pt x="910784" y="657967"/>
                </a:lnTo>
                <a:lnTo>
                  <a:pt x="955720" y="637277"/>
                </a:lnTo>
                <a:lnTo>
                  <a:pt x="997172" y="614076"/>
                </a:lnTo>
                <a:lnTo>
                  <a:pt x="1034846" y="588545"/>
                </a:lnTo>
                <a:lnTo>
                  <a:pt x="1068450" y="560863"/>
                </a:lnTo>
                <a:lnTo>
                  <a:pt x="1097689" y="531209"/>
                </a:lnTo>
                <a:lnTo>
                  <a:pt x="1122271" y="499764"/>
                </a:lnTo>
                <a:lnTo>
                  <a:pt x="1141901" y="466708"/>
                </a:lnTo>
                <a:lnTo>
                  <a:pt x="1165132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551669" y="2013204"/>
            <a:ext cx="1168400" cy="719455"/>
          </a:xfrm>
          <a:custGeom>
            <a:avLst/>
            <a:gdLst/>
            <a:ahLst/>
            <a:cxnLst/>
            <a:rect l="l" t="t" r="r" b="b"/>
            <a:pathLst>
              <a:path w="1168400" h="719455">
                <a:moveTo>
                  <a:pt x="1168145" y="359663"/>
                </a:moveTo>
                <a:lnTo>
                  <a:pt x="1156284" y="287108"/>
                </a:lnTo>
                <a:lnTo>
                  <a:pt x="1122259" y="219563"/>
                </a:lnTo>
                <a:lnTo>
                  <a:pt x="1097666" y="188118"/>
                </a:lnTo>
                <a:lnTo>
                  <a:pt x="1068410" y="158464"/>
                </a:lnTo>
                <a:lnTo>
                  <a:pt x="1034782" y="130782"/>
                </a:lnTo>
                <a:lnTo>
                  <a:pt x="997076" y="105251"/>
                </a:lnTo>
                <a:lnTo>
                  <a:pt x="955584" y="82050"/>
                </a:lnTo>
                <a:lnTo>
                  <a:pt x="910598" y="61360"/>
                </a:lnTo>
                <a:lnTo>
                  <a:pt x="862411" y="43360"/>
                </a:lnTo>
                <a:lnTo>
                  <a:pt x="811315" y="28229"/>
                </a:lnTo>
                <a:lnTo>
                  <a:pt x="757603" y="16148"/>
                </a:lnTo>
                <a:lnTo>
                  <a:pt x="701566" y="7297"/>
                </a:lnTo>
                <a:lnTo>
                  <a:pt x="643498" y="1854"/>
                </a:lnTo>
                <a:lnTo>
                  <a:pt x="583691" y="0"/>
                </a:lnTo>
                <a:lnTo>
                  <a:pt x="524019" y="1854"/>
                </a:lnTo>
                <a:lnTo>
                  <a:pt x="466068" y="7297"/>
                </a:lnTo>
                <a:lnTo>
                  <a:pt x="410134" y="16148"/>
                </a:lnTo>
                <a:lnTo>
                  <a:pt x="356508" y="28229"/>
                </a:lnTo>
                <a:lnTo>
                  <a:pt x="305486" y="43360"/>
                </a:lnTo>
                <a:lnTo>
                  <a:pt x="257361" y="61360"/>
                </a:lnTo>
                <a:lnTo>
                  <a:pt x="212425" y="82050"/>
                </a:lnTo>
                <a:lnTo>
                  <a:pt x="170973" y="105251"/>
                </a:lnTo>
                <a:lnTo>
                  <a:pt x="133299" y="130782"/>
                </a:lnTo>
                <a:lnTo>
                  <a:pt x="99695" y="158464"/>
                </a:lnTo>
                <a:lnTo>
                  <a:pt x="70456" y="188118"/>
                </a:lnTo>
                <a:lnTo>
                  <a:pt x="45874" y="219563"/>
                </a:lnTo>
                <a:lnTo>
                  <a:pt x="26244" y="252619"/>
                </a:lnTo>
                <a:lnTo>
                  <a:pt x="3013" y="322850"/>
                </a:lnTo>
                <a:lnTo>
                  <a:pt x="0" y="359664"/>
                </a:lnTo>
                <a:lnTo>
                  <a:pt x="3013" y="396477"/>
                </a:lnTo>
                <a:lnTo>
                  <a:pt x="26244" y="466708"/>
                </a:lnTo>
                <a:lnTo>
                  <a:pt x="45874" y="499764"/>
                </a:lnTo>
                <a:lnTo>
                  <a:pt x="70456" y="531209"/>
                </a:lnTo>
                <a:lnTo>
                  <a:pt x="99695" y="560863"/>
                </a:lnTo>
                <a:lnTo>
                  <a:pt x="133299" y="588545"/>
                </a:lnTo>
                <a:lnTo>
                  <a:pt x="170973" y="614076"/>
                </a:lnTo>
                <a:lnTo>
                  <a:pt x="212425" y="637277"/>
                </a:lnTo>
                <a:lnTo>
                  <a:pt x="257361" y="657967"/>
                </a:lnTo>
                <a:lnTo>
                  <a:pt x="305486" y="675967"/>
                </a:lnTo>
                <a:lnTo>
                  <a:pt x="356508" y="691098"/>
                </a:lnTo>
                <a:lnTo>
                  <a:pt x="410134" y="703179"/>
                </a:lnTo>
                <a:lnTo>
                  <a:pt x="466068" y="712030"/>
                </a:lnTo>
                <a:lnTo>
                  <a:pt x="524019" y="717473"/>
                </a:lnTo>
                <a:lnTo>
                  <a:pt x="583691" y="719328"/>
                </a:lnTo>
                <a:lnTo>
                  <a:pt x="643498" y="717473"/>
                </a:lnTo>
                <a:lnTo>
                  <a:pt x="701566" y="712030"/>
                </a:lnTo>
                <a:lnTo>
                  <a:pt x="757603" y="703179"/>
                </a:lnTo>
                <a:lnTo>
                  <a:pt x="811315" y="691098"/>
                </a:lnTo>
                <a:lnTo>
                  <a:pt x="862411" y="675967"/>
                </a:lnTo>
                <a:lnTo>
                  <a:pt x="910598" y="657967"/>
                </a:lnTo>
                <a:lnTo>
                  <a:pt x="955584" y="637277"/>
                </a:lnTo>
                <a:lnTo>
                  <a:pt x="997076" y="614076"/>
                </a:lnTo>
                <a:lnTo>
                  <a:pt x="1034782" y="588545"/>
                </a:lnTo>
                <a:lnTo>
                  <a:pt x="1068410" y="560863"/>
                </a:lnTo>
                <a:lnTo>
                  <a:pt x="1097666" y="531209"/>
                </a:lnTo>
                <a:lnTo>
                  <a:pt x="1122259" y="499764"/>
                </a:lnTo>
                <a:lnTo>
                  <a:pt x="1141896" y="466708"/>
                </a:lnTo>
                <a:lnTo>
                  <a:pt x="1165131" y="396477"/>
                </a:lnTo>
                <a:lnTo>
                  <a:pt x="1168145" y="359663"/>
                </a:lnTo>
                <a:close/>
              </a:path>
            </a:pathLst>
          </a:custGeom>
          <a:solidFill>
            <a:srgbClr val="ED202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357490" y="1852802"/>
          <a:ext cx="7385684" cy="445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305"/>
                <a:gridCol w="949324"/>
                <a:gridCol w="256539"/>
                <a:gridCol w="953769"/>
                <a:gridCol w="2562225"/>
              </a:tblGrid>
              <a:tr h="1374140">
                <a:tc gridSpan="2"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Volume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35280" marR="342265" indent="-241300">
                        <a:lnSpc>
                          <a:spcPct val="100000"/>
                        </a:lnSpc>
                        <a:spcBef>
                          <a:spcPts val="880"/>
                        </a:spcBef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336550" algn="l"/>
                          <a:tab pos="2369185" algn="l"/>
                          <a:tab pos="2439035" algn="l"/>
                        </a:tabLst>
                      </a:pP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Transactional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Declining 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volume</a:t>
                      </a:r>
                      <a:r>
                        <a:rPr dirty="0" sz="1400" spc="-4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declining</a:t>
                      </a:r>
                      <a:r>
                        <a:rPr dirty="0" sz="1400" spc="-4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	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steadily </a:t>
                      </a:r>
                      <a:r>
                        <a:rPr dirty="0" baseline="51587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e-diversion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5280" indent="-241300">
                        <a:lnSpc>
                          <a:spcPts val="1664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335280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Advertising mail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4307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USO</a:t>
                      </a:r>
                      <a:r>
                        <a:rPr dirty="0" sz="1800" spc="-15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Obligation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r" marR="576580">
                        <a:lnSpc>
                          <a:spcPts val="1914"/>
                        </a:lnSpc>
                        <a:spcBef>
                          <a:spcPts val="480"/>
                        </a:spcBef>
                        <a:tabLst>
                          <a:tab pos="1296670" algn="l"/>
                        </a:tabLst>
                      </a:pPr>
                      <a:r>
                        <a:rPr dirty="0" baseline="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Fixed</a:t>
                      </a:r>
                      <a:r>
                        <a:rPr dirty="0" baseline="45634" sz="2100" spc="-44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45634" sz="2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r>
                        <a:rPr dirty="0" baseline="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800" spc="-11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sz="1800" spc="3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Delivery</a:t>
                      </a:r>
                      <a:r>
                        <a:rPr dirty="0" sz="1400" spc="-6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points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algn="r" marR="536575">
                        <a:lnSpc>
                          <a:spcPts val="1875"/>
                        </a:lnSpc>
                        <a:tabLst>
                          <a:tab pos="1060450" algn="l"/>
                        </a:tabLst>
                      </a:pPr>
                      <a:r>
                        <a:rPr dirty="0" baseline="45634" sz="2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base</a:t>
                      </a:r>
                      <a:r>
                        <a:rPr dirty="0" baseline="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800" spc="-11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sz="1800" spc="37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Retail</a:t>
                      </a:r>
                      <a:r>
                        <a:rPr dirty="0" sz="1400" spc="-6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locations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767205" indent="-241300">
                        <a:lnSpc>
                          <a:spcPts val="1635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176720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Sortation</a:t>
                      </a:r>
                      <a:r>
                        <a:rPr dirty="0" sz="1400" spc="-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facilities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767205" indent="-241300">
                        <a:lnSpc>
                          <a:spcPct val="100000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176720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Preferred</a:t>
                      </a:r>
                      <a:r>
                        <a:rPr dirty="0" sz="1400" spc="-4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prices</a:t>
                      </a:r>
                      <a:r>
                        <a:rPr dirty="0" sz="1400" spc="-3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3090">
                <a:tc>
                  <a:txBody>
                    <a:bodyPr/>
                    <a:lstStyle/>
                    <a:p>
                      <a:pPr marL="336550">
                        <a:lnSpc>
                          <a:spcPts val="1055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subject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1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6550">
                        <a:lnSpc>
                          <a:spcPts val="1675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substitution</a:t>
                      </a:r>
                      <a:r>
                        <a:rPr dirty="0" sz="1400" spc="-6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options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gridSpan="3" rowSpan="3">
                  <a:txBody>
                    <a:bodyPr/>
                    <a:lstStyle/>
                    <a:p>
                      <a:pPr algn="ctr" marL="113664" marR="106680" indent="-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These</a:t>
                      </a:r>
                      <a:r>
                        <a:rPr dirty="0" sz="1600" spc="-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trends</a:t>
                      </a:r>
                      <a:r>
                        <a:rPr dirty="0" sz="1600" spc="-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will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continue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put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pressure</a:t>
                      </a:r>
                      <a:r>
                        <a:rPr dirty="0" sz="1600" spc="-2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dirty="0" sz="1600" spc="-2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USPS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ability</a:t>
                      </a:r>
                      <a:r>
                        <a:rPr dirty="0" sz="1600" spc="-35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600" spc="-3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provide </a:t>
                      </a:r>
                      <a:r>
                        <a:rPr dirty="0" sz="160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affordable</a:t>
                      </a:r>
                      <a:r>
                        <a:rPr dirty="0" sz="1600" spc="-5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universal service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875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  <a:solidFill>
                      <a:srgbClr val="C9DFF4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4069">
                        <a:lnSpc>
                          <a:spcPts val="1055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some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products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(e.g.,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814069">
                        <a:lnSpc>
                          <a:spcPts val="1675"/>
                        </a:lnSpc>
                      </a:pP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non-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mail)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  <a:solidFill>
                      <a:srgbClr val="C9DF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spc="-1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Price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35280" indent="-241300">
                        <a:lnSpc>
                          <a:spcPct val="100000"/>
                        </a:lnSpc>
                        <a:spcBef>
                          <a:spcPts val="280"/>
                        </a:spcBef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335280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Increases</a:t>
                      </a:r>
                      <a:r>
                        <a:rPr dirty="0" sz="1400" spc="-4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capped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  <a:lnB w="19050">
                      <a:solidFill>
                        <a:srgbClr val="C9DFF4"/>
                      </a:solidFill>
                      <a:prstDash val="solid"/>
                    </a:lnB>
                    <a:solidFill>
                      <a:srgbClr val="C9DF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80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Workforce</a:t>
                      </a:r>
                      <a:r>
                        <a:rPr dirty="0" sz="1800" spc="-45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2F67B1"/>
                          </a:solidFill>
                          <a:latin typeface="Arial"/>
                          <a:cs typeface="Arial"/>
                        </a:rPr>
                        <a:t>costs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13435" indent="-241300">
                        <a:lnSpc>
                          <a:spcPct val="100000"/>
                        </a:lnSpc>
                        <a:spcBef>
                          <a:spcPts val="280"/>
                        </a:spcBef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81343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RHB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pre-funding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8419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</a:tr>
              <a:tr h="1571625">
                <a:tc gridSpan="2">
                  <a:txBody>
                    <a:bodyPr/>
                    <a:lstStyle/>
                    <a:p>
                      <a:pPr marL="336550">
                        <a:lnSpc>
                          <a:spcPts val="994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inflation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5280" marR="1592580" indent="-241300">
                        <a:lnSpc>
                          <a:spcPct val="100000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336550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Price</a:t>
                      </a:r>
                      <a:r>
                        <a:rPr dirty="0" sz="1400" spc="-5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elasticities</a:t>
                      </a:r>
                      <a:r>
                        <a:rPr dirty="0" sz="1400" spc="-5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are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flux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336550">
                        <a:lnSpc>
                          <a:spcPts val="1664"/>
                        </a:lnSpc>
                        <a:tabLst>
                          <a:tab pos="233489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growing</a:t>
                      </a:r>
                      <a:r>
                        <a:rPr dirty="0" sz="1400" spc="-4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alternatives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baseline="-21825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Rising</a:t>
                      </a:r>
                      <a:r>
                        <a:rPr dirty="0" baseline="-21825" sz="21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1825" sz="210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but</a:t>
                      </a:r>
                      <a:endParaRPr baseline="-21825" sz="2100">
                        <a:latin typeface="Arial"/>
                        <a:cs typeface="Arial"/>
                      </a:endParaRPr>
                    </a:p>
                    <a:p>
                      <a:pPr algn="r" marR="428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capped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T w="19050">
                      <a:solidFill>
                        <a:srgbClr val="C9DFF4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68475">
                        <a:lnSpc>
                          <a:spcPts val="994"/>
                        </a:lnSpc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driven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law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767205" indent="-241300">
                        <a:lnSpc>
                          <a:spcPts val="1475"/>
                        </a:lnSpc>
                        <a:buClr>
                          <a:srgbClr val="1E2D5D"/>
                        </a:buClr>
                        <a:buSzPct val="128571"/>
                        <a:buChar char="▪"/>
                        <a:tabLst>
                          <a:tab pos="1767205" algn="l"/>
                        </a:tabLst>
                      </a:pP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Legacy</a:t>
                      </a:r>
                      <a:r>
                        <a:rPr dirty="0" sz="1400" spc="-3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costs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beyond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46405">
                        <a:lnSpc>
                          <a:spcPts val="1914"/>
                        </a:lnSpc>
                        <a:tabLst>
                          <a:tab pos="1576070" algn="l"/>
                          <a:tab pos="2980690" algn="l"/>
                        </a:tabLst>
                      </a:pPr>
                      <a:r>
                        <a:rPr dirty="0" baseline="-45634" sz="2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Rising</a:t>
                      </a: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-50925" sz="2700" spc="-1754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baseline="-50925" sz="2700" spc="555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USPS</a:t>
                      </a:r>
                      <a:r>
                        <a:rPr dirty="0" sz="1400" spc="-4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baseline="-65476" sz="2100" spc="-37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endParaRPr baseline="-65476" sz="2100">
                        <a:latin typeface="Arial MT"/>
                        <a:cs typeface="Arial MT"/>
                      </a:endParaRPr>
                    </a:p>
                    <a:p>
                      <a:pPr marL="372110">
                        <a:lnSpc>
                          <a:spcPts val="1635"/>
                        </a:lnSpc>
                        <a:tabLst>
                          <a:tab pos="1768475" algn="l"/>
                        </a:tabLst>
                      </a:pP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cost</a:t>
                      </a:r>
                      <a:r>
                        <a:rPr dirty="0" baseline="-45634" sz="2100" spc="-2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45634" sz="210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Wages</a:t>
                      </a:r>
                      <a:r>
                        <a:rPr dirty="0" sz="1400" spc="-2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subject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520065">
                        <a:lnSpc>
                          <a:spcPts val="1675"/>
                        </a:lnSpc>
                        <a:tabLst>
                          <a:tab pos="1768475" algn="l"/>
                        </a:tabLst>
                      </a:pPr>
                      <a:r>
                        <a:rPr dirty="0" baseline="-45634" sz="21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hour</a:t>
                      </a:r>
                      <a:r>
                        <a:rPr dirty="0" baseline="-45634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collective</a:t>
                      </a:r>
                      <a:r>
                        <a:rPr dirty="0" sz="1400" spc="-15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bargaining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9050">
                      <a:solidFill>
                        <a:srgbClr val="C9DFF4"/>
                      </a:solidFill>
                      <a:prstDash val="solid"/>
                    </a:lnL>
                    <a:lnR w="19050">
                      <a:solidFill>
                        <a:srgbClr val="C9DFF4"/>
                      </a:solidFill>
                      <a:prstDash val="solid"/>
                    </a:lnR>
                    <a:lnB w="19050">
                      <a:solidFill>
                        <a:srgbClr val="C9DFF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7877" y="6826757"/>
            <a:ext cx="8961120" cy="421005"/>
          </a:xfrm>
          <a:prstGeom prst="rect">
            <a:avLst/>
          </a:prstGeom>
          <a:solidFill>
            <a:srgbClr val="C7DFFB"/>
          </a:solidFill>
        </p:spPr>
        <p:txBody>
          <a:bodyPr wrap="square" lIns="0" tIns="10541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830"/>
              </a:spcBef>
              <a:tabLst>
                <a:tab pos="7087870" algn="l"/>
              </a:tabLst>
            </a:pPr>
            <a:r>
              <a:rPr dirty="0" sz="1000">
                <a:latin typeface="Arial MT"/>
                <a:cs typeface="Arial MT"/>
              </a:rPr>
              <a:t>SOURCE: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BCG;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USPS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Financial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Forecasting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Model</a:t>
            </a:r>
            <a:r>
              <a:rPr dirty="0" sz="1000">
                <a:latin typeface="Arial MT"/>
                <a:cs typeface="Arial MT"/>
              </a:rPr>
              <a:t>	McKinsey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&amp;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Company</a:t>
            </a:r>
            <a:r>
              <a:rPr dirty="0" sz="1000" spc="360">
                <a:latin typeface="Arial MT"/>
                <a:cs typeface="Arial MT"/>
              </a:rPr>
              <a:t> </a:t>
            </a:r>
            <a:r>
              <a:rPr dirty="0" baseline="2314" sz="1800">
                <a:latin typeface="Arial MT"/>
                <a:cs typeface="Arial MT"/>
              </a:rPr>
              <a:t>|</a:t>
            </a:r>
            <a:r>
              <a:rPr dirty="0" baseline="2314" sz="1800" spc="494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366837" y="2374963"/>
            <a:ext cx="3512820" cy="3970020"/>
            <a:chOff x="1366837" y="2374963"/>
            <a:chExt cx="3512820" cy="3970020"/>
          </a:xfrm>
        </p:grpSpPr>
        <p:sp>
          <p:nvSpPr>
            <p:cNvPr id="4" name="object 4" descr=""/>
            <p:cNvSpPr/>
            <p:nvPr/>
          </p:nvSpPr>
          <p:spPr>
            <a:xfrm>
              <a:off x="1371600" y="6130290"/>
              <a:ext cx="3503295" cy="209550"/>
            </a:xfrm>
            <a:custGeom>
              <a:avLst/>
              <a:gdLst/>
              <a:ahLst/>
              <a:cxnLst/>
              <a:rect l="l" t="t" r="r" b="b"/>
              <a:pathLst>
                <a:path w="3503295" h="209550">
                  <a:moveTo>
                    <a:pt x="3502914" y="209549"/>
                  </a:moveTo>
                  <a:lnTo>
                    <a:pt x="3502914" y="9905"/>
                  </a:lnTo>
                  <a:lnTo>
                    <a:pt x="2551176" y="9905"/>
                  </a:lnTo>
                  <a:lnTo>
                    <a:pt x="2227326" y="0"/>
                  </a:lnTo>
                  <a:lnTo>
                    <a:pt x="951738" y="0"/>
                  </a:lnTo>
                  <a:lnTo>
                    <a:pt x="637794" y="9905"/>
                  </a:lnTo>
                  <a:lnTo>
                    <a:pt x="313944" y="9905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3502914" y="209549"/>
                  </a:lnTo>
                  <a:close/>
                </a:path>
              </a:pathLst>
            </a:custGeom>
            <a:solidFill>
              <a:srgbClr val="006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1600" y="4407408"/>
              <a:ext cx="3503295" cy="1732914"/>
            </a:xfrm>
            <a:custGeom>
              <a:avLst/>
              <a:gdLst/>
              <a:ahLst/>
              <a:cxnLst/>
              <a:rect l="l" t="t" r="r" b="b"/>
              <a:pathLst>
                <a:path w="3503295" h="1732914">
                  <a:moveTo>
                    <a:pt x="3502914" y="1732788"/>
                  </a:moveTo>
                  <a:lnTo>
                    <a:pt x="3502914" y="19050"/>
                  </a:lnTo>
                  <a:lnTo>
                    <a:pt x="3188970" y="28193"/>
                  </a:lnTo>
                  <a:lnTo>
                    <a:pt x="2865120" y="38100"/>
                  </a:lnTo>
                  <a:lnTo>
                    <a:pt x="2551176" y="28194"/>
                  </a:lnTo>
                  <a:lnTo>
                    <a:pt x="2227326" y="28194"/>
                  </a:lnTo>
                  <a:lnTo>
                    <a:pt x="1913382" y="19050"/>
                  </a:lnTo>
                  <a:lnTo>
                    <a:pt x="1589532" y="9144"/>
                  </a:lnTo>
                  <a:lnTo>
                    <a:pt x="1275588" y="0"/>
                  </a:lnTo>
                  <a:lnTo>
                    <a:pt x="951738" y="47244"/>
                  </a:lnTo>
                  <a:lnTo>
                    <a:pt x="637794" y="104394"/>
                  </a:lnTo>
                  <a:lnTo>
                    <a:pt x="313944" y="171450"/>
                  </a:lnTo>
                  <a:lnTo>
                    <a:pt x="0" y="85344"/>
                  </a:lnTo>
                  <a:lnTo>
                    <a:pt x="0" y="1722882"/>
                  </a:lnTo>
                  <a:lnTo>
                    <a:pt x="313944" y="1732788"/>
                  </a:lnTo>
                  <a:lnTo>
                    <a:pt x="637794" y="1732788"/>
                  </a:lnTo>
                  <a:lnTo>
                    <a:pt x="951738" y="1722882"/>
                  </a:lnTo>
                  <a:lnTo>
                    <a:pt x="2227326" y="1722882"/>
                  </a:lnTo>
                  <a:lnTo>
                    <a:pt x="2551176" y="1732788"/>
                  </a:lnTo>
                  <a:lnTo>
                    <a:pt x="3502914" y="1732788"/>
                  </a:lnTo>
                  <a:close/>
                </a:path>
              </a:pathLst>
            </a:custGeom>
            <a:solidFill>
              <a:srgbClr val="91B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71600" y="2836926"/>
              <a:ext cx="3503295" cy="1742439"/>
            </a:xfrm>
            <a:custGeom>
              <a:avLst/>
              <a:gdLst/>
              <a:ahLst/>
              <a:cxnLst/>
              <a:rect l="l" t="t" r="r" b="b"/>
              <a:pathLst>
                <a:path w="3503295" h="1742439">
                  <a:moveTo>
                    <a:pt x="3502914" y="1589531"/>
                  </a:moveTo>
                  <a:lnTo>
                    <a:pt x="3502914" y="532637"/>
                  </a:lnTo>
                  <a:lnTo>
                    <a:pt x="3188970" y="532637"/>
                  </a:lnTo>
                  <a:lnTo>
                    <a:pt x="2865120" y="504443"/>
                  </a:lnTo>
                  <a:lnTo>
                    <a:pt x="2551176" y="466343"/>
                  </a:lnTo>
                  <a:lnTo>
                    <a:pt x="2227326" y="428243"/>
                  </a:lnTo>
                  <a:lnTo>
                    <a:pt x="1913382" y="361187"/>
                  </a:lnTo>
                  <a:lnTo>
                    <a:pt x="1589532" y="304037"/>
                  </a:lnTo>
                  <a:lnTo>
                    <a:pt x="1275588" y="246887"/>
                  </a:lnTo>
                  <a:lnTo>
                    <a:pt x="951738" y="246887"/>
                  </a:lnTo>
                  <a:lnTo>
                    <a:pt x="637794" y="256794"/>
                  </a:lnTo>
                  <a:lnTo>
                    <a:pt x="313944" y="218694"/>
                  </a:lnTo>
                  <a:lnTo>
                    <a:pt x="0" y="0"/>
                  </a:lnTo>
                  <a:lnTo>
                    <a:pt x="0" y="1655826"/>
                  </a:lnTo>
                  <a:lnTo>
                    <a:pt x="313944" y="1741932"/>
                  </a:lnTo>
                  <a:lnTo>
                    <a:pt x="637794" y="1674876"/>
                  </a:lnTo>
                  <a:lnTo>
                    <a:pt x="951738" y="1617726"/>
                  </a:lnTo>
                  <a:lnTo>
                    <a:pt x="1275588" y="1570482"/>
                  </a:lnTo>
                  <a:lnTo>
                    <a:pt x="1589532" y="1579625"/>
                  </a:lnTo>
                  <a:lnTo>
                    <a:pt x="1913382" y="1589531"/>
                  </a:lnTo>
                  <a:lnTo>
                    <a:pt x="2227326" y="1598675"/>
                  </a:lnTo>
                  <a:lnTo>
                    <a:pt x="2551176" y="1598675"/>
                  </a:lnTo>
                  <a:lnTo>
                    <a:pt x="2865120" y="1608581"/>
                  </a:lnTo>
                  <a:lnTo>
                    <a:pt x="3188970" y="1598675"/>
                  </a:lnTo>
                  <a:lnTo>
                    <a:pt x="3502914" y="1589531"/>
                  </a:lnTo>
                  <a:close/>
                </a:path>
              </a:pathLst>
            </a:custGeom>
            <a:solidFill>
              <a:srgbClr val="C7E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71600" y="6130290"/>
              <a:ext cx="3503295" cy="209550"/>
            </a:xfrm>
            <a:custGeom>
              <a:avLst/>
              <a:gdLst/>
              <a:ahLst/>
              <a:cxnLst/>
              <a:rect l="l" t="t" r="r" b="b"/>
              <a:pathLst>
                <a:path w="3503295" h="209550">
                  <a:moveTo>
                    <a:pt x="0" y="209550"/>
                  </a:moveTo>
                  <a:lnTo>
                    <a:pt x="0" y="0"/>
                  </a:lnTo>
                  <a:lnTo>
                    <a:pt x="313944" y="9905"/>
                  </a:lnTo>
                  <a:lnTo>
                    <a:pt x="637794" y="9905"/>
                  </a:lnTo>
                  <a:lnTo>
                    <a:pt x="951738" y="0"/>
                  </a:lnTo>
                  <a:lnTo>
                    <a:pt x="2227326" y="0"/>
                  </a:lnTo>
                  <a:lnTo>
                    <a:pt x="2551176" y="9905"/>
                  </a:lnTo>
                  <a:lnTo>
                    <a:pt x="3502914" y="9905"/>
                  </a:lnTo>
                  <a:lnTo>
                    <a:pt x="3502914" y="209549"/>
                  </a:lnTo>
                  <a:lnTo>
                    <a:pt x="3188970" y="209549"/>
                  </a:lnTo>
                  <a:lnTo>
                    <a:pt x="3138530" y="209549"/>
                  </a:lnTo>
                  <a:lnTo>
                    <a:pt x="3088091" y="209549"/>
                  </a:lnTo>
                  <a:lnTo>
                    <a:pt x="2583701" y="209549"/>
                  </a:lnTo>
                  <a:lnTo>
                    <a:pt x="2533262" y="209549"/>
                  </a:lnTo>
                  <a:lnTo>
                    <a:pt x="1877554" y="209549"/>
                  </a:lnTo>
                  <a:lnTo>
                    <a:pt x="1827115" y="209549"/>
                  </a:lnTo>
                  <a:lnTo>
                    <a:pt x="1120968" y="209549"/>
                  </a:lnTo>
                  <a:lnTo>
                    <a:pt x="1070529" y="209549"/>
                  </a:lnTo>
                  <a:lnTo>
                    <a:pt x="414822" y="209549"/>
                  </a:lnTo>
                  <a:lnTo>
                    <a:pt x="364383" y="209550"/>
                  </a:lnTo>
                  <a:lnTo>
                    <a:pt x="313944" y="209550"/>
                  </a:lnTo>
                  <a:lnTo>
                    <a:pt x="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71600" y="4407408"/>
              <a:ext cx="3503295" cy="1732914"/>
            </a:xfrm>
            <a:custGeom>
              <a:avLst/>
              <a:gdLst/>
              <a:ahLst/>
              <a:cxnLst/>
              <a:rect l="l" t="t" r="r" b="b"/>
              <a:pathLst>
                <a:path w="3503295" h="1732914">
                  <a:moveTo>
                    <a:pt x="0" y="1722882"/>
                  </a:moveTo>
                  <a:lnTo>
                    <a:pt x="0" y="85344"/>
                  </a:lnTo>
                  <a:lnTo>
                    <a:pt x="313944" y="171450"/>
                  </a:lnTo>
                  <a:lnTo>
                    <a:pt x="637794" y="104394"/>
                  </a:lnTo>
                  <a:lnTo>
                    <a:pt x="951738" y="47244"/>
                  </a:lnTo>
                  <a:lnTo>
                    <a:pt x="1275588" y="0"/>
                  </a:lnTo>
                  <a:lnTo>
                    <a:pt x="1589532" y="9144"/>
                  </a:lnTo>
                  <a:lnTo>
                    <a:pt x="1913382" y="19050"/>
                  </a:lnTo>
                  <a:lnTo>
                    <a:pt x="2227326" y="28194"/>
                  </a:lnTo>
                  <a:lnTo>
                    <a:pt x="2551176" y="28194"/>
                  </a:lnTo>
                  <a:lnTo>
                    <a:pt x="2865120" y="38100"/>
                  </a:lnTo>
                  <a:lnTo>
                    <a:pt x="3188970" y="28193"/>
                  </a:lnTo>
                  <a:lnTo>
                    <a:pt x="3502914" y="19050"/>
                  </a:lnTo>
                  <a:lnTo>
                    <a:pt x="3502914" y="1732788"/>
                  </a:lnTo>
                  <a:lnTo>
                    <a:pt x="2551176" y="1732788"/>
                  </a:lnTo>
                  <a:lnTo>
                    <a:pt x="2227326" y="1722882"/>
                  </a:lnTo>
                  <a:lnTo>
                    <a:pt x="951738" y="1722882"/>
                  </a:lnTo>
                  <a:lnTo>
                    <a:pt x="637794" y="1732788"/>
                  </a:lnTo>
                  <a:lnTo>
                    <a:pt x="313944" y="1732788"/>
                  </a:lnTo>
                  <a:lnTo>
                    <a:pt x="0" y="1722882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71600" y="2836926"/>
              <a:ext cx="3503295" cy="1742439"/>
            </a:xfrm>
            <a:custGeom>
              <a:avLst/>
              <a:gdLst/>
              <a:ahLst/>
              <a:cxnLst/>
              <a:rect l="l" t="t" r="r" b="b"/>
              <a:pathLst>
                <a:path w="3503295" h="1742439">
                  <a:moveTo>
                    <a:pt x="0" y="1655826"/>
                  </a:moveTo>
                  <a:lnTo>
                    <a:pt x="0" y="0"/>
                  </a:lnTo>
                  <a:lnTo>
                    <a:pt x="313944" y="218694"/>
                  </a:lnTo>
                  <a:lnTo>
                    <a:pt x="637794" y="256794"/>
                  </a:lnTo>
                  <a:lnTo>
                    <a:pt x="951738" y="246887"/>
                  </a:lnTo>
                  <a:lnTo>
                    <a:pt x="1275588" y="246887"/>
                  </a:lnTo>
                  <a:lnTo>
                    <a:pt x="1589532" y="304037"/>
                  </a:lnTo>
                  <a:lnTo>
                    <a:pt x="1913382" y="361187"/>
                  </a:lnTo>
                  <a:lnTo>
                    <a:pt x="2227326" y="428243"/>
                  </a:lnTo>
                  <a:lnTo>
                    <a:pt x="2551176" y="466343"/>
                  </a:lnTo>
                  <a:lnTo>
                    <a:pt x="2865120" y="504443"/>
                  </a:lnTo>
                  <a:lnTo>
                    <a:pt x="3188970" y="532637"/>
                  </a:lnTo>
                  <a:lnTo>
                    <a:pt x="3502914" y="532637"/>
                  </a:lnTo>
                  <a:lnTo>
                    <a:pt x="3502914" y="1589531"/>
                  </a:lnTo>
                  <a:lnTo>
                    <a:pt x="3188970" y="1598675"/>
                  </a:lnTo>
                  <a:lnTo>
                    <a:pt x="2865120" y="1608581"/>
                  </a:lnTo>
                  <a:lnTo>
                    <a:pt x="2551176" y="1598675"/>
                  </a:lnTo>
                  <a:lnTo>
                    <a:pt x="2227326" y="1598675"/>
                  </a:lnTo>
                  <a:lnTo>
                    <a:pt x="1913382" y="1589531"/>
                  </a:lnTo>
                  <a:lnTo>
                    <a:pt x="1589532" y="1579625"/>
                  </a:lnTo>
                  <a:lnTo>
                    <a:pt x="1275588" y="1570482"/>
                  </a:lnTo>
                  <a:lnTo>
                    <a:pt x="951738" y="1617726"/>
                  </a:lnTo>
                  <a:lnTo>
                    <a:pt x="637794" y="1674876"/>
                  </a:lnTo>
                  <a:lnTo>
                    <a:pt x="313944" y="1741932"/>
                  </a:lnTo>
                  <a:lnTo>
                    <a:pt x="0" y="1655826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71600" y="2379726"/>
              <a:ext cx="66675" cy="3960495"/>
            </a:xfrm>
            <a:custGeom>
              <a:avLst/>
              <a:gdLst/>
              <a:ahLst/>
              <a:cxnLst/>
              <a:rect l="l" t="t" r="r" b="b"/>
              <a:pathLst>
                <a:path w="66675" h="3960495">
                  <a:moveTo>
                    <a:pt x="0" y="0"/>
                  </a:moveTo>
                  <a:lnTo>
                    <a:pt x="0" y="3960114"/>
                  </a:lnTo>
                  <a:lnTo>
                    <a:pt x="66294" y="396011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71600" y="554964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71600" y="4759452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600" y="3960114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71600" y="3169920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71600" y="237972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71600" y="6292596"/>
              <a:ext cx="3503295" cy="47625"/>
            </a:xfrm>
            <a:custGeom>
              <a:avLst/>
              <a:gdLst/>
              <a:ahLst/>
              <a:cxnLst/>
              <a:rect l="l" t="t" r="r" b="b"/>
              <a:pathLst>
                <a:path w="3503295" h="47625">
                  <a:moveTo>
                    <a:pt x="0" y="47243"/>
                  </a:moveTo>
                  <a:lnTo>
                    <a:pt x="3502914" y="47243"/>
                  </a:lnTo>
                </a:path>
                <a:path w="3503295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685543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09394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323338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47188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961132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284982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98926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922776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36720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60570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874514" y="6292596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083055" y="6204177"/>
            <a:ext cx="13716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50">
                <a:latin typeface="Arial MT"/>
                <a:cs typeface="Arial MT"/>
              </a:rPr>
              <a:t>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8763" y="5413980"/>
            <a:ext cx="2540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40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8763" y="4623782"/>
            <a:ext cx="2540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80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54470" y="3824449"/>
            <a:ext cx="3683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120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54470" y="3034252"/>
            <a:ext cx="3683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160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54470" y="2244054"/>
            <a:ext cx="368300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25">
                <a:latin typeface="Arial MT"/>
                <a:cs typeface="Arial MT"/>
              </a:rPr>
              <a:t>200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37057" y="1473327"/>
            <a:ext cx="8488045" cy="5231130"/>
            <a:chOff x="837057" y="1473327"/>
            <a:chExt cx="8488045" cy="5231130"/>
          </a:xfrm>
        </p:grpSpPr>
        <p:sp>
          <p:nvSpPr>
            <p:cNvPr id="35" name="object 35" descr=""/>
            <p:cNvSpPr/>
            <p:nvPr/>
          </p:nvSpPr>
          <p:spPr>
            <a:xfrm>
              <a:off x="846582" y="1482852"/>
              <a:ext cx="8468995" cy="691515"/>
            </a:xfrm>
            <a:custGeom>
              <a:avLst/>
              <a:gdLst/>
              <a:ahLst/>
              <a:cxnLst/>
              <a:rect l="l" t="t" r="r" b="b"/>
              <a:pathLst>
                <a:path w="8468995" h="691514">
                  <a:moveTo>
                    <a:pt x="8468868" y="691133"/>
                  </a:moveTo>
                  <a:lnTo>
                    <a:pt x="8468868" y="0"/>
                  </a:lnTo>
                  <a:lnTo>
                    <a:pt x="0" y="0"/>
                  </a:lnTo>
                  <a:lnTo>
                    <a:pt x="0" y="691134"/>
                  </a:lnTo>
                  <a:lnTo>
                    <a:pt x="8468868" y="691133"/>
                  </a:lnTo>
                  <a:close/>
                </a:path>
              </a:pathLst>
            </a:custGeom>
            <a:solidFill>
              <a:srgbClr val="C7E0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46582" y="1482852"/>
              <a:ext cx="8468995" cy="5212080"/>
            </a:xfrm>
            <a:custGeom>
              <a:avLst/>
              <a:gdLst/>
              <a:ahLst/>
              <a:cxnLst/>
              <a:rect l="l" t="t" r="r" b="b"/>
              <a:pathLst>
                <a:path w="8468995" h="5212080">
                  <a:moveTo>
                    <a:pt x="0" y="0"/>
                  </a:moveTo>
                  <a:lnTo>
                    <a:pt x="0" y="5212080"/>
                  </a:lnTo>
                  <a:lnTo>
                    <a:pt x="8468868" y="5212080"/>
                  </a:lnTo>
                  <a:lnTo>
                    <a:pt x="8468868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7E0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386840" y="2311908"/>
              <a:ext cx="3488690" cy="671830"/>
            </a:xfrm>
            <a:custGeom>
              <a:avLst/>
              <a:gdLst/>
              <a:ahLst/>
              <a:cxnLst/>
              <a:rect l="l" t="t" r="r" b="b"/>
              <a:pathLst>
                <a:path w="3488690" h="671830">
                  <a:moveTo>
                    <a:pt x="3406443" y="614658"/>
                  </a:moveTo>
                  <a:lnTo>
                    <a:pt x="4571" y="0"/>
                  </a:lnTo>
                  <a:lnTo>
                    <a:pt x="0" y="28194"/>
                  </a:lnTo>
                  <a:lnTo>
                    <a:pt x="3401379" y="642764"/>
                  </a:lnTo>
                  <a:lnTo>
                    <a:pt x="3406443" y="614658"/>
                  </a:lnTo>
                  <a:close/>
                </a:path>
                <a:path w="3488690" h="671830">
                  <a:moveTo>
                    <a:pt x="3420618" y="664268"/>
                  </a:moveTo>
                  <a:lnTo>
                    <a:pt x="3420618" y="617219"/>
                  </a:lnTo>
                  <a:lnTo>
                    <a:pt x="3416046" y="645413"/>
                  </a:lnTo>
                  <a:lnTo>
                    <a:pt x="3401379" y="642764"/>
                  </a:lnTo>
                  <a:lnTo>
                    <a:pt x="3396234" y="671321"/>
                  </a:lnTo>
                  <a:lnTo>
                    <a:pt x="3420618" y="664268"/>
                  </a:lnTo>
                  <a:close/>
                </a:path>
                <a:path w="3488690" h="671830">
                  <a:moveTo>
                    <a:pt x="3420618" y="617219"/>
                  </a:moveTo>
                  <a:lnTo>
                    <a:pt x="3406443" y="614658"/>
                  </a:lnTo>
                  <a:lnTo>
                    <a:pt x="3401379" y="642764"/>
                  </a:lnTo>
                  <a:lnTo>
                    <a:pt x="3416046" y="645413"/>
                  </a:lnTo>
                  <a:lnTo>
                    <a:pt x="3420618" y="617219"/>
                  </a:lnTo>
                  <a:close/>
                </a:path>
                <a:path w="3488690" h="671830">
                  <a:moveTo>
                    <a:pt x="3488436" y="644651"/>
                  </a:moveTo>
                  <a:lnTo>
                    <a:pt x="3411474" y="586739"/>
                  </a:lnTo>
                  <a:lnTo>
                    <a:pt x="3406443" y="614658"/>
                  </a:lnTo>
                  <a:lnTo>
                    <a:pt x="3420618" y="617219"/>
                  </a:lnTo>
                  <a:lnTo>
                    <a:pt x="3420618" y="664268"/>
                  </a:lnTo>
                  <a:lnTo>
                    <a:pt x="3488436" y="644651"/>
                  </a:lnTo>
                  <a:close/>
                </a:path>
              </a:pathLst>
            </a:custGeom>
            <a:solidFill>
              <a:srgbClr val="0029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366772" y="2467355"/>
              <a:ext cx="1466850" cy="346075"/>
            </a:xfrm>
            <a:custGeom>
              <a:avLst/>
              <a:gdLst/>
              <a:ahLst/>
              <a:cxnLst/>
              <a:rect l="l" t="t" r="r" b="b"/>
              <a:pathLst>
                <a:path w="1466850" h="346075">
                  <a:moveTo>
                    <a:pt x="1466850" y="172973"/>
                  </a:moveTo>
                  <a:lnTo>
                    <a:pt x="1433939" y="121641"/>
                  </a:lnTo>
                  <a:lnTo>
                    <a:pt x="1378483" y="90648"/>
                  </a:lnTo>
                  <a:lnTo>
                    <a:pt x="1341798" y="76386"/>
                  </a:lnTo>
                  <a:lnTo>
                    <a:pt x="1299631" y="63063"/>
                  </a:lnTo>
                  <a:lnTo>
                    <a:pt x="1252347" y="50768"/>
                  </a:lnTo>
                  <a:lnTo>
                    <a:pt x="1200312" y="39589"/>
                  </a:lnTo>
                  <a:lnTo>
                    <a:pt x="1143892" y="29615"/>
                  </a:lnTo>
                  <a:lnTo>
                    <a:pt x="1083455" y="20933"/>
                  </a:lnTo>
                  <a:lnTo>
                    <a:pt x="1019365" y="13632"/>
                  </a:lnTo>
                  <a:lnTo>
                    <a:pt x="951989" y="7800"/>
                  </a:lnTo>
                  <a:lnTo>
                    <a:pt x="881693" y="3525"/>
                  </a:lnTo>
                  <a:lnTo>
                    <a:pt x="808843" y="896"/>
                  </a:lnTo>
                  <a:lnTo>
                    <a:pt x="733806" y="0"/>
                  </a:lnTo>
                  <a:lnTo>
                    <a:pt x="658759" y="896"/>
                  </a:lnTo>
                  <a:lnTo>
                    <a:pt x="585885" y="3525"/>
                  </a:lnTo>
                  <a:lnTo>
                    <a:pt x="515552" y="7800"/>
                  </a:lnTo>
                  <a:lnTo>
                    <a:pt x="448127" y="13632"/>
                  </a:lnTo>
                  <a:lnTo>
                    <a:pt x="383979" y="20933"/>
                  </a:lnTo>
                  <a:lnTo>
                    <a:pt x="323477" y="29615"/>
                  </a:lnTo>
                  <a:lnTo>
                    <a:pt x="266989" y="39589"/>
                  </a:lnTo>
                  <a:lnTo>
                    <a:pt x="214884" y="50768"/>
                  </a:lnTo>
                  <a:lnTo>
                    <a:pt x="167528" y="63063"/>
                  </a:lnTo>
                  <a:lnTo>
                    <a:pt x="125292" y="76386"/>
                  </a:lnTo>
                  <a:lnTo>
                    <a:pt x="88543" y="90648"/>
                  </a:lnTo>
                  <a:lnTo>
                    <a:pt x="32980" y="121641"/>
                  </a:lnTo>
                  <a:lnTo>
                    <a:pt x="3787" y="155334"/>
                  </a:lnTo>
                  <a:lnTo>
                    <a:pt x="0" y="172974"/>
                  </a:lnTo>
                  <a:lnTo>
                    <a:pt x="3787" y="190613"/>
                  </a:lnTo>
                  <a:lnTo>
                    <a:pt x="32980" y="224306"/>
                  </a:lnTo>
                  <a:lnTo>
                    <a:pt x="88543" y="255299"/>
                  </a:lnTo>
                  <a:lnTo>
                    <a:pt x="125292" y="269561"/>
                  </a:lnTo>
                  <a:lnTo>
                    <a:pt x="167528" y="282884"/>
                  </a:lnTo>
                  <a:lnTo>
                    <a:pt x="214884" y="295179"/>
                  </a:lnTo>
                  <a:lnTo>
                    <a:pt x="266989" y="306358"/>
                  </a:lnTo>
                  <a:lnTo>
                    <a:pt x="323477" y="316332"/>
                  </a:lnTo>
                  <a:lnTo>
                    <a:pt x="383979" y="325014"/>
                  </a:lnTo>
                  <a:lnTo>
                    <a:pt x="448127" y="332315"/>
                  </a:lnTo>
                  <a:lnTo>
                    <a:pt x="515552" y="338147"/>
                  </a:lnTo>
                  <a:lnTo>
                    <a:pt x="585885" y="342422"/>
                  </a:lnTo>
                  <a:lnTo>
                    <a:pt x="658759" y="345051"/>
                  </a:lnTo>
                  <a:lnTo>
                    <a:pt x="733806" y="345948"/>
                  </a:lnTo>
                  <a:lnTo>
                    <a:pt x="808843" y="345051"/>
                  </a:lnTo>
                  <a:lnTo>
                    <a:pt x="881693" y="342422"/>
                  </a:lnTo>
                  <a:lnTo>
                    <a:pt x="951989" y="338147"/>
                  </a:lnTo>
                  <a:lnTo>
                    <a:pt x="1019365" y="332315"/>
                  </a:lnTo>
                  <a:lnTo>
                    <a:pt x="1083455" y="325014"/>
                  </a:lnTo>
                  <a:lnTo>
                    <a:pt x="1143892" y="316332"/>
                  </a:lnTo>
                  <a:lnTo>
                    <a:pt x="1200312" y="306358"/>
                  </a:lnTo>
                  <a:lnTo>
                    <a:pt x="1252347" y="295179"/>
                  </a:lnTo>
                  <a:lnTo>
                    <a:pt x="1299631" y="282884"/>
                  </a:lnTo>
                  <a:lnTo>
                    <a:pt x="1341798" y="269561"/>
                  </a:lnTo>
                  <a:lnTo>
                    <a:pt x="1378483" y="255299"/>
                  </a:lnTo>
                  <a:lnTo>
                    <a:pt x="1433939" y="224306"/>
                  </a:lnTo>
                  <a:lnTo>
                    <a:pt x="1463071" y="190613"/>
                  </a:lnTo>
                  <a:lnTo>
                    <a:pt x="1466850" y="172973"/>
                  </a:lnTo>
                  <a:close/>
                </a:path>
              </a:pathLst>
            </a:custGeom>
            <a:solidFill>
              <a:srgbClr val="C7E0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54050" y="736345"/>
            <a:ext cx="775144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dirty="0">
                <a:solidFill>
                  <a:srgbClr val="002960"/>
                </a:solidFill>
              </a:rPr>
              <a:t>Volume</a:t>
            </a:r>
            <a:r>
              <a:rPr dirty="0" spc="-5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will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decline</a:t>
            </a:r>
            <a:r>
              <a:rPr dirty="0" spc="-50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significantly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over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the</a:t>
            </a:r>
            <a:r>
              <a:rPr dirty="0" spc="-4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next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decade</a:t>
            </a:r>
            <a:r>
              <a:rPr dirty="0" spc="-50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driven</a:t>
            </a:r>
          </a:p>
          <a:p>
            <a:pPr marL="12700">
              <a:lnSpc>
                <a:spcPts val="2275"/>
              </a:lnSpc>
            </a:pPr>
            <a:r>
              <a:rPr dirty="0">
                <a:solidFill>
                  <a:srgbClr val="002960"/>
                </a:solidFill>
              </a:rPr>
              <a:t>by</a:t>
            </a:r>
            <a:r>
              <a:rPr dirty="0" spc="-40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a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steady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decline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in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First-</a:t>
            </a:r>
            <a:r>
              <a:rPr dirty="0">
                <a:solidFill>
                  <a:srgbClr val="002960"/>
                </a:solidFill>
              </a:rPr>
              <a:t>Class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Mail,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the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most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>
                <a:solidFill>
                  <a:srgbClr val="002960"/>
                </a:solidFill>
              </a:rPr>
              <a:t>profitable</a:t>
            </a:r>
            <a:r>
              <a:rPr dirty="0" spc="-35">
                <a:solidFill>
                  <a:srgbClr val="002960"/>
                </a:solidFill>
              </a:rPr>
              <a:t> </a:t>
            </a:r>
            <a:r>
              <a:rPr dirty="0" spc="-10">
                <a:solidFill>
                  <a:srgbClr val="002960"/>
                </a:solidFill>
              </a:rPr>
              <a:t>segment</a:t>
            </a:r>
          </a:p>
        </p:txBody>
      </p:sp>
      <p:sp>
        <p:nvSpPr>
          <p:cNvPr id="40" name="object 40" descr=""/>
          <p:cNvSpPr txBox="1"/>
          <p:nvPr/>
        </p:nvSpPr>
        <p:spPr>
          <a:xfrm>
            <a:off x="938275" y="1549400"/>
            <a:ext cx="2350770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65CC"/>
                </a:solidFill>
                <a:latin typeface="Arial"/>
                <a:cs typeface="Arial"/>
              </a:rPr>
              <a:t>BCG</a:t>
            </a:r>
            <a:r>
              <a:rPr dirty="0" sz="1800" spc="-25" b="1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065CC"/>
                </a:solidFill>
                <a:latin typeface="Arial"/>
                <a:cs typeface="Arial"/>
              </a:rPr>
              <a:t>volume</a:t>
            </a:r>
            <a:r>
              <a:rPr dirty="0" sz="1800" spc="-20" b="1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065CC"/>
                </a:solidFill>
                <a:latin typeface="Arial"/>
                <a:cs typeface="Arial"/>
              </a:rPr>
              <a:t>forecast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7F7F7F"/>
                </a:solidFill>
                <a:latin typeface="Arial MT"/>
                <a:cs typeface="Arial MT"/>
              </a:rPr>
              <a:t>Billions</a:t>
            </a:r>
            <a:r>
              <a:rPr dirty="0" sz="1600" spc="-35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7F7F7F"/>
                </a:solidFill>
                <a:latin typeface="Arial MT"/>
                <a:cs typeface="Arial MT"/>
              </a:rPr>
              <a:t>of</a:t>
            </a:r>
            <a:r>
              <a:rPr dirty="0" sz="1600" spc="-3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7F7F7F"/>
                </a:solidFill>
                <a:latin typeface="Arial MT"/>
                <a:cs typeface="Arial MT"/>
              </a:rPr>
              <a:t>pieces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251700" y="2283207"/>
            <a:ext cx="1006475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Change</a:t>
            </a:r>
            <a:r>
              <a:rPr dirty="0" sz="1600" spc="-25" b="1">
                <a:latin typeface="Arial"/>
                <a:cs typeface="Arial"/>
              </a:rPr>
              <a:t> in </a:t>
            </a:r>
            <a:r>
              <a:rPr dirty="0" sz="1600" spc="-10" b="1">
                <a:latin typeface="Arial"/>
                <a:cs typeface="Arial"/>
              </a:rPr>
              <a:t>volume 2009-</a:t>
            </a:r>
            <a:r>
              <a:rPr dirty="0" sz="1600" spc="-20" b="1">
                <a:latin typeface="Arial"/>
                <a:cs typeface="Arial"/>
              </a:rPr>
              <a:t>2020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529575" y="2283187"/>
            <a:ext cx="1732280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Arial"/>
                <a:cs typeface="Arial"/>
              </a:rPr>
              <a:t>Portion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10" b="1">
                <a:latin typeface="Arial"/>
                <a:cs typeface="Arial"/>
              </a:rPr>
              <a:t> margin </a:t>
            </a:r>
            <a:r>
              <a:rPr dirty="0" sz="1600" b="1">
                <a:latin typeface="Arial"/>
                <a:cs typeface="Arial"/>
              </a:rPr>
              <a:t>available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cover </a:t>
            </a:r>
            <a:r>
              <a:rPr dirty="0" sz="1600" b="1">
                <a:latin typeface="Arial"/>
                <a:cs typeface="Arial"/>
              </a:rPr>
              <a:t>fixed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costs,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2009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259639" y="3104197"/>
            <a:ext cx="2940685" cy="11430"/>
            <a:chOff x="6259639" y="3104197"/>
            <a:chExt cx="2940685" cy="11430"/>
          </a:xfrm>
        </p:grpSpPr>
        <p:sp>
          <p:nvSpPr>
            <p:cNvPr id="44" name="object 44" descr=""/>
            <p:cNvSpPr/>
            <p:nvPr/>
          </p:nvSpPr>
          <p:spPr>
            <a:xfrm>
              <a:off x="6264402" y="3108960"/>
              <a:ext cx="1061085" cy="1905"/>
            </a:xfrm>
            <a:custGeom>
              <a:avLst/>
              <a:gdLst/>
              <a:ahLst/>
              <a:cxnLst/>
              <a:rect l="l" t="t" r="r" b="b"/>
              <a:pathLst>
                <a:path w="1061084" h="1905">
                  <a:moveTo>
                    <a:pt x="0" y="0"/>
                  </a:moveTo>
                  <a:lnTo>
                    <a:pt x="1060704" y="152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542276" y="3108960"/>
              <a:ext cx="1652905" cy="0"/>
            </a:xfrm>
            <a:custGeom>
              <a:avLst/>
              <a:gdLst/>
              <a:ahLst/>
              <a:cxnLst/>
              <a:rect l="l" t="t" r="r" b="b"/>
              <a:pathLst>
                <a:path w="1652904" h="0">
                  <a:moveTo>
                    <a:pt x="0" y="0"/>
                  </a:moveTo>
                  <a:lnTo>
                    <a:pt x="165277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251702" y="3695954"/>
            <a:ext cx="977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-31 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251702" y="4998201"/>
            <a:ext cx="9150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008000"/>
                </a:solidFill>
                <a:latin typeface="Arial"/>
                <a:cs typeface="Arial"/>
              </a:rPr>
              <a:t>+4 </a:t>
            </a:r>
            <a:r>
              <a:rPr dirty="0" sz="1600" spc="-10" b="1">
                <a:solidFill>
                  <a:srgbClr val="00800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527807" y="2533903"/>
            <a:ext cx="1106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2960"/>
                </a:solidFill>
                <a:latin typeface="Arial"/>
                <a:cs typeface="Arial"/>
              </a:rPr>
              <a:t>(1.5%)</a:t>
            </a:r>
            <a:r>
              <a:rPr dirty="0" sz="1200" spc="-5" b="1">
                <a:solidFill>
                  <a:srgbClr val="00296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2960"/>
                </a:solidFill>
                <a:latin typeface="Arial"/>
                <a:cs typeface="Arial"/>
              </a:rPr>
              <a:t>per</a:t>
            </a:r>
            <a:r>
              <a:rPr dirty="0" sz="1200" spc="-20" b="1">
                <a:solidFill>
                  <a:srgbClr val="002960"/>
                </a:solidFill>
                <a:latin typeface="Arial"/>
                <a:cs typeface="Arial"/>
              </a:rPr>
              <a:t> year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915141" y="3695945"/>
            <a:ext cx="4318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latin typeface="Arial"/>
                <a:cs typeface="Arial"/>
              </a:rPr>
              <a:t>71%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915141" y="4998193"/>
            <a:ext cx="4318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latin typeface="Arial"/>
                <a:cs typeface="Arial"/>
              </a:rPr>
              <a:t>21%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915141" y="5818865"/>
            <a:ext cx="3187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latin typeface="Arial"/>
                <a:cs typeface="Arial"/>
              </a:rPr>
              <a:t>8%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54050" y="542797"/>
            <a:ext cx="2025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Base</a:t>
            </a:r>
            <a:r>
              <a:rPr dirty="0" sz="1200" spc="-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Case:</a:t>
            </a:r>
            <a:r>
              <a:rPr dirty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 MT"/>
                <a:cs typeface="Arial MT"/>
              </a:rPr>
              <a:t>Volume</a:t>
            </a:r>
            <a:r>
              <a:rPr dirty="0" sz="12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Arial MT"/>
                <a:cs typeface="Arial MT"/>
              </a:rPr>
              <a:t>Declines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940300" y="3228086"/>
            <a:ext cx="3638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Arial MT"/>
                <a:cs typeface="Arial MT"/>
              </a:rPr>
              <a:t>150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094233" y="4979153"/>
            <a:ext cx="8496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 MT"/>
                <a:cs typeface="Arial MT"/>
              </a:rPr>
              <a:t>Standard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094233" y="3700526"/>
            <a:ext cx="985519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Class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1384553" y="3308413"/>
            <a:ext cx="3573779" cy="144780"/>
            <a:chOff x="1384553" y="3308413"/>
            <a:chExt cx="3573779" cy="144780"/>
          </a:xfrm>
        </p:grpSpPr>
        <p:sp>
          <p:nvSpPr>
            <p:cNvPr id="57" name="object 57" descr=""/>
            <p:cNvSpPr/>
            <p:nvPr/>
          </p:nvSpPr>
          <p:spPr>
            <a:xfrm>
              <a:off x="1384553" y="3375660"/>
              <a:ext cx="3488054" cy="0"/>
            </a:xfrm>
            <a:custGeom>
              <a:avLst/>
              <a:gdLst/>
              <a:ahLst/>
              <a:cxnLst/>
              <a:rect l="l" t="t" r="r" b="b"/>
              <a:pathLst>
                <a:path w="3488054" h="0">
                  <a:moveTo>
                    <a:pt x="0" y="0"/>
                  </a:moveTo>
                  <a:lnTo>
                    <a:pt x="3487674" y="0"/>
                  </a:lnTo>
                </a:path>
              </a:pathLst>
            </a:custGeom>
            <a:ln w="952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037" y="3308413"/>
              <a:ext cx="85725" cy="144398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1319275" y="5818865"/>
            <a:ext cx="591629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8587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(e.g.,</a:t>
            </a:r>
            <a:r>
              <a:rPr dirty="0" sz="1600" spc="30">
                <a:latin typeface="Arial MT"/>
                <a:cs typeface="Arial MT"/>
              </a:rPr>
              <a:t>  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&lt;-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  <a:p>
            <a:pPr marL="378587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packages,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155315" algn="l"/>
                <a:tab pos="3785870" algn="l"/>
              </a:tabLst>
            </a:pPr>
            <a:r>
              <a:rPr dirty="0" sz="1600" spc="-20">
                <a:latin typeface="Arial MT"/>
                <a:cs typeface="Arial MT"/>
              </a:rPr>
              <a:t>2009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0">
                <a:latin typeface="Arial MT"/>
                <a:cs typeface="Arial MT"/>
              </a:rPr>
              <a:t>2020</a:t>
            </a: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periodicals)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435102" y="2643628"/>
            <a:ext cx="3638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latin typeface="Arial MT"/>
                <a:cs typeface="Arial MT"/>
              </a:rPr>
              <a:t>177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86168" y="1477899"/>
            <a:ext cx="8608060" cy="4955540"/>
            <a:chOff x="686168" y="1477899"/>
            <a:chExt cx="8608060" cy="4955540"/>
          </a:xfrm>
        </p:grpSpPr>
        <p:sp>
          <p:nvSpPr>
            <p:cNvPr id="3" name="object 3" descr=""/>
            <p:cNvSpPr/>
            <p:nvPr/>
          </p:nvSpPr>
          <p:spPr>
            <a:xfrm>
              <a:off x="695693" y="1487424"/>
              <a:ext cx="8589010" cy="4936490"/>
            </a:xfrm>
            <a:custGeom>
              <a:avLst/>
              <a:gdLst/>
              <a:ahLst/>
              <a:cxnLst/>
              <a:rect l="l" t="t" r="r" b="b"/>
              <a:pathLst>
                <a:path w="8589010" h="4936490">
                  <a:moveTo>
                    <a:pt x="0" y="0"/>
                  </a:moveTo>
                  <a:lnTo>
                    <a:pt x="0" y="4936248"/>
                  </a:lnTo>
                  <a:lnTo>
                    <a:pt x="8588514" y="4936248"/>
                  </a:lnTo>
                  <a:lnTo>
                    <a:pt x="85885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95693" y="1488186"/>
              <a:ext cx="8589010" cy="676275"/>
            </a:xfrm>
            <a:custGeom>
              <a:avLst/>
              <a:gdLst/>
              <a:ahLst/>
              <a:cxnLst/>
              <a:rect l="l" t="t" r="r" b="b"/>
              <a:pathLst>
                <a:path w="8589010" h="676275">
                  <a:moveTo>
                    <a:pt x="8588514" y="675894"/>
                  </a:moveTo>
                  <a:lnTo>
                    <a:pt x="8588514" y="0"/>
                  </a:lnTo>
                  <a:lnTo>
                    <a:pt x="0" y="0"/>
                  </a:lnTo>
                  <a:lnTo>
                    <a:pt x="0" y="675894"/>
                  </a:lnTo>
                  <a:lnTo>
                    <a:pt x="8588514" y="6758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7382" y="1532639"/>
            <a:ext cx="1849755" cy="575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USPS</a:t>
            </a:r>
            <a:r>
              <a:rPr dirty="0" sz="2000" spc="-5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dirty="0" sz="1600" spc="-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30072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Overall</a:t>
            </a:r>
            <a:r>
              <a:rPr dirty="0" spc="-60"/>
              <a:t> </a:t>
            </a:r>
            <a:r>
              <a:rPr dirty="0"/>
              <a:t>revenue</a:t>
            </a:r>
            <a:r>
              <a:rPr dirty="0" spc="-50"/>
              <a:t> </a:t>
            </a:r>
            <a:r>
              <a:rPr dirty="0"/>
              <a:t>will</a:t>
            </a:r>
            <a:r>
              <a:rPr dirty="0" spc="-45"/>
              <a:t> </a:t>
            </a:r>
            <a:r>
              <a:rPr dirty="0"/>
              <a:t>slightly</a:t>
            </a:r>
            <a:r>
              <a:rPr dirty="0" spc="-50"/>
              <a:t> </a:t>
            </a:r>
            <a:r>
              <a:rPr dirty="0"/>
              <a:t>increase,</a:t>
            </a:r>
            <a:r>
              <a:rPr dirty="0" spc="-50"/>
              <a:t> </a:t>
            </a:r>
            <a:r>
              <a:rPr dirty="0"/>
              <a:t>as</a:t>
            </a:r>
            <a:r>
              <a:rPr dirty="0" spc="-45"/>
              <a:t> </a:t>
            </a:r>
            <a:r>
              <a:rPr dirty="0" spc="-10"/>
              <a:t>inflation-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price</a:t>
            </a:r>
            <a:r>
              <a:rPr dirty="0" spc="-50"/>
              <a:t> </a:t>
            </a:r>
            <a:r>
              <a:rPr dirty="0" spc="-10"/>
              <a:t>increases </a:t>
            </a:r>
            <a:r>
              <a:rPr dirty="0"/>
              <a:t>will</a:t>
            </a:r>
            <a:r>
              <a:rPr dirty="0" spc="-45"/>
              <a:t> </a:t>
            </a:r>
            <a:r>
              <a:rPr dirty="0"/>
              <a:t>offset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volume</a:t>
            </a:r>
            <a:r>
              <a:rPr dirty="0" spc="-45"/>
              <a:t> </a:t>
            </a:r>
            <a:r>
              <a:rPr dirty="0"/>
              <a:t>decline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shift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Standard</a:t>
            </a:r>
            <a:r>
              <a:rPr dirty="0" spc="-45"/>
              <a:t> </a:t>
            </a:r>
            <a:r>
              <a:rPr dirty="0" spc="-20"/>
              <a:t>Mail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493697" y="3036392"/>
            <a:ext cx="6846570" cy="1933575"/>
            <a:chOff x="1493697" y="3036392"/>
            <a:chExt cx="6846570" cy="1933575"/>
          </a:xfrm>
        </p:grpSpPr>
        <p:sp>
          <p:nvSpPr>
            <p:cNvPr id="8" name="object 8" descr=""/>
            <p:cNvSpPr/>
            <p:nvPr/>
          </p:nvSpPr>
          <p:spPr>
            <a:xfrm>
              <a:off x="2670035" y="3041903"/>
              <a:ext cx="4486910" cy="1515110"/>
            </a:xfrm>
            <a:custGeom>
              <a:avLst/>
              <a:gdLst/>
              <a:ahLst/>
              <a:cxnLst/>
              <a:rect l="l" t="t" r="r" b="b"/>
              <a:pathLst>
                <a:path w="4486909" h="1515110">
                  <a:moveTo>
                    <a:pt x="4095762" y="0"/>
                  </a:moveTo>
                  <a:lnTo>
                    <a:pt x="4486668" y="0"/>
                  </a:lnTo>
                </a:path>
                <a:path w="4486909" h="1515110">
                  <a:moveTo>
                    <a:pt x="2734055" y="1514868"/>
                  </a:moveTo>
                  <a:lnTo>
                    <a:pt x="3124199" y="1514868"/>
                  </a:lnTo>
                </a:path>
                <a:path w="4486909" h="1515110">
                  <a:moveTo>
                    <a:pt x="1362455" y="1171968"/>
                  </a:moveTo>
                  <a:lnTo>
                    <a:pt x="1752599" y="1171968"/>
                  </a:lnTo>
                </a:path>
                <a:path w="4486909" h="1515110">
                  <a:moveTo>
                    <a:pt x="0" y="114300"/>
                  </a:moveTo>
                  <a:lnTo>
                    <a:pt x="390906" y="114300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98485" y="3155454"/>
              <a:ext cx="971550" cy="1800225"/>
            </a:xfrm>
            <a:custGeom>
              <a:avLst/>
              <a:gdLst/>
              <a:ahLst/>
              <a:cxnLst/>
              <a:rect l="l" t="t" r="r" b="b"/>
              <a:pathLst>
                <a:path w="971550" h="1800225">
                  <a:moveTo>
                    <a:pt x="0" y="17998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799843"/>
                  </a:lnTo>
                  <a:lnTo>
                    <a:pt x="0" y="17998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98485" y="3155454"/>
              <a:ext cx="971550" cy="1800225"/>
            </a:xfrm>
            <a:custGeom>
              <a:avLst/>
              <a:gdLst/>
              <a:ahLst/>
              <a:cxnLst/>
              <a:rect l="l" t="t" r="r" b="b"/>
              <a:pathLst>
                <a:path w="971550" h="1800225">
                  <a:moveTo>
                    <a:pt x="0" y="17998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799843"/>
                  </a:lnTo>
                  <a:lnTo>
                    <a:pt x="0" y="17998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60179" y="3155454"/>
              <a:ext cx="971550" cy="1057275"/>
            </a:xfrm>
            <a:custGeom>
              <a:avLst/>
              <a:gdLst/>
              <a:ahLst/>
              <a:cxnLst/>
              <a:rect l="l" t="t" r="r" b="b"/>
              <a:pathLst>
                <a:path w="971550" h="1057275">
                  <a:moveTo>
                    <a:pt x="0" y="1056894"/>
                  </a:moveTo>
                  <a:lnTo>
                    <a:pt x="0" y="0"/>
                  </a:lnTo>
                  <a:lnTo>
                    <a:pt x="971549" y="0"/>
                  </a:lnTo>
                  <a:lnTo>
                    <a:pt x="971549" y="1056894"/>
                  </a:lnTo>
                  <a:lnTo>
                    <a:pt x="0" y="10568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60179" y="3155454"/>
              <a:ext cx="971550" cy="1057275"/>
            </a:xfrm>
            <a:custGeom>
              <a:avLst/>
              <a:gdLst/>
              <a:ahLst/>
              <a:cxnLst/>
              <a:rect l="l" t="t" r="r" b="b"/>
              <a:pathLst>
                <a:path w="971550" h="1057275">
                  <a:moveTo>
                    <a:pt x="0" y="1056894"/>
                  </a:moveTo>
                  <a:lnTo>
                    <a:pt x="0" y="0"/>
                  </a:lnTo>
                  <a:lnTo>
                    <a:pt x="971549" y="0"/>
                  </a:lnTo>
                  <a:lnTo>
                    <a:pt x="971549" y="1056894"/>
                  </a:lnTo>
                  <a:lnTo>
                    <a:pt x="0" y="10568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421873" y="4212348"/>
              <a:ext cx="981075" cy="342900"/>
            </a:xfrm>
            <a:custGeom>
              <a:avLst/>
              <a:gdLst/>
              <a:ahLst/>
              <a:cxnLst/>
              <a:rect l="l" t="t" r="r" b="b"/>
              <a:pathLst>
                <a:path w="981075" h="342900">
                  <a:moveTo>
                    <a:pt x="0" y="342900"/>
                  </a:moveTo>
                  <a:lnTo>
                    <a:pt x="0" y="0"/>
                  </a:lnTo>
                  <a:lnTo>
                    <a:pt x="980694" y="0"/>
                  </a:lnTo>
                  <a:lnTo>
                    <a:pt x="980694" y="3429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421873" y="4212348"/>
              <a:ext cx="981075" cy="342900"/>
            </a:xfrm>
            <a:custGeom>
              <a:avLst/>
              <a:gdLst/>
              <a:ahLst/>
              <a:cxnLst/>
              <a:rect l="l" t="t" r="r" b="b"/>
              <a:pathLst>
                <a:path w="981075" h="342900">
                  <a:moveTo>
                    <a:pt x="0" y="342900"/>
                  </a:moveTo>
                  <a:lnTo>
                    <a:pt x="0" y="0"/>
                  </a:lnTo>
                  <a:lnTo>
                    <a:pt x="980694" y="0"/>
                  </a:lnTo>
                  <a:lnTo>
                    <a:pt x="980694" y="3429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92711" y="3041154"/>
              <a:ext cx="971550" cy="1514475"/>
            </a:xfrm>
            <a:custGeom>
              <a:avLst/>
              <a:gdLst/>
              <a:ahLst/>
              <a:cxnLst/>
              <a:rect l="l" t="t" r="r" b="b"/>
              <a:pathLst>
                <a:path w="971550" h="1514475">
                  <a:moveTo>
                    <a:pt x="0" y="1514094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514093"/>
                  </a:lnTo>
                  <a:lnTo>
                    <a:pt x="0" y="15140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92711" y="3041154"/>
              <a:ext cx="971550" cy="1514475"/>
            </a:xfrm>
            <a:custGeom>
              <a:avLst/>
              <a:gdLst/>
              <a:ahLst/>
              <a:cxnLst/>
              <a:rect l="l" t="t" r="r" b="b"/>
              <a:pathLst>
                <a:path w="971550" h="1514475">
                  <a:moveTo>
                    <a:pt x="0" y="1514094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514093"/>
                  </a:lnTo>
                  <a:lnTo>
                    <a:pt x="0" y="15140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54418" y="3041154"/>
              <a:ext cx="971550" cy="1914525"/>
            </a:xfrm>
            <a:custGeom>
              <a:avLst/>
              <a:gdLst/>
              <a:ahLst/>
              <a:cxnLst/>
              <a:rect l="l" t="t" r="r" b="b"/>
              <a:pathLst>
                <a:path w="971550" h="1914525">
                  <a:moveTo>
                    <a:pt x="0" y="19141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914143"/>
                  </a:lnTo>
                  <a:lnTo>
                    <a:pt x="0" y="19141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54418" y="3041154"/>
              <a:ext cx="971550" cy="1914525"/>
            </a:xfrm>
            <a:custGeom>
              <a:avLst/>
              <a:gdLst/>
              <a:ahLst/>
              <a:cxnLst/>
              <a:rect l="l" t="t" r="r" b="b"/>
              <a:pathLst>
                <a:path w="971550" h="1914525">
                  <a:moveTo>
                    <a:pt x="0" y="1914143"/>
                  </a:moveTo>
                  <a:lnTo>
                    <a:pt x="0" y="0"/>
                  </a:lnTo>
                  <a:lnTo>
                    <a:pt x="971550" y="0"/>
                  </a:lnTo>
                  <a:lnTo>
                    <a:pt x="971550" y="1914143"/>
                  </a:lnTo>
                  <a:lnTo>
                    <a:pt x="0" y="19141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07985" y="4955298"/>
              <a:ext cx="6817995" cy="0"/>
            </a:xfrm>
            <a:custGeom>
              <a:avLst/>
              <a:gdLst/>
              <a:ahLst/>
              <a:cxnLst/>
              <a:rect l="l" t="t" r="r" b="b"/>
              <a:pathLst>
                <a:path w="6817995" h="0">
                  <a:moveTo>
                    <a:pt x="0" y="0"/>
                  </a:moveTo>
                  <a:lnTo>
                    <a:pt x="6817626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48193" y="4586490"/>
              <a:ext cx="6553834" cy="351790"/>
            </a:xfrm>
            <a:custGeom>
              <a:avLst/>
              <a:gdLst/>
              <a:ahLst/>
              <a:cxnLst/>
              <a:rect l="l" t="t" r="r" b="b"/>
              <a:pathLst>
                <a:path w="6553834" h="351789">
                  <a:moveTo>
                    <a:pt x="1094994" y="0"/>
                  </a:moveTo>
                  <a:lnTo>
                    <a:pt x="0" y="294132"/>
                  </a:lnTo>
                  <a:lnTo>
                    <a:pt x="0" y="351282"/>
                  </a:lnTo>
                  <a:lnTo>
                    <a:pt x="1094994" y="57150"/>
                  </a:lnTo>
                  <a:lnTo>
                    <a:pt x="1094994" y="0"/>
                  </a:lnTo>
                  <a:close/>
                </a:path>
                <a:path w="6553834" h="351789">
                  <a:moveTo>
                    <a:pt x="6553213" y="0"/>
                  </a:moveTo>
                  <a:lnTo>
                    <a:pt x="5457456" y="294132"/>
                  </a:lnTo>
                  <a:lnTo>
                    <a:pt x="5457456" y="351282"/>
                  </a:lnTo>
                  <a:lnTo>
                    <a:pt x="6553213" y="57150"/>
                  </a:lnTo>
                  <a:lnTo>
                    <a:pt x="65532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05649" y="4643640"/>
              <a:ext cx="1096010" cy="294640"/>
            </a:xfrm>
            <a:custGeom>
              <a:avLst/>
              <a:gdLst/>
              <a:ahLst/>
              <a:cxnLst/>
              <a:rect l="l" t="t" r="r" b="b"/>
              <a:pathLst>
                <a:path w="1096009" h="294639">
                  <a:moveTo>
                    <a:pt x="0" y="294131"/>
                  </a:moveTo>
                  <a:lnTo>
                    <a:pt x="109575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105649" y="4586490"/>
              <a:ext cx="1096010" cy="294640"/>
            </a:xfrm>
            <a:custGeom>
              <a:avLst/>
              <a:gdLst/>
              <a:ahLst/>
              <a:cxnLst/>
              <a:rect l="l" t="t" r="r" b="b"/>
              <a:pathLst>
                <a:path w="1096009" h="294639">
                  <a:moveTo>
                    <a:pt x="0" y="294131"/>
                  </a:moveTo>
                  <a:lnTo>
                    <a:pt x="109575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648193" y="4643640"/>
              <a:ext cx="1095375" cy="294640"/>
            </a:xfrm>
            <a:custGeom>
              <a:avLst/>
              <a:gdLst/>
              <a:ahLst/>
              <a:cxnLst/>
              <a:rect l="l" t="t" r="r" b="b"/>
              <a:pathLst>
                <a:path w="1095375" h="294639">
                  <a:moveTo>
                    <a:pt x="0" y="294131"/>
                  </a:moveTo>
                  <a:lnTo>
                    <a:pt x="109499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48193" y="4586490"/>
              <a:ext cx="1095375" cy="294640"/>
            </a:xfrm>
            <a:custGeom>
              <a:avLst/>
              <a:gdLst/>
              <a:ahLst/>
              <a:cxnLst/>
              <a:rect l="l" t="t" r="r" b="b"/>
              <a:pathLst>
                <a:path w="1095375" h="294639">
                  <a:moveTo>
                    <a:pt x="0" y="294131"/>
                  </a:moveTo>
                  <a:lnTo>
                    <a:pt x="109499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781538" y="5040894"/>
            <a:ext cx="11430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Price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impact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92711" y="3041904"/>
            <a:ext cx="971550" cy="151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6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$16.8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384452" y="5040894"/>
            <a:ext cx="128841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Mix shift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from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dirty="0" sz="16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to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Standard</a:t>
            </a:r>
            <a:r>
              <a:rPr dirty="0" baseline="25252" sz="1650" spc="-15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baseline="25252" sz="165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421873" y="4213872"/>
            <a:ext cx="981075" cy="3429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35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$3.8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060179" y="3545076"/>
            <a:ext cx="9715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$11.8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685933" y="5040870"/>
            <a:ext cx="83693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821637" y="2869201"/>
            <a:ext cx="7258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$68.1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B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144197" y="5040870"/>
            <a:ext cx="13455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279087" y="2754860"/>
            <a:ext cx="7258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$69.3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B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8024" y="2225611"/>
            <a:ext cx="2034539" cy="1108710"/>
            <a:chOff x="3348024" y="2225611"/>
            <a:chExt cx="2034539" cy="1108710"/>
          </a:xfrm>
        </p:grpSpPr>
        <p:sp>
          <p:nvSpPr>
            <p:cNvPr id="35" name="object 35" descr=""/>
            <p:cNvSpPr/>
            <p:nvPr/>
          </p:nvSpPr>
          <p:spPr>
            <a:xfrm>
              <a:off x="3378695" y="2256281"/>
              <a:ext cx="2003425" cy="1077595"/>
            </a:xfrm>
            <a:custGeom>
              <a:avLst/>
              <a:gdLst/>
              <a:ahLst/>
              <a:cxnLst/>
              <a:rect l="l" t="t" r="r" b="b"/>
              <a:pathLst>
                <a:path w="2003425" h="1077595">
                  <a:moveTo>
                    <a:pt x="2003298" y="874775"/>
                  </a:moveTo>
                  <a:lnTo>
                    <a:pt x="2003298" y="0"/>
                  </a:lnTo>
                  <a:lnTo>
                    <a:pt x="0" y="0"/>
                  </a:lnTo>
                  <a:lnTo>
                    <a:pt x="0" y="874776"/>
                  </a:lnTo>
                  <a:lnTo>
                    <a:pt x="333756" y="874776"/>
                  </a:lnTo>
                  <a:lnTo>
                    <a:pt x="552450" y="1077468"/>
                  </a:lnTo>
                  <a:lnTo>
                    <a:pt x="834390" y="874776"/>
                  </a:lnTo>
                  <a:lnTo>
                    <a:pt x="2003298" y="87477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52787" y="2230373"/>
              <a:ext cx="2003425" cy="1078230"/>
            </a:xfrm>
            <a:custGeom>
              <a:avLst/>
              <a:gdLst/>
              <a:ahLst/>
              <a:cxnLst/>
              <a:rect l="l" t="t" r="r" b="b"/>
              <a:pathLst>
                <a:path w="2003425" h="1078229">
                  <a:moveTo>
                    <a:pt x="2003298" y="874775"/>
                  </a:moveTo>
                  <a:lnTo>
                    <a:pt x="2003298" y="0"/>
                  </a:lnTo>
                  <a:lnTo>
                    <a:pt x="0" y="0"/>
                  </a:lnTo>
                  <a:lnTo>
                    <a:pt x="0" y="874776"/>
                  </a:lnTo>
                  <a:lnTo>
                    <a:pt x="333756" y="874776"/>
                  </a:lnTo>
                  <a:lnTo>
                    <a:pt x="552450" y="1078230"/>
                  </a:lnTo>
                  <a:lnTo>
                    <a:pt x="835152" y="874776"/>
                  </a:lnTo>
                  <a:lnTo>
                    <a:pt x="2003298" y="874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352787" y="2230373"/>
              <a:ext cx="2003425" cy="1078230"/>
            </a:xfrm>
            <a:custGeom>
              <a:avLst/>
              <a:gdLst/>
              <a:ahLst/>
              <a:cxnLst/>
              <a:rect l="l" t="t" r="r" b="b"/>
              <a:pathLst>
                <a:path w="2003425" h="1078229">
                  <a:moveTo>
                    <a:pt x="0" y="0"/>
                  </a:moveTo>
                  <a:lnTo>
                    <a:pt x="0" y="874776"/>
                  </a:lnTo>
                  <a:lnTo>
                    <a:pt x="333756" y="874776"/>
                  </a:lnTo>
                  <a:lnTo>
                    <a:pt x="552450" y="1078230"/>
                  </a:lnTo>
                  <a:lnTo>
                    <a:pt x="835152" y="874776"/>
                  </a:lnTo>
                  <a:lnTo>
                    <a:pt x="2003298" y="874775"/>
                  </a:lnTo>
                  <a:lnTo>
                    <a:pt x="2003298" y="0"/>
                  </a:lnTo>
                  <a:lnTo>
                    <a:pt x="33375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65741" y="2286258"/>
            <a:ext cx="1974214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add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t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ona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284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27</a:t>
            </a:r>
            <a:r>
              <a:rPr dirty="0" sz="1200" spc="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B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p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eces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5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ost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(15%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tota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).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Assumes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9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oss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ast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ty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2540304" y="5529656"/>
            <a:ext cx="1873250" cy="1046480"/>
            <a:chOff x="2540304" y="5529656"/>
            <a:chExt cx="1873250" cy="1046480"/>
          </a:xfrm>
        </p:grpSpPr>
        <p:sp>
          <p:nvSpPr>
            <p:cNvPr id="40" name="object 40" descr=""/>
            <p:cNvSpPr/>
            <p:nvPr/>
          </p:nvSpPr>
          <p:spPr>
            <a:xfrm>
              <a:off x="2570213" y="5559564"/>
              <a:ext cx="1843405" cy="1016635"/>
            </a:xfrm>
            <a:custGeom>
              <a:avLst/>
              <a:gdLst/>
              <a:ahLst/>
              <a:cxnLst/>
              <a:rect l="l" t="t" r="r" b="b"/>
              <a:pathLst>
                <a:path w="1843404" h="1016634">
                  <a:moveTo>
                    <a:pt x="1843277" y="1016508"/>
                  </a:moveTo>
                  <a:lnTo>
                    <a:pt x="1843277" y="184404"/>
                  </a:lnTo>
                  <a:lnTo>
                    <a:pt x="1536192" y="184404"/>
                  </a:lnTo>
                  <a:lnTo>
                    <a:pt x="1841754" y="0"/>
                  </a:lnTo>
                  <a:lnTo>
                    <a:pt x="1075182" y="184404"/>
                  </a:lnTo>
                  <a:lnTo>
                    <a:pt x="0" y="184404"/>
                  </a:lnTo>
                  <a:lnTo>
                    <a:pt x="0" y="1016508"/>
                  </a:lnTo>
                  <a:lnTo>
                    <a:pt x="1843277" y="101650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545067" y="5534418"/>
              <a:ext cx="1843405" cy="1016000"/>
            </a:xfrm>
            <a:custGeom>
              <a:avLst/>
              <a:gdLst/>
              <a:ahLst/>
              <a:cxnLst/>
              <a:rect l="l" t="t" r="r" b="b"/>
              <a:pathLst>
                <a:path w="1843404" h="1016000">
                  <a:moveTo>
                    <a:pt x="1843277" y="1015746"/>
                  </a:moveTo>
                  <a:lnTo>
                    <a:pt x="1843277" y="184404"/>
                  </a:lnTo>
                  <a:lnTo>
                    <a:pt x="1535430" y="184404"/>
                  </a:lnTo>
                  <a:lnTo>
                    <a:pt x="1840992" y="0"/>
                  </a:lnTo>
                  <a:lnTo>
                    <a:pt x="1075182" y="184404"/>
                  </a:lnTo>
                  <a:lnTo>
                    <a:pt x="0" y="184404"/>
                  </a:lnTo>
                  <a:lnTo>
                    <a:pt x="0" y="1015746"/>
                  </a:lnTo>
                  <a:lnTo>
                    <a:pt x="1843277" y="1015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545067" y="5534418"/>
              <a:ext cx="1843405" cy="1016000"/>
            </a:xfrm>
            <a:custGeom>
              <a:avLst/>
              <a:gdLst/>
              <a:ahLst/>
              <a:cxnLst/>
              <a:rect l="l" t="t" r="r" b="b"/>
              <a:pathLst>
                <a:path w="1843404" h="1016000">
                  <a:moveTo>
                    <a:pt x="0" y="184404"/>
                  </a:moveTo>
                  <a:lnTo>
                    <a:pt x="0" y="1015746"/>
                  </a:lnTo>
                  <a:lnTo>
                    <a:pt x="1843277" y="1015746"/>
                  </a:lnTo>
                  <a:lnTo>
                    <a:pt x="1843277" y="184404"/>
                  </a:lnTo>
                  <a:lnTo>
                    <a:pt x="1535430" y="184404"/>
                  </a:lnTo>
                  <a:lnTo>
                    <a:pt x="1840992" y="0"/>
                  </a:lnTo>
                  <a:lnTo>
                    <a:pt x="1075182" y="184404"/>
                  </a:lnTo>
                  <a:lnTo>
                    <a:pt x="0" y="184404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2558018" y="5040870"/>
            <a:ext cx="1731645" cy="1468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2920" marR="532765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Volume decline</a:t>
            </a:r>
            <a:endParaRPr sz="160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  <a:spcBef>
                <a:spcPts val="177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2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oss</a:t>
            </a:r>
            <a:r>
              <a:rPr dirty="0" sz="12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r>
              <a:rPr dirty="0" sz="12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F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7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rst-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ass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w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30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r>
              <a:rPr dirty="0" sz="12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h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gher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(37%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tota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),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ower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ng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average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088176" y="5337632"/>
            <a:ext cx="1873250" cy="1238885"/>
            <a:chOff x="6088176" y="5337632"/>
            <a:chExt cx="1873250" cy="1238885"/>
          </a:xfrm>
        </p:grpSpPr>
        <p:sp>
          <p:nvSpPr>
            <p:cNvPr id="45" name="object 45" descr=""/>
            <p:cNvSpPr/>
            <p:nvPr/>
          </p:nvSpPr>
          <p:spPr>
            <a:xfrm>
              <a:off x="6118085" y="5367540"/>
              <a:ext cx="1843405" cy="1209040"/>
            </a:xfrm>
            <a:custGeom>
              <a:avLst/>
              <a:gdLst/>
              <a:ahLst/>
              <a:cxnLst/>
              <a:rect l="l" t="t" r="r" b="b"/>
              <a:pathLst>
                <a:path w="1843404" h="1209040">
                  <a:moveTo>
                    <a:pt x="1843277" y="1208531"/>
                  </a:moveTo>
                  <a:lnTo>
                    <a:pt x="1843277" y="376427"/>
                  </a:lnTo>
                  <a:lnTo>
                    <a:pt x="768096" y="376427"/>
                  </a:lnTo>
                  <a:lnTo>
                    <a:pt x="512826" y="0"/>
                  </a:lnTo>
                  <a:lnTo>
                    <a:pt x="307848" y="376427"/>
                  </a:lnTo>
                  <a:lnTo>
                    <a:pt x="0" y="376427"/>
                  </a:lnTo>
                  <a:lnTo>
                    <a:pt x="0" y="1208531"/>
                  </a:lnTo>
                  <a:lnTo>
                    <a:pt x="1843277" y="120853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092939" y="5342394"/>
              <a:ext cx="1843405" cy="1207770"/>
            </a:xfrm>
            <a:custGeom>
              <a:avLst/>
              <a:gdLst/>
              <a:ahLst/>
              <a:cxnLst/>
              <a:rect l="l" t="t" r="r" b="b"/>
              <a:pathLst>
                <a:path w="1843404" h="1207770">
                  <a:moveTo>
                    <a:pt x="1843277" y="1207769"/>
                  </a:moveTo>
                  <a:lnTo>
                    <a:pt x="1843277" y="376427"/>
                  </a:lnTo>
                  <a:lnTo>
                    <a:pt x="768096" y="376427"/>
                  </a:lnTo>
                  <a:lnTo>
                    <a:pt x="512826" y="0"/>
                  </a:lnTo>
                  <a:lnTo>
                    <a:pt x="307086" y="376427"/>
                  </a:lnTo>
                  <a:lnTo>
                    <a:pt x="0" y="376427"/>
                  </a:lnTo>
                  <a:lnTo>
                    <a:pt x="0" y="1207769"/>
                  </a:lnTo>
                  <a:lnTo>
                    <a:pt x="1843277" y="12077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092939" y="5342394"/>
              <a:ext cx="1843405" cy="1207770"/>
            </a:xfrm>
            <a:custGeom>
              <a:avLst/>
              <a:gdLst/>
              <a:ahLst/>
              <a:cxnLst/>
              <a:rect l="l" t="t" r="r" b="b"/>
              <a:pathLst>
                <a:path w="1843404" h="1207770">
                  <a:moveTo>
                    <a:pt x="0" y="376427"/>
                  </a:moveTo>
                  <a:lnTo>
                    <a:pt x="0" y="1207769"/>
                  </a:lnTo>
                  <a:lnTo>
                    <a:pt x="1843277" y="1207769"/>
                  </a:lnTo>
                  <a:lnTo>
                    <a:pt x="1843277" y="376427"/>
                  </a:lnTo>
                  <a:lnTo>
                    <a:pt x="768096" y="376427"/>
                  </a:lnTo>
                  <a:lnTo>
                    <a:pt x="512826" y="0"/>
                  </a:lnTo>
                  <a:lnTo>
                    <a:pt x="307086" y="376427"/>
                  </a:lnTo>
                  <a:lnTo>
                    <a:pt x="0" y="376427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6105898" y="5935483"/>
            <a:ext cx="1541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Pr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5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35">
                <a:solidFill>
                  <a:srgbClr val="231F20"/>
                </a:solidFill>
                <a:latin typeface="Arial MT"/>
                <a:cs typeface="Arial MT"/>
              </a:rPr>
              <a:t>ces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r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se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w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9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60">
                <a:solidFill>
                  <a:srgbClr val="231F20"/>
                </a:solidFill>
                <a:latin typeface="Arial MT"/>
                <a:cs typeface="Arial MT"/>
              </a:rPr>
              <a:t>th</a:t>
            </a:r>
            <a:r>
              <a:rPr dirty="0" sz="12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nf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at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54032" y="6944371"/>
            <a:ext cx="368046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BCG;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Global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Insights;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Model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12</a:t>
            </a:r>
          </a:p>
        </p:txBody>
      </p:sp>
      <p:sp>
        <p:nvSpPr>
          <p:cNvPr id="49" name="object 49" descr=""/>
          <p:cNvSpPr txBox="1"/>
          <p:nvPr/>
        </p:nvSpPr>
        <p:spPr>
          <a:xfrm>
            <a:off x="654032" y="6589280"/>
            <a:ext cx="65652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Calculated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applying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Class/Standard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mix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prices.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Excludes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mix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shift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other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categories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4032" y="542799"/>
            <a:ext cx="2209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3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1200" spc="-1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Revenue</a:t>
            </a:r>
            <a:r>
              <a:rPr dirty="0" sz="1200" spc="-30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ED2024"/>
                </a:solidFill>
                <a:latin typeface="Arial MT"/>
                <a:cs typeface="Arial MT"/>
              </a:rPr>
              <a:t>Projection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30758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Costs,</a:t>
            </a:r>
            <a:r>
              <a:rPr dirty="0" spc="-45"/>
              <a:t> </a:t>
            </a:r>
            <a:r>
              <a:rPr dirty="0"/>
              <a:t>from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workforce</a:t>
            </a:r>
            <a:r>
              <a:rPr dirty="0" spc="-45"/>
              <a:t> </a:t>
            </a:r>
            <a:r>
              <a:rPr dirty="0"/>
              <a:t>standpoint,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45"/>
              <a:t> </a:t>
            </a:r>
            <a:r>
              <a:rPr dirty="0"/>
              <a:t>largely</a:t>
            </a:r>
            <a:r>
              <a:rPr dirty="0" spc="-45"/>
              <a:t> </a:t>
            </a:r>
            <a:r>
              <a:rPr dirty="0"/>
              <a:t>fixed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10"/>
              <a:t>fulfill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universal</a:t>
            </a:r>
            <a:r>
              <a:rPr dirty="0" spc="-45"/>
              <a:t> </a:t>
            </a:r>
            <a:r>
              <a:rPr dirty="0"/>
              <a:t>service</a:t>
            </a:r>
            <a:r>
              <a:rPr dirty="0" spc="-45"/>
              <a:t> </a:t>
            </a:r>
            <a:r>
              <a:rPr dirty="0"/>
              <a:t>obligation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other</a:t>
            </a:r>
            <a:r>
              <a:rPr dirty="0" spc="-45"/>
              <a:t> </a:t>
            </a:r>
            <a:r>
              <a:rPr dirty="0"/>
              <a:t>service</a:t>
            </a:r>
            <a:r>
              <a:rPr dirty="0" spc="-50"/>
              <a:t> </a:t>
            </a:r>
            <a:r>
              <a:rPr dirty="0" spc="-1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71634" y="1332994"/>
            <a:ext cx="368807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675"/>
              </a:lnSpc>
              <a:spcBef>
                <a:spcPts val="95"/>
              </a:spcBef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Post</a:t>
            </a:r>
            <a:r>
              <a:rPr dirty="0" sz="14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Offices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75"/>
              </a:lnSpc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(36,500</a:t>
            </a:r>
            <a:r>
              <a:rPr dirty="0" sz="1400" spc="-4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Post</a:t>
            </a:r>
            <a:r>
              <a:rPr dirty="0" sz="1400" spc="-3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Offices,</a:t>
            </a:r>
            <a:r>
              <a:rPr dirty="0" sz="1400" spc="-3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Stations</a:t>
            </a:r>
            <a:r>
              <a:rPr dirty="0" sz="1400" spc="-3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and</a:t>
            </a:r>
            <a:r>
              <a:rPr dirty="0" sz="1400" spc="-3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Branches</a:t>
            </a:r>
            <a:r>
              <a:rPr dirty="0" baseline="24691" sz="1350" spc="-15">
                <a:solidFill>
                  <a:srgbClr val="939598"/>
                </a:solidFill>
                <a:latin typeface="Arial MT"/>
                <a:cs typeface="Arial MT"/>
              </a:rPr>
              <a:t>1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98558" y="1880111"/>
            <a:ext cx="3656329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Built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so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Americans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nearby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98558" y="2092710"/>
            <a:ext cx="33985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Continued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urban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sprawl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puts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3282" y="2306120"/>
            <a:ext cx="26111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pressure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retail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outlets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11258" y="2518669"/>
            <a:ext cx="336740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1135" indent="-191135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Char char="▪"/>
              <a:tabLst>
                <a:tab pos="191135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resistance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administrative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07807" y="2955500"/>
            <a:ext cx="1558925" cy="236854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closing</a:t>
            </a:r>
            <a:r>
              <a:rPr dirty="0" sz="14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Post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Offices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32750" y="1383237"/>
            <a:ext cx="2526030" cy="796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1675"/>
              </a:lnSpc>
              <a:spcBef>
                <a:spcPts val="95"/>
              </a:spcBef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Delivery</a:t>
            </a:r>
            <a:r>
              <a:rPr dirty="0" sz="1400" spc="-8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675"/>
              </a:lnSpc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(~150</a:t>
            </a:r>
            <a:r>
              <a:rPr dirty="0" sz="1400" spc="-5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million</a:t>
            </a:r>
            <a:r>
              <a:rPr dirty="0" sz="1400" spc="-4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delivery</a:t>
            </a:r>
            <a:r>
              <a:rPr dirty="0" sz="1400" spc="-4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points</a:t>
            </a:r>
            <a:r>
              <a:rPr dirty="0" baseline="24691" sz="1350" spc="-15">
                <a:solidFill>
                  <a:srgbClr val="939598"/>
                </a:solidFill>
                <a:latin typeface="Arial MT"/>
                <a:cs typeface="Arial MT"/>
              </a:rPr>
              <a:t>2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230504" indent="-228600">
              <a:lnSpc>
                <a:spcPct val="100000"/>
              </a:lnSpc>
              <a:spcBef>
                <a:spcPts val="960"/>
              </a:spcBef>
              <a:buClr>
                <a:srgbClr val="1E2D5D"/>
              </a:buClr>
              <a:buSzPct val="121428"/>
              <a:buChar char="▪"/>
              <a:tabLst>
                <a:tab pos="230504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Required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almost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51644" y="2143688"/>
            <a:ext cx="20269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every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America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59619" y="2356362"/>
            <a:ext cx="2000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0" marR="5080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4470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6-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day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every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point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27564" y="5493446"/>
            <a:ext cx="7658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local</a:t>
            </a: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27564" y="5918643"/>
            <a:ext cx="14331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standards</a:t>
            </a:r>
            <a:r>
              <a:rPr dirty="0" sz="14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34050" y="4732993"/>
            <a:ext cx="3041015" cy="16471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Sortation</a:t>
            </a:r>
            <a:r>
              <a:rPr dirty="0" sz="14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plants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(600</a:t>
            </a:r>
            <a:r>
              <a:rPr dirty="0" sz="1400" spc="-4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processing</a:t>
            </a:r>
            <a:r>
              <a:rPr dirty="0" sz="1400" spc="-4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facilities)</a:t>
            </a:r>
            <a:endParaRPr sz="1400">
              <a:latin typeface="Arial MT"/>
              <a:cs typeface="Arial MT"/>
            </a:endParaRPr>
          </a:p>
          <a:p>
            <a:pPr marL="205104" indent="-203200">
              <a:lnSpc>
                <a:spcPct val="100000"/>
              </a:lnSpc>
              <a:spcBef>
                <a:spcPts val="965"/>
              </a:spcBef>
              <a:buClr>
                <a:srgbClr val="1E2D5D"/>
              </a:buClr>
              <a:buSzPct val="107142"/>
              <a:buChar char="▪"/>
              <a:tabLst>
                <a:tab pos="205104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Built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ensure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overnight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5104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5104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largely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fixed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unless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service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5104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5104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dirty="0" sz="1400" spc="-6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political</a:t>
            </a:r>
            <a:r>
              <a:rPr dirty="0" sz="14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resistance</a:t>
            </a:r>
            <a:r>
              <a:rPr dirty="0" sz="14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27564" y="6344727"/>
            <a:ext cx="30422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administrative</a:t>
            </a: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burden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closing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plants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19" y="1425702"/>
            <a:ext cx="941070" cy="10668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6947" y="1447800"/>
            <a:ext cx="868679" cy="10668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4489" y="2657149"/>
            <a:ext cx="4889500" cy="275282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798558" y="2731191"/>
            <a:ext cx="5147310" cy="1696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4470">
              <a:lnSpc>
                <a:spcPts val="1675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burden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closing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1400">
                <a:solidFill>
                  <a:srgbClr val="474954"/>
                </a:solidFill>
                <a:latin typeface="Arial MT"/>
                <a:cs typeface="Arial MT"/>
              </a:rPr>
              <a:t>xisting</a:t>
            </a:r>
            <a:r>
              <a:rPr dirty="0" sz="1400" spc="-30">
                <a:solidFill>
                  <a:srgbClr val="47495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74954"/>
                </a:solidFill>
                <a:latin typeface="Arial MT"/>
                <a:cs typeface="Arial MT"/>
              </a:rPr>
              <a:t>Post</a:t>
            </a:r>
            <a:r>
              <a:rPr dirty="0" sz="1400" spc="-30">
                <a:solidFill>
                  <a:srgbClr val="47495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74954"/>
                </a:solidFill>
                <a:latin typeface="Arial MT"/>
                <a:cs typeface="Arial MT"/>
              </a:rPr>
              <a:t>O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ffices</a:t>
            </a:r>
            <a:endParaRPr sz="1400">
              <a:latin typeface="Arial MT"/>
              <a:cs typeface="Arial MT"/>
            </a:endParaRPr>
          </a:p>
          <a:p>
            <a:pPr marL="203200" marR="1571625" indent="-203200">
              <a:lnSpc>
                <a:spcPts val="1670"/>
              </a:lnSpc>
              <a:spcBef>
                <a:spcPts val="65"/>
              </a:spcBef>
              <a:buClr>
                <a:srgbClr val="1E2D5D"/>
              </a:buClr>
              <a:buSzPct val="107142"/>
              <a:buChar char="▪"/>
              <a:tabLst>
                <a:tab pos="204470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Prohibited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law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74954"/>
                </a:solidFill>
                <a:latin typeface="Arial MT"/>
                <a:cs typeface="Arial MT"/>
              </a:rPr>
              <a:t>from</a:t>
            </a:r>
            <a:r>
              <a:rPr dirty="0" sz="1400" spc="-40">
                <a:solidFill>
                  <a:srgbClr val="47495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74954"/>
                </a:solidFill>
                <a:latin typeface="Arial MT"/>
                <a:cs typeface="Arial MT"/>
              </a:rPr>
              <a:t>closing</a:t>
            </a:r>
            <a:r>
              <a:rPr dirty="0" sz="1400" spc="-35">
                <a:solidFill>
                  <a:srgbClr val="474954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474954"/>
                </a:solidFill>
                <a:latin typeface="Arial MT"/>
                <a:cs typeface="Arial MT"/>
              </a:rPr>
              <a:t>Post</a:t>
            </a:r>
            <a:r>
              <a:rPr dirty="0" sz="1400" spc="-30">
                <a:solidFill>
                  <a:srgbClr val="474954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474954"/>
                </a:solidFill>
                <a:latin typeface="Arial MT"/>
                <a:cs typeface="Arial MT"/>
              </a:rPr>
              <a:t>Offices </a:t>
            </a:r>
            <a:r>
              <a:rPr dirty="0" sz="1400" spc="-10">
                <a:solidFill>
                  <a:srgbClr val="474954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economic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rea</a:t>
            </a:r>
            <a:r>
              <a:rPr dirty="0" sz="1400" spc="-10">
                <a:solidFill>
                  <a:srgbClr val="474954"/>
                </a:solidFill>
                <a:latin typeface="Arial MT"/>
                <a:cs typeface="Arial MT"/>
              </a:rPr>
              <a:t>sons</a:t>
            </a:r>
            <a:endParaRPr sz="1400">
              <a:latin typeface="Arial MT"/>
              <a:cs typeface="Arial MT"/>
            </a:endParaRPr>
          </a:p>
          <a:p>
            <a:pPr algn="ctr" marL="2399030" marR="5080" indent="-635">
              <a:lnSpc>
                <a:spcPct val="100000"/>
              </a:lnSpc>
              <a:spcBef>
                <a:spcPts val="1370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Network</a:t>
            </a:r>
            <a:r>
              <a:rPr dirty="0" sz="1400" spc="-4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historically</a:t>
            </a:r>
            <a:r>
              <a:rPr dirty="0" sz="1400" spc="-5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built</a:t>
            </a:r>
            <a:r>
              <a:rPr dirty="0" sz="1400" spc="-4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to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provide</a:t>
            </a:r>
            <a:r>
              <a:rPr dirty="0" sz="14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high</a:t>
            </a:r>
            <a:r>
              <a:rPr dirty="0" sz="14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4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levels</a:t>
            </a:r>
            <a:r>
              <a:rPr dirty="0" sz="14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to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citizens,</a:t>
            </a:r>
            <a:r>
              <a:rPr dirty="0" sz="14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on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basis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dirty="0" sz="1400" spc="-1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growing volumes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58085" y="4733035"/>
            <a:ext cx="147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Transportation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(220,000</a:t>
            </a:r>
            <a:r>
              <a:rPr dirty="0" sz="1400" spc="-4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vehicles)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59619" y="5280924"/>
            <a:ext cx="16554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Large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vehicle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fleet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59619" y="5493522"/>
            <a:ext cx="2108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0" marR="5080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4470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$2.6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air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transportation</a:t>
            </a:r>
            <a:r>
              <a:rPr dirty="0" sz="14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expenses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8650" y="4741938"/>
            <a:ext cx="1050798" cy="782574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654032" y="6436880"/>
            <a:ext cx="96646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CPUs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4032" y="6589279"/>
            <a:ext cx="25958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approximately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r>
              <a:rPr dirty="0" sz="10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million</a:t>
            </a:r>
            <a:r>
              <a:rPr dirty="0" sz="10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PO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Boxes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690865" y="4014990"/>
            <a:ext cx="746760" cy="556260"/>
          </a:xfrm>
          <a:custGeom>
            <a:avLst/>
            <a:gdLst/>
            <a:ahLst/>
            <a:cxnLst/>
            <a:rect l="l" t="t" r="r" b="b"/>
            <a:pathLst>
              <a:path w="746760" h="556260">
                <a:moveTo>
                  <a:pt x="55626" y="87630"/>
                </a:moveTo>
                <a:lnTo>
                  <a:pt x="31242" y="70104"/>
                </a:lnTo>
                <a:lnTo>
                  <a:pt x="0" y="126492"/>
                </a:lnTo>
                <a:lnTo>
                  <a:pt x="0" y="151638"/>
                </a:lnTo>
                <a:lnTo>
                  <a:pt x="28956" y="151638"/>
                </a:lnTo>
                <a:lnTo>
                  <a:pt x="55626" y="87630"/>
                </a:lnTo>
                <a:close/>
              </a:path>
              <a:path w="746760" h="556260">
                <a:moveTo>
                  <a:pt x="187452" y="61722"/>
                </a:moveTo>
                <a:lnTo>
                  <a:pt x="175260" y="0"/>
                </a:lnTo>
                <a:lnTo>
                  <a:pt x="104394" y="11430"/>
                </a:lnTo>
                <a:lnTo>
                  <a:pt x="82296" y="59436"/>
                </a:lnTo>
                <a:lnTo>
                  <a:pt x="122682" y="92202"/>
                </a:lnTo>
                <a:lnTo>
                  <a:pt x="169164" y="102108"/>
                </a:lnTo>
                <a:lnTo>
                  <a:pt x="187452" y="61722"/>
                </a:lnTo>
                <a:close/>
              </a:path>
              <a:path w="746760" h="556260">
                <a:moveTo>
                  <a:pt x="339852" y="169164"/>
                </a:moveTo>
                <a:lnTo>
                  <a:pt x="329946" y="131826"/>
                </a:lnTo>
                <a:lnTo>
                  <a:pt x="309372" y="118110"/>
                </a:lnTo>
                <a:lnTo>
                  <a:pt x="289560" y="70104"/>
                </a:lnTo>
                <a:lnTo>
                  <a:pt x="180594" y="111252"/>
                </a:lnTo>
                <a:lnTo>
                  <a:pt x="246126" y="182880"/>
                </a:lnTo>
                <a:lnTo>
                  <a:pt x="287274" y="175260"/>
                </a:lnTo>
                <a:lnTo>
                  <a:pt x="339852" y="169164"/>
                </a:lnTo>
                <a:close/>
              </a:path>
              <a:path w="746760" h="556260">
                <a:moveTo>
                  <a:pt x="435102" y="274320"/>
                </a:moveTo>
                <a:lnTo>
                  <a:pt x="429006" y="241554"/>
                </a:lnTo>
                <a:lnTo>
                  <a:pt x="384048" y="243840"/>
                </a:lnTo>
                <a:lnTo>
                  <a:pt x="390906" y="286512"/>
                </a:lnTo>
                <a:lnTo>
                  <a:pt x="435102" y="274320"/>
                </a:lnTo>
                <a:close/>
              </a:path>
              <a:path w="746760" h="556260">
                <a:moveTo>
                  <a:pt x="471678" y="179832"/>
                </a:moveTo>
                <a:lnTo>
                  <a:pt x="448818" y="171450"/>
                </a:lnTo>
                <a:lnTo>
                  <a:pt x="432816" y="155448"/>
                </a:lnTo>
                <a:lnTo>
                  <a:pt x="364236" y="157734"/>
                </a:lnTo>
                <a:lnTo>
                  <a:pt x="344424" y="213360"/>
                </a:lnTo>
                <a:lnTo>
                  <a:pt x="377952" y="216408"/>
                </a:lnTo>
                <a:lnTo>
                  <a:pt x="397764" y="201930"/>
                </a:lnTo>
                <a:lnTo>
                  <a:pt x="437388" y="204216"/>
                </a:lnTo>
                <a:lnTo>
                  <a:pt x="471678" y="179832"/>
                </a:lnTo>
                <a:close/>
              </a:path>
              <a:path w="746760" h="556260">
                <a:moveTo>
                  <a:pt x="477012" y="288798"/>
                </a:moveTo>
                <a:lnTo>
                  <a:pt x="441198" y="306324"/>
                </a:lnTo>
                <a:lnTo>
                  <a:pt x="452628" y="330708"/>
                </a:lnTo>
                <a:lnTo>
                  <a:pt x="477012" y="326136"/>
                </a:lnTo>
                <a:lnTo>
                  <a:pt x="477012" y="288798"/>
                </a:lnTo>
                <a:close/>
              </a:path>
              <a:path w="746760" h="556260">
                <a:moveTo>
                  <a:pt x="572262" y="233172"/>
                </a:moveTo>
                <a:lnTo>
                  <a:pt x="525780" y="200406"/>
                </a:lnTo>
                <a:lnTo>
                  <a:pt x="478536" y="193548"/>
                </a:lnTo>
                <a:lnTo>
                  <a:pt x="454152" y="222504"/>
                </a:lnTo>
                <a:lnTo>
                  <a:pt x="463296" y="243840"/>
                </a:lnTo>
                <a:lnTo>
                  <a:pt x="485394" y="252984"/>
                </a:lnTo>
                <a:lnTo>
                  <a:pt x="508254" y="291084"/>
                </a:lnTo>
                <a:lnTo>
                  <a:pt x="572262" y="275082"/>
                </a:lnTo>
                <a:lnTo>
                  <a:pt x="572262" y="233172"/>
                </a:lnTo>
                <a:close/>
              </a:path>
              <a:path w="746760" h="556260">
                <a:moveTo>
                  <a:pt x="746760" y="440436"/>
                </a:moveTo>
                <a:lnTo>
                  <a:pt x="693420" y="358140"/>
                </a:lnTo>
                <a:lnTo>
                  <a:pt x="566928" y="307848"/>
                </a:lnTo>
                <a:lnTo>
                  <a:pt x="528828" y="403098"/>
                </a:lnTo>
                <a:lnTo>
                  <a:pt x="555498" y="448818"/>
                </a:lnTo>
                <a:lnTo>
                  <a:pt x="555498" y="533400"/>
                </a:lnTo>
                <a:lnTo>
                  <a:pt x="607314" y="556260"/>
                </a:lnTo>
                <a:lnTo>
                  <a:pt x="629412" y="506730"/>
                </a:lnTo>
                <a:lnTo>
                  <a:pt x="695706" y="496062"/>
                </a:lnTo>
                <a:lnTo>
                  <a:pt x="746760" y="440436"/>
                </a:lnTo>
                <a:close/>
              </a:path>
            </a:pathLst>
          </a:custGeom>
          <a:solidFill>
            <a:srgbClr val="CED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61987" y="2734068"/>
            <a:ext cx="1294765" cy="1228090"/>
          </a:xfrm>
          <a:custGeom>
            <a:avLst/>
            <a:gdLst/>
            <a:ahLst/>
            <a:cxnLst/>
            <a:rect l="l" t="t" r="r" b="b"/>
            <a:pathLst>
              <a:path w="1294764" h="1228089">
                <a:moveTo>
                  <a:pt x="1294638" y="1025651"/>
                </a:moveTo>
                <a:lnTo>
                  <a:pt x="1193292" y="949451"/>
                </a:lnTo>
                <a:lnTo>
                  <a:pt x="1077468" y="785621"/>
                </a:lnTo>
                <a:lnTo>
                  <a:pt x="1021080" y="809243"/>
                </a:lnTo>
                <a:lnTo>
                  <a:pt x="982218" y="737615"/>
                </a:lnTo>
                <a:lnTo>
                  <a:pt x="903732" y="719327"/>
                </a:lnTo>
                <a:lnTo>
                  <a:pt x="894588" y="115061"/>
                </a:lnTo>
                <a:lnTo>
                  <a:pt x="653033" y="89915"/>
                </a:lnTo>
                <a:lnTo>
                  <a:pt x="591311" y="34289"/>
                </a:lnTo>
                <a:lnTo>
                  <a:pt x="467867" y="0"/>
                </a:lnTo>
                <a:lnTo>
                  <a:pt x="206501" y="182117"/>
                </a:lnTo>
                <a:lnTo>
                  <a:pt x="201929" y="232409"/>
                </a:lnTo>
                <a:lnTo>
                  <a:pt x="301752" y="241553"/>
                </a:lnTo>
                <a:lnTo>
                  <a:pt x="357377" y="342900"/>
                </a:lnTo>
                <a:lnTo>
                  <a:pt x="326897" y="361950"/>
                </a:lnTo>
                <a:lnTo>
                  <a:pt x="258317" y="329183"/>
                </a:lnTo>
                <a:lnTo>
                  <a:pt x="185165" y="359663"/>
                </a:lnTo>
                <a:lnTo>
                  <a:pt x="250697" y="477011"/>
                </a:lnTo>
                <a:lnTo>
                  <a:pt x="341375" y="438149"/>
                </a:lnTo>
                <a:lnTo>
                  <a:pt x="370331" y="520445"/>
                </a:lnTo>
                <a:lnTo>
                  <a:pt x="287273" y="555497"/>
                </a:lnTo>
                <a:lnTo>
                  <a:pt x="234695" y="649985"/>
                </a:lnTo>
                <a:lnTo>
                  <a:pt x="326898" y="854963"/>
                </a:lnTo>
                <a:lnTo>
                  <a:pt x="463295" y="838961"/>
                </a:lnTo>
                <a:lnTo>
                  <a:pt x="486918" y="877061"/>
                </a:lnTo>
                <a:lnTo>
                  <a:pt x="422148" y="958595"/>
                </a:lnTo>
                <a:lnTo>
                  <a:pt x="380238" y="964691"/>
                </a:lnTo>
                <a:lnTo>
                  <a:pt x="287274" y="1072895"/>
                </a:lnTo>
                <a:lnTo>
                  <a:pt x="256032" y="1072895"/>
                </a:lnTo>
                <a:lnTo>
                  <a:pt x="0" y="1216914"/>
                </a:lnTo>
                <a:lnTo>
                  <a:pt x="63246" y="1227582"/>
                </a:lnTo>
                <a:lnTo>
                  <a:pt x="287274" y="1149095"/>
                </a:lnTo>
                <a:lnTo>
                  <a:pt x="512826" y="982979"/>
                </a:lnTo>
                <a:lnTo>
                  <a:pt x="583692" y="813815"/>
                </a:lnTo>
                <a:lnTo>
                  <a:pt x="609600" y="813815"/>
                </a:lnTo>
                <a:lnTo>
                  <a:pt x="626364" y="841247"/>
                </a:lnTo>
                <a:lnTo>
                  <a:pt x="716280" y="762761"/>
                </a:lnTo>
                <a:lnTo>
                  <a:pt x="704850" y="701040"/>
                </a:lnTo>
                <a:lnTo>
                  <a:pt x="1105662" y="897635"/>
                </a:lnTo>
                <a:lnTo>
                  <a:pt x="1162812" y="1102614"/>
                </a:lnTo>
                <a:lnTo>
                  <a:pt x="1290828" y="1091183"/>
                </a:lnTo>
                <a:lnTo>
                  <a:pt x="1294638" y="1025651"/>
                </a:lnTo>
                <a:close/>
              </a:path>
            </a:pathLst>
          </a:custGeom>
          <a:solidFill>
            <a:srgbClr val="CED4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807" y="4792992"/>
            <a:ext cx="1135380" cy="78866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654032" y="542799"/>
            <a:ext cx="2155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1200" spc="-1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Fixed</a:t>
            </a:r>
            <a:r>
              <a:rPr dirty="0" sz="12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Cost</a:t>
            </a:r>
            <a:r>
              <a:rPr dirty="0" sz="12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ED2024"/>
                </a:solidFill>
                <a:latin typeface="Arial MT"/>
                <a:cs typeface="Arial MT"/>
              </a:rPr>
              <a:t>USO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4032" y="6944371"/>
            <a:ext cx="179705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10-</a:t>
            </a: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14605"/>
            <a:ext cx="24771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900" spc="-2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900" spc="-1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Impact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of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Volume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and</a:t>
            </a:r>
            <a:r>
              <a:rPr dirty="0" sz="900" spc="-1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ED2024"/>
                </a:solidFill>
                <a:latin typeface="Arial MT"/>
                <a:cs typeface="Arial MT"/>
              </a:rPr>
              <a:t>USO/Service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4032" y="651765"/>
            <a:ext cx="1390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Levels</a:t>
            </a:r>
            <a:r>
              <a:rPr dirty="0" sz="900" spc="-2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on</a:t>
            </a:r>
            <a:r>
              <a:rPr dirty="0" sz="900" spc="-2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ED2024"/>
                </a:solidFill>
                <a:latin typeface="Arial MT"/>
                <a:cs typeface="Arial MT"/>
              </a:rPr>
              <a:t>Workforce</a:t>
            </a:r>
            <a:r>
              <a:rPr dirty="0" sz="900" spc="-20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ED2024"/>
                </a:solidFill>
                <a:latin typeface="Arial MT"/>
                <a:cs typeface="Arial MT"/>
              </a:rPr>
              <a:t>Costs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962" y="736347"/>
            <a:ext cx="7626984" cy="8267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Without</a:t>
            </a:r>
            <a:r>
              <a:rPr dirty="0" spc="-60"/>
              <a:t> </a:t>
            </a:r>
            <a:r>
              <a:rPr dirty="0"/>
              <a:t>aggressive</a:t>
            </a:r>
            <a:r>
              <a:rPr dirty="0" spc="-55"/>
              <a:t> </a:t>
            </a:r>
            <a:r>
              <a:rPr dirty="0"/>
              <a:t>management</a:t>
            </a:r>
            <a:r>
              <a:rPr dirty="0" spc="-55"/>
              <a:t> </a:t>
            </a:r>
            <a:r>
              <a:rPr dirty="0" spc="-10"/>
              <a:t>cost-</a:t>
            </a:r>
            <a:r>
              <a:rPr dirty="0"/>
              <a:t>cutting,</a:t>
            </a:r>
            <a:r>
              <a:rPr dirty="0" spc="-55"/>
              <a:t> </a:t>
            </a:r>
            <a:r>
              <a:rPr dirty="0"/>
              <a:t>work</a:t>
            </a:r>
            <a:r>
              <a:rPr dirty="0" spc="-55"/>
              <a:t> </a:t>
            </a:r>
            <a:r>
              <a:rPr dirty="0"/>
              <a:t>hours</a:t>
            </a:r>
            <a:r>
              <a:rPr dirty="0" spc="-55"/>
              <a:t> </a:t>
            </a:r>
            <a:r>
              <a:rPr dirty="0" spc="-20"/>
              <a:t>will </a:t>
            </a:r>
            <a:r>
              <a:rPr dirty="0"/>
              <a:t>remain</a:t>
            </a:r>
            <a:r>
              <a:rPr dirty="0" spc="-50"/>
              <a:t> </a:t>
            </a:r>
            <a:r>
              <a:rPr dirty="0"/>
              <a:t>flat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volume</a:t>
            </a:r>
            <a:r>
              <a:rPr dirty="0" spc="-45"/>
              <a:t> </a:t>
            </a:r>
            <a:r>
              <a:rPr dirty="0"/>
              <a:t>decline</a:t>
            </a:r>
            <a:r>
              <a:rPr dirty="0" spc="-45"/>
              <a:t> </a:t>
            </a:r>
            <a:r>
              <a:rPr dirty="0"/>
              <a:t>countered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more</a:t>
            </a:r>
            <a:r>
              <a:rPr dirty="0" spc="-45"/>
              <a:t> </a:t>
            </a:r>
            <a:r>
              <a:rPr dirty="0"/>
              <a:t>delivery</a:t>
            </a:r>
            <a:r>
              <a:rPr dirty="0" spc="-45"/>
              <a:t> </a:t>
            </a:r>
            <a:r>
              <a:rPr dirty="0" spc="-10"/>
              <a:t>points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400" b="0">
                <a:solidFill>
                  <a:srgbClr val="939598"/>
                </a:solidFill>
                <a:latin typeface="Arial MT"/>
                <a:cs typeface="Arial MT"/>
              </a:rPr>
              <a:t>Millions</a:t>
            </a:r>
            <a:r>
              <a:rPr dirty="0" sz="1400" spc="-40" b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939598"/>
                </a:solidFill>
                <a:latin typeface="Arial MT"/>
                <a:cs typeface="Arial MT"/>
              </a:rPr>
              <a:t>of</a:t>
            </a:r>
            <a:r>
              <a:rPr dirty="0" sz="1400" spc="-40" b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b="0">
                <a:solidFill>
                  <a:srgbClr val="939598"/>
                </a:solidFill>
                <a:latin typeface="Arial MT"/>
                <a:cs typeface="Arial MT"/>
              </a:rPr>
              <a:t>work</a:t>
            </a:r>
            <a:r>
              <a:rPr dirty="0" sz="1400" spc="-40" b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 b="0">
                <a:solidFill>
                  <a:srgbClr val="939598"/>
                </a:solidFill>
                <a:latin typeface="Arial MT"/>
                <a:cs typeface="Arial MT"/>
              </a:rPr>
              <a:t>hours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89887" y="2104466"/>
            <a:ext cx="7199630" cy="2731770"/>
            <a:chOff x="1489887" y="2104466"/>
            <a:chExt cx="7199630" cy="2731770"/>
          </a:xfrm>
        </p:grpSpPr>
        <p:sp>
          <p:nvSpPr>
            <p:cNvPr id="6" name="object 6" descr=""/>
            <p:cNvSpPr/>
            <p:nvPr/>
          </p:nvSpPr>
          <p:spPr>
            <a:xfrm>
              <a:off x="2533637" y="2109977"/>
              <a:ext cx="5125085" cy="1448435"/>
            </a:xfrm>
            <a:custGeom>
              <a:avLst/>
              <a:gdLst/>
              <a:ahLst/>
              <a:cxnLst/>
              <a:rect l="l" t="t" r="r" b="b"/>
              <a:pathLst>
                <a:path w="5125084" h="1448435">
                  <a:moveTo>
                    <a:pt x="4781562" y="295655"/>
                  </a:moveTo>
                  <a:lnTo>
                    <a:pt x="5124462" y="295655"/>
                  </a:lnTo>
                </a:path>
                <a:path w="5125084" h="1448435">
                  <a:moveTo>
                    <a:pt x="2391156" y="181355"/>
                  </a:moveTo>
                  <a:lnTo>
                    <a:pt x="2734056" y="181355"/>
                  </a:lnTo>
                </a:path>
                <a:path w="5125084" h="1448435">
                  <a:moveTo>
                    <a:pt x="1191006" y="1447812"/>
                  </a:moveTo>
                  <a:lnTo>
                    <a:pt x="1533906" y="1447812"/>
                  </a:lnTo>
                </a:path>
                <a:path w="5125084" h="1448435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75625" y="2109228"/>
              <a:ext cx="857250" cy="2712720"/>
            </a:xfrm>
            <a:custGeom>
              <a:avLst/>
              <a:gdLst/>
              <a:ahLst/>
              <a:cxnLst/>
              <a:rect l="l" t="t" r="r" b="b"/>
              <a:pathLst>
                <a:path w="857250" h="2712720">
                  <a:moveTo>
                    <a:pt x="0" y="2712719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2712719"/>
                  </a:lnTo>
                  <a:lnTo>
                    <a:pt x="0" y="2712719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75625" y="2109228"/>
              <a:ext cx="857250" cy="2712720"/>
            </a:xfrm>
            <a:custGeom>
              <a:avLst/>
              <a:gdLst/>
              <a:ahLst/>
              <a:cxnLst/>
              <a:rect l="l" t="t" r="r" b="b"/>
              <a:pathLst>
                <a:path w="857250" h="2712720">
                  <a:moveTo>
                    <a:pt x="0" y="2712719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2712719"/>
                  </a:lnTo>
                  <a:lnTo>
                    <a:pt x="0" y="271271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875775" y="2109228"/>
              <a:ext cx="847725" cy="1447165"/>
            </a:xfrm>
            <a:custGeom>
              <a:avLst/>
              <a:gdLst/>
              <a:ahLst/>
              <a:cxnLst/>
              <a:rect l="l" t="t" r="r" b="b"/>
              <a:pathLst>
                <a:path w="847725" h="1447164">
                  <a:moveTo>
                    <a:pt x="0" y="1447038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1447038"/>
                  </a:lnTo>
                  <a:lnTo>
                    <a:pt x="0" y="14470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875775" y="2109228"/>
              <a:ext cx="847725" cy="1447165"/>
            </a:xfrm>
            <a:custGeom>
              <a:avLst/>
              <a:gdLst/>
              <a:ahLst/>
              <a:cxnLst/>
              <a:rect l="l" t="t" r="r" b="b"/>
              <a:pathLst>
                <a:path w="847725" h="1447164">
                  <a:moveTo>
                    <a:pt x="0" y="1447038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1447038"/>
                  </a:lnTo>
                  <a:lnTo>
                    <a:pt x="0" y="144703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66019" y="2290584"/>
              <a:ext cx="857250" cy="1266190"/>
            </a:xfrm>
            <a:custGeom>
              <a:avLst/>
              <a:gdLst/>
              <a:ahLst/>
              <a:cxnLst/>
              <a:rect l="l" t="t" r="r" b="b"/>
              <a:pathLst>
                <a:path w="857250" h="1266189">
                  <a:moveTo>
                    <a:pt x="0" y="1265682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1265682"/>
                  </a:lnTo>
                  <a:lnTo>
                    <a:pt x="0" y="1265682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66019" y="2290584"/>
              <a:ext cx="857250" cy="1266190"/>
            </a:xfrm>
            <a:custGeom>
              <a:avLst/>
              <a:gdLst/>
              <a:ahLst/>
              <a:cxnLst/>
              <a:rect l="l" t="t" r="r" b="b"/>
              <a:pathLst>
                <a:path w="857250" h="1266189">
                  <a:moveTo>
                    <a:pt x="0" y="1265682"/>
                  </a:moveTo>
                  <a:lnTo>
                    <a:pt x="0" y="0"/>
                  </a:lnTo>
                  <a:lnTo>
                    <a:pt x="857250" y="0"/>
                  </a:lnTo>
                  <a:lnTo>
                    <a:pt x="857250" y="1265682"/>
                  </a:lnTo>
                  <a:lnTo>
                    <a:pt x="0" y="126568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265407" y="2290571"/>
              <a:ext cx="848360" cy="95250"/>
            </a:xfrm>
            <a:custGeom>
              <a:avLst/>
              <a:gdLst/>
              <a:ahLst/>
              <a:cxnLst/>
              <a:rect l="l" t="t" r="r" b="b"/>
              <a:pathLst>
                <a:path w="848360" h="95250">
                  <a:moveTo>
                    <a:pt x="35433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54330" y="95250"/>
                  </a:lnTo>
                  <a:lnTo>
                    <a:pt x="354330" y="0"/>
                  </a:lnTo>
                  <a:close/>
                </a:path>
                <a:path w="848360" h="95250">
                  <a:moveTo>
                    <a:pt x="848106" y="0"/>
                  </a:moveTo>
                  <a:lnTo>
                    <a:pt x="497586" y="0"/>
                  </a:lnTo>
                  <a:lnTo>
                    <a:pt x="497586" y="95250"/>
                  </a:lnTo>
                  <a:lnTo>
                    <a:pt x="848106" y="95250"/>
                  </a:lnTo>
                  <a:lnTo>
                    <a:pt x="848106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65407" y="2290571"/>
              <a:ext cx="848360" cy="95250"/>
            </a:xfrm>
            <a:custGeom>
              <a:avLst/>
              <a:gdLst/>
              <a:ahLst/>
              <a:cxnLst/>
              <a:rect l="l" t="t" r="r" b="b"/>
              <a:pathLst>
                <a:path w="848360" h="95250">
                  <a:moveTo>
                    <a:pt x="0" y="95249"/>
                  </a:moveTo>
                  <a:lnTo>
                    <a:pt x="0" y="0"/>
                  </a:lnTo>
                  <a:lnTo>
                    <a:pt x="848106" y="0"/>
                  </a:lnTo>
                  <a:lnTo>
                    <a:pt x="848106" y="95249"/>
                  </a:lnTo>
                  <a:lnTo>
                    <a:pt x="0" y="9524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55651" y="2385821"/>
              <a:ext cx="857250" cy="19050"/>
            </a:xfrm>
            <a:custGeom>
              <a:avLst/>
              <a:gdLst/>
              <a:ahLst/>
              <a:cxnLst/>
              <a:rect l="l" t="t" r="r" b="b"/>
              <a:pathLst>
                <a:path w="857250" h="19050">
                  <a:moveTo>
                    <a:pt x="359676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59676" y="19050"/>
                  </a:lnTo>
                  <a:lnTo>
                    <a:pt x="359676" y="0"/>
                  </a:lnTo>
                  <a:close/>
                </a:path>
                <a:path w="857250" h="19050">
                  <a:moveTo>
                    <a:pt x="857250" y="0"/>
                  </a:moveTo>
                  <a:lnTo>
                    <a:pt x="502932" y="0"/>
                  </a:lnTo>
                  <a:lnTo>
                    <a:pt x="502932" y="19050"/>
                  </a:lnTo>
                  <a:lnTo>
                    <a:pt x="857250" y="190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55651" y="2385821"/>
              <a:ext cx="857250" cy="19050"/>
            </a:xfrm>
            <a:custGeom>
              <a:avLst/>
              <a:gdLst/>
              <a:ahLst/>
              <a:cxnLst/>
              <a:rect l="l" t="t" r="r" b="b"/>
              <a:pathLst>
                <a:path w="857250" h="19050">
                  <a:moveTo>
                    <a:pt x="0" y="19049"/>
                  </a:moveTo>
                  <a:lnTo>
                    <a:pt x="0" y="0"/>
                  </a:lnTo>
                  <a:lnTo>
                    <a:pt x="857249" y="0"/>
                  </a:lnTo>
                  <a:lnTo>
                    <a:pt x="857249" y="19049"/>
                  </a:lnTo>
                  <a:lnTo>
                    <a:pt x="0" y="1904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55814" y="2404884"/>
              <a:ext cx="847725" cy="2417445"/>
            </a:xfrm>
            <a:custGeom>
              <a:avLst/>
              <a:gdLst/>
              <a:ahLst/>
              <a:cxnLst/>
              <a:rect l="l" t="t" r="r" b="b"/>
              <a:pathLst>
                <a:path w="847725" h="2417445">
                  <a:moveTo>
                    <a:pt x="0" y="2417063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2417063"/>
                  </a:lnTo>
                  <a:lnTo>
                    <a:pt x="0" y="241706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55814" y="2404884"/>
              <a:ext cx="847725" cy="2417445"/>
            </a:xfrm>
            <a:custGeom>
              <a:avLst/>
              <a:gdLst/>
              <a:ahLst/>
              <a:cxnLst/>
              <a:rect l="l" t="t" r="r" b="b"/>
              <a:pathLst>
                <a:path w="847725" h="2417445">
                  <a:moveTo>
                    <a:pt x="0" y="2417063"/>
                  </a:moveTo>
                  <a:lnTo>
                    <a:pt x="0" y="0"/>
                  </a:lnTo>
                  <a:lnTo>
                    <a:pt x="847344" y="0"/>
                  </a:lnTo>
                  <a:lnTo>
                    <a:pt x="847344" y="2417063"/>
                  </a:lnTo>
                  <a:lnTo>
                    <a:pt x="0" y="241706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04175" y="4821948"/>
              <a:ext cx="7171055" cy="0"/>
            </a:xfrm>
            <a:custGeom>
              <a:avLst/>
              <a:gdLst/>
              <a:ahLst/>
              <a:cxnLst/>
              <a:rect l="l" t="t" r="r" b="b"/>
              <a:pathLst>
                <a:path w="7171055" h="0">
                  <a:moveTo>
                    <a:pt x="0" y="0"/>
                  </a:moveTo>
                  <a:lnTo>
                    <a:pt x="717043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066019" y="2291333"/>
            <a:ext cx="857250" cy="1266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400" spc="25">
                <a:solidFill>
                  <a:srgbClr val="231F20"/>
                </a:solidFill>
                <a:latin typeface="Arial MT"/>
                <a:cs typeface="Arial MT"/>
              </a:rPr>
              <a:t>56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875775" y="2109977"/>
            <a:ext cx="847725" cy="144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64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624380" y="2289810"/>
            <a:ext cx="6946900" cy="2074545"/>
            <a:chOff x="1624380" y="2289810"/>
            <a:chExt cx="6946900" cy="2074545"/>
          </a:xfrm>
        </p:grpSpPr>
        <p:sp>
          <p:nvSpPr>
            <p:cNvPr id="23" name="object 23" descr=""/>
            <p:cNvSpPr/>
            <p:nvPr/>
          </p:nvSpPr>
          <p:spPr>
            <a:xfrm>
              <a:off x="1629143" y="4045470"/>
              <a:ext cx="6937375" cy="314325"/>
            </a:xfrm>
            <a:custGeom>
              <a:avLst/>
              <a:gdLst/>
              <a:ahLst/>
              <a:cxnLst/>
              <a:rect l="l" t="t" r="r" b="b"/>
              <a:pathLst>
                <a:path w="6937375" h="314325">
                  <a:moveTo>
                    <a:pt x="958596" y="0"/>
                  </a:moveTo>
                  <a:lnTo>
                    <a:pt x="0" y="256794"/>
                  </a:lnTo>
                  <a:lnTo>
                    <a:pt x="0" y="313944"/>
                  </a:lnTo>
                  <a:lnTo>
                    <a:pt x="958596" y="57150"/>
                  </a:lnTo>
                  <a:lnTo>
                    <a:pt x="958596" y="0"/>
                  </a:lnTo>
                  <a:close/>
                </a:path>
                <a:path w="6937375" h="314325">
                  <a:moveTo>
                    <a:pt x="6937261" y="0"/>
                  </a:moveTo>
                  <a:lnTo>
                    <a:pt x="5978664" y="256794"/>
                  </a:lnTo>
                  <a:lnTo>
                    <a:pt x="5978664" y="313944"/>
                  </a:lnTo>
                  <a:lnTo>
                    <a:pt x="6937261" y="57150"/>
                  </a:lnTo>
                  <a:lnTo>
                    <a:pt x="69372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607807" y="410262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607807" y="404547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29143" y="410262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29143" y="4045470"/>
              <a:ext cx="958850" cy="257175"/>
            </a:xfrm>
            <a:custGeom>
              <a:avLst/>
              <a:gdLst/>
              <a:ahLst/>
              <a:cxnLst/>
              <a:rect l="l" t="t" r="r" b="b"/>
              <a:pathLst>
                <a:path w="958850" h="257175">
                  <a:moveTo>
                    <a:pt x="0" y="256794"/>
                  </a:moveTo>
                  <a:lnTo>
                    <a:pt x="95859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815327" y="2289810"/>
              <a:ext cx="143510" cy="212725"/>
            </a:xfrm>
            <a:custGeom>
              <a:avLst/>
              <a:gdLst/>
              <a:ahLst/>
              <a:cxnLst/>
              <a:rect l="l" t="t" r="r" b="b"/>
              <a:pathLst>
                <a:path w="143509" h="212725">
                  <a:moveTo>
                    <a:pt x="143255" y="212598"/>
                  </a:moveTo>
                  <a:lnTo>
                    <a:pt x="143255" y="0"/>
                  </a:lnTo>
                  <a:lnTo>
                    <a:pt x="0" y="0"/>
                  </a:lnTo>
                  <a:lnTo>
                    <a:pt x="0" y="212598"/>
                  </a:lnTo>
                  <a:lnTo>
                    <a:pt x="143255" y="2125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645394" y="4907544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47264" y="2148302"/>
            <a:ext cx="4686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1,245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445184" y="4907544"/>
            <a:ext cx="95059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Reduction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overhead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824719" y="2271019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54838" y="4907596"/>
            <a:ext cx="22332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21221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Reduction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in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points</a:t>
            </a:r>
            <a:r>
              <a:rPr dirty="0" sz="1400" spc="1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PO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locations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619737" y="2232660"/>
            <a:ext cx="143510" cy="212725"/>
          </a:xfrm>
          <a:custGeom>
            <a:avLst/>
            <a:gdLst/>
            <a:ahLst/>
            <a:cxnLst/>
            <a:rect l="l" t="t" r="r" b="b"/>
            <a:pathLst>
              <a:path w="143510" h="212725">
                <a:moveTo>
                  <a:pt x="143255" y="212598"/>
                </a:moveTo>
                <a:lnTo>
                  <a:pt x="143255" y="0"/>
                </a:lnTo>
                <a:lnTo>
                  <a:pt x="0" y="0"/>
                </a:lnTo>
                <a:lnTo>
                  <a:pt x="0" y="212598"/>
                </a:lnTo>
                <a:lnTo>
                  <a:pt x="143255" y="2125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5629138" y="2213869"/>
            <a:ext cx="8420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5775" algn="l"/>
                <a:tab pos="828675" algn="l"/>
              </a:tabLst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u="dash" sz="1400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 MT"/>
                <a:cs typeface="Arial MT"/>
              </a:rPr>
              <a:t>	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863877" y="4907596"/>
            <a:ext cx="97281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volume reduction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63666" y="4907596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870152" y="1853450"/>
            <a:ext cx="4686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1,258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657146" y="5375732"/>
            <a:ext cx="2000885" cy="1271270"/>
            <a:chOff x="1657146" y="5375732"/>
            <a:chExt cx="2000885" cy="1271270"/>
          </a:xfrm>
        </p:grpSpPr>
        <p:sp>
          <p:nvSpPr>
            <p:cNvPr id="40" name="object 40" descr=""/>
            <p:cNvSpPr/>
            <p:nvPr/>
          </p:nvSpPr>
          <p:spPr>
            <a:xfrm>
              <a:off x="1687817" y="5405640"/>
              <a:ext cx="1969770" cy="1241425"/>
            </a:xfrm>
            <a:custGeom>
              <a:avLst/>
              <a:gdLst/>
              <a:ahLst/>
              <a:cxnLst/>
              <a:rect l="l" t="t" r="r" b="b"/>
              <a:pathLst>
                <a:path w="1969770" h="1241425">
                  <a:moveTo>
                    <a:pt x="1969770" y="1241298"/>
                  </a:moveTo>
                  <a:lnTo>
                    <a:pt x="1969770" y="281178"/>
                  </a:lnTo>
                  <a:lnTo>
                    <a:pt x="1641348" y="281178"/>
                  </a:lnTo>
                  <a:lnTo>
                    <a:pt x="1536192" y="0"/>
                  </a:lnTo>
                  <a:lnTo>
                    <a:pt x="1149096" y="281178"/>
                  </a:lnTo>
                  <a:lnTo>
                    <a:pt x="0" y="281178"/>
                  </a:lnTo>
                  <a:lnTo>
                    <a:pt x="0" y="1241298"/>
                  </a:lnTo>
                  <a:lnTo>
                    <a:pt x="1969770" y="124129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661909" y="5380494"/>
              <a:ext cx="1971039" cy="1241425"/>
            </a:xfrm>
            <a:custGeom>
              <a:avLst/>
              <a:gdLst/>
              <a:ahLst/>
              <a:cxnLst/>
              <a:rect l="l" t="t" r="r" b="b"/>
              <a:pathLst>
                <a:path w="1971039" h="1241425">
                  <a:moveTo>
                    <a:pt x="1970532" y="1241298"/>
                  </a:moveTo>
                  <a:lnTo>
                    <a:pt x="1970532" y="281178"/>
                  </a:lnTo>
                  <a:lnTo>
                    <a:pt x="1642110" y="281178"/>
                  </a:lnTo>
                  <a:lnTo>
                    <a:pt x="1536954" y="0"/>
                  </a:lnTo>
                  <a:lnTo>
                    <a:pt x="1149858" y="281178"/>
                  </a:lnTo>
                  <a:lnTo>
                    <a:pt x="0" y="281178"/>
                  </a:lnTo>
                  <a:lnTo>
                    <a:pt x="0" y="1241298"/>
                  </a:lnTo>
                  <a:lnTo>
                    <a:pt x="1970532" y="1241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661909" y="5380494"/>
              <a:ext cx="1971039" cy="1241425"/>
            </a:xfrm>
            <a:custGeom>
              <a:avLst/>
              <a:gdLst/>
              <a:ahLst/>
              <a:cxnLst/>
              <a:rect l="l" t="t" r="r" b="b"/>
              <a:pathLst>
                <a:path w="1971039" h="1241425">
                  <a:moveTo>
                    <a:pt x="0" y="281178"/>
                  </a:moveTo>
                  <a:lnTo>
                    <a:pt x="0" y="1241298"/>
                  </a:lnTo>
                  <a:lnTo>
                    <a:pt x="1970532" y="1241298"/>
                  </a:lnTo>
                  <a:lnTo>
                    <a:pt x="1970532" y="281178"/>
                  </a:lnTo>
                  <a:lnTo>
                    <a:pt x="1642110" y="281178"/>
                  </a:lnTo>
                  <a:lnTo>
                    <a:pt x="1536954" y="0"/>
                  </a:lnTo>
                  <a:lnTo>
                    <a:pt x="1149858" y="281178"/>
                  </a:lnTo>
                  <a:lnTo>
                    <a:pt x="0" y="281178"/>
                  </a:lnTo>
                  <a:close/>
                </a:path>
              </a:pathLst>
            </a:custGeom>
            <a:ln w="9524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700259" y="5802895"/>
            <a:ext cx="1877695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1.5%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drop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(27B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fewer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pieces)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822750" y="5416880"/>
            <a:ext cx="1619885" cy="1230630"/>
            <a:chOff x="3822750" y="5416880"/>
            <a:chExt cx="1619885" cy="1230630"/>
          </a:xfrm>
        </p:grpSpPr>
        <p:sp>
          <p:nvSpPr>
            <p:cNvPr id="45" name="object 45" descr=""/>
            <p:cNvSpPr/>
            <p:nvPr/>
          </p:nvSpPr>
          <p:spPr>
            <a:xfrm>
              <a:off x="3852659" y="5446788"/>
              <a:ext cx="1590040" cy="1200150"/>
            </a:xfrm>
            <a:custGeom>
              <a:avLst/>
              <a:gdLst/>
              <a:ahLst/>
              <a:cxnLst/>
              <a:rect l="l" t="t" r="r" b="b"/>
              <a:pathLst>
                <a:path w="1590039" h="1200150">
                  <a:moveTo>
                    <a:pt x="1589532" y="1200150"/>
                  </a:moveTo>
                  <a:lnTo>
                    <a:pt x="1589532" y="240030"/>
                  </a:lnTo>
                  <a:lnTo>
                    <a:pt x="1324356" y="240030"/>
                  </a:lnTo>
                  <a:lnTo>
                    <a:pt x="995934" y="0"/>
                  </a:lnTo>
                  <a:lnTo>
                    <a:pt x="927354" y="240030"/>
                  </a:lnTo>
                  <a:lnTo>
                    <a:pt x="0" y="240030"/>
                  </a:lnTo>
                  <a:lnTo>
                    <a:pt x="0" y="1200150"/>
                  </a:lnTo>
                  <a:lnTo>
                    <a:pt x="1589532" y="120015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827513" y="5421642"/>
              <a:ext cx="1590040" cy="1200150"/>
            </a:xfrm>
            <a:custGeom>
              <a:avLst/>
              <a:gdLst/>
              <a:ahLst/>
              <a:cxnLst/>
              <a:rect l="l" t="t" r="r" b="b"/>
              <a:pathLst>
                <a:path w="1590039" h="1200150">
                  <a:moveTo>
                    <a:pt x="1589532" y="1200150"/>
                  </a:moveTo>
                  <a:lnTo>
                    <a:pt x="1589532" y="240030"/>
                  </a:lnTo>
                  <a:lnTo>
                    <a:pt x="1324356" y="240030"/>
                  </a:lnTo>
                  <a:lnTo>
                    <a:pt x="995172" y="0"/>
                  </a:lnTo>
                  <a:lnTo>
                    <a:pt x="927354" y="240030"/>
                  </a:lnTo>
                  <a:lnTo>
                    <a:pt x="0" y="240030"/>
                  </a:lnTo>
                  <a:lnTo>
                    <a:pt x="0" y="1200150"/>
                  </a:lnTo>
                  <a:lnTo>
                    <a:pt x="1589532" y="1200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827513" y="5421642"/>
              <a:ext cx="1590040" cy="1200150"/>
            </a:xfrm>
            <a:custGeom>
              <a:avLst/>
              <a:gdLst/>
              <a:ahLst/>
              <a:cxnLst/>
              <a:rect l="l" t="t" r="r" b="b"/>
              <a:pathLst>
                <a:path w="1590039" h="1200150">
                  <a:moveTo>
                    <a:pt x="0" y="240030"/>
                  </a:moveTo>
                  <a:lnTo>
                    <a:pt x="0" y="1200150"/>
                  </a:lnTo>
                  <a:lnTo>
                    <a:pt x="1589532" y="1200150"/>
                  </a:lnTo>
                  <a:lnTo>
                    <a:pt x="1589532" y="240030"/>
                  </a:lnTo>
                  <a:lnTo>
                    <a:pt x="1324356" y="240030"/>
                  </a:lnTo>
                  <a:lnTo>
                    <a:pt x="995172" y="0"/>
                  </a:lnTo>
                  <a:lnTo>
                    <a:pt x="927354" y="240030"/>
                  </a:lnTo>
                  <a:lnTo>
                    <a:pt x="0" y="240030"/>
                  </a:lnTo>
                  <a:close/>
                </a:path>
              </a:pathLst>
            </a:custGeom>
            <a:ln w="9524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3865867" y="5696977"/>
            <a:ext cx="1395095" cy="87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0.8%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(~12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million</a:t>
            </a: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new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points)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5597448" y="5397830"/>
            <a:ext cx="1248410" cy="1249680"/>
            <a:chOff x="5597448" y="5397830"/>
            <a:chExt cx="1248410" cy="1249680"/>
          </a:xfrm>
        </p:grpSpPr>
        <p:sp>
          <p:nvSpPr>
            <p:cNvPr id="50" name="object 50" descr=""/>
            <p:cNvSpPr/>
            <p:nvPr/>
          </p:nvSpPr>
          <p:spPr>
            <a:xfrm>
              <a:off x="5628119" y="5427738"/>
              <a:ext cx="1217930" cy="1219200"/>
            </a:xfrm>
            <a:custGeom>
              <a:avLst/>
              <a:gdLst/>
              <a:ahLst/>
              <a:cxnLst/>
              <a:rect l="l" t="t" r="r" b="b"/>
              <a:pathLst>
                <a:path w="1217929" h="1219200">
                  <a:moveTo>
                    <a:pt x="1217676" y="1219200"/>
                  </a:moveTo>
                  <a:lnTo>
                    <a:pt x="1217676" y="259080"/>
                  </a:lnTo>
                  <a:lnTo>
                    <a:pt x="506730" y="259080"/>
                  </a:lnTo>
                  <a:lnTo>
                    <a:pt x="445770" y="0"/>
                  </a:lnTo>
                  <a:lnTo>
                    <a:pt x="202692" y="259080"/>
                  </a:lnTo>
                  <a:lnTo>
                    <a:pt x="0" y="259080"/>
                  </a:lnTo>
                  <a:lnTo>
                    <a:pt x="0" y="1219200"/>
                  </a:lnTo>
                  <a:lnTo>
                    <a:pt x="1217676" y="12192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602211" y="5402592"/>
              <a:ext cx="1217930" cy="1219200"/>
            </a:xfrm>
            <a:custGeom>
              <a:avLst/>
              <a:gdLst/>
              <a:ahLst/>
              <a:cxnLst/>
              <a:rect l="l" t="t" r="r" b="b"/>
              <a:pathLst>
                <a:path w="1217929" h="1219200">
                  <a:moveTo>
                    <a:pt x="1217676" y="1219200"/>
                  </a:moveTo>
                  <a:lnTo>
                    <a:pt x="1217676" y="259080"/>
                  </a:lnTo>
                  <a:lnTo>
                    <a:pt x="507492" y="259080"/>
                  </a:lnTo>
                  <a:lnTo>
                    <a:pt x="446531" y="0"/>
                  </a:lnTo>
                  <a:lnTo>
                    <a:pt x="203454" y="259080"/>
                  </a:lnTo>
                  <a:lnTo>
                    <a:pt x="0" y="259080"/>
                  </a:lnTo>
                  <a:lnTo>
                    <a:pt x="0" y="1219200"/>
                  </a:lnTo>
                  <a:lnTo>
                    <a:pt x="1217676" y="1219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602211" y="5402592"/>
              <a:ext cx="1217930" cy="1219200"/>
            </a:xfrm>
            <a:custGeom>
              <a:avLst/>
              <a:gdLst/>
              <a:ahLst/>
              <a:cxnLst/>
              <a:rect l="l" t="t" r="r" b="b"/>
              <a:pathLst>
                <a:path w="1217929" h="1219200">
                  <a:moveTo>
                    <a:pt x="0" y="259080"/>
                  </a:moveTo>
                  <a:lnTo>
                    <a:pt x="0" y="1219200"/>
                  </a:lnTo>
                  <a:lnTo>
                    <a:pt x="1217676" y="1219200"/>
                  </a:lnTo>
                  <a:lnTo>
                    <a:pt x="1217676" y="259080"/>
                  </a:lnTo>
                  <a:lnTo>
                    <a:pt x="507492" y="259080"/>
                  </a:lnTo>
                  <a:lnTo>
                    <a:pt x="446531" y="0"/>
                  </a:lnTo>
                  <a:lnTo>
                    <a:pt x="203454" y="259080"/>
                  </a:lnTo>
                  <a:lnTo>
                    <a:pt x="0" y="25908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5640569" y="5802895"/>
            <a:ext cx="1029969" cy="664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r>
              <a:rPr dirty="0" sz="14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~800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PO’s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(2%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base)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768" y="1343025"/>
            <a:ext cx="8166100" cy="5036185"/>
            <a:chOff x="914768" y="1343025"/>
            <a:chExt cx="8166100" cy="5036185"/>
          </a:xfrm>
        </p:grpSpPr>
        <p:sp>
          <p:nvSpPr>
            <p:cNvPr id="3" name="object 3" descr=""/>
            <p:cNvSpPr/>
            <p:nvPr/>
          </p:nvSpPr>
          <p:spPr>
            <a:xfrm>
              <a:off x="924293" y="1352550"/>
              <a:ext cx="8147050" cy="5017135"/>
            </a:xfrm>
            <a:custGeom>
              <a:avLst/>
              <a:gdLst/>
              <a:ahLst/>
              <a:cxnLst/>
              <a:rect l="l" t="t" r="r" b="b"/>
              <a:pathLst>
                <a:path w="8147050" h="5017135">
                  <a:moveTo>
                    <a:pt x="0" y="0"/>
                  </a:moveTo>
                  <a:lnTo>
                    <a:pt x="0" y="5017020"/>
                  </a:lnTo>
                  <a:lnTo>
                    <a:pt x="8146554" y="5017020"/>
                  </a:lnTo>
                  <a:lnTo>
                    <a:pt x="814655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24293" y="1352550"/>
              <a:ext cx="8147050" cy="672465"/>
            </a:xfrm>
            <a:custGeom>
              <a:avLst/>
              <a:gdLst/>
              <a:ahLst/>
              <a:cxnLst/>
              <a:rect l="l" t="t" r="r" b="b"/>
              <a:pathLst>
                <a:path w="8147050" h="672464">
                  <a:moveTo>
                    <a:pt x="8146554" y="672084"/>
                  </a:moveTo>
                  <a:lnTo>
                    <a:pt x="8146554" y="0"/>
                  </a:lnTo>
                  <a:lnTo>
                    <a:pt x="0" y="0"/>
                  </a:lnTo>
                  <a:lnTo>
                    <a:pt x="0" y="672084"/>
                  </a:lnTo>
                  <a:lnTo>
                    <a:pt x="8146554" y="67208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952988" y="5791465"/>
            <a:ext cx="137922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benefits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959398" y="2349817"/>
            <a:ext cx="1562735" cy="3361054"/>
            <a:chOff x="5959398" y="2349817"/>
            <a:chExt cx="1562735" cy="3361054"/>
          </a:xfrm>
        </p:grpSpPr>
        <p:sp>
          <p:nvSpPr>
            <p:cNvPr id="7" name="object 7" descr=""/>
            <p:cNvSpPr/>
            <p:nvPr/>
          </p:nvSpPr>
          <p:spPr>
            <a:xfrm>
              <a:off x="5964161" y="2354579"/>
              <a:ext cx="1553210" cy="3351529"/>
            </a:xfrm>
            <a:custGeom>
              <a:avLst/>
              <a:gdLst/>
              <a:ahLst/>
              <a:cxnLst/>
              <a:rect l="l" t="t" r="r" b="b"/>
              <a:pathLst>
                <a:path w="1553209" h="3351529">
                  <a:moveTo>
                    <a:pt x="1552955" y="3351275"/>
                  </a:moveTo>
                  <a:lnTo>
                    <a:pt x="1552955" y="0"/>
                  </a:lnTo>
                  <a:lnTo>
                    <a:pt x="0" y="0"/>
                  </a:lnTo>
                  <a:lnTo>
                    <a:pt x="0" y="3351275"/>
                  </a:lnTo>
                  <a:lnTo>
                    <a:pt x="1552955" y="3351275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64161" y="2354579"/>
              <a:ext cx="1553210" cy="3351529"/>
            </a:xfrm>
            <a:custGeom>
              <a:avLst/>
              <a:gdLst/>
              <a:ahLst/>
              <a:cxnLst/>
              <a:rect l="l" t="t" r="r" b="b"/>
              <a:pathLst>
                <a:path w="1553209" h="3351529">
                  <a:moveTo>
                    <a:pt x="0" y="0"/>
                  </a:moveTo>
                  <a:lnTo>
                    <a:pt x="0" y="3351275"/>
                  </a:lnTo>
                  <a:lnTo>
                    <a:pt x="1552955" y="3351275"/>
                  </a:lnTo>
                  <a:lnTo>
                    <a:pt x="155295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791191" y="5791465"/>
            <a:ext cx="14268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Workers’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Comp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45300" y="3410239"/>
            <a:ext cx="6584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2.0-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4.0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799128" y="3692474"/>
            <a:ext cx="1551305" cy="2018664"/>
            <a:chOff x="3799128" y="3692474"/>
            <a:chExt cx="1551305" cy="2018664"/>
          </a:xfrm>
        </p:grpSpPr>
        <p:sp>
          <p:nvSpPr>
            <p:cNvPr id="12" name="object 12" descr=""/>
            <p:cNvSpPr/>
            <p:nvPr/>
          </p:nvSpPr>
          <p:spPr>
            <a:xfrm>
              <a:off x="3803891" y="3697998"/>
              <a:ext cx="1541780" cy="2007870"/>
            </a:xfrm>
            <a:custGeom>
              <a:avLst/>
              <a:gdLst/>
              <a:ahLst/>
              <a:cxnLst/>
              <a:rect l="l" t="t" r="r" b="b"/>
              <a:pathLst>
                <a:path w="1541779" h="2007870">
                  <a:moveTo>
                    <a:pt x="1541526" y="2007869"/>
                  </a:moveTo>
                  <a:lnTo>
                    <a:pt x="1541526" y="0"/>
                  </a:lnTo>
                  <a:lnTo>
                    <a:pt x="0" y="0"/>
                  </a:lnTo>
                  <a:lnTo>
                    <a:pt x="0" y="2007869"/>
                  </a:lnTo>
                  <a:lnTo>
                    <a:pt x="1541526" y="2007869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03891" y="3697236"/>
              <a:ext cx="1541780" cy="2009139"/>
            </a:xfrm>
            <a:custGeom>
              <a:avLst/>
              <a:gdLst/>
              <a:ahLst/>
              <a:cxnLst/>
              <a:rect l="l" t="t" r="r" b="b"/>
              <a:pathLst>
                <a:path w="1541779" h="2009139">
                  <a:moveTo>
                    <a:pt x="0" y="0"/>
                  </a:moveTo>
                  <a:lnTo>
                    <a:pt x="0" y="2008631"/>
                  </a:lnTo>
                  <a:lnTo>
                    <a:pt x="1541526" y="2008631"/>
                  </a:lnTo>
                  <a:lnTo>
                    <a:pt x="154152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95408" y="1427482"/>
            <a:ext cx="6075045" cy="909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annual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rate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increase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projections</a:t>
            </a:r>
            <a:r>
              <a:rPr dirty="0" sz="1600" spc="39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through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2020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Percent</a:t>
            </a:r>
            <a:endParaRPr sz="16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195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4.7-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5.2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685405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Workforce</a:t>
            </a:r>
            <a:r>
              <a:rPr dirty="0" spc="-60"/>
              <a:t> </a:t>
            </a:r>
            <a:r>
              <a:rPr dirty="0"/>
              <a:t>costs</a:t>
            </a:r>
            <a:r>
              <a:rPr dirty="0" spc="-55"/>
              <a:t> </a:t>
            </a:r>
            <a:r>
              <a:rPr dirty="0"/>
              <a:t>continue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rise</a:t>
            </a:r>
            <a:r>
              <a:rPr dirty="0" spc="-60"/>
              <a:t> </a:t>
            </a:r>
            <a:r>
              <a:rPr dirty="0"/>
              <a:t>faster</a:t>
            </a:r>
            <a:r>
              <a:rPr dirty="0" spc="-55"/>
              <a:t> </a:t>
            </a:r>
            <a:r>
              <a:rPr dirty="0"/>
              <a:t>than</a:t>
            </a:r>
            <a:r>
              <a:rPr dirty="0" spc="-55"/>
              <a:t> </a:t>
            </a:r>
            <a:r>
              <a:rPr dirty="0"/>
              <a:t>inflation</a:t>
            </a:r>
            <a:r>
              <a:rPr dirty="0" spc="-60"/>
              <a:t> </a:t>
            </a:r>
            <a:r>
              <a:rPr dirty="0"/>
              <a:t>through</a:t>
            </a:r>
            <a:r>
              <a:rPr dirty="0" spc="-55"/>
              <a:t> </a:t>
            </a:r>
            <a:r>
              <a:rPr dirty="0" spc="-20"/>
              <a:t>2020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2078190" y="4144000"/>
            <a:ext cx="6584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1.3-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2.5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19401" y="5791367"/>
            <a:ext cx="6572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Wages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327391" y="4354842"/>
            <a:ext cx="6687184" cy="1365885"/>
            <a:chOff x="1327391" y="4354842"/>
            <a:chExt cx="6687184" cy="1365885"/>
          </a:xfrm>
        </p:grpSpPr>
        <p:sp>
          <p:nvSpPr>
            <p:cNvPr id="19" name="object 19" descr=""/>
            <p:cNvSpPr/>
            <p:nvPr/>
          </p:nvSpPr>
          <p:spPr>
            <a:xfrm>
              <a:off x="1632191" y="4429518"/>
              <a:ext cx="1552575" cy="1276350"/>
            </a:xfrm>
            <a:custGeom>
              <a:avLst/>
              <a:gdLst/>
              <a:ahLst/>
              <a:cxnLst/>
              <a:rect l="l" t="t" r="r" b="b"/>
              <a:pathLst>
                <a:path w="1552575" h="1276350">
                  <a:moveTo>
                    <a:pt x="1552194" y="1276350"/>
                  </a:moveTo>
                  <a:lnTo>
                    <a:pt x="1552194" y="0"/>
                  </a:lnTo>
                  <a:lnTo>
                    <a:pt x="0" y="0"/>
                  </a:lnTo>
                  <a:lnTo>
                    <a:pt x="0" y="1276350"/>
                  </a:lnTo>
                  <a:lnTo>
                    <a:pt x="1552194" y="12763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632191" y="4429518"/>
              <a:ext cx="1552575" cy="1276350"/>
            </a:xfrm>
            <a:custGeom>
              <a:avLst/>
              <a:gdLst/>
              <a:ahLst/>
              <a:cxnLst/>
              <a:rect l="l" t="t" r="r" b="b"/>
              <a:pathLst>
                <a:path w="1552575" h="1276350">
                  <a:moveTo>
                    <a:pt x="0" y="0"/>
                  </a:moveTo>
                  <a:lnTo>
                    <a:pt x="0" y="1276350"/>
                  </a:lnTo>
                  <a:lnTo>
                    <a:pt x="1552194" y="1276350"/>
                  </a:lnTo>
                  <a:lnTo>
                    <a:pt x="155219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27391" y="5705868"/>
              <a:ext cx="6504305" cy="0"/>
            </a:xfrm>
            <a:custGeom>
              <a:avLst/>
              <a:gdLst/>
              <a:ahLst/>
              <a:cxnLst/>
              <a:rect l="l" t="t" r="r" b="b"/>
              <a:pathLst>
                <a:path w="6504305" h="0">
                  <a:moveTo>
                    <a:pt x="0" y="0"/>
                  </a:moveTo>
                  <a:lnTo>
                    <a:pt x="6503682" y="0"/>
                  </a:lnTo>
                </a:path>
              </a:pathLst>
            </a:custGeom>
            <a:ln w="2857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885176" y="4354842"/>
              <a:ext cx="128905" cy="152400"/>
            </a:xfrm>
            <a:custGeom>
              <a:avLst/>
              <a:gdLst/>
              <a:ahLst/>
              <a:cxnLst/>
              <a:rect l="l" t="t" r="r" b="b"/>
              <a:pathLst>
                <a:path w="128904" h="152400">
                  <a:moveTo>
                    <a:pt x="128777" y="152400"/>
                  </a:moveTo>
                  <a:lnTo>
                    <a:pt x="128777" y="0"/>
                  </a:lnTo>
                  <a:lnTo>
                    <a:pt x="0" y="76200"/>
                  </a:lnTo>
                  <a:lnTo>
                    <a:pt x="128777" y="1524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27391" y="4431042"/>
              <a:ext cx="6505575" cy="0"/>
            </a:xfrm>
            <a:custGeom>
              <a:avLst/>
              <a:gdLst/>
              <a:ahLst/>
              <a:cxnLst/>
              <a:rect l="l" t="t" r="r" b="b"/>
              <a:pathLst>
                <a:path w="6505575" h="0">
                  <a:moveTo>
                    <a:pt x="6505206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050779" y="4047245"/>
            <a:ext cx="81851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Inflation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(CPI 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at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1.9%)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4032" y="6944371"/>
            <a:ext cx="333756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Global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Insights;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Model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15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654032" y="542799"/>
            <a:ext cx="2602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4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1200" spc="-1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Workforce</a:t>
            </a:r>
            <a:r>
              <a:rPr dirty="0" sz="1200" spc="-2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cost</a:t>
            </a:r>
            <a:r>
              <a:rPr dirty="0" sz="1200" spc="-20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ED2024"/>
                </a:solidFill>
                <a:latin typeface="Arial MT"/>
                <a:cs typeface="Arial MT"/>
              </a:rPr>
              <a:t>projection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5735" y="3593414"/>
            <a:ext cx="6723380" cy="2585720"/>
            <a:chOff x="1035735" y="3593414"/>
            <a:chExt cx="6723380" cy="2585720"/>
          </a:xfrm>
        </p:grpSpPr>
        <p:sp>
          <p:nvSpPr>
            <p:cNvPr id="3" name="object 3" descr=""/>
            <p:cNvSpPr/>
            <p:nvPr/>
          </p:nvSpPr>
          <p:spPr>
            <a:xfrm>
              <a:off x="1087361" y="5897892"/>
              <a:ext cx="6639559" cy="281305"/>
            </a:xfrm>
            <a:custGeom>
              <a:avLst/>
              <a:gdLst/>
              <a:ahLst/>
              <a:cxnLst/>
              <a:rect l="l" t="t" r="r" b="b"/>
              <a:pathLst>
                <a:path w="6639559" h="281304">
                  <a:moveTo>
                    <a:pt x="452628" y="140208"/>
                  </a:moveTo>
                  <a:lnTo>
                    <a:pt x="421716" y="69659"/>
                  </a:lnTo>
                  <a:lnTo>
                    <a:pt x="386334" y="41249"/>
                  </a:lnTo>
                  <a:lnTo>
                    <a:pt x="340525" y="19253"/>
                  </a:lnTo>
                  <a:lnTo>
                    <a:pt x="286461" y="5041"/>
                  </a:lnTo>
                  <a:lnTo>
                    <a:pt x="226314" y="0"/>
                  </a:lnTo>
                  <a:lnTo>
                    <a:pt x="166154" y="5041"/>
                  </a:lnTo>
                  <a:lnTo>
                    <a:pt x="112090" y="19253"/>
                  </a:lnTo>
                  <a:lnTo>
                    <a:pt x="66294" y="41249"/>
                  </a:lnTo>
                  <a:lnTo>
                    <a:pt x="30899" y="69659"/>
                  </a:lnTo>
                  <a:lnTo>
                    <a:pt x="8077" y="103111"/>
                  </a:lnTo>
                  <a:lnTo>
                    <a:pt x="0" y="140208"/>
                  </a:lnTo>
                  <a:lnTo>
                    <a:pt x="8077" y="177647"/>
                  </a:lnTo>
                  <a:lnTo>
                    <a:pt x="30899" y="211302"/>
                  </a:lnTo>
                  <a:lnTo>
                    <a:pt x="66294" y="239839"/>
                  </a:lnTo>
                  <a:lnTo>
                    <a:pt x="112090" y="261912"/>
                  </a:lnTo>
                  <a:lnTo>
                    <a:pt x="166154" y="276136"/>
                  </a:lnTo>
                  <a:lnTo>
                    <a:pt x="226314" y="281178"/>
                  </a:lnTo>
                  <a:lnTo>
                    <a:pt x="286461" y="276136"/>
                  </a:lnTo>
                  <a:lnTo>
                    <a:pt x="340525" y="261912"/>
                  </a:lnTo>
                  <a:lnTo>
                    <a:pt x="386334" y="239839"/>
                  </a:lnTo>
                  <a:lnTo>
                    <a:pt x="421716" y="211302"/>
                  </a:lnTo>
                  <a:lnTo>
                    <a:pt x="444538" y="177647"/>
                  </a:lnTo>
                  <a:lnTo>
                    <a:pt x="452628" y="140208"/>
                  </a:lnTo>
                  <a:close/>
                </a:path>
                <a:path w="6639559" h="281304">
                  <a:moveTo>
                    <a:pt x="1009650" y="140208"/>
                  </a:moveTo>
                  <a:lnTo>
                    <a:pt x="978738" y="69659"/>
                  </a:lnTo>
                  <a:lnTo>
                    <a:pt x="943356" y="41249"/>
                  </a:lnTo>
                  <a:lnTo>
                    <a:pt x="897547" y="19253"/>
                  </a:lnTo>
                  <a:lnTo>
                    <a:pt x="843483" y="5041"/>
                  </a:lnTo>
                  <a:lnTo>
                    <a:pt x="783336" y="0"/>
                  </a:lnTo>
                  <a:lnTo>
                    <a:pt x="723226" y="5041"/>
                  </a:lnTo>
                  <a:lnTo>
                    <a:pt x="669315" y="19253"/>
                  </a:lnTo>
                  <a:lnTo>
                    <a:pt x="623697" y="41249"/>
                  </a:lnTo>
                  <a:lnTo>
                    <a:pt x="588479" y="69659"/>
                  </a:lnTo>
                  <a:lnTo>
                    <a:pt x="565810" y="103111"/>
                  </a:lnTo>
                  <a:lnTo>
                    <a:pt x="557784" y="140208"/>
                  </a:lnTo>
                  <a:lnTo>
                    <a:pt x="565810" y="177647"/>
                  </a:lnTo>
                  <a:lnTo>
                    <a:pt x="588479" y="211302"/>
                  </a:lnTo>
                  <a:lnTo>
                    <a:pt x="623697" y="239839"/>
                  </a:lnTo>
                  <a:lnTo>
                    <a:pt x="669315" y="261912"/>
                  </a:lnTo>
                  <a:lnTo>
                    <a:pt x="723226" y="276136"/>
                  </a:lnTo>
                  <a:lnTo>
                    <a:pt x="783336" y="281178"/>
                  </a:lnTo>
                  <a:lnTo>
                    <a:pt x="843483" y="276136"/>
                  </a:lnTo>
                  <a:lnTo>
                    <a:pt x="897547" y="261912"/>
                  </a:lnTo>
                  <a:lnTo>
                    <a:pt x="943356" y="239839"/>
                  </a:lnTo>
                  <a:lnTo>
                    <a:pt x="978738" y="211302"/>
                  </a:lnTo>
                  <a:lnTo>
                    <a:pt x="1001560" y="177647"/>
                  </a:lnTo>
                  <a:lnTo>
                    <a:pt x="1009650" y="140208"/>
                  </a:lnTo>
                  <a:close/>
                </a:path>
                <a:path w="6639559" h="281304">
                  <a:moveTo>
                    <a:pt x="1567434" y="140208"/>
                  </a:moveTo>
                  <a:lnTo>
                    <a:pt x="1536522" y="69659"/>
                  </a:lnTo>
                  <a:lnTo>
                    <a:pt x="1501140" y="41249"/>
                  </a:lnTo>
                  <a:lnTo>
                    <a:pt x="1455331" y="19253"/>
                  </a:lnTo>
                  <a:lnTo>
                    <a:pt x="1401267" y="5041"/>
                  </a:lnTo>
                  <a:lnTo>
                    <a:pt x="1341120" y="0"/>
                  </a:lnTo>
                  <a:lnTo>
                    <a:pt x="1280960" y="5041"/>
                  </a:lnTo>
                  <a:lnTo>
                    <a:pt x="1226896" y="19253"/>
                  </a:lnTo>
                  <a:lnTo>
                    <a:pt x="1181100" y="41249"/>
                  </a:lnTo>
                  <a:lnTo>
                    <a:pt x="1145705" y="69659"/>
                  </a:lnTo>
                  <a:lnTo>
                    <a:pt x="1122883" y="103111"/>
                  </a:lnTo>
                  <a:lnTo>
                    <a:pt x="1114806" y="140208"/>
                  </a:lnTo>
                  <a:lnTo>
                    <a:pt x="1122883" y="177647"/>
                  </a:lnTo>
                  <a:lnTo>
                    <a:pt x="1145705" y="211302"/>
                  </a:lnTo>
                  <a:lnTo>
                    <a:pt x="1181100" y="239839"/>
                  </a:lnTo>
                  <a:lnTo>
                    <a:pt x="1226896" y="261912"/>
                  </a:lnTo>
                  <a:lnTo>
                    <a:pt x="1280960" y="276136"/>
                  </a:lnTo>
                  <a:lnTo>
                    <a:pt x="1341120" y="281178"/>
                  </a:lnTo>
                  <a:lnTo>
                    <a:pt x="1401267" y="276136"/>
                  </a:lnTo>
                  <a:lnTo>
                    <a:pt x="1455331" y="261912"/>
                  </a:lnTo>
                  <a:lnTo>
                    <a:pt x="1501140" y="239839"/>
                  </a:lnTo>
                  <a:lnTo>
                    <a:pt x="1536522" y="211302"/>
                  </a:lnTo>
                  <a:lnTo>
                    <a:pt x="1559344" y="177647"/>
                  </a:lnTo>
                  <a:lnTo>
                    <a:pt x="1567434" y="140208"/>
                  </a:lnTo>
                  <a:close/>
                </a:path>
                <a:path w="6639559" h="281304">
                  <a:moveTo>
                    <a:pt x="2109978" y="140208"/>
                  </a:moveTo>
                  <a:lnTo>
                    <a:pt x="2079066" y="69659"/>
                  </a:lnTo>
                  <a:lnTo>
                    <a:pt x="2043684" y="41249"/>
                  </a:lnTo>
                  <a:lnTo>
                    <a:pt x="1997875" y="19253"/>
                  </a:lnTo>
                  <a:lnTo>
                    <a:pt x="1943811" y="5041"/>
                  </a:lnTo>
                  <a:lnTo>
                    <a:pt x="1883664" y="0"/>
                  </a:lnTo>
                  <a:lnTo>
                    <a:pt x="1823504" y="5041"/>
                  </a:lnTo>
                  <a:lnTo>
                    <a:pt x="1769440" y="19253"/>
                  </a:lnTo>
                  <a:lnTo>
                    <a:pt x="1723644" y="41249"/>
                  </a:lnTo>
                  <a:lnTo>
                    <a:pt x="1688249" y="69659"/>
                  </a:lnTo>
                  <a:lnTo>
                    <a:pt x="1665427" y="103111"/>
                  </a:lnTo>
                  <a:lnTo>
                    <a:pt x="1657350" y="140208"/>
                  </a:lnTo>
                  <a:lnTo>
                    <a:pt x="1665427" y="177647"/>
                  </a:lnTo>
                  <a:lnTo>
                    <a:pt x="1688249" y="211302"/>
                  </a:lnTo>
                  <a:lnTo>
                    <a:pt x="1723644" y="239839"/>
                  </a:lnTo>
                  <a:lnTo>
                    <a:pt x="1769440" y="261912"/>
                  </a:lnTo>
                  <a:lnTo>
                    <a:pt x="1823504" y="276136"/>
                  </a:lnTo>
                  <a:lnTo>
                    <a:pt x="1883664" y="281178"/>
                  </a:lnTo>
                  <a:lnTo>
                    <a:pt x="1943811" y="276136"/>
                  </a:lnTo>
                  <a:lnTo>
                    <a:pt x="1997875" y="261912"/>
                  </a:lnTo>
                  <a:lnTo>
                    <a:pt x="2043684" y="239839"/>
                  </a:lnTo>
                  <a:lnTo>
                    <a:pt x="2079066" y="211302"/>
                  </a:lnTo>
                  <a:lnTo>
                    <a:pt x="2101888" y="177647"/>
                  </a:lnTo>
                  <a:lnTo>
                    <a:pt x="2109978" y="140208"/>
                  </a:lnTo>
                  <a:close/>
                </a:path>
                <a:path w="6639559" h="281304">
                  <a:moveTo>
                    <a:pt x="2695956" y="140208"/>
                  </a:moveTo>
                  <a:lnTo>
                    <a:pt x="2665044" y="69659"/>
                  </a:lnTo>
                  <a:lnTo>
                    <a:pt x="2629662" y="41249"/>
                  </a:lnTo>
                  <a:lnTo>
                    <a:pt x="2583853" y="19253"/>
                  </a:lnTo>
                  <a:lnTo>
                    <a:pt x="2529789" y="5041"/>
                  </a:lnTo>
                  <a:lnTo>
                    <a:pt x="2469642" y="0"/>
                  </a:lnTo>
                  <a:lnTo>
                    <a:pt x="2409482" y="5041"/>
                  </a:lnTo>
                  <a:lnTo>
                    <a:pt x="2355418" y="19253"/>
                  </a:lnTo>
                  <a:lnTo>
                    <a:pt x="2309622" y="41249"/>
                  </a:lnTo>
                  <a:lnTo>
                    <a:pt x="2274227" y="69659"/>
                  </a:lnTo>
                  <a:lnTo>
                    <a:pt x="2251405" y="103111"/>
                  </a:lnTo>
                  <a:lnTo>
                    <a:pt x="2243328" y="140208"/>
                  </a:lnTo>
                  <a:lnTo>
                    <a:pt x="2251405" y="177647"/>
                  </a:lnTo>
                  <a:lnTo>
                    <a:pt x="2274227" y="211302"/>
                  </a:lnTo>
                  <a:lnTo>
                    <a:pt x="2309622" y="239839"/>
                  </a:lnTo>
                  <a:lnTo>
                    <a:pt x="2355418" y="261912"/>
                  </a:lnTo>
                  <a:lnTo>
                    <a:pt x="2409482" y="276136"/>
                  </a:lnTo>
                  <a:lnTo>
                    <a:pt x="2469642" y="281178"/>
                  </a:lnTo>
                  <a:lnTo>
                    <a:pt x="2529789" y="276136"/>
                  </a:lnTo>
                  <a:lnTo>
                    <a:pt x="2583853" y="261912"/>
                  </a:lnTo>
                  <a:lnTo>
                    <a:pt x="2629662" y="239839"/>
                  </a:lnTo>
                  <a:lnTo>
                    <a:pt x="2665044" y="211302"/>
                  </a:lnTo>
                  <a:lnTo>
                    <a:pt x="2687866" y="177647"/>
                  </a:lnTo>
                  <a:lnTo>
                    <a:pt x="2695956" y="140208"/>
                  </a:lnTo>
                  <a:close/>
                </a:path>
                <a:path w="6639559" h="281304">
                  <a:moveTo>
                    <a:pt x="3224784" y="140208"/>
                  </a:moveTo>
                  <a:lnTo>
                    <a:pt x="3193872" y="69659"/>
                  </a:lnTo>
                  <a:lnTo>
                    <a:pt x="3158490" y="41249"/>
                  </a:lnTo>
                  <a:lnTo>
                    <a:pt x="3112681" y="19253"/>
                  </a:lnTo>
                  <a:lnTo>
                    <a:pt x="3058617" y="5041"/>
                  </a:lnTo>
                  <a:lnTo>
                    <a:pt x="2998470" y="0"/>
                  </a:lnTo>
                  <a:lnTo>
                    <a:pt x="2938310" y="5041"/>
                  </a:lnTo>
                  <a:lnTo>
                    <a:pt x="2884246" y="19253"/>
                  </a:lnTo>
                  <a:lnTo>
                    <a:pt x="2838450" y="41249"/>
                  </a:lnTo>
                  <a:lnTo>
                    <a:pt x="2803055" y="69659"/>
                  </a:lnTo>
                  <a:lnTo>
                    <a:pt x="2780233" y="103111"/>
                  </a:lnTo>
                  <a:lnTo>
                    <a:pt x="2772156" y="140208"/>
                  </a:lnTo>
                  <a:lnTo>
                    <a:pt x="2780233" y="177647"/>
                  </a:lnTo>
                  <a:lnTo>
                    <a:pt x="2803055" y="211302"/>
                  </a:lnTo>
                  <a:lnTo>
                    <a:pt x="2838450" y="239839"/>
                  </a:lnTo>
                  <a:lnTo>
                    <a:pt x="2884246" y="261912"/>
                  </a:lnTo>
                  <a:lnTo>
                    <a:pt x="2938310" y="276136"/>
                  </a:lnTo>
                  <a:lnTo>
                    <a:pt x="2998470" y="281178"/>
                  </a:lnTo>
                  <a:lnTo>
                    <a:pt x="3058617" y="276136"/>
                  </a:lnTo>
                  <a:lnTo>
                    <a:pt x="3112681" y="261912"/>
                  </a:lnTo>
                  <a:lnTo>
                    <a:pt x="3158490" y="239839"/>
                  </a:lnTo>
                  <a:lnTo>
                    <a:pt x="3193872" y="211302"/>
                  </a:lnTo>
                  <a:lnTo>
                    <a:pt x="3216694" y="177647"/>
                  </a:lnTo>
                  <a:lnTo>
                    <a:pt x="3224784" y="140208"/>
                  </a:lnTo>
                  <a:close/>
                </a:path>
                <a:path w="6639559" h="281304">
                  <a:moveTo>
                    <a:pt x="3810000" y="140208"/>
                  </a:moveTo>
                  <a:lnTo>
                    <a:pt x="3779088" y="69659"/>
                  </a:lnTo>
                  <a:lnTo>
                    <a:pt x="3743706" y="41249"/>
                  </a:lnTo>
                  <a:lnTo>
                    <a:pt x="3697897" y="19253"/>
                  </a:lnTo>
                  <a:lnTo>
                    <a:pt x="3643833" y="5041"/>
                  </a:lnTo>
                  <a:lnTo>
                    <a:pt x="3583686" y="0"/>
                  </a:lnTo>
                  <a:lnTo>
                    <a:pt x="3523577" y="5041"/>
                  </a:lnTo>
                  <a:lnTo>
                    <a:pt x="3469665" y="19253"/>
                  </a:lnTo>
                  <a:lnTo>
                    <a:pt x="3424047" y="41249"/>
                  </a:lnTo>
                  <a:lnTo>
                    <a:pt x="3388830" y="69659"/>
                  </a:lnTo>
                  <a:lnTo>
                    <a:pt x="3366160" y="103111"/>
                  </a:lnTo>
                  <a:lnTo>
                    <a:pt x="3358134" y="140208"/>
                  </a:lnTo>
                  <a:lnTo>
                    <a:pt x="3366160" y="177647"/>
                  </a:lnTo>
                  <a:lnTo>
                    <a:pt x="3388830" y="211302"/>
                  </a:lnTo>
                  <a:lnTo>
                    <a:pt x="3424047" y="239839"/>
                  </a:lnTo>
                  <a:lnTo>
                    <a:pt x="3469665" y="261912"/>
                  </a:lnTo>
                  <a:lnTo>
                    <a:pt x="3523577" y="276136"/>
                  </a:lnTo>
                  <a:lnTo>
                    <a:pt x="3583686" y="281178"/>
                  </a:lnTo>
                  <a:lnTo>
                    <a:pt x="3643833" y="276136"/>
                  </a:lnTo>
                  <a:lnTo>
                    <a:pt x="3697897" y="261912"/>
                  </a:lnTo>
                  <a:lnTo>
                    <a:pt x="3743706" y="239839"/>
                  </a:lnTo>
                  <a:lnTo>
                    <a:pt x="3779088" y="211302"/>
                  </a:lnTo>
                  <a:lnTo>
                    <a:pt x="3801910" y="177647"/>
                  </a:lnTo>
                  <a:lnTo>
                    <a:pt x="3810000" y="140208"/>
                  </a:lnTo>
                  <a:close/>
                </a:path>
                <a:path w="6639559" h="281304">
                  <a:moveTo>
                    <a:pt x="4367784" y="140208"/>
                  </a:moveTo>
                  <a:lnTo>
                    <a:pt x="4336872" y="69659"/>
                  </a:lnTo>
                  <a:lnTo>
                    <a:pt x="4301490" y="41249"/>
                  </a:lnTo>
                  <a:lnTo>
                    <a:pt x="4255681" y="19253"/>
                  </a:lnTo>
                  <a:lnTo>
                    <a:pt x="4201617" y="5041"/>
                  </a:lnTo>
                  <a:lnTo>
                    <a:pt x="4141470" y="0"/>
                  </a:lnTo>
                  <a:lnTo>
                    <a:pt x="4081310" y="5041"/>
                  </a:lnTo>
                  <a:lnTo>
                    <a:pt x="4027246" y="19253"/>
                  </a:lnTo>
                  <a:lnTo>
                    <a:pt x="3981450" y="41249"/>
                  </a:lnTo>
                  <a:lnTo>
                    <a:pt x="3946055" y="69659"/>
                  </a:lnTo>
                  <a:lnTo>
                    <a:pt x="3923233" y="103111"/>
                  </a:lnTo>
                  <a:lnTo>
                    <a:pt x="3915156" y="140208"/>
                  </a:lnTo>
                  <a:lnTo>
                    <a:pt x="3923233" y="177647"/>
                  </a:lnTo>
                  <a:lnTo>
                    <a:pt x="3946055" y="211302"/>
                  </a:lnTo>
                  <a:lnTo>
                    <a:pt x="3981450" y="239839"/>
                  </a:lnTo>
                  <a:lnTo>
                    <a:pt x="4027246" y="261912"/>
                  </a:lnTo>
                  <a:lnTo>
                    <a:pt x="4081310" y="276136"/>
                  </a:lnTo>
                  <a:lnTo>
                    <a:pt x="4141470" y="281178"/>
                  </a:lnTo>
                  <a:lnTo>
                    <a:pt x="4201617" y="276136"/>
                  </a:lnTo>
                  <a:lnTo>
                    <a:pt x="4255681" y="261912"/>
                  </a:lnTo>
                  <a:lnTo>
                    <a:pt x="4301490" y="239839"/>
                  </a:lnTo>
                  <a:lnTo>
                    <a:pt x="4336872" y="211302"/>
                  </a:lnTo>
                  <a:lnTo>
                    <a:pt x="4359694" y="177647"/>
                  </a:lnTo>
                  <a:lnTo>
                    <a:pt x="4367784" y="140208"/>
                  </a:lnTo>
                  <a:close/>
                </a:path>
                <a:path w="6639559" h="281304">
                  <a:moveTo>
                    <a:pt x="4910328" y="140208"/>
                  </a:moveTo>
                  <a:lnTo>
                    <a:pt x="4879416" y="69659"/>
                  </a:lnTo>
                  <a:lnTo>
                    <a:pt x="4844034" y="41249"/>
                  </a:lnTo>
                  <a:lnTo>
                    <a:pt x="4798225" y="19253"/>
                  </a:lnTo>
                  <a:lnTo>
                    <a:pt x="4744161" y="5041"/>
                  </a:lnTo>
                  <a:lnTo>
                    <a:pt x="4684014" y="0"/>
                  </a:lnTo>
                  <a:lnTo>
                    <a:pt x="4623854" y="5041"/>
                  </a:lnTo>
                  <a:lnTo>
                    <a:pt x="4569790" y="19253"/>
                  </a:lnTo>
                  <a:lnTo>
                    <a:pt x="4523994" y="41249"/>
                  </a:lnTo>
                  <a:lnTo>
                    <a:pt x="4488599" y="69659"/>
                  </a:lnTo>
                  <a:lnTo>
                    <a:pt x="4465777" y="103111"/>
                  </a:lnTo>
                  <a:lnTo>
                    <a:pt x="4457700" y="140208"/>
                  </a:lnTo>
                  <a:lnTo>
                    <a:pt x="4465777" y="177647"/>
                  </a:lnTo>
                  <a:lnTo>
                    <a:pt x="4488599" y="211302"/>
                  </a:lnTo>
                  <a:lnTo>
                    <a:pt x="4523994" y="239839"/>
                  </a:lnTo>
                  <a:lnTo>
                    <a:pt x="4569790" y="261912"/>
                  </a:lnTo>
                  <a:lnTo>
                    <a:pt x="4623854" y="276136"/>
                  </a:lnTo>
                  <a:lnTo>
                    <a:pt x="4684014" y="281178"/>
                  </a:lnTo>
                  <a:lnTo>
                    <a:pt x="4744161" y="276136"/>
                  </a:lnTo>
                  <a:lnTo>
                    <a:pt x="4798225" y="261912"/>
                  </a:lnTo>
                  <a:lnTo>
                    <a:pt x="4844034" y="239839"/>
                  </a:lnTo>
                  <a:lnTo>
                    <a:pt x="4879416" y="211302"/>
                  </a:lnTo>
                  <a:lnTo>
                    <a:pt x="4902238" y="177647"/>
                  </a:lnTo>
                  <a:lnTo>
                    <a:pt x="4910328" y="140208"/>
                  </a:lnTo>
                  <a:close/>
                </a:path>
                <a:path w="6639559" h="281304">
                  <a:moveTo>
                    <a:pt x="5496306" y="140208"/>
                  </a:moveTo>
                  <a:lnTo>
                    <a:pt x="5465394" y="69659"/>
                  </a:lnTo>
                  <a:lnTo>
                    <a:pt x="5430012" y="41249"/>
                  </a:lnTo>
                  <a:lnTo>
                    <a:pt x="5384203" y="19253"/>
                  </a:lnTo>
                  <a:lnTo>
                    <a:pt x="5330139" y="5041"/>
                  </a:lnTo>
                  <a:lnTo>
                    <a:pt x="5269992" y="0"/>
                  </a:lnTo>
                  <a:lnTo>
                    <a:pt x="5209832" y="5041"/>
                  </a:lnTo>
                  <a:lnTo>
                    <a:pt x="5155768" y="19253"/>
                  </a:lnTo>
                  <a:lnTo>
                    <a:pt x="5109972" y="41249"/>
                  </a:lnTo>
                  <a:lnTo>
                    <a:pt x="5074577" y="69659"/>
                  </a:lnTo>
                  <a:lnTo>
                    <a:pt x="5051755" y="103111"/>
                  </a:lnTo>
                  <a:lnTo>
                    <a:pt x="5043678" y="140208"/>
                  </a:lnTo>
                  <a:lnTo>
                    <a:pt x="5051755" y="177647"/>
                  </a:lnTo>
                  <a:lnTo>
                    <a:pt x="5074577" y="211302"/>
                  </a:lnTo>
                  <a:lnTo>
                    <a:pt x="5109972" y="239839"/>
                  </a:lnTo>
                  <a:lnTo>
                    <a:pt x="5155768" y="261912"/>
                  </a:lnTo>
                  <a:lnTo>
                    <a:pt x="5209832" y="276136"/>
                  </a:lnTo>
                  <a:lnTo>
                    <a:pt x="5269992" y="281178"/>
                  </a:lnTo>
                  <a:lnTo>
                    <a:pt x="5330139" y="276136"/>
                  </a:lnTo>
                  <a:lnTo>
                    <a:pt x="5384203" y="261912"/>
                  </a:lnTo>
                  <a:lnTo>
                    <a:pt x="5430012" y="239839"/>
                  </a:lnTo>
                  <a:lnTo>
                    <a:pt x="5465394" y="211302"/>
                  </a:lnTo>
                  <a:lnTo>
                    <a:pt x="5488216" y="177647"/>
                  </a:lnTo>
                  <a:lnTo>
                    <a:pt x="5496306" y="140208"/>
                  </a:lnTo>
                  <a:close/>
                </a:path>
                <a:path w="6639559" h="281304">
                  <a:moveTo>
                    <a:pt x="6053340" y="140208"/>
                  </a:moveTo>
                  <a:lnTo>
                    <a:pt x="6022429" y="69659"/>
                  </a:lnTo>
                  <a:lnTo>
                    <a:pt x="5987046" y="41249"/>
                  </a:lnTo>
                  <a:lnTo>
                    <a:pt x="5941238" y="19253"/>
                  </a:lnTo>
                  <a:lnTo>
                    <a:pt x="5887174" y="5041"/>
                  </a:lnTo>
                  <a:lnTo>
                    <a:pt x="5827026" y="0"/>
                  </a:lnTo>
                  <a:lnTo>
                    <a:pt x="5766867" y="5041"/>
                  </a:lnTo>
                  <a:lnTo>
                    <a:pt x="5712803" y="19253"/>
                  </a:lnTo>
                  <a:lnTo>
                    <a:pt x="5667006" y="41249"/>
                  </a:lnTo>
                  <a:lnTo>
                    <a:pt x="5631612" y="69659"/>
                  </a:lnTo>
                  <a:lnTo>
                    <a:pt x="5608790" y="103111"/>
                  </a:lnTo>
                  <a:lnTo>
                    <a:pt x="5600712" y="140208"/>
                  </a:lnTo>
                  <a:lnTo>
                    <a:pt x="5608790" y="177647"/>
                  </a:lnTo>
                  <a:lnTo>
                    <a:pt x="5631612" y="211302"/>
                  </a:lnTo>
                  <a:lnTo>
                    <a:pt x="5667006" y="239839"/>
                  </a:lnTo>
                  <a:lnTo>
                    <a:pt x="5712803" y="261912"/>
                  </a:lnTo>
                  <a:lnTo>
                    <a:pt x="5766867" y="276136"/>
                  </a:lnTo>
                  <a:lnTo>
                    <a:pt x="5827026" y="281178"/>
                  </a:lnTo>
                  <a:lnTo>
                    <a:pt x="5887174" y="276136"/>
                  </a:lnTo>
                  <a:lnTo>
                    <a:pt x="5941238" y="261912"/>
                  </a:lnTo>
                  <a:lnTo>
                    <a:pt x="5987046" y="239839"/>
                  </a:lnTo>
                  <a:lnTo>
                    <a:pt x="6022429" y="211302"/>
                  </a:lnTo>
                  <a:lnTo>
                    <a:pt x="6045251" y="177647"/>
                  </a:lnTo>
                  <a:lnTo>
                    <a:pt x="6053340" y="140208"/>
                  </a:lnTo>
                  <a:close/>
                </a:path>
                <a:path w="6639559" h="281304">
                  <a:moveTo>
                    <a:pt x="6639319" y="140208"/>
                  </a:moveTo>
                  <a:lnTo>
                    <a:pt x="6608407" y="69659"/>
                  </a:lnTo>
                  <a:lnTo>
                    <a:pt x="6573025" y="41249"/>
                  </a:lnTo>
                  <a:lnTo>
                    <a:pt x="6527216" y="19253"/>
                  </a:lnTo>
                  <a:lnTo>
                    <a:pt x="6473152" y="5041"/>
                  </a:lnTo>
                  <a:lnTo>
                    <a:pt x="6413005" y="0"/>
                  </a:lnTo>
                  <a:lnTo>
                    <a:pt x="6352845" y="5041"/>
                  </a:lnTo>
                  <a:lnTo>
                    <a:pt x="6298781" y="19253"/>
                  </a:lnTo>
                  <a:lnTo>
                    <a:pt x="6252984" y="41249"/>
                  </a:lnTo>
                  <a:lnTo>
                    <a:pt x="6217590" y="69659"/>
                  </a:lnTo>
                  <a:lnTo>
                    <a:pt x="6194768" y="103111"/>
                  </a:lnTo>
                  <a:lnTo>
                    <a:pt x="6186690" y="140208"/>
                  </a:lnTo>
                  <a:lnTo>
                    <a:pt x="6194768" y="177647"/>
                  </a:lnTo>
                  <a:lnTo>
                    <a:pt x="6217590" y="211302"/>
                  </a:lnTo>
                  <a:lnTo>
                    <a:pt x="6252984" y="239839"/>
                  </a:lnTo>
                  <a:lnTo>
                    <a:pt x="6298781" y="261912"/>
                  </a:lnTo>
                  <a:lnTo>
                    <a:pt x="6352845" y="276136"/>
                  </a:lnTo>
                  <a:lnTo>
                    <a:pt x="6413005" y="281178"/>
                  </a:lnTo>
                  <a:lnTo>
                    <a:pt x="6473152" y="276136"/>
                  </a:lnTo>
                  <a:lnTo>
                    <a:pt x="6527216" y="261912"/>
                  </a:lnTo>
                  <a:lnTo>
                    <a:pt x="6573025" y="239839"/>
                  </a:lnTo>
                  <a:lnTo>
                    <a:pt x="6608407" y="211302"/>
                  </a:lnTo>
                  <a:lnTo>
                    <a:pt x="6631229" y="177647"/>
                  </a:lnTo>
                  <a:lnTo>
                    <a:pt x="6639319" y="14020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92305" y="4684026"/>
              <a:ext cx="390525" cy="809625"/>
            </a:xfrm>
            <a:custGeom>
              <a:avLst/>
              <a:gdLst/>
              <a:ahLst/>
              <a:cxnLst/>
              <a:rect l="l" t="t" r="r" b="b"/>
              <a:pathLst>
                <a:path w="390525" h="809625">
                  <a:moveTo>
                    <a:pt x="0" y="809244"/>
                  </a:moveTo>
                  <a:lnTo>
                    <a:pt x="0" y="0"/>
                  </a:lnTo>
                  <a:lnTo>
                    <a:pt x="390143" y="0"/>
                  </a:lnTo>
                  <a:lnTo>
                    <a:pt x="390143" y="809243"/>
                  </a:lnTo>
                  <a:lnTo>
                    <a:pt x="0" y="80924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44755" y="4531626"/>
              <a:ext cx="1514475" cy="962025"/>
            </a:xfrm>
            <a:custGeom>
              <a:avLst/>
              <a:gdLst/>
              <a:ahLst/>
              <a:cxnLst/>
              <a:rect l="l" t="t" r="r" b="b"/>
              <a:pathLst>
                <a:path w="1514475" h="962025">
                  <a:moveTo>
                    <a:pt x="400037" y="104394"/>
                  </a:moveTo>
                  <a:lnTo>
                    <a:pt x="0" y="104394"/>
                  </a:lnTo>
                  <a:lnTo>
                    <a:pt x="0" y="961644"/>
                  </a:lnTo>
                  <a:lnTo>
                    <a:pt x="400037" y="961644"/>
                  </a:lnTo>
                  <a:lnTo>
                    <a:pt x="400037" y="104394"/>
                  </a:lnTo>
                  <a:close/>
                </a:path>
                <a:path w="1514475" h="962025">
                  <a:moveTo>
                    <a:pt x="951750" y="57150"/>
                  </a:moveTo>
                  <a:lnTo>
                    <a:pt x="561606" y="57150"/>
                  </a:lnTo>
                  <a:lnTo>
                    <a:pt x="561606" y="961644"/>
                  </a:lnTo>
                  <a:lnTo>
                    <a:pt x="951750" y="961644"/>
                  </a:lnTo>
                  <a:lnTo>
                    <a:pt x="951750" y="57150"/>
                  </a:lnTo>
                  <a:close/>
                </a:path>
                <a:path w="1514475" h="962025">
                  <a:moveTo>
                    <a:pt x="1514106" y="0"/>
                  </a:moveTo>
                  <a:lnTo>
                    <a:pt x="1114056" y="0"/>
                  </a:lnTo>
                  <a:lnTo>
                    <a:pt x="1114056" y="961644"/>
                  </a:lnTo>
                  <a:lnTo>
                    <a:pt x="1514106" y="961644"/>
                  </a:lnTo>
                  <a:lnTo>
                    <a:pt x="1514106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26223" y="4645926"/>
              <a:ext cx="4304665" cy="847725"/>
            </a:xfrm>
            <a:custGeom>
              <a:avLst/>
              <a:gdLst/>
              <a:ahLst/>
              <a:cxnLst/>
              <a:rect l="l" t="t" r="r" b="b"/>
              <a:pathLst>
                <a:path w="4304665" h="847725">
                  <a:moveTo>
                    <a:pt x="400050" y="485394"/>
                  </a:moveTo>
                  <a:lnTo>
                    <a:pt x="0" y="485394"/>
                  </a:lnTo>
                  <a:lnTo>
                    <a:pt x="0" y="847344"/>
                  </a:lnTo>
                  <a:lnTo>
                    <a:pt x="400050" y="847344"/>
                  </a:lnTo>
                  <a:lnTo>
                    <a:pt x="400050" y="485394"/>
                  </a:lnTo>
                  <a:close/>
                </a:path>
                <a:path w="4304665" h="847725">
                  <a:moveTo>
                    <a:pt x="952500" y="447294"/>
                  </a:moveTo>
                  <a:lnTo>
                    <a:pt x="562356" y="447294"/>
                  </a:lnTo>
                  <a:lnTo>
                    <a:pt x="562356" y="847344"/>
                  </a:lnTo>
                  <a:lnTo>
                    <a:pt x="952500" y="847344"/>
                  </a:lnTo>
                  <a:lnTo>
                    <a:pt x="952500" y="447294"/>
                  </a:lnTo>
                  <a:close/>
                </a:path>
                <a:path w="4304665" h="847725">
                  <a:moveTo>
                    <a:pt x="1514094" y="371094"/>
                  </a:moveTo>
                  <a:lnTo>
                    <a:pt x="1114044" y="371094"/>
                  </a:lnTo>
                  <a:lnTo>
                    <a:pt x="1114044" y="847344"/>
                  </a:lnTo>
                  <a:lnTo>
                    <a:pt x="1514094" y="847344"/>
                  </a:lnTo>
                  <a:lnTo>
                    <a:pt x="1514094" y="371094"/>
                  </a:lnTo>
                  <a:close/>
                </a:path>
                <a:path w="4304665" h="847725">
                  <a:moveTo>
                    <a:pt x="2066544" y="304800"/>
                  </a:moveTo>
                  <a:lnTo>
                    <a:pt x="1676400" y="304800"/>
                  </a:lnTo>
                  <a:lnTo>
                    <a:pt x="1676400" y="847344"/>
                  </a:lnTo>
                  <a:lnTo>
                    <a:pt x="2066544" y="847344"/>
                  </a:lnTo>
                  <a:lnTo>
                    <a:pt x="2066544" y="304800"/>
                  </a:lnTo>
                  <a:close/>
                </a:path>
                <a:path w="4304665" h="847725">
                  <a:moveTo>
                    <a:pt x="2628138" y="237744"/>
                  </a:moveTo>
                  <a:lnTo>
                    <a:pt x="2228088" y="237744"/>
                  </a:lnTo>
                  <a:lnTo>
                    <a:pt x="2228088" y="847344"/>
                  </a:lnTo>
                  <a:lnTo>
                    <a:pt x="2628138" y="847344"/>
                  </a:lnTo>
                  <a:lnTo>
                    <a:pt x="2628138" y="237744"/>
                  </a:lnTo>
                  <a:close/>
                </a:path>
                <a:path w="4304665" h="847725">
                  <a:moveTo>
                    <a:pt x="3190494" y="161544"/>
                  </a:moveTo>
                  <a:lnTo>
                    <a:pt x="2790444" y="161544"/>
                  </a:lnTo>
                  <a:lnTo>
                    <a:pt x="2790444" y="847344"/>
                  </a:lnTo>
                  <a:lnTo>
                    <a:pt x="3190494" y="847344"/>
                  </a:lnTo>
                  <a:lnTo>
                    <a:pt x="3190494" y="161544"/>
                  </a:lnTo>
                  <a:close/>
                </a:path>
                <a:path w="4304665" h="847725">
                  <a:moveTo>
                    <a:pt x="3742182" y="85344"/>
                  </a:moveTo>
                  <a:lnTo>
                    <a:pt x="3352038" y="85344"/>
                  </a:lnTo>
                  <a:lnTo>
                    <a:pt x="3352038" y="847344"/>
                  </a:lnTo>
                  <a:lnTo>
                    <a:pt x="3742182" y="847344"/>
                  </a:lnTo>
                  <a:lnTo>
                    <a:pt x="3742182" y="85344"/>
                  </a:lnTo>
                  <a:close/>
                </a:path>
                <a:path w="4304665" h="847725">
                  <a:moveTo>
                    <a:pt x="4304538" y="0"/>
                  </a:moveTo>
                  <a:lnTo>
                    <a:pt x="3904488" y="0"/>
                  </a:lnTo>
                  <a:lnTo>
                    <a:pt x="3904488" y="847344"/>
                  </a:lnTo>
                  <a:lnTo>
                    <a:pt x="4304538" y="847344"/>
                  </a:lnTo>
                  <a:lnTo>
                    <a:pt x="4304538" y="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26223" y="4883670"/>
              <a:ext cx="400050" cy="247650"/>
            </a:xfrm>
            <a:custGeom>
              <a:avLst/>
              <a:gdLst/>
              <a:ahLst/>
              <a:cxnLst/>
              <a:rect l="l" t="t" r="r" b="b"/>
              <a:pathLst>
                <a:path w="400050" h="247650">
                  <a:moveTo>
                    <a:pt x="0" y="2476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247650"/>
                  </a:lnTo>
                  <a:lnTo>
                    <a:pt x="0" y="2476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26223" y="4883670"/>
              <a:ext cx="400050" cy="247650"/>
            </a:xfrm>
            <a:custGeom>
              <a:avLst/>
              <a:gdLst/>
              <a:ahLst/>
              <a:cxnLst/>
              <a:rect l="l" t="t" r="r" b="b"/>
              <a:pathLst>
                <a:path w="400050" h="247650">
                  <a:moveTo>
                    <a:pt x="0" y="2476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247650"/>
                  </a:lnTo>
                  <a:lnTo>
                    <a:pt x="0" y="2476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88579" y="4093476"/>
              <a:ext cx="390525" cy="1000125"/>
            </a:xfrm>
            <a:custGeom>
              <a:avLst/>
              <a:gdLst/>
              <a:ahLst/>
              <a:cxnLst/>
              <a:rect l="l" t="t" r="r" b="b"/>
              <a:pathLst>
                <a:path w="390525" h="1000125">
                  <a:moveTo>
                    <a:pt x="0" y="999743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999743"/>
                  </a:lnTo>
                  <a:lnTo>
                    <a:pt x="0" y="9997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88579" y="4093476"/>
              <a:ext cx="390525" cy="1000125"/>
            </a:xfrm>
            <a:custGeom>
              <a:avLst/>
              <a:gdLst/>
              <a:ahLst/>
              <a:cxnLst/>
              <a:rect l="l" t="t" r="r" b="b"/>
              <a:pathLst>
                <a:path w="390525" h="1000125">
                  <a:moveTo>
                    <a:pt x="0" y="999743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999743"/>
                  </a:lnTo>
                  <a:lnTo>
                    <a:pt x="0" y="999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40267" y="4017276"/>
              <a:ext cx="400050" cy="1000125"/>
            </a:xfrm>
            <a:custGeom>
              <a:avLst/>
              <a:gdLst/>
              <a:ahLst/>
              <a:cxnLst/>
              <a:rect l="l" t="t" r="r" b="b"/>
              <a:pathLst>
                <a:path w="400050" h="1000125">
                  <a:moveTo>
                    <a:pt x="0" y="999743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999743"/>
                  </a:lnTo>
                  <a:lnTo>
                    <a:pt x="0" y="9997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40267" y="4017276"/>
              <a:ext cx="400050" cy="1000125"/>
            </a:xfrm>
            <a:custGeom>
              <a:avLst/>
              <a:gdLst/>
              <a:ahLst/>
              <a:cxnLst/>
              <a:rect l="l" t="t" r="r" b="b"/>
              <a:pathLst>
                <a:path w="400050" h="1000125">
                  <a:moveTo>
                    <a:pt x="0" y="999743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999743"/>
                  </a:lnTo>
                  <a:lnTo>
                    <a:pt x="0" y="999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02623" y="3941076"/>
              <a:ext cx="390525" cy="1009650"/>
            </a:xfrm>
            <a:custGeom>
              <a:avLst/>
              <a:gdLst/>
              <a:ahLst/>
              <a:cxnLst/>
              <a:rect l="l" t="t" r="r" b="b"/>
              <a:pathLst>
                <a:path w="390525" h="1009650">
                  <a:moveTo>
                    <a:pt x="0" y="1009650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09650"/>
                  </a:lnTo>
                  <a:lnTo>
                    <a:pt x="0" y="10096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02623" y="3941076"/>
              <a:ext cx="390525" cy="1009650"/>
            </a:xfrm>
            <a:custGeom>
              <a:avLst/>
              <a:gdLst/>
              <a:ahLst/>
              <a:cxnLst/>
              <a:rect l="l" t="t" r="r" b="b"/>
              <a:pathLst>
                <a:path w="390525" h="1009650">
                  <a:moveTo>
                    <a:pt x="0" y="1009650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09650"/>
                  </a:lnTo>
                  <a:lnTo>
                    <a:pt x="0" y="10096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54311" y="3874782"/>
              <a:ext cx="400050" cy="1009015"/>
            </a:xfrm>
            <a:custGeom>
              <a:avLst/>
              <a:gdLst/>
              <a:ahLst/>
              <a:cxnLst/>
              <a:rect l="l" t="t" r="r" b="b"/>
              <a:pathLst>
                <a:path w="400050" h="1009014">
                  <a:moveTo>
                    <a:pt x="0" y="100888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08888"/>
                  </a:lnTo>
                  <a:lnTo>
                    <a:pt x="0" y="100888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54311" y="3874782"/>
              <a:ext cx="400050" cy="1009015"/>
            </a:xfrm>
            <a:custGeom>
              <a:avLst/>
              <a:gdLst/>
              <a:ahLst/>
              <a:cxnLst/>
              <a:rect l="l" t="t" r="r" b="b"/>
              <a:pathLst>
                <a:path w="400050" h="1009014">
                  <a:moveTo>
                    <a:pt x="0" y="100888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08888"/>
                  </a:lnTo>
                  <a:lnTo>
                    <a:pt x="0" y="100888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16667" y="3779532"/>
              <a:ext cx="400050" cy="1028065"/>
            </a:xfrm>
            <a:custGeom>
              <a:avLst/>
              <a:gdLst/>
              <a:ahLst/>
              <a:cxnLst/>
              <a:rect l="l" t="t" r="r" b="b"/>
              <a:pathLst>
                <a:path w="400050" h="1028064">
                  <a:moveTo>
                    <a:pt x="0" y="102793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27938"/>
                  </a:lnTo>
                  <a:lnTo>
                    <a:pt x="0" y="10279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16667" y="3779532"/>
              <a:ext cx="400050" cy="1028065"/>
            </a:xfrm>
            <a:custGeom>
              <a:avLst/>
              <a:gdLst/>
              <a:ahLst/>
              <a:cxnLst/>
              <a:rect l="l" t="t" r="r" b="b"/>
              <a:pathLst>
                <a:path w="400050" h="1028064">
                  <a:moveTo>
                    <a:pt x="0" y="1027938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27938"/>
                  </a:lnTo>
                  <a:lnTo>
                    <a:pt x="0" y="102793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78261" y="3703332"/>
              <a:ext cx="390525" cy="1028065"/>
            </a:xfrm>
            <a:custGeom>
              <a:avLst/>
              <a:gdLst/>
              <a:ahLst/>
              <a:cxnLst/>
              <a:rect l="l" t="t" r="r" b="b"/>
              <a:pathLst>
                <a:path w="390525" h="1028064">
                  <a:moveTo>
                    <a:pt x="0" y="1027938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27938"/>
                  </a:lnTo>
                  <a:lnTo>
                    <a:pt x="0" y="10279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78261" y="3703332"/>
              <a:ext cx="390525" cy="1028065"/>
            </a:xfrm>
            <a:custGeom>
              <a:avLst/>
              <a:gdLst/>
              <a:ahLst/>
              <a:cxnLst/>
              <a:rect l="l" t="t" r="r" b="b"/>
              <a:pathLst>
                <a:path w="390525" h="1028064">
                  <a:moveTo>
                    <a:pt x="0" y="1027938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1027938"/>
                  </a:lnTo>
                  <a:lnTo>
                    <a:pt x="0" y="102793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30711" y="3598176"/>
              <a:ext cx="400050" cy="1047750"/>
            </a:xfrm>
            <a:custGeom>
              <a:avLst/>
              <a:gdLst/>
              <a:ahLst/>
              <a:cxnLst/>
              <a:rect l="l" t="t" r="r" b="b"/>
              <a:pathLst>
                <a:path w="400050" h="1047750">
                  <a:moveTo>
                    <a:pt x="0" y="10477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47750"/>
                  </a:lnTo>
                  <a:lnTo>
                    <a:pt x="0" y="10477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30711" y="3598176"/>
              <a:ext cx="400050" cy="1047750"/>
            </a:xfrm>
            <a:custGeom>
              <a:avLst/>
              <a:gdLst/>
              <a:ahLst/>
              <a:cxnLst/>
              <a:rect l="l" t="t" r="r" b="b"/>
              <a:pathLst>
                <a:path w="400050" h="1047750">
                  <a:moveTo>
                    <a:pt x="0" y="104775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1047750"/>
                  </a:lnTo>
                  <a:lnTo>
                    <a:pt x="0" y="10477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92305" y="4217682"/>
              <a:ext cx="390525" cy="466725"/>
            </a:xfrm>
            <a:custGeom>
              <a:avLst/>
              <a:gdLst/>
              <a:ahLst/>
              <a:cxnLst/>
              <a:rect l="l" t="t" r="r" b="b"/>
              <a:pathLst>
                <a:path w="390525" h="466725">
                  <a:moveTo>
                    <a:pt x="0" y="466344"/>
                  </a:moveTo>
                  <a:lnTo>
                    <a:pt x="0" y="0"/>
                  </a:lnTo>
                  <a:lnTo>
                    <a:pt x="390143" y="0"/>
                  </a:lnTo>
                  <a:lnTo>
                    <a:pt x="390143" y="466344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592305" y="4217682"/>
              <a:ext cx="390525" cy="466725"/>
            </a:xfrm>
            <a:custGeom>
              <a:avLst/>
              <a:gdLst/>
              <a:ahLst/>
              <a:cxnLst/>
              <a:rect l="l" t="t" r="r" b="b"/>
              <a:pathLst>
                <a:path w="390525" h="466725">
                  <a:moveTo>
                    <a:pt x="0" y="466344"/>
                  </a:moveTo>
                  <a:lnTo>
                    <a:pt x="0" y="0"/>
                  </a:lnTo>
                  <a:lnTo>
                    <a:pt x="390143" y="0"/>
                  </a:lnTo>
                  <a:lnTo>
                    <a:pt x="390143" y="466344"/>
                  </a:lnTo>
                  <a:lnTo>
                    <a:pt x="0" y="46634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144755" y="4160532"/>
              <a:ext cx="400050" cy="475615"/>
            </a:xfrm>
            <a:custGeom>
              <a:avLst/>
              <a:gdLst/>
              <a:ahLst/>
              <a:cxnLst/>
              <a:rect l="l" t="t" r="r" b="b"/>
              <a:pathLst>
                <a:path w="400050" h="475614">
                  <a:moveTo>
                    <a:pt x="0" y="475488"/>
                  </a:moveTo>
                  <a:lnTo>
                    <a:pt x="0" y="0"/>
                  </a:lnTo>
                  <a:lnTo>
                    <a:pt x="400049" y="0"/>
                  </a:lnTo>
                  <a:lnTo>
                    <a:pt x="400049" y="475488"/>
                  </a:lnTo>
                  <a:lnTo>
                    <a:pt x="0" y="475488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144755" y="4160532"/>
              <a:ext cx="400050" cy="475615"/>
            </a:xfrm>
            <a:custGeom>
              <a:avLst/>
              <a:gdLst/>
              <a:ahLst/>
              <a:cxnLst/>
              <a:rect l="l" t="t" r="r" b="b"/>
              <a:pathLst>
                <a:path w="400050" h="475614">
                  <a:moveTo>
                    <a:pt x="0" y="475488"/>
                  </a:moveTo>
                  <a:lnTo>
                    <a:pt x="0" y="0"/>
                  </a:lnTo>
                  <a:lnTo>
                    <a:pt x="400049" y="0"/>
                  </a:lnTo>
                  <a:lnTo>
                    <a:pt x="400049" y="475488"/>
                  </a:lnTo>
                  <a:lnTo>
                    <a:pt x="0" y="475488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706362" y="4103382"/>
              <a:ext cx="390525" cy="485775"/>
            </a:xfrm>
            <a:custGeom>
              <a:avLst/>
              <a:gdLst/>
              <a:ahLst/>
              <a:cxnLst/>
              <a:rect l="l" t="t" r="r" b="b"/>
              <a:pathLst>
                <a:path w="390525" h="485775">
                  <a:moveTo>
                    <a:pt x="0" y="485394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485394"/>
                  </a:lnTo>
                  <a:lnTo>
                    <a:pt x="0" y="485394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706362" y="4103382"/>
              <a:ext cx="390525" cy="485775"/>
            </a:xfrm>
            <a:custGeom>
              <a:avLst/>
              <a:gdLst/>
              <a:ahLst/>
              <a:cxnLst/>
              <a:rect l="l" t="t" r="r" b="b"/>
              <a:pathLst>
                <a:path w="390525" h="485775">
                  <a:moveTo>
                    <a:pt x="0" y="485394"/>
                  </a:moveTo>
                  <a:lnTo>
                    <a:pt x="0" y="0"/>
                  </a:lnTo>
                  <a:lnTo>
                    <a:pt x="390144" y="0"/>
                  </a:lnTo>
                  <a:lnTo>
                    <a:pt x="390144" y="485394"/>
                  </a:lnTo>
                  <a:lnTo>
                    <a:pt x="0" y="4853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258812" y="4036326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0" y="49530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495300"/>
                  </a:lnTo>
                  <a:lnTo>
                    <a:pt x="0" y="4953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258812" y="4036326"/>
              <a:ext cx="400050" cy="495300"/>
            </a:xfrm>
            <a:custGeom>
              <a:avLst/>
              <a:gdLst/>
              <a:ahLst/>
              <a:cxnLst/>
              <a:rect l="l" t="t" r="r" b="b"/>
              <a:pathLst>
                <a:path w="400050" h="495300">
                  <a:moveTo>
                    <a:pt x="0" y="495300"/>
                  </a:moveTo>
                  <a:lnTo>
                    <a:pt x="0" y="0"/>
                  </a:lnTo>
                  <a:lnTo>
                    <a:pt x="400050" y="0"/>
                  </a:lnTo>
                  <a:lnTo>
                    <a:pt x="400050" y="495300"/>
                  </a:lnTo>
                  <a:lnTo>
                    <a:pt x="0" y="4953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50023" y="5493270"/>
              <a:ext cx="6694805" cy="0"/>
            </a:xfrm>
            <a:custGeom>
              <a:avLst/>
              <a:gdLst/>
              <a:ahLst/>
              <a:cxnLst/>
              <a:rect l="l" t="t" r="r" b="b"/>
              <a:pathLst>
                <a:path w="6694805" h="0">
                  <a:moveTo>
                    <a:pt x="0" y="0"/>
                  </a:moveTo>
                  <a:lnTo>
                    <a:pt x="669418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11390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While</a:t>
            </a:r>
            <a:r>
              <a:rPr dirty="0" spc="-30"/>
              <a:t> </a:t>
            </a:r>
            <a:r>
              <a:rPr dirty="0"/>
              <a:t>payments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 spc="-10"/>
              <a:t>2017-</a:t>
            </a:r>
            <a:r>
              <a:rPr dirty="0"/>
              <a:t>2020</a:t>
            </a:r>
            <a:r>
              <a:rPr dirty="0" spc="-25"/>
              <a:t> </a:t>
            </a:r>
            <a:r>
              <a:rPr dirty="0"/>
              <a:t>drop,</a:t>
            </a:r>
            <a:r>
              <a:rPr dirty="0" spc="-30"/>
              <a:t> </a:t>
            </a:r>
            <a:r>
              <a:rPr dirty="0"/>
              <a:t>RHB</a:t>
            </a:r>
            <a:r>
              <a:rPr dirty="0" spc="-25"/>
              <a:t> </a:t>
            </a:r>
            <a:r>
              <a:rPr dirty="0"/>
              <a:t>funding</a:t>
            </a:r>
            <a:r>
              <a:rPr dirty="0" spc="-30"/>
              <a:t> </a:t>
            </a:r>
            <a:r>
              <a:rPr dirty="0"/>
              <a:t>will</a:t>
            </a:r>
            <a:r>
              <a:rPr dirty="0" spc="-25"/>
              <a:t> </a:t>
            </a:r>
            <a:r>
              <a:rPr dirty="0" spc="-10"/>
              <a:t>continue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be</a:t>
            </a:r>
            <a:r>
              <a:rPr dirty="0" spc="-50"/>
              <a:t> </a:t>
            </a:r>
            <a:r>
              <a:rPr dirty="0"/>
              <a:t>greater</a:t>
            </a:r>
            <a:r>
              <a:rPr dirty="0" spc="-45"/>
              <a:t> </a:t>
            </a:r>
            <a:r>
              <a:rPr dirty="0"/>
              <a:t>than</a:t>
            </a:r>
            <a:r>
              <a:rPr dirty="0" spc="-45"/>
              <a:t> </a:t>
            </a:r>
            <a:r>
              <a:rPr dirty="0"/>
              <a:t>10%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gross</a:t>
            </a:r>
            <a:r>
              <a:rPr dirty="0" spc="-45"/>
              <a:t> </a:t>
            </a:r>
            <a:r>
              <a:rPr dirty="0"/>
              <a:t>revenues</a:t>
            </a:r>
            <a:r>
              <a:rPr dirty="0" spc="-45"/>
              <a:t> </a:t>
            </a:r>
            <a:r>
              <a:rPr dirty="0"/>
              <a:t>through</a:t>
            </a:r>
            <a:r>
              <a:rPr dirty="0" spc="-45"/>
              <a:t> </a:t>
            </a:r>
            <a:r>
              <a:rPr dirty="0" spc="-20"/>
              <a:t>2020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7324590" y="378057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324590" y="488848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5.3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324590" y="4160011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67432" y="3847530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767432" y="491742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5.0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767432" y="422161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210293" y="390452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210293" y="494087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4.8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210293" y="4274191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653154" y="3961710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653154" y="496448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4.5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653154" y="4326744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FFFFFF"/>
                </a:solidFill>
                <a:latin typeface="Arial"/>
                <a:cs typeface="Arial"/>
              </a:rPr>
              <a:t>2.6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046657" y="3342252"/>
            <a:ext cx="3702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10.5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095482" y="494549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4.7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095482" y="3997574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538342" y="344735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538342" y="498810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4.2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538342" y="409273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981185" y="352352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981185" y="502627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981185" y="416908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418720" y="361886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418720" y="5064448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418720" y="425519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861562" y="368509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861562" y="509782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861562" y="4321418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304423" y="3761438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304423" y="5131542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304423" y="4393129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747284" y="383758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747284" y="5169537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747284" y="446929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189434" y="4628555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89434" y="518871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189434" y="488386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957059" y="1519427"/>
            <a:ext cx="6864984" cy="4791710"/>
          </a:xfrm>
          <a:custGeom>
            <a:avLst/>
            <a:gdLst/>
            <a:ahLst/>
            <a:cxnLst/>
            <a:rect l="l" t="t" r="r" b="b"/>
            <a:pathLst>
              <a:path w="6864984" h="4791710">
                <a:moveTo>
                  <a:pt x="0" y="0"/>
                </a:moveTo>
                <a:lnTo>
                  <a:pt x="0" y="4791468"/>
                </a:lnTo>
                <a:lnTo>
                  <a:pt x="6864870" y="4791468"/>
                </a:lnTo>
                <a:lnTo>
                  <a:pt x="686487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957059" y="1509902"/>
            <a:ext cx="6864984" cy="65151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12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4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Retiree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Health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Benefit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payments</a:t>
            </a:r>
            <a:r>
              <a:rPr dirty="0" baseline="25252" sz="1650" spc="-15" b="1">
                <a:solidFill>
                  <a:srgbClr val="2F67B1"/>
                </a:solidFill>
                <a:latin typeface="Arial"/>
                <a:cs typeface="Arial"/>
              </a:rPr>
              <a:t>1</a:t>
            </a:r>
            <a:endParaRPr baseline="25252" sz="16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dirty="0" sz="1600" spc="-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7952231" y="2067305"/>
            <a:ext cx="165100" cy="165735"/>
          </a:xfrm>
          <a:custGeom>
            <a:avLst/>
            <a:gdLst/>
            <a:ahLst/>
            <a:cxnLst/>
            <a:rect l="l" t="t" r="r" b="b"/>
            <a:pathLst>
              <a:path w="165100" h="165735">
                <a:moveTo>
                  <a:pt x="164592" y="165354"/>
                </a:moveTo>
                <a:lnTo>
                  <a:pt x="164592" y="0"/>
                </a:lnTo>
                <a:lnTo>
                  <a:pt x="0" y="0"/>
                </a:lnTo>
                <a:lnTo>
                  <a:pt x="0" y="165354"/>
                </a:lnTo>
                <a:lnTo>
                  <a:pt x="164592" y="165354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7952231" y="1796033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164592" y="164592"/>
                </a:moveTo>
                <a:lnTo>
                  <a:pt x="164592" y="0"/>
                </a:lnTo>
                <a:lnTo>
                  <a:pt x="0" y="0"/>
                </a:lnTo>
                <a:lnTo>
                  <a:pt x="0" y="164592"/>
                </a:lnTo>
                <a:lnTo>
                  <a:pt x="164592" y="164592"/>
                </a:lnTo>
                <a:close/>
              </a:path>
            </a:pathLst>
          </a:custGeom>
          <a:solidFill>
            <a:srgbClr val="99AE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 descr=""/>
          <p:cNvGrpSpPr/>
          <p:nvPr/>
        </p:nvGrpSpPr>
        <p:grpSpPr>
          <a:xfrm>
            <a:off x="1087932" y="2953321"/>
            <a:ext cx="6576695" cy="191770"/>
            <a:chOff x="1087932" y="2953321"/>
            <a:chExt cx="6576695" cy="191770"/>
          </a:xfrm>
        </p:grpSpPr>
        <p:sp>
          <p:nvSpPr>
            <p:cNvPr id="74" name="object 74" descr=""/>
            <p:cNvSpPr/>
            <p:nvPr/>
          </p:nvSpPr>
          <p:spPr>
            <a:xfrm>
              <a:off x="1092695" y="2958083"/>
              <a:ext cx="4333875" cy="182245"/>
            </a:xfrm>
            <a:custGeom>
              <a:avLst/>
              <a:gdLst/>
              <a:ahLst/>
              <a:cxnLst/>
              <a:rect l="l" t="t" r="r" b="b"/>
              <a:pathLst>
                <a:path w="4333875" h="182244">
                  <a:moveTo>
                    <a:pt x="0" y="182118"/>
                  </a:moveTo>
                  <a:lnTo>
                    <a:pt x="0" y="79248"/>
                  </a:lnTo>
                  <a:lnTo>
                    <a:pt x="1985772" y="79248"/>
                  </a:lnTo>
                  <a:lnTo>
                    <a:pt x="2166366" y="0"/>
                  </a:lnTo>
                  <a:lnTo>
                    <a:pt x="2346960" y="79248"/>
                  </a:lnTo>
                  <a:lnTo>
                    <a:pt x="4333506" y="79248"/>
                  </a:lnTo>
                  <a:lnTo>
                    <a:pt x="4333506" y="182118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583173" y="2958083"/>
              <a:ext cx="2076450" cy="182245"/>
            </a:xfrm>
            <a:custGeom>
              <a:avLst/>
              <a:gdLst/>
              <a:ahLst/>
              <a:cxnLst/>
              <a:rect l="l" t="t" r="r" b="b"/>
              <a:pathLst>
                <a:path w="2076450" h="182244">
                  <a:moveTo>
                    <a:pt x="0" y="182118"/>
                  </a:moveTo>
                  <a:lnTo>
                    <a:pt x="0" y="79248"/>
                  </a:lnTo>
                  <a:lnTo>
                    <a:pt x="951738" y="79248"/>
                  </a:lnTo>
                  <a:lnTo>
                    <a:pt x="1038606" y="0"/>
                  </a:lnTo>
                  <a:lnTo>
                    <a:pt x="1124712" y="79248"/>
                  </a:lnTo>
                  <a:lnTo>
                    <a:pt x="2076450" y="79248"/>
                  </a:lnTo>
                  <a:lnTo>
                    <a:pt x="2076450" y="182118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1366502" y="2634493"/>
            <a:ext cx="37858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schedule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+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683699" y="2253479"/>
            <a:ext cx="1873885" cy="66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 indent="36195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Additional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pre-funding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+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normal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cost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employees</a:t>
            </a:r>
            <a:r>
              <a:rPr dirty="0" baseline="24691" sz="1350" spc="-15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baseline="24691" sz="135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54032" y="5577361"/>
            <a:ext cx="7016750" cy="1228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4345">
              <a:lnSpc>
                <a:spcPct val="100000"/>
              </a:lnSpc>
              <a:spcBef>
                <a:spcPts val="95"/>
              </a:spcBef>
              <a:tabLst>
                <a:tab pos="1130935" algn="l"/>
                <a:tab pos="1687830" algn="l"/>
                <a:tab pos="2245360" algn="l"/>
                <a:tab pos="2802255" algn="l"/>
                <a:tab pos="3364865" algn="l"/>
                <a:tab pos="3921760" algn="l"/>
                <a:tab pos="4478655" algn="l"/>
                <a:tab pos="5036820" algn="l"/>
                <a:tab pos="5593715" algn="l"/>
                <a:tab pos="6151245" algn="l"/>
                <a:tab pos="6609715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endParaRPr sz="1400">
              <a:latin typeface="Arial MT"/>
              <a:cs typeface="Arial MT"/>
            </a:endParaRPr>
          </a:p>
          <a:p>
            <a:pPr marL="569595">
              <a:lnSpc>
                <a:spcPct val="100000"/>
              </a:lnSpc>
              <a:spcBef>
                <a:spcPts val="1085"/>
              </a:spcBef>
              <a:tabLst>
                <a:tab pos="1048385" algn="l"/>
                <a:tab pos="1612265" algn="l"/>
                <a:tab pos="2176145" algn="l"/>
                <a:tab pos="2741295" algn="l"/>
                <a:tab pos="3304540" algn="l"/>
                <a:tab pos="3869690" algn="l"/>
                <a:tab pos="4432300" algn="l"/>
                <a:tab pos="4997450" algn="l"/>
                <a:tab pos="5561330" algn="l"/>
                <a:tab pos="6125845" algn="l"/>
                <a:tab pos="6689090" algn="l"/>
              </a:tabLst>
            </a:pP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5%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12%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12%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13%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14%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14%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15%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16%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11%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11%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11%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12%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Arial MT"/>
              <a:cs typeface="Arial MT"/>
            </a:endParaRPr>
          </a:p>
          <a:p>
            <a:pPr marL="116205" indent="-103505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1620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OPM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estimates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liability,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endParaRPr sz="1000">
              <a:latin typeface="Arial MT"/>
              <a:cs typeface="Arial MT"/>
            </a:endParaRPr>
          </a:p>
          <a:p>
            <a:pPr marL="116205" indent="-103505">
              <a:lnSpc>
                <a:spcPct val="100000"/>
              </a:lnSpc>
              <a:buAutoNum type="arabicPlain"/>
              <a:tabLst>
                <a:tab pos="11620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retiree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r>
              <a:rPr dirty="0" sz="10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2017-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paid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directly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out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fund,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resulting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operating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expense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7904226" y="2359151"/>
            <a:ext cx="323850" cy="152400"/>
          </a:xfrm>
          <a:custGeom>
            <a:avLst/>
            <a:gdLst/>
            <a:ahLst/>
            <a:cxnLst/>
            <a:rect l="l" t="t" r="r" b="b"/>
            <a:pathLst>
              <a:path w="323850" h="152400">
                <a:moveTo>
                  <a:pt x="323849" y="76199"/>
                </a:moveTo>
                <a:lnTo>
                  <a:pt x="311146" y="46612"/>
                </a:lnTo>
                <a:lnTo>
                  <a:pt x="276510" y="22383"/>
                </a:lnTo>
                <a:lnTo>
                  <a:pt x="225159" y="6012"/>
                </a:lnTo>
                <a:lnTo>
                  <a:pt x="162305" y="0"/>
                </a:lnTo>
                <a:lnTo>
                  <a:pt x="99012" y="6012"/>
                </a:lnTo>
                <a:lnTo>
                  <a:pt x="47434" y="22383"/>
                </a:lnTo>
                <a:lnTo>
                  <a:pt x="12715" y="46612"/>
                </a:lnTo>
                <a:lnTo>
                  <a:pt x="0" y="76200"/>
                </a:lnTo>
                <a:lnTo>
                  <a:pt x="12715" y="105787"/>
                </a:lnTo>
                <a:lnTo>
                  <a:pt x="47434" y="130016"/>
                </a:lnTo>
                <a:lnTo>
                  <a:pt x="99012" y="146387"/>
                </a:lnTo>
                <a:lnTo>
                  <a:pt x="162305" y="152400"/>
                </a:lnTo>
                <a:lnTo>
                  <a:pt x="225159" y="146387"/>
                </a:lnTo>
                <a:lnTo>
                  <a:pt x="276510" y="130016"/>
                </a:lnTo>
                <a:lnTo>
                  <a:pt x="311146" y="105787"/>
                </a:lnTo>
                <a:lnTo>
                  <a:pt x="323849" y="76199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8188702" y="832359"/>
            <a:ext cx="1165860" cy="208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scheduled pre-funding</a:t>
            </a:r>
            <a:endParaRPr sz="1200">
              <a:latin typeface="Arial MT"/>
              <a:cs typeface="Arial MT"/>
            </a:endParaRPr>
          </a:p>
          <a:p>
            <a:pPr marL="12700" marR="16700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Additional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pre-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endParaRPr sz="1200">
              <a:latin typeface="Arial MT"/>
              <a:cs typeface="Arial MT"/>
            </a:endParaRPr>
          </a:p>
          <a:p>
            <a:pPr marL="29845" marR="241300">
              <a:lnSpc>
                <a:spcPct val="155800"/>
              </a:lnSpc>
              <a:spcBef>
                <a:spcPts val="55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Premiums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Normal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costs Percent</a:t>
            </a:r>
            <a:endParaRPr sz="1200">
              <a:latin typeface="Arial MT"/>
              <a:cs typeface="Arial MT"/>
            </a:endParaRPr>
          </a:p>
          <a:p>
            <a:pPr marL="74295" marR="53530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total revenue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7961376" y="903732"/>
            <a:ext cx="167005" cy="174625"/>
          </a:xfrm>
          <a:custGeom>
            <a:avLst/>
            <a:gdLst/>
            <a:ahLst/>
            <a:cxnLst/>
            <a:rect l="l" t="t" r="r" b="b"/>
            <a:pathLst>
              <a:path w="167004" h="174625">
                <a:moveTo>
                  <a:pt x="166877" y="174497"/>
                </a:moveTo>
                <a:lnTo>
                  <a:pt x="166877" y="0"/>
                </a:lnTo>
                <a:lnTo>
                  <a:pt x="0" y="0"/>
                </a:lnTo>
                <a:lnTo>
                  <a:pt x="0" y="174497"/>
                </a:lnTo>
                <a:lnTo>
                  <a:pt x="166877" y="174497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7961376" y="1373886"/>
            <a:ext cx="167005" cy="174625"/>
          </a:xfrm>
          <a:custGeom>
            <a:avLst/>
            <a:gdLst/>
            <a:ahLst/>
            <a:cxnLst/>
            <a:rect l="l" t="t" r="r" b="b"/>
            <a:pathLst>
              <a:path w="167004" h="174625">
                <a:moveTo>
                  <a:pt x="166877" y="174498"/>
                </a:moveTo>
                <a:lnTo>
                  <a:pt x="166877" y="0"/>
                </a:lnTo>
                <a:lnTo>
                  <a:pt x="0" y="0"/>
                </a:lnTo>
                <a:lnTo>
                  <a:pt x="0" y="174498"/>
                </a:lnTo>
                <a:lnTo>
                  <a:pt x="166877" y="174498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 txBox="1"/>
          <p:nvPr/>
        </p:nvSpPr>
        <p:spPr>
          <a:xfrm>
            <a:off x="654046" y="542800"/>
            <a:ext cx="2602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40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Case:</a:t>
            </a:r>
            <a:r>
              <a:rPr dirty="0" sz="1200" spc="-1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Workforce</a:t>
            </a:r>
            <a:r>
              <a:rPr dirty="0" sz="1200" spc="-25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ED2024"/>
                </a:solidFill>
                <a:latin typeface="Arial MT"/>
                <a:cs typeface="Arial MT"/>
              </a:rPr>
              <a:t>cost</a:t>
            </a:r>
            <a:r>
              <a:rPr dirty="0" sz="1200" spc="-20">
                <a:solidFill>
                  <a:srgbClr val="ED2024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ED2024"/>
                </a:solidFill>
                <a:latin typeface="Arial MT"/>
                <a:cs typeface="Arial MT"/>
              </a:rPr>
              <a:t>projection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54032" y="6944371"/>
            <a:ext cx="229489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OPM</a:t>
            </a:r>
            <a:r>
              <a:rPr dirty="0" sz="10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estimates;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 P.L.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109-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435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6" name="object 8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87" name="object 8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46899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combination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trends</a:t>
            </a:r>
            <a:r>
              <a:rPr dirty="0" spc="-45"/>
              <a:t> </a:t>
            </a:r>
            <a:r>
              <a:rPr dirty="0"/>
              <a:t>will</a:t>
            </a:r>
            <a:r>
              <a:rPr dirty="0" spc="-40"/>
              <a:t> </a:t>
            </a:r>
            <a:r>
              <a:rPr dirty="0"/>
              <a:t>put</a:t>
            </a:r>
            <a:r>
              <a:rPr dirty="0" spc="-45"/>
              <a:t> </a:t>
            </a:r>
            <a:r>
              <a:rPr dirty="0"/>
              <a:t>extreme</a:t>
            </a:r>
            <a:r>
              <a:rPr dirty="0" spc="-40"/>
              <a:t> </a:t>
            </a:r>
            <a:r>
              <a:rPr dirty="0"/>
              <a:t>pressure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USPS</a:t>
            </a:r>
            <a:r>
              <a:rPr dirty="0" spc="-50"/>
              <a:t> </a:t>
            </a:r>
            <a:r>
              <a:rPr dirty="0"/>
              <a:t>given</a:t>
            </a:r>
            <a:r>
              <a:rPr dirty="0" spc="-40"/>
              <a:t> </a:t>
            </a:r>
            <a:r>
              <a:rPr dirty="0" spc="-25"/>
              <a:t>it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largely</a:t>
            </a:r>
            <a:r>
              <a:rPr dirty="0" spc="-35"/>
              <a:t> </a:t>
            </a:r>
            <a:r>
              <a:rPr dirty="0" spc="-10"/>
              <a:t>fixed-</a:t>
            </a:r>
            <a:r>
              <a:rPr dirty="0"/>
              <a:t>cost</a:t>
            </a:r>
            <a:r>
              <a:rPr dirty="0" spc="-40"/>
              <a:t> </a:t>
            </a:r>
            <a:r>
              <a:rPr dirty="0"/>
              <a:t>network</a:t>
            </a:r>
            <a:r>
              <a:rPr dirty="0" spc="-40"/>
              <a:t> </a:t>
            </a:r>
            <a:r>
              <a:rPr dirty="0" spc="-10"/>
              <a:t>business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60666" y="1551050"/>
            <a:ext cx="8221345" cy="4277995"/>
            <a:chOff x="860666" y="1551050"/>
            <a:chExt cx="8221345" cy="4277995"/>
          </a:xfrm>
        </p:grpSpPr>
        <p:sp>
          <p:nvSpPr>
            <p:cNvPr id="4" name="object 4" descr=""/>
            <p:cNvSpPr/>
            <p:nvPr/>
          </p:nvSpPr>
          <p:spPr>
            <a:xfrm>
              <a:off x="870191" y="1560575"/>
              <a:ext cx="8203565" cy="599440"/>
            </a:xfrm>
            <a:custGeom>
              <a:avLst/>
              <a:gdLst/>
              <a:ahLst/>
              <a:cxnLst/>
              <a:rect l="l" t="t" r="r" b="b"/>
              <a:pathLst>
                <a:path w="8203565" h="599439">
                  <a:moveTo>
                    <a:pt x="8202942" y="598932"/>
                  </a:moveTo>
                  <a:lnTo>
                    <a:pt x="8202942" y="0"/>
                  </a:lnTo>
                  <a:lnTo>
                    <a:pt x="0" y="0"/>
                  </a:lnTo>
                  <a:lnTo>
                    <a:pt x="0" y="598932"/>
                  </a:lnTo>
                  <a:lnTo>
                    <a:pt x="8202942" y="598932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0191" y="1560575"/>
              <a:ext cx="8202295" cy="599440"/>
            </a:xfrm>
            <a:custGeom>
              <a:avLst/>
              <a:gdLst/>
              <a:ahLst/>
              <a:cxnLst/>
              <a:rect l="l" t="t" r="r" b="b"/>
              <a:pathLst>
                <a:path w="8202295" h="599439">
                  <a:moveTo>
                    <a:pt x="0" y="0"/>
                  </a:moveTo>
                  <a:lnTo>
                    <a:pt x="0" y="598932"/>
                  </a:lnTo>
                  <a:lnTo>
                    <a:pt x="8202180" y="598932"/>
                  </a:lnTo>
                  <a:lnTo>
                    <a:pt x="8202180" y="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43037" y="2787395"/>
              <a:ext cx="66675" cy="3036570"/>
            </a:xfrm>
            <a:custGeom>
              <a:avLst/>
              <a:gdLst/>
              <a:ahLst/>
              <a:cxnLst/>
              <a:rect l="l" t="t" r="r" b="b"/>
              <a:pathLst>
                <a:path w="66675" h="3036570">
                  <a:moveTo>
                    <a:pt x="0" y="0"/>
                  </a:moveTo>
                  <a:lnTo>
                    <a:pt x="0" y="3036570"/>
                  </a:lnTo>
                  <a:lnTo>
                    <a:pt x="66294" y="303657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43037" y="544296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43037" y="506196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43037" y="4681727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43037" y="4309871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43037" y="392963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43037" y="354863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43037" y="3167633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43037" y="2787395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 h="0">
                  <a:moveTo>
                    <a:pt x="0" y="0"/>
                  </a:moveTo>
                  <a:lnTo>
                    <a:pt x="6629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43037" y="5756910"/>
              <a:ext cx="4684395" cy="67310"/>
            </a:xfrm>
            <a:custGeom>
              <a:avLst/>
              <a:gdLst/>
              <a:ahLst/>
              <a:cxnLst/>
              <a:rect l="l" t="t" r="r" b="b"/>
              <a:pathLst>
                <a:path w="4684395" h="67310">
                  <a:moveTo>
                    <a:pt x="0" y="67056"/>
                  </a:moveTo>
                  <a:lnTo>
                    <a:pt x="4684026" y="67055"/>
                  </a:lnTo>
                </a:path>
                <a:path w="4684395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13469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84663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055857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27051" y="5756910"/>
              <a:ext cx="0" cy="67310"/>
            </a:xfrm>
            <a:custGeom>
              <a:avLst/>
              <a:gdLst/>
              <a:ahLst/>
              <a:cxnLst/>
              <a:rect l="l" t="t" r="r" b="b"/>
              <a:pathLst>
                <a:path w="0" h="67310">
                  <a:moveTo>
                    <a:pt x="0" y="6705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543037" y="5690628"/>
              <a:ext cx="238125" cy="47625"/>
            </a:xfrm>
            <a:custGeom>
              <a:avLst/>
              <a:gdLst/>
              <a:ahLst/>
              <a:cxnLst/>
              <a:rect l="l" t="t" r="r" b="b"/>
              <a:pathLst>
                <a:path w="238125" h="47625">
                  <a:moveTo>
                    <a:pt x="0" y="47243"/>
                  </a:moveTo>
                  <a:lnTo>
                    <a:pt x="237744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80781" y="4491240"/>
              <a:ext cx="4446905" cy="1199515"/>
            </a:xfrm>
            <a:custGeom>
              <a:avLst/>
              <a:gdLst/>
              <a:ahLst/>
              <a:cxnLst/>
              <a:rect l="l" t="t" r="r" b="b"/>
              <a:pathLst>
                <a:path w="4446905" h="1199514">
                  <a:moveTo>
                    <a:pt x="0" y="1199388"/>
                  </a:moveTo>
                  <a:lnTo>
                    <a:pt x="228600" y="1113282"/>
                  </a:lnTo>
                  <a:lnTo>
                    <a:pt x="466344" y="1027938"/>
                  </a:lnTo>
                  <a:lnTo>
                    <a:pt x="694944" y="1066038"/>
                  </a:lnTo>
                  <a:lnTo>
                    <a:pt x="932688" y="1104138"/>
                  </a:lnTo>
                  <a:lnTo>
                    <a:pt x="1171194" y="1018032"/>
                  </a:lnTo>
                  <a:lnTo>
                    <a:pt x="1399794" y="932688"/>
                  </a:lnTo>
                  <a:lnTo>
                    <a:pt x="1637538" y="799338"/>
                  </a:lnTo>
                  <a:lnTo>
                    <a:pt x="1866138" y="675894"/>
                  </a:lnTo>
                  <a:lnTo>
                    <a:pt x="2103882" y="599694"/>
                  </a:lnTo>
                  <a:lnTo>
                    <a:pt x="2342388" y="561594"/>
                  </a:lnTo>
                  <a:lnTo>
                    <a:pt x="2570226" y="523494"/>
                  </a:lnTo>
                  <a:lnTo>
                    <a:pt x="2808732" y="485394"/>
                  </a:lnTo>
                  <a:lnTo>
                    <a:pt x="3037344" y="418338"/>
                  </a:lnTo>
                  <a:lnTo>
                    <a:pt x="3275088" y="352044"/>
                  </a:lnTo>
                  <a:lnTo>
                    <a:pt x="3512832" y="284988"/>
                  </a:lnTo>
                  <a:lnTo>
                    <a:pt x="3741432" y="209550"/>
                  </a:lnTo>
                  <a:lnTo>
                    <a:pt x="3979938" y="123444"/>
                  </a:lnTo>
                  <a:lnTo>
                    <a:pt x="4207776" y="76200"/>
                  </a:lnTo>
                  <a:lnTo>
                    <a:pt x="4446282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533131" y="5633478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90500" y="28193"/>
                  </a:moveTo>
                  <a:lnTo>
                    <a:pt x="180594" y="0"/>
                  </a:lnTo>
                  <a:lnTo>
                    <a:pt x="0" y="85343"/>
                  </a:lnTo>
                  <a:lnTo>
                    <a:pt x="9906" y="114299"/>
                  </a:lnTo>
                  <a:lnTo>
                    <a:pt x="190500" y="28193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025" y="5557278"/>
              <a:ext cx="219456" cy="6629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142731" y="5281434"/>
              <a:ext cx="1009015" cy="399415"/>
            </a:xfrm>
            <a:custGeom>
              <a:avLst/>
              <a:gdLst/>
              <a:ahLst/>
              <a:cxnLst/>
              <a:rect l="l" t="t" r="r" b="b"/>
              <a:pathLst>
                <a:path w="1009014" h="399414">
                  <a:moveTo>
                    <a:pt x="199644" y="361188"/>
                  </a:moveTo>
                  <a:lnTo>
                    <a:pt x="114300" y="361188"/>
                  </a:lnTo>
                  <a:lnTo>
                    <a:pt x="9144" y="323088"/>
                  </a:lnTo>
                  <a:lnTo>
                    <a:pt x="0" y="352044"/>
                  </a:lnTo>
                  <a:lnTo>
                    <a:pt x="104394" y="390144"/>
                  </a:lnTo>
                  <a:lnTo>
                    <a:pt x="199644" y="390144"/>
                  </a:lnTo>
                  <a:lnTo>
                    <a:pt x="199644" y="361188"/>
                  </a:lnTo>
                  <a:close/>
                </a:path>
                <a:path w="1009014" h="399414">
                  <a:moveTo>
                    <a:pt x="513588" y="352056"/>
                  </a:moveTo>
                  <a:lnTo>
                    <a:pt x="332994" y="371106"/>
                  </a:lnTo>
                  <a:lnTo>
                    <a:pt x="313944" y="371094"/>
                  </a:lnTo>
                  <a:lnTo>
                    <a:pt x="313944" y="399300"/>
                  </a:lnTo>
                  <a:lnTo>
                    <a:pt x="332994" y="399300"/>
                  </a:lnTo>
                  <a:lnTo>
                    <a:pt x="513588" y="380250"/>
                  </a:lnTo>
                  <a:lnTo>
                    <a:pt x="513588" y="352056"/>
                  </a:lnTo>
                  <a:close/>
                </a:path>
                <a:path w="1009014" h="399414">
                  <a:moveTo>
                    <a:pt x="809244" y="265938"/>
                  </a:moveTo>
                  <a:lnTo>
                    <a:pt x="799338" y="237744"/>
                  </a:lnTo>
                  <a:lnTo>
                    <a:pt x="618744" y="323088"/>
                  </a:lnTo>
                  <a:lnTo>
                    <a:pt x="627888" y="352044"/>
                  </a:lnTo>
                  <a:lnTo>
                    <a:pt x="809244" y="265938"/>
                  </a:lnTo>
                  <a:close/>
                </a:path>
                <a:path w="1009014" h="399414">
                  <a:moveTo>
                    <a:pt x="1008888" y="19050"/>
                  </a:moveTo>
                  <a:lnTo>
                    <a:pt x="989838" y="0"/>
                  </a:lnTo>
                  <a:lnTo>
                    <a:pt x="866394" y="151638"/>
                  </a:lnTo>
                  <a:lnTo>
                    <a:pt x="885444" y="170688"/>
                  </a:lnTo>
                  <a:lnTo>
                    <a:pt x="1008888" y="1905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8675" y="5167134"/>
              <a:ext cx="218693" cy="6629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3663" y="4957584"/>
              <a:ext cx="171450" cy="16154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704069" y="4347984"/>
              <a:ext cx="647065" cy="533400"/>
            </a:xfrm>
            <a:custGeom>
              <a:avLst/>
              <a:gdLst/>
              <a:ahLst/>
              <a:cxnLst/>
              <a:rect l="l" t="t" r="r" b="b"/>
              <a:pathLst>
                <a:path w="647064" h="533400">
                  <a:moveTo>
                    <a:pt x="133350" y="361950"/>
                  </a:moveTo>
                  <a:lnTo>
                    <a:pt x="104394" y="342900"/>
                  </a:lnTo>
                  <a:lnTo>
                    <a:pt x="0" y="514350"/>
                  </a:lnTo>
                  <a:lnTo>
                    <a:pt x="28194" y="533400"/>
                  </a:lnTo>
                  <a:lnTo>
                    <a:pt x="133350" y="361950"/>
                  </a:lnTo>
                  <a:close/>
                </a:path>
                <a:path w="647064" h="533400">
                  <a:moveTo>
                    <a:pt x="381000" y="200418"/>
                  </a:moveTo>
                  <a:lnTo>
                    <a:pt x="371094" y="171462"/>
                  </a:lnTo>
                  <a:lnTo>
                    <a:pt x="180594" y="238518"/>
                  </a:lnTo>
                  <a:lnTo>
                    <a:pt x="190500" y="266712"/>
                  </a:lnTo>
                  <a:lnTo>
                    <a:pt x="381000" y="200418"/>
                  </a:lnTo>
                  <a:close/>
                </a:path>
                <a:path w="647064" h="533400">
                  <a:moveTo>
                    <a:pt x="646938" y="19050"/>
                  </a:moveTo>
                  <a:lnTo>
                    <a:pt x="627888" y="0"/>
                  </a:lnTo>
                  <a:lnTo>
                    <a:pt x="466344" y="124218"/>
                  </a:lnTo>
                  <a:lnTo>
                    <a:pt x="485394" y="143268"/>
                  </a:lnTo>
                  <a:lnTo>
                    <a:pt x="646938" y="1905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7113" y="4205490"/>
              <a:ext cx="199643" cy="1143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2957" y="4005846"/>
              <a:ext cx="171450" cy="14249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0607" y="3805440"/>
              <a:ext cx="180594" cy="15240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5208257" y="3186696"/>
              <a:ext cx="981075" cy="561975"/>
            </a:xfrm>
            <a:custGeom>
              <a:avLst/>
              <a:gdLst/>
              <a:ahLst/>
              <a:cxnLst/>
              <a:rect l="l" t="t" r="r" b="b"/>
              <a:pathLst>
                <a:path w="981075" h="561975">
                  <a:moveTo>
                    <a:pt x="180594" y="466344"/>
                  </a:moveTo>
                  <a:lnTo>
                    <a:pt x="85344" y="466344"/>
                  </a:lnTo>
                  <a:lnTo>
                    <a:pt x="85344" y="485394"/>
                  </a:lnTo>
                  <a:lnTo>
                    <a:pt x="76200" y="476250"/>
                  </a:lnTo>
                  <a:lnTo>
                    <a:pt x="0" y="542544"/>
                  </a:lnTo>
                  <a:lnTo>
                    <a:pt x="19050" y="561594"/>
                  </a:lnTo>
                  <a:lnTo>
                    <a:pt x="95250" y="495300"/>
                  </a:lnTo>
                  <a:lnTo>
                    <a:pt x="180594" y="495300"/>
                  </a:lnTo>
                  <a:lnTo>
                    <a:pt x="180594" y="466344"/>
                  </a:lnTo>
                  <a:close/>
                </a:path>
                <a:path w="981075" h="561975">
                  <a:moveTo>
                    <a:pt x="466344" y="390906"/>
                  </a:moveTo>
                  <a:lnTo>
                    <a:pt x="447294" y="371856"/>
                  </a:lnTo>
                  <a:lnTo>
                    <a:pt x="313944" y="478116"/>
                  </a:lnTo>
                  <a:lnTo>
                    <a:pt x="313944" y="476250"/>
                  </a:lnTo>
                  <a:lnTo>
                    <a:pt x="294894" y="476250"/>
                  </a:lnTo>
                  <a:lnTo>
                    <a:pt x="294894" y="504444"/>
                  </a:lnTo>
                  <a:lnTo>
                    <a:pt x="313944" y="504444"/>
                  </a:lnTo>
                  <a:lnTo>
                    <a:pt x="313944" y="494538"/>
                  </a:lnTo>
                  <a:lnTo>
                    <a:pt x="323850" y="504444"/>
                  </a:lnTo>
                  <a:lnTo>
                    <a:pt x="466344" y="390906"/>
                  </a:lnTo>
                  <a:close/>
                </a:path>
                <a:path w="981075" h="561975">
                  <a:moveTo>
                    <a:pt x="723138" y="200406"/>
                  </a:moveTo>
                  <a:lnTo>
                    <a:pt x="704088" y="181356"/>
                  </a:lnTo>
                  <a:lnTo>
                    <a:pt x="542544" y="304800"/>
                  </a:lnTo>
                  <a:lnTo>
                    <a:pt x="561594" y="323850"/>
                  </a:lnTo>
                  <a:lnTo>
                    <a:pt x="723138" y="200406"/>
                  </a:lnTo>
                  <a:close/>
                </a:path>
                <a:path w="981075" h="561975">
                  <a:moveTo>
                    <a:pt x="980694" y="19050"/>
                  </a:moveTo>
                  <a:lnTo>
                    <a:pt x="961644" y="0"/>
                  </a:lnTo>
                  <a:lnTo>
                    <a:pt x="799338" y="114300"/>
                  </a:lnTo>
                  <a:lnTo>
                    <a:pt x="818388" y="133350"/>
                  </a:lnTo>
                  <a:lnTo>
                    <a:pt x="980694" y="1905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68738" y="2510192"/>
            <a:ext cx="425450" cy="344297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0.70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0.65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0.60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0.55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0.50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0.45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0.40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0.35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0.30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01821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472649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2005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43478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14306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2015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985135" y="5991838"/>
            <a:ext cx="482600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-2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383520" y="2895860"/>
            <a:ext cx="86106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piece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383520" y="4229298"/>
            <a:ext cx="86106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Revenue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piece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870191" y="1673351"/>
            <a:ext cx="8202295" cy="4831715"/>
          </a:xfrm>
          <a:custGeom>
            <a:avLst/>
            <a:gdLst/>
            <a:ahLst/>
            <a:cxnLst/>
            <a:rect l="l" t="t" r="r" b="b"/>
            <a:pathLst>
              <a:path w="8202295" h="4831715">
                <a:moveTo>
                  <a:pt x="0" y="0"/>
                </a:moveTo>
                <a:lnTo>
                  <a:pt x="0" y="4831092"/>
                </a:lnTo>
                <a:lnTo>
                  <a:pt x="8202180" y="4831092"/>
                </a:lnTo>
                <a:lnTo>
                  <a:pt x="820218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916160" y="1597409"/>
            <a:ext cx="271272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sz="16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cost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per</a:t>
            </a:r>
            <a:r>
              <a:rPr dirty="0" sz="16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piece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661206" y="2513647"/>
            <a:ext cx="5178425" cy="3314700"/>
            <a:chOff x="3661206" y="2513647"/>
            <a:chExt cx="5178425" cy="3314700"/>
          </a:xfrm>
        </p:grpSpPr>
        <p:sp>
          <p:nvSpPr>
            <p:cNvPr id="43" name="object 43" descr=""/>
            <p:cNvSpPr/>
            <p:nvPr/>
          </p:nvSpPr>
          <p:spPr>
            <a:xfrm>
              <a:off x="3665969" y="2518410"/>
              <a:ext cx="0" cy="3305175"/>
            </a:xfrm>
            <a:custGeom>
              <a:avLst/>
              <a:gdLst/>
              <a:ahLst/>
              <a:cxnLst/>
              <a:rect l="l" t="t" r="r" b="b"/>
              <a:pathLst>
                <a:path w="0" h="3305175">
                  <a:moveTo>
                    <a:pt x="0" y="330480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636002" y="3016758"/>
              <a:ext cx="1203325" cy="626110"/>
            </a:xfrm>
            <a:custGeom>
              <a:avLst/>
              <a:gdLst/>
              <a:ahLst/>
              <a:cxnLst/>
              <a:rect l="l" t="t" r="r" b="b"/>
              <a:pathLst>
                <a:path w="1203325" h="626110">
                  <a:moveTo>
                    <a:pt x="1203197" y="312420"/>
                  </a:moveTo>
                  <a:lnTo>
                    <a:pt x="1190991" y="249333"/>
                  </a:lnTo>
                  <a:lnTo>
                    <a:pt x="1155977" y="190630"/>
                  </a:lnTo>
                  <a:lnTo>
                    <a:pt x="1100569" y="137554"/>
                  </a:lnTo>
                  <a:lnTo>
                    <a:pt x="1065969" y="113513"/>
                  </a:lnTo>
                  <a:lnTo>
                    <a:pt x="1027176" y="91344"/>
                  </a:lnTo>
                  <a:lnTo>
                    <a:pt x="984488" y="71202"/>
                  </a:lnTo>
                  <a:lnTo>
                    <a:pt x="938209" y="53243"/>
                  </a:lnTo>
                  <a:lnTo>
                    <a:pt x="888639" y="37620"/>
                  </a:lnTo>
                  <a:lnTo>
                    <a:pt x="836080" y="24491"/>
                  </a:lnTo>
                  <a:lnTo>
                    <a:pt x="780833" y="14009"/>
                  </a:lnTo>
                  <a:lnTo>
                    <a:pt x="723200" y="6329"/>
                  </a:lnTo>
                  <a:lnTo>
                    <a:pt x="663482" y="1608"/>
                  </a:lnTo>
                  <a:lnTo>
                    <a:pt x="601979" y="0"/>
                  </a:lnTo>
                  <a:lnTo>
                    <a:pt x="540469" y="1608"/>
                  </a:lnTo>
                  <a:lnTo>
                    <a:pt x="480726" y="6329"/>
                  </a:lnTo>
                  <a:lnTo>
                    <a:pt x="423055" y="14009"/>
                  </a:lnTo>
                  <a:lnTo>
                    <a:pt x="367760" y="24491"/>
                  </a:lnTo>
                  <a:lnTo>
                    <a:pt x="315143" y="37620"/>
                  </a:lnTo>
                  <a:lnTo>
                    <a:pt x="265509" y="53243"/>
                  </a:lnTo>
                  <a:lnTo>
                    <a:pt x="219161" y="71202"/>
                  </a:lnTo>
                  <a:lnTo>
                    <a:pt x="176402" y="91344"/>
                  </a:lnTo>
                  <a:lnTo>
                    <a:pt x="137538" y="113513"/>
                  </a:lnTo>
                  <a:lnTo>
                    <a:pt x="102869" y="137554"/>
                  </a:lnTo>
                  <a:lnTo>
                    <a:pt x="72702" y="163311"/>
                  </a:lnTo>
                  <a:lnTo>
                    <a:pt x="27083" y="219356"/>
                  </a:lnTo>
                  <a:lnTo>
                    <a:pt x="3110" y="280406"/>
                  </a:lnTo>
                  <a:lnTo>
                    <a:pt x="0" y="312420"/>
                  </a:lnTo>
                  <a:lnTo>
                    <a:pt x="3110" y="344442"/>
                  </a:lnTo>
                  <a:lnTo>
                    <a:pt x="27083" y="405553"/>
                  </a:lnTo>
                  <a:lnTo>
                    <a:pt x="72702" y="461704"/>
                  </a:lnTo>
                  <a:lnTo>
                    <a:pt x="102869" y="487526"/>
                  </a:lnTo>
                  <a:lnTo>
                    <a:pt x="137538" y="511636"/>
                  </a:lnTo>
                  <a:lnTo>
                    <a:pt x="176402" y="533876"/>
                  </a:lnTo>
                  <a:lnTo>
                    <a:pt x="219161" y="554089"/>
                  </a:lnTo>
                  <a:lnTo>
                    <a:pt x="265509" y="572117"/>
                  </a:lnTo>
                  <a:lnTo>
                    <a:pt x="315143" y="587804"/>
                  </a:lnTo>
                  <a:lnTo>
                    <a:pt x="367760" y="600991"/>
                  </a:lnTo>
                  <a:lnTo>
                    <a:pt x="423055" y="611522"/>
                  </a:lnTo>
                  <a:lnTo>
                    <a:pt x="480726" y="619239"/>
                  </a:lnTo>
                  <a:lnTo>
                    <a:pt x="540469" y="623985"/>
                  </a:lnTo>
                  <a:lnTo>
                    <a:pt x="601979" y="625602"/>
                  </a:lnTo>
                  <a:lnTo>
                    <a:pt x="663482" y="623985"/>
                  </a:lnTo>
                  <a:lnTo>
                    <a:pt x="723200" y="619239"/>
                  </a:lnTo>
                  <a:lnTo>
                    <a:pt x="780833" y="611522"/>
                  </a:lnTo>
                  <a:lnTo>
                    <a:pt x="836080" y="600991"/>
                  </a:lnTo>
                  <a:lnTo>
                    <a:pt x="888639" y="587804"/>
                  </a:lnTo>
                  <a:lnTo>
                    <a:pt x="938209" y="572117"/>
                  </a:lnTo>
                  <a:lnTo>
                    <a:pt x="984488" y="554089"/>
                  </a:lnTo>
                  <a:lnTo>
                    <a:pt x="1027175" y="533876"/>
                  </a:lnTo>
                  <a:lnTo>
                    <a:pt x="1065969" y="511636"/>
                  </a:lnTo>
                  <a:lnTo>
                    <a:pt x="1100569" y="487526"/>
                  </a:lnTo>
                  <a:lnTo>
                    <a:pt x="1130672" y="461704"/>
                  </a:lnTo>
                  <a:lnTo>
                    <a:pt x="1176184" y="405553"/>
                  </a:lnTo>
                  <a:lnTo>
                    <a:pt x="1200096" y="344442"/>
                  </a:lnTo>
                  <a:lnTo>
                    <a:pt x="1203197" y="31242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580588" y="2312088"/>
            <a:ext cx="1312545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2009-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299210" algn="l"/>
              </a:tabLst>
            </a:pPr>
            <a:r>
              <a:rPr dirty="0" u="sng" sz="1600" spc="-10" b="1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growth</a:t>
            </a:r>
            <a:r>
              <a:rPr dirty="0" u="sng" sz="1600" b="1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600">
              <a:latin typeface="Arial"/>
              <a:cs typeface="Arial"/>
            </a:endParaRPr>
          </a:p>
          <a:p>
            <a:pPr marL="459105" marR="236220" indent="-212725">
              <a:lnSpc>
                <a:spcPct val="100000"/>
              </a:lnSpc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~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4%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per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7636002" y="4094238"/>
            <a:ext cx="1203325" cy="626110"/>
          </a:xfrm>
          <a:custGeom>
            <a:avLst/>
            <a:gdLst/>
            <a:ahLst/>
            <a:cxnLst/>
            <a:rect l="l" t="t" r="r" b="b"/>
            <a:pathLst>
              <a:path w="1203325" h="626110">
                <a:moveTo>
                  <a:pt x="1203197" y="313181"/>
                </a:moveTo>
                <a:lnTo>
                  <a:pt x="1190991" y="250062"/>
                </a:lnTo>
                <a:lnTo>
                  <a:pt x="1155977" y="191273"/>
                </a:lnTo>
                <a:lnTo>
                  <a:pt x="1100569" y="138075"/>
                </a:lnTo>
                <a:lnTo>
                  <a:pt x="1065969" y="113965"/>
                </a:lnTo>
                <a:lnTo>
                  <a:pt x="1027176" y="91725"/>
                </a:lnTo>
                <a:lnTo>
                  <a:pt x="984488" y="71512"/>
                </a:lnTo>
                <a:lnTo>
                  <a:pt x="938209" y="53484"/>
                </a:lnTo>
                <a:lnTo>
                  <a:pt x="888639" y="37797"/>
                </a:lnTo>
                <a:lnTo>
                  <a:pt x="836080" y="24610"/>
                </a:lnTo>
                <a:lnTo>
                  <a:pt x="780833" y="14079"/>
                </a:lnTo>
                <a:lnTo>
                  <a:pt x="723200" y="6362"/>
                </a:lnTo>
                <a:lnTo>
                  <a:pt x="663482" y="1616"/>
                </a:lnTo>
                <a:lnTo>
                  <a:pt x="601979" y="0"/>
                </a:lnTo>
                <a:lnTo>
                  <a:pt x="540469" y="1616"/>
                </a:lnTo>
                <a:lnTo>
                  <a:pt x="480726" y="6362"/>
                </a:lnTo>
                <a:lnTo>
                  <a:pt x="423055" y="14079"/>
                </a:lnTo>
                <a:lnTo>
                  <a:pt x="367760" y="24610"/>
                </a:lnTo>
                <a:lnTo>
                  <a:pt x="315143" y="37797"/>
                </a:lnTo>
                <a:lnTo>
                  <a:pt x="265509" y="53484"/>
                </a:lnTo>
                <a:lnTo>
                  <a:pt x="219161" y="71512"/>
                </a:lnTo>
                <a:lnTo>
                  <a:pt x="176402" y="91725"/>
                </a:lnTo>
                <a:lnTo>
                  <a:pt x="137538" y="113965"/>
                </a:lnTo>
                <a:lnTo>
                  <a:pt x="102869" y="138075"/>
                </a:lnTo>
                <a:lnTo>
                  <a:pt x="72702" y="163897"/>
                </a:lnTo>
                <a:lnTo>
                  <a:pt x="27083" y="220048"/>
                </a:lnTo>
                <a:lnTo>
                  <a:pt x="3110" y="281159"/>
                </a:lnTo>
                <a:lnTo>
                  <a:pt x="0" y="313182"/>
                </a:lnTo>
                <a:lnTo>
                  <a:pt x="3110" y="345070"/>
                </a:lnTo>
                <a:lnTo>
                  <a:pt x="27083" y="405962"/>
                </a:lnTo>
                <a:lnTo>
                  <a:pt x="72702" y="461952"/>
                </a:lnTo>
                <a:lnTo>
                  <a:pt x="102869" y="487712"/>
                </a:lnTo>
                <a:lnTo>
                  <a:pt x="137538" y="511771"/>
                </a:lnTo>
                <a:lnTo>
                  <a:pt x="176402" y="533971"/>
                </a:lnTo>
                <a:lnTo>
                  <a:pt x="219161" y="554152"/>
                </a:lnTo>
                <a:lnTo>
                  <a:pt x="265509" y="572157"/>
                </a:lnTo>
                <a:lnTo>
                  <a:pt x="315143" y="587827"/>
                </a:lnTo>
                <a:lnTo>
                  <a:pt x="367760" y="601003"/>
                </a:lnTo>
                <a:lnTo>
                  <a:pt x="423055" y="611527"/>
                </a:lnTo>
                <a:lnTo>
                  <a:pt x="480726" y="619241"/>
                </a:lnTo>
                <a:lnTo>
                  <a:pt x="540469" y="623985"/>
                </a:lnTo>
                <a:lnTo>
                  <a:pt x="601979" y="625602"/>
                </a:lnTo>
                <a:lnTo>
                  <a:pt x="663482" y="623985"/>
                </a:lnTo>
                <a:lnTo>
                  <a:pt x="723200" y="619241"/>
                </a:lnTo>
                <a:lnTo>
                  <a:pt x="780833" y="611527"/>
                </a:lnTo>
                <a:lnTo>
                  <a:pt x="836080" y="601003"/>
                </a:lnTo>
                <a:lnTo>
                  <a:pt x="888639" y="587827"/>
                </a:lnTo>
                <a:lnTo>
                  <a:pt x="938209" y="572157"/>
                </a:lnTo>
                <a:lnTo>
                  <a:pt x="984488" y="554152"/>
                </a:lnTo>
                <a:lnTo>
                  <a:pt x="1027175" y="533971"/>
                </a:lnTo>
                <a:lnTo>
                  <a:pt x="1065969" y="511771"/>
                </a:lnTo>
                <a:lnTo>
                  <a:pt x="1100569" y="487712"/>
                </a:lnTo>
                <a:lnTo>
                  <a:pt x="1130672" y="461952"/>
                </a:lnTo>
                <a:lnTo>
                  <a:pt x="1176184" y="405962"/>
                </a:lnTo>
                <a:lnTo>
                  <a:pt x="1200096" y="345070"/>
                </a:lnTo>
                <a:lnTo>
                  <a:pt x="1203197" y="31318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7814560" y="4145541"/>
            <a:ext cx="847090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 marR="5080" indent="-21272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~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2%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per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17</a:t>
            </a:r>
          </a:p>
        </p:txBody>
      </p:sp>
      <p:sp>
        <p:nvSpPr>
          <p:cNvPr id="48" name="object 48" descr=""/>
          <p:cNvSpPr txBox="1"/>
          <p:nvPr/>
        </p:nvSpPr>
        <p:spPr>
          <a:xfrm>
            <a:off x="654032" y="542799"/>
            <a:ext cx="79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3978" y="1651063"/>
            <a:ext cx="2832100" cy="4370705"/>
            <a:chOff x="693978" y="1651063"/>
            <a:chExt cx="2832100" cy="4370705"/>
          </a:xfrm>
        </p:grpSpPr>
        <p:sp>
          <p:nvSpPr>
            <p:cNvPr id="3" name="object 3" descr=""/>
            <p:cNvSpPr/>
            <p:nvPr/>
          </p:nvSpPr>
          <p:spPr>
            <a:xfrm>
              <a:off x="698741" y="1655826"/>
              <a:ext cx="2822575" cy="4361180"/>
            </a:xfrm>
            <a:custGeom>
              <a:avLst/>
              <a:gdLst/>
              <a:ahLst/>
              <a:cxnLst/>
              <a:rect l="l" t="t" r="r" b="b"/>
              <a:pathLst>
                <a:path w="2822575" h="4361180">
                  <a:moveTo>
                    <a:pt x="0" y="0"/>
                  </a:moveTo>
                  <a:lnTo>
                    <a:pt x="0" y="4360938"/>
                  </a:lnTo>
                  <a:lnTo>
                    <a:pt x="2822448" y="4360938"/>
                  </a:lnTo>
                  <a:lnTo>
                    <a:pt x="2822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52309" y="2395728"/>
              <a:ext cx="2284095" cy="3246120"/>
            </a:xfrm>
            <a:custGeom>
              <a:avLst/>
              <a:gdLst/>
              <a:ahLst/>
              <a:cxnLst/>
              <a:rect l="l" t="t" r="r" b="b"/>
              <a:pathLst>
                <a:path w="2284095" h="3246120">
                  <a:moveTo>
                    <a:pt x="0" y="0"/>
                  </a:moveTo>
                  <a:lnTo>
                    <a:pt x="0" y="3246120"/>
                  </a:lnTo>
                  <a:lnTo>
                    <a:pt x="2283714" y="324612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230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2375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435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7580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6397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27847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08441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79891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60485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31935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1252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83979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16457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36023" y="5593841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52309" y="2490990"/>
              <a:ext cx="2284095" cy="2151380"/>
            </a:xfrm>
            <a:custGeom>
              <a:avLst/>
              <a:gdLst/>
              <a:ahLst/>
              <a:cxnLst/>
              <a:rect l="l" t="t" r="r" b="b"/>
              <a:pathLst>
                <a:path w="2284095" h="2151379">
                  <a:moveTo>
                    <a:pt x="0" y="1399032"/>
                  </a:moveTo>
                  <a:lnTo>
                    <a:pt x="38100" y="1437132"/>
                  </a:lnTo>
                  <a:lnTo>
                    <a:pt x="85344" y="1466088"/>
                  </a:lnTo>
                  <a:lnTo>
                    <a:pt x="133350" y="1513332"/>
                  </a:lnTo>
                  <a:lnTo>
                    <a:pt x="171450" y="1579626"/>
                  </a:lnTo>
                  <a:lnTo>
                    <a:pt x="190500" y="1636776"/>
                  </a:lnTo>
                  <a:lnTo>
                    <a:pt x="218694" y="1722882"/>
                  </a:lnTo>
                  <a:lnTo>
                    <a:pt x="237744" y="1808226"/>
                  </a:lnTo>
                  <a:lnTo>
                    <a:pt x="256794" y="1903476"/>
                  </a:lnTo>
                  <a:lnTo>
                    <a:pt x="285750" y="1989582"/>
                  </a:lnTo>
                  <a:lnTo>
                    <a:pt x="304038" y="2065782"/>
                  </a:lnTo>
                  <a:lnTo>
                    <a:pt x="313944" y="2103882"/>
                  </a:lnTo>
                  <a:lnTo>
                    <a:pt x="332994" y="2122932"/>
                  </a:lnTo>
                  <a:lnTo>
                    <a:pt x="342138" y="2141982"/>
                  </a:lnTo>
                  <a:lnTo>
                    <a:pt x="352044" y="2151126"/>
                  </a:lnTo>
                  <a:lnTo>
                    <a:pt x="361188" y="2151126"/>
                  </a:lnTo>
                  <a:lnTo>
                    <a:pt x="371094" y="2141982"/>
                  </a:lnTo>
                  <a:lnTo>
                    <a:pt x="399288" y="2113026"/>
                  </a:lnTo>
                  <a:lnTo>
                    <a:pt x="418338" y="2055876"/>
                  </a:lnTo>
                  <a:lnTo>
                    <a:pt x="437388" y="1979676"/>
                  </a:lnTo>
                  <a:lnTo>
                    <a:pt x="456438" y="1913382"/>
                  </a:lnTo>
                  <a:lnTo>
                    <a:pt x="475488" y="1837182"/>
                  </a:lnTo>
                  <a:lnTo>
                    <a:pt x="504444" y="1770126"/>
                  </a:lnTo>
                  <a:lnTo>
                    <a:pt x="523494" y="1722882"/>
                  </a:lnTo>
                  <a:lnTo>
                    <a:pt x="570738" y="1655826"/>
                  </a:lnTo>
                  <a:lnTo>
                    <a:pt x="608838" y="1608582"/>
                  </a:lnTo>
                  <a:lnTo>
                    <a:pt x="656844" y="1570482"/>
                  </a:lnTo>
                  <a:lnTo>
                    <a:pt x="751332" y="1494282"/>
                  </a:lnTo>
                  <a:lnTo>
                    <a:pt x="789432" y="1475232"/>
                  </a:lnTo>
                  <a:lnTo>
                    <a:pt x="827532" y="1447038"/>
                  </a:lnTo>
                  <a:lnTo>
                    <a:pt x="875538" y="1408938"/>
                  </a:lnTo>
                  <a:lnTo>
                    <a:pt x="922782" y="1360932"/>
                  </a:lnTo>
                  <a:lnTo>
                    <a:pt x="960882" y="1313688"/>
                  </a:lnTo>
                  <a:lnTo>
                    <a:pt x="1056132" y="1208532"/>
                  </a:lnTo>
                  <a:lnTo>
                    <a:pt x="1227582" y="998982"/>
                  </a:lnTo>
                  <a:lnTo>
                    <a:pt x="1312926" y="894588"/>
                  </a:lnTo>
                  <a:lnTo>
                    <a:pt x="1408176" y="790194"/>
                  </a:lnTo>
                  <a:lnTo>
                    <a:pt x="1456182" y="723138"/>
                  </a:lnTo>
                  <a:lnTo>
                    <a:pt x="1494282" y="656844"/>
                  </a:lnTo>
                  <a:lnTo>
                    <a:pt x="1532382" y="599694"/>
                  </a:lnTo>
                  <a:lnTo>
                    <a:pt x="1560576" y="580644"/>
                  </a:lnTo>
                  <a:lnTo>
                    <a:pt x="1579626" y="570738"/>
                  </a:lnTo>
                  <a:lnTo>
                    <a:pt x="1598676" y="570738"/>
                  </a:lnTo>
                  <a:lnTo>
                    <a:pt x="1626870" y="589788"/>
                  </a:lnTo>
                  <a:lnTo>
                    <a:pt x="1645920" y="608838"/>
                  </a:lnTo>
                  <a:lnTo>
                    <a:pt x="1664970" y="637794"/>
                  </a:lnTo>
                  <a:lnTo>
                    <a:pt x="1693926" y="665988"/>
                  </a:lnTo>
                  <a:lnTo>
                    <a:pt x="1712976" y="685038"/>
                  </a:lnTo>
                  <a:lnTo>
                    <a:pt x="1741170" y="704088"/>
                  </a:lnTo>
                  <a:lnTo>
                    <a:pt x="1760220" y="704088"/>
                  </a:lnTo>
                  <a:lnTo>
                    <a:pt x="1779270" y="694944"/>
                  </a:lnTo>
                  <a:lnTo>
                    <a:pt x="1808226" y="675894"/>
                  </a:lnTo>
                  <a:lnTo>
                    <a:pt x="1846326" y="608838"/>
                  </a:lnTo>
                  <a:lnTo>
                    <a:pt x="1884426" y="542544"/>
                  </a:lnTo>
                  <a:lnTo>
                    <a:pt x="1931670" y="475488"/>
                  </a:lnTo>
                  <a:lnTo>
                    <a:pt x="2017014" y="361950"/>
                  </a:lnTo>
                  <a:lnTo>
                    <a:pt x="2112264" y="247650"/>
                  </a:lnTo>
                  <a:lnTo>
                    <a:pt x="2198370" y="123444"/>
                  </a:lnTo>
                  <a:lnTo>
                    <a:pt x="2283714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52309" y="4318266"/>
              <a:ext cx="2284095" cy="895350"/>
            </a:xfrm>
            <a:custGeom>
              <a:avLst/>
              <a:gdLst/>
              <a:ahLst/>
              <a:cxnLst/>
              <a:rect l="l" t="t" r="r" b="b"/>
              <a:pathLst>
                <a:path w="2284095" h="895350">
                  <a:moveTo>
                    <a:pt x="0" y="28955"/>
                  </a:moveTo>
                  <a:lnTo>
                    <a:pt x="38100" y="19049"/>
                  </a:lnTo>
                  <a:lnTo>
                    <a:pt x="85344" y="0"/>
                  </a:lnTo>
                  <a:lnTo>
                    <a:pt x="133350" y="0"/>
                  </a:lnTo>
                  <a:lnTo>
                    <a:pt x="152400" y="9905"/>
                  </a:lnTo>
                  <a:lnTo>
                    <a:pt x="171450" y="28955"/>
                  </a:lnTo>
                  <a:lnTo>
                    <a:pt x="190500" y="86105"/>
                  </a:lnTo>
                  <a:lnTo>
                    <a:pt x="218694" y="152399"/>
                  </a:lnTo>
                  <a:lnTo>
                    <a:pt x="256794" y="342899"/>
                  </a:lnTo>
                  <a:lnTo>
                    <a:pt x="285750" y="438149"/>
                  </a:lnTo>
                  <a:lnTo>
                    <a:pt x="304038" y="533399"/>
                  </a:lnTo>
                  <a:lnTo>
                    <a:pt x="332994" y="609599"/>
                  </a:lnTo>
                  <a:lnTo>
                    <a:pt x="352044" y="675893"/>
                  </a:lnTo>
                  <a:lnTo>
                    <a:pt x="390144" y="761999"/>
                  </a:lnTo>
                  <a:lnTo>
                    <a:pt x="437388" y="819149"/>
                  </a:lnTo>
                  <a:lnTo>
                    <a:pt x="485394" y="866393"/>
                  </a:lnTo>
                  <a:lnTo>
                    <a:pt x="523494" y="885443"/>
                  </a:lnTo>
                  <a:lnTo>
                    <a:pt x="542544" y="885443"/>
                  </a:lnTo>
                  <a:lnTo>
                    <a:pt x="570738" y="876299"/>
                  </a:lnTo>
                  <a:lnTo>
                    <a:pt x="656844" y="790193"/>
                  </a:lnTo>
                  <a:lnTo>
                    <a:pt x="685038" y="781049"/>
                  </a:lnTo>
                  <a:lnTo>
                    <a:pt x="704088" y="771143"/>
                  </a:lnTo>
                  <a:lnTo>
                    <a:pt x="723138" y="781049"/>
                  </a:lnTo>
                  <a:lnTo>
                    <a:pt x="751332" y="790193"/>
                  </a:lnTo>
                  <a:lnTo>
                    <a:pt x="789432" y="828293"/>
                  </a:lnTo>
                  <a:lnTo>
                    <a:pt x="827532" y="876299"/>
                  </a:lnTo>
                  <a:lnTo>
                    <a:pt x="856488" y="885443"/>
                  </a:lnTo>
                  <a:lnTo>
                    <a:pt x="875538" y="895349"/>
                  </a:lnTo>
                  <a:lnTo>
                    <a:pt x="894588" y="895349"/>
                  </a:lnTo>
                  <a:lnTo>
                    <a:pt x="922782" y="885443"/>
                  </a:lnTo>
                  <a:lnTo>
                    <a:pt x="960882" y="866393"/>
                  </a:lnTo>
                  <a:lnTo>
                    <a:pt x="1008888" y="838199"/>
                  </a:lnTo>
                  <a:lnTo>
                    <a:pt x="1056132" y="819149"/>
                  </a:lnTo>
                  <a:lnTo>
                    <a:pt x="1104138" y="809243"/>
                  </a:lnTo>
                  <a:lnTo>
                    <a:pt x="1141476" y="819149"/>
                  </a:lnTo>
                  <a:lnTo>
                    <a:pt x="1312926" y="819149"/>
                  </a:lnTo>
                  <a:lnTo>
                    <a:pt x="1408176" y="809243"/>
                  </a:lnTo>
                  <a:lnTo>
                    <a:pt x="1579626" y="790193"/>
                  </a:lnTo>
                  <a:lnTo>
                    <a:pt x="1664970" y="771143"/>
                  </a:lnTo>
                  <a:lnTo>
                    <a:pt x="1760220" y="752093"/>
                  </a:lnTo>
                  <a:lnTo>
                    <a:pt x="1808226" y="733043"/>
                  </a:lnTo>
                  <a:lnTo>
                    <a:pt x="1846326" y="704849"/>
                  </a:lnTo>
                  <a:lnTo>
                    <a:pt x="1884426" y="675893"/>
                  </a:lnTo>
                  <a:lnTo>
                    <a:pt x="1931670" y="656843"/>
                  </a:lnTo>
                  <a:lnTo>
                    <a:pt x="1979676" y="647699"/>
                  </a:lnTo>
                  <a:lnTo>
                    <a:pt x="2065020" y="647699"/>
                  </a:lnTo>
                  <a:lnTo>
                    <a:pt x="2112264" y="637793"/>
                  </a:lnTo>
                  <a:lnTo>
                    <a:pt x="2160270" y="618743"/>
                  </a:lnTo>
                  <a:lnTo>
                    <a:pt x="2198370" y="599693"/>
                  </a:lnTo>
                  <a:lnTo>
                    <a:pt x="2283714" y="561593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52309" y="239572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52309" y="258622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52309" y="2767584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52309" y="351053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52309" y="370103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52309" y="444398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52309" y="389153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52309" y="407212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52309" y="426262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52309" y="2958084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52309" y="313867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52309" y="33291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52309" y="4634483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52309" y="481507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52309" y="500557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52309" y="5196078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52309" y="5644134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776" y="5384876"/>
              <a:ext cx="155828" cy="104775"/>
            </a:xfrm>
            <a:prstGeom prst="rect">
              <a:avLst/>
            </a:prstGeom>
          </p:spPr>
        </p:pic>
      </p:grpSp>
      <p:sp>
        <p:nvSpPr>
          <p:cNvPr id="39" name="object 39" descr=""/>
          <p:cNvSpPr/>
          <p:nvPr/>
        </p:nvSpPr>
        <p:spPr>
          <a:xfrm>
            <a:off x="3629393" y="1655826"/>
            <a:ext cx="5753100" cy="4361180"/>
          </a:xfrm>
          <a:custGeom>
            <a:avLst/>
            <a:gdLst/>
            <a:ahLst/>
            <a:cxnLst/>
            <a:rect l="l" t="t" r="r" b="b"/>
            <a:pathLst>
              <a:path w="5753100" h="4361180">
                <a:moveTo>
                  <a:pt x="2930652" y="0"/>
                </a:moveTo>
                <a:lnTo>
                  <a:pt x="2930652" y="4360938"/>
                </a:lnTo>
                <a:lnTo>
                  <a:pt x="5753100" y="4360938"/>
                </a:lnTo>
                <a:lnTo>
                  <a:pt x="5753100" y="0"/>
                </a:lnTo>
                <a:lnTo>
                  <a:pt x="2930652" y="0"/>
                </a:lnTo>
                <a:close/>
              </a:path>
              <a:path w="5753100" h="4361180">
                <a:moveTo>
                  <a:pt x="0" y="0"/>
                </a:moveTo>
                <a:lnTo>
                  <a:pt x="0" y="4360938"/>
                </a:lnTo>
                <a:lnTo>
                  <a:pt x="2822448" y="4360938"/>
                </a:lnTo>
                <a:lnTo>
                  <a:pt x="28224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20864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75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“Base</a:t>
            </a:r>
            <a:r>
              <a:rPr dirty="0" spc="-40"/>
              <a:t> </a:t>
            </a:r>
            <a:r>
              <a:rPr dirty="0"/>
              <a:t>Case”</a:t>
            </a:r>
            <a:r>
              <a:rPr dirty="0" spc="-40"/>
              <a:t> </a:t>
            </a:r>
            <a:r>
              <a:rPr dirty="0"/>
              <a:t>leads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loss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$33</a:t>
            </a:r>
            <a:r>
              <a:rPr dirty="0" spc="-40"/>
              <a:t> </a:t>
            </a:r>
            <a:r>
              <a:rPr dirty="0"/>
              <a:t>billion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cumulative</a:t>
            </a:r>
            <a:r>
              <a:rPr dirty="0" spc="-40"/>
              <a:t> </a:t>
            </a:r>
            <a:r>
              <a:rPr dirty="0"/>
              <a:t>losses</a:t>
            </a:r>
            <a:r>
              <a:rPr dirty="0" spc="-40"/>
              <a:t> </a:t>
            </a:r>
            <a:r>
              <a:rPr dirty="0" spc="-25"/>
              <a:t>of</a:t>
            </a:r>
          </a:p>
          <a:p>
            <a:pPr marL="12700">
              <a:lnSpc>
                <a:spcPts val="2275"/>
              </a:lnSpc>
            </a:pPr>
            <a:r>
              <a:rPr dirty="0"/>
              <a:t>$238</a:t>
            </a:r>
            <a:r>
              <a:rPr dirty="0" spc="-25"/>
              <a:t> </a:t>
            </a:r>
            <a:r>
              <a:rPr dirty="0"/>
              <a:t>billion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20"/>
              <a:t> 2020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798812" y="2461776"/>
            <a:ext cx="164465" cy="281622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72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68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66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68929" y="5546833"/>
            <a:ext cx="965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68849" y="5728934"/>
            <a:ext cx="2452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816592" y="2270257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1E2D5D"/>
                </a:solidFill>
                <a:latin typeface="Arial"/>
                <a:cs typeface="Arial"/>
              </a:rPr>
              <a:t>Cost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574784" y="4076958"/>
            <a:ext cx="709930" cy="63055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320"/>
              </a:spcBef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endParaRPr sz="1200">
              <a:latin typeface="Arial"/>
              <a:cs typeface="Arial"/>
            </a:endParaRPr>
          </a:p>
          <a:p>
            <a:pPr algn="r" marR="84455">
              <a:lnSpc>
                <a:spcPct val="100000"/>
              </a:lnSpc>
              <a:spcBef>
                <a:spcPts val="225"/>
              </a:spcBef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+0.5%</a:t>
            </a:r>
            <a:endParaRPr sz="12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2F67B1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4032" y="1343662"/>
            <a:ext cx="736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$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98741" y="1651063"/>
            <a:ext cx="2822575" cy="45021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93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291318" y="3133604"/>
            <a:ext cx="1096010" cy="709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976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+2.2%</a:t>
            </a:r>
            <a:endParaRPr sz="1200">
              <a:latin typeface="Arial"/>
              <a:cs typeface="Arial"/>
            </a:endParaRPr>
          </a:p>
          <a:p>
            <a:pPr marL="619760">
              <a:lnSpc>
                <a:spcPct val="100000"/>
              </a:lnSpc>
            </a:pP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1E2D5D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reset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629393" y="1651063"/>
            <a:ext cx="2822575" cy="45021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93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Annual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loss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forecast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60045" y="1651063"/>
            <a:ext cx="2822575" cy="45021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93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Cumulative</a:t>
            </a:r>
            <a:r>
              <a:rPr dirty="0" sz="1400" spc="-5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losses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618909" y="2395740"/>
            <a:ext cx="2360295" cy="3260090"/>
            <a:chOff x="6618909" y="2395740"/>
            <a:chExt cx="2360295" cy="3260090"/>
          </a:xfrm>
        </p:grpSpPr>
        <p:sp>
          <p:nvSpPr>
            <p:cNvPr id="52" name="object 52" descr=""/>
            <p:cNvSpPr/>
            <p:nvPr/>
          </p:nvSpPr>
          <p:spPr>
            <a:xfrm>
              <a:off x="6652247" y="5583948"/>
              <a:ext cx="124460" cy="57150"/>
            </a:xfrm>
            <a:custGeom>
              <a:avLst/>
              <a:gdLst/>
              <a:ahLst/>
              <a:cxnLst/>
              <a:rect l="l" t="t" r="r" b="b"/>
              <a:pathLst>
                <a:path w="124459" h="57150">
                  <a:moveTo>
                    <a:pt x="0" y="57150"/>
                  </a:moveTo>
                  <a:lnTo>
                    <a:pt x="0" y="0"/>
                  </a:lnTo>
                  <a:lnTo>
                    <a:pt x="124205" y="0"/>
                  </a:lnTo>
                  <a:lnTo>
                    <a:pt x="124205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823697" y="2395740"/>
              <a:ext cx="2113280" cy="3245485"/>
            </a:xfrm>
            <a:custGeom>
              <a:avLst/>
              <a:gdLst/>
              <a:ahLst/>
              <a:cxnLst/>
              <a:rect l="l" t="t" r="r" b="b"/>
              <a:pathLst>
                <a:path w="2113279" h="3245485">
                  <a:moveTo>
                    <a:pt x="114300" y="3150108"/>
                  </a:moveTo>
                  <a:lnTo>
                    <a:pt x="0" y="3150108"/>
                  </a:lnTo>
                  <a:lnTo>
                    <a:pt x="0" y="3245358"/>
                  </a:lnTo>
                  <a:lnTo>
                    <a:pt x="114300" y="3245358"/>
                  </a:lnTo>
                  <a:lnTo>
                    <a:pt x="114300" y="3150108"/>
                  </a:lnTo>
                  <a:close/>
                </a:path>
                <a:path w="2113279" h="3245485">
                  <a:moveTo>
                    <a:pt x="285762" y="3160014"/>
                  </a:moveTo>
                  <a:lnTo>
                    <a:pt x="162318" y="3160014"/>
                  </a:lnTo>
                  <a:lnTo>
                    <a:pt x="162318" y="3245358"/>
                  </a:lnTo>
                  <a:lnTo>
                    <a:pt x="285762" y="3245358"/>
                  </a:lnTo>
                  <a:lnTo>
                    <a:pt x="285762" y="3160014"/>
                  </a:lnTo>
                  <a:close/>
                </a:path>
                <a:path w="2113279" h="3245485">
                  <a:moveTo>
                    <a:pt x="447306" y="3016758"/>
                  </a:moveTo>
                  <a:lnTo>
                    <a:pt x="333006" y="3016758"/>
                  </a:lnTo>
                  <a:lnTo>
                    <a:pt x="333006" y="3245358"/>
                  </a:lnTo>
                  <a:lnTo>
                    <a:pt x="447306" y="3245358"/>
                  </a:lnTo>
                  <a:lnTo>
                    <a:pt x="447306" y="3016758"/>
                  </a:lnTo>
                  <a:close/>
                </a:path>
                <a:path w="2113279" h="3245485">
                  <a:moveTo>
                    <a:pt x="618756" y="2874264"/>
                  </a:moveTo>
                  <a:lnTo>
                    <a:pt x="495312" y="2874264"/>
                  </a:lnTo>
                  <a:lnTo>
                    <a:pt x="495312" y="3245358"/>
                  </a:lnTo>
                  <a:lnTo>
                    <a:pt x="618756" y="3245358"/>
                  </a:lnTo>
                  <a:lnTo>
                    <a:pt x="618756" y="2874264"/>
                  </a:lnTo>
                  <a:close/>
                </a:path>
                <a:path w="2113279" h="3245485">
                  <a:moveTo>
                    <a:pt x="780300" y="2674620"/>
                  </a:moveTo>
                  <a:lnTo>
                    <a:pt x="666000" y="2674620"/>
                  </a:lnTo>
                  <a:lnTo>
                    <a:pt x="666000" y="3245358"/>
                  </a:lnTo>
                  <a:lnTo>
                    <a:pt x="780300" y="3245358"/>
                  </a:lnTo>
                  <a:lnTo>
                    <a:pt x="780300" y="2674620"/>
                  </a:lnTo>
                  <a:close/>
                </a:path>
                <a:path w="2113279" h="3245485">
                  <a:moveTo>
                    <a:pt x="951750" y="2455164"/>
                  </a:moveTo>
                  <a:lnTo>
                    <a:pt x="828306" y="2455164"/>
                  </a:lnTo>
                  <a:lnTo>
                    <a:pt x="828306" y="3245358"/>
                  </a:lnTo>
                  <a:lnTo>
                    <a:pt x="951750" y="3245358"/>
                  </a:lnTo>
                  <a:lnTo>
                    <a:pt x="951750" y="2455164"/>
                  </a:lnTo>
                  <a:close/>
                </a:path>
                <a:path w="2113279" h="3245485">
                  <a:moveTo>
                    <a:pt x="1113294" y="2189226"/>
                  </a:moveTo>
                  <a:lnTo>
                    <a:pt x="999756" y="2189226"/>
                  </a:lnTo>
                  <a:lnTo>
                    <a:pt x="999756" y="3245358"/>
                  </a:lnTo>
                  <a:lnTo>
                    <a:pt x="1113294" y="3245358"/>
                  </a:lnTo>
                  <a:lnTo>
                    <a:pt x="1113294" y="2189226"/>
                  </a:lnTo>
                  <a:close/>
                </a:path>
                <a:path w="2113279" h="3245485">
                  <a:moveTo>
                    <a:pt x="1284744" y="1893570"/>
                  </a:moveTo>
                  <a:lnTo>
                    <a:pt x="1161300" y="1893570"/>
                  </a:lnTo>
                  <a:lnTo>
                    <a:pt x="1161300" y="3245358"/>
                  </a:lnTo>
                  <a:lnTo>
                    <a:pt x="1284744" y="3245358"/>
                  </a:lnTo>
                  <a:lnTo>
                    <a:pt x="1284744" y="1893570"/>
                  </a:lnTo>
                  <a:close/>
                </a:path>
                <a:path w="2113279" h="3245485">
                  <a:moveTo>
                    <a:pt x="1447050" y="1551432"/>
                  </a:moveTo>
                  <a:lnTo>
                    <a:pt x="1332750" y="1551432"/>
                  </a:lnTo>
                  <a:lnTo>
                    <a:pt x="1332750" y="3245358"/>
                  </a:lnTo>
                  <a:lnTo>
                    <a:pt x="1447050" y="3245358"/>
                  </a:lnTo>
                  <a:lnTo>
                    <a:pt x="1447050" y="1551432"/>
                  </a:lnTo>
                  <a:close/>
                </a:path>
                <a:path w="2113279" h="3245485">
                  <a:moveTo>
                    <a:pt x="1617738" y="1218438"/>
                  </a:moveTo>
                  <a:lnTo>
                    <a:pt x="1494294" y="1218438"/>
                  </a:lnTo>
                  <a:lnTo>
                    <a:pt x="1494294" y="3245358"/>
                  </a:lnTo>
                  <a:lnTo>
                    <a:pt x="1617738" y="3245358"/>
                  </a:lnTo>
                  <a:lnTo>
                    <a:pt x="1617738" y="1218438"/>
                  </a:lnTo>
                  <a:close/>
                </a:path>
                <a:path w="2113279" h="3245485">
                  <a:moveTo>
                    <a:pt x="1780044" y="856488"/>
                  </a:moveTo>
                  <a:lnTo>
                    <a:pt x="1665744" y="856488"/>
                  </a:lnTo>
                  <a:lnTo>
                    <a:pt x="1665744" y="3245358"/>
                  </a:lnTo>
                  <a:lnTo>
                    <a:pt x="1780044" y="3245358"/>
                  </a:lnTo>
                  <a:lnTo>
                    <a:pt x="1780044" y="856488"/>
                  </a:lnTo>
                  <a:close/>
                </a:path>
                <a:path w="2113279" h="3245485">
                  <a:moveTo>
                    <a:pt x="1950732" y="447294"/>
                  </a:moveTo>
                  <a:lnTo>
                    <a:pt x="1827288" y="447294"/>
                  </a:lnTo>
                  <a:lnTo>
                    <a:pt x="1827288" y="3245358"/>
                  </a:lnTo>
                  <a:lnTo>
                    <a:pt x="1950732" y="3245358"/>
                  </a:lnTo>
                  <a:lnTo>
                    <a:pt x="1950732" y="447294"/>
                  </a:lnTo>
                  <a:close/>
                </a:path>
                <a:path w="2113279" h="3245485">
                  <a:moveTo>
                    <a:pt x="2113038" y="0"/>
                  </a:moveTo>
                  <a:lnTo>
                    <a:pt x="1998738" y="0"/>
                  </a:lnTo>
                  <a:lnTo>
                    <a:pt x="1998738" y="3245358"/>
                  </a:lnTo>
                  <a:lnTo>
                    <a:pt x="2113038" y="3245358"/>
                  </a:lnTo>
                  <a:lnTo>
                    <a:pt x="2113038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633197" y="5641098"/>
              <a:ext cx="2331720" cy="0"/>
            </a:xfrm>
            <a:custGeom>
              <a:avLst/>
              <a:gdLst/>
              <a:ahLst/>
              <a:cxnLst/>
              <a:rect l="l" t="t" r="r" b="b"/>
              <a:pathLst>
                <a:path w="2331720" h="0">
                  <a:moveTo>
                    <a:pt x="0" y="0"/>
                  </a:moveTo>
                  <a:lnTo>
                    <a:pt x="2331720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8800589" y="2198339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238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600914" y="2636475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205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429445" y="3045658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175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267874" y="3416731"/>
            <a:ext cx="2247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149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105561" y="3740538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125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972197" y="4083400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99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810625" y="4378254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77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630002" y="4645021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58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467689" y="4872813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42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134662" y="5063360"/>
            <a:ext cx="331470" cy="326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27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011195" y="5358338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849623" y="5339271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668258" y="5377381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6629196" y="5367540"/>
            <a:ext cx="2519680" cy="152400"/>
            <a:chOff x="6629196" y="5367540"/>
            <a:chExt cx="2519680" cy="152400"/>
          </a:xfrm>
        </p:grpSpPr>
        <p:sp>
          <p:nvSpPr>
            <p:cNvPr id="69" name="object 69" descr=""/>
            <p:cNvSpPr/>
            <p:nvPr/>
          </p:nvSpPr>
          <p:spPr>
            <a:xfrm>
              <a:off x="9020556" y="5367540"/>
              <a:ext cx="128270" cy="152400"/>
            </a:xfrm>
            <a:custGeom>
              <a:avLst/>
              <a:gdLst/>
              <a:ahLst/>
              <a:cxnLst/>
              <a:rect l="l" t="t" r="r" b="b"/>
              <a:pathLst>
                <a:path w="128270" h="152400">
                  <a:moveTo>
                    <a:pt x="128016" y="152400"/>
                  </a:moveTo>
                  <a:lnTo>
                    <a:pt x="128016" y="0"/>
                  </a:lnTo>
                  <a:lnTo>
                    <a:pt x="0" y="76200"/>
                  </a:lnTo>
                  <a:lnTo>
                    <a:pt x="128016" y="1524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633959" y="5443740"/>
              <a:ext cx="2334260" cy="0"/>
            </a:xfrm>
            <a:custGeom>
              <a:avLst/>
              <a:gdLst/>
              <a:ahLst/>
              <a:cxnLst/>
              <a:rect l="l" t="t" r="r" b="b"/>
              <a:pathLst>
                <a:path w="2334259" h="0">
                  <a:moveTo>
                    <a:pt x="21335" y="0"/>
                  </a:moveTo>
                  <a:lnTo>
                    <a:pt x="0" y="0"/>
                  </a:lnTo>
                </a:path>
                <a:path w="2334259" h="0">
                  <a:moveTo>
                    <a:pt x="187464" y="0"/>
                  </a:moveTo>
                  <a:lnTo>
                    <a:pt x="141744" y="0"/>
                  </a:lnTo>
                </a:path>
                <a:path w="2334259" h="0">
                  <a:moveTo>
                    <a:pt x="354342" y="0"/>
                  </a:moveTo>
                  <a:lnTo>
                    <a:pt x="308622" y="0"/>
                  </a:lnTo>
                </a:path>
                <a:path w="2334259" h="0">
                  <a:moveTo>
                    <a:pt x="2334018" y="0"/>
                  </a:moveTo>
                  <a:lnTo>
                    <a:pt x="474738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9185400" y="5351028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6631896" y="5728972"/>
            <a:ext cx="23329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6639102" y="3345002"/>
            <a:ext cx="1230630" cy="1842135"/>
            <a:chOff x="6639102" y="3345002"/>
            <a:chExt cx="1230630" cy="1842135"/>
          </a:xfrm>
        </p:grpSpPr>
        <p:sp>
          <p:nvSpPr>
            <p:cNvPr id="74" name="object 74" descr=""/>
            <p:cNvSpPr/>
            <p:nvPr/>
          </p:nvSpPr>
          <p:spPr>
            <a:xfrm>
              <a:off x="6669023" y="3375672"/>
              <a:ext cx="1200150" cy="1811655"/>
            </a:xfrm>
            <a:custGeom>
              <a:avLst/>
              <a:gdLst/>
              <a:ahLst/>
              <a:cxnLst/>
              <a:rect l="l" t="t" r="r" b="b"/>
              <a:pathLst>
                <a:path w="1200150" h="1811654">
                  <a:moveTo>
                    <a:pt x="1200150" y="831341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1341"/>
                  </a:lnTo>
                  <a:lnTo>
                    <a:pt x="200406" y="831341"/>
                  </a:lnTo>
                  <a:lnTo>
                    <a:pt x="598932" y="1811274"/>
                  </a:lnTo>
                  <a:lnTo>
                    <a:pt x="500634" y="831341"/>
                  </a:lnTo>
                  <a:lnTo>
                    <a:pt x="1200150" y="8313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643865" y="3349764"/>
              <a:ext cx="1200150" cy="1811655"/>
            </a:xfrm>
            <a:custGeom>
              <a:avLst/>
              <a:gdLst/>
              <a:ahLst/>
              <a:cxnLst/>
              <a:rect l="l" t="t" r="r" b="b"/>
              <a:pathLst>
                <a:path w="1200150" h="1811654">
                  <a:moveTo>
                    <a:pt x="1200150" y="832104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2104"/>
                  </a:lnTo>
                  <a:lnTo>
                    <a:pt x="199644" y="832104"/>
                  </a:lnTo>
                  <a:lnTo>
                    <a:pt x="598170" y="1811274"/>
                  </a:lnTo>
                  <a:lnTo>
                    <a:pt x="499872" y="832104"/>
                  </a:lnTo>
                  <a:lnTo>
                    <a:pt x="1200150" y="832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6643865" y="3349764"/>
              <a:ext cx="1200150" cy="1811655"/>
            </a:xfrm>
            <a:custGeom>
              <a:avLst/>
              <a:gdLst/>
              <a:ahLst/>
              <a:cxnLst/>
              <a:rect l="l" t="t" r="r" b="b"/>
              <a:pathLst>
                <a:path w="1200150" h="1811654">
                  <a:moveTo>
                    <a:pt x="0" y="0"/>
                  </a:moveTo>
                  <a:lnTo>
                    <a:pt x="0" y="832104"/>
                  </a:lnTo>
                  <a:lnTo>
                    <a:pt x="199644" y="832104"/>
                  </a:lnTo>
                  <a:lnTo>
                    <a:pt x="598170" y="1811274"/>
                  </a:lnTo>
                  <a:lnTo>
                    <a:pt x="499872" y="832104"/>
                  </a:lnTo>
                  <a:lnTo>
                    <a:pt x="1200150" y="832104"/>
                  </a:lnTo>
                  <a:lnTo>
                    <a:pt x="1200150" y="0"/>
                  </a:lnTo>
                  <a:lnTo>
                    <a:pt x="199644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6656825" y="3385064"/>
            <a:ext cx="1115695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Statutory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debt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ce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ng</a:t>
            </a:r>
            <a:r>
              <a:rPr dirty="0" sz="12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$15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B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656825" y="3750062"/>
            <a:ext cx="1089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w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97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284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reached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6656825" y="3932180"/>
            <a:ext cx="855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Oct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4039539" y="2360485"/>
            <a:ext cx="2209800" cy="3274695"/>
            <a:chOff x="4039539" y="2360485"/>
            <a:chExt cx="2209800" cy="3274695"/>
          </a:xfrm>
        </p:grpSpPr>
        <p:sp>
          <p:nvSpPr>
            <p:cNvPr id="81" name="object 81" descr=""/>
            <p:cNvSpPr/>
            <p:nvPr/>
          </p:nvSpPr>
          <p:spPr>
            <a:xfrm>
              <a:off x="4053827" y="2365248"/>
              <a:ext cx="38100" cy="3265170"/>
            </a:xfrm>
            <a:custGeom>
              <a:avLst/>
              <a:gdLst/>
              <a:ahLst/>
              <a:cxnLst/>
              <a:rect l="l" t="t" r="r" b="b"/>
              <a:pathLst>
                <a:path w="38100" h="3265170">
                  <a:moveTo>
                    <a:pt x="0" y="0"/>
                  </a:moveTo>
                  <a:lnTo>
                    <a:pt x="0" y="3265170"/>
                  </a:lnTo>
                  <a:lnTo>
                    <a:pt x="38100" y="326517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053827" y="543991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053827" y="524941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053827" y="50497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053827" y="48592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053827" y="46687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053827" y="447903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053827" y="428853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053827" y="409803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053827" y="3898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053827" y="37078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053827" y="3517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053827" y="33268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053827" y="3136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053827" y="29458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053827" y="27462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4053827" y="255574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4053827" y="2365248"/>
              <a:ext cx="2181225" cy="0"/>
            </a:xfrm>
            <a:custGeom>
              <a:avLst/>
              <a:gdLst/>
              <a:ahLst/>
              <a:cxnLst/>
              <a:rect l="l" t="t" r="r" b="b"/>
              <a:pathLst>
                <a:path w="2181225" h="0">
                  <a:moveTo>
                    <a:pt x="0" y="0"/>
                  </a:moveTo>
                  <a:lnTo>
                    <a:pt x="38100" y="0"/>
                  </a:lnTo>
                </a:path>
                <a:path w="2181225" h="0">
                  <a:moveTo>
                    <a:pt x="0" y="0"/>
                  </a:moveTo>
                  <a:lnTo>
                    <a:pt x="2180844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405382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42252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387583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4559033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47205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489202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0634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522502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539647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56792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73022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901677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06322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234671" y="236524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4053827" y="2631948"/>
              <a:ext cx="171450" cy="228600"/>
            </a:xfrm>
            <a:custGeom>
              <a:avLst/>
              <a:gdLst/>
              <a:ahLst/>
              <a:cxnLst/>
              <a:rect l="l" t="t" r="r" b="b"/>
              <a:pathLst>
                <a:path w="171450" h="228600">
                  <a:moveTo>
                    <a:pt x="0" y="228600"/>
                  </a:moveTo>
                  <a:lnTo>
                    <a:pt x="48006" y="161544"/>
                  </a:lnTo>
                  <a:lnTo>
                    <a:pt x="86105" y="95250"/>
                  </a:lnTo>
                  <a:lnTo>
                    <a:pt x="133349" y="38100"/>
                  </a:lnTo>
                  <a:lnTo>
                    <a:pt x="152399" y="9906"/>
                  </a:lnTo>
                  <a:lnTo>
                    <a:pt x="171449" y="0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4225277" y="2631948"/>
              <a:ext cx="2009775" cy="2913380"/>
            </a:xfrm>
            <a:custGeom>
              <a:avLst/>
              <a:gdLst/>
              <a:ahLst/>
              <a:cxnLst/>
              <a:rect l="l" t="t" r="r" b="b"/>
              <a:pathLst>
                <a:path w="2009775" h="2913379">
                  <a:moveTo>
                    <a:pt x="0" y="0"/>
                  </a:moveTo>
                  <a:lnTo>
                    <a:pt x="76200" y="9905"/>
                  </a:lnTo>
                  <a:lnTo>
                    <a:pt x="124205" y="38099"/>
                  </a:lnTo>
                  <a:lnTo>
                    <a:pt x="162306" y="95249"/>
                  </a:lnTo>
                  <a:lnTo>
                    <a:pt x="181356" y="152400"/>
                  </a:lnTo>
                  <a:lnTo>
                    <a:pt x="200406" y="237744"/>
                  </a:lnTo>
                  <a:lnTo>
                    <a:pt x="228600" y="332994"/>
                  </a:lnTo>
                  <a:lnTo>
                    <a:pt x="247650" y="428244"/>
                  </a:lnTo>
                  <a:lnTo>
                    <a:pt x="266700" y="533400"/>
                  </a:lnTo>
                  <a:lnTo>
                    <a:pt x="295656" y="628650"/>
                  </a:lnTo>
                  <a:lnTo>
                    <a:pt x="314706" y="713994"/>
                  </a:lnTo>
                  <a:lnTo>
                    <a:pt x="333756" y="771144"/>
                  </a:lnTo>
                  <a:lnTo>
                    <a:pt x="371856" y="818388"/>
                  </a:lnTo>
                  <a:lnTo>
                    <a:pt x="409956" y="837438"/>
                  </a:lnTo>
                  <a:lnTo>
                    <a:pt x="457200" y="847344"/>
                  </a:lnTo>
                  <a:lnTo>
                    <a:pt x="476250" y="856488"/>
                  </a:lnTo>
                  <a:lnTo>
                    <a:pt x="495300" y="866394"/>
                  </a:lnTo>
                  <a:lnTo>
                    <a:pt x="514350" y="894588"/>
                  </a:lnTo>
                  <a:lnTo>
                    <a:pt x="533400" y="932688"/>
                  </a:lnTo>
                  <a:lnTo>
                    <a:pt x="581406" y="1027938"/>
                  </a:lnTo>
                  <a:lnTo>
                    <a:pt x="618744" y="1114044"/>
                  </a:lnTo>
                  <a:lnTo>
                    <a:pt x="647700" y="1152144"/>
                  </a:lnTo>
                  <a:lnTo>
                    <a:pt x="666750" y="1190244"/>
                  </a:lnTo>
                  <a:lnTo>
                    <a:pt x="752094" y="1275588"/>
                  </a:lnTo>
                  <a:lnTo>
                    <a:pt x="800100" y="1313688"/>
                  </a:lnTo>
                  <a:lnTo>
                    <a:pt x="838200" y="1360932"/>
                  </a:lnTo>
                  <a:lnTo>
                    <a:pt x="876300" y="1418082"/>
                  </a:lnTo>
                  <a:lnTo>
                    <a:pt x="914400" y="1485138"/>
                  </a:lnTo>
                  <a:lnTo>
                    <a:pt x="999744" y="1627632"/>
                  </a:lnTo>
                  <a:lnTo>
                    <a:pt x="1171194" y="1903476"/>
                  </a:lnTo>
                  <a:lnTo>
                    <a:pt x="1219200" y="1979676"/>
                  </a:lnTo>
                  <a:lnTo>
                    <a:pt x="1257300" y="2065782"/>
                  </a:lnTo>
                  <a:lnTo>
                    <a:pt x="1276350" y="2113026"/>
                  </a:lnTo>
                  <a:lnTo>
                    <a:pt x="1304544" y="2141982"/>
                  </a:lnTo>
                  <a:lnTo>
                    <a:pt x="1323594" y="2170176"/>
                  </a:lnTo>
                  <a:lnTo>
                    <a:pt x="1342644" y="2189226"/>
                  </a:lnTo>
                  <a:lnTo>
                    <a:pt x="1380744" y="2189226"/>
                  </a:lnTo>
                  <a:lnTo>
                    <a:pt x="1399794" y="2170176"/>
                  </a:lnTo>
                  <a:lnTo>
                    <a:pt x="1418844" y="2141982"/>
                  </a:lnTo>
                  <a:lnTo>
                    <a:pt x="1447800" y="2122932"/>
                  </a:lnTo>
                  <a:lnTo>
                    <a:pt x="1466850" y="2103882"/>
                  </a:lnTo>
                  <a:lnTo>
                    <a:pt x="1485900" y="2093976"/>
                  </a:lnTo>
                  <a:lnTo>
                    <a:pt x="1504950" y="2093976"/>
                  </a:lnTo>
                  <a:lnTo>
                    <a:pt x="1543050" y="2122932"/>
                  </a:lnTo>
                  <a:lnTo>
                    <a:pt x="1590294" y="2180082"/>
                  </a:lnTo>
                  <a:lnTo>
                    <a:pt x="1638300" y="2256282"/>
                  </a:lnTo>
                  <a:lnTo>
                    <a:pt x="1676400" y="2322576"/>
                  </a:lnTo>
                  <a:lnTo>
                    <a:pt x="1714500" y="2389632"/>
                  </a:lnTo>
                  <a:lnTo>
                    <a:pt x="1751838" y="2474976"/>
                  </a:lnTo>
                  <a:lnTo>
                    <a:pt x="1799844" y="2551176"/>
                  </a:lnTo>
                  <a:lnTo>
                    <a:pt x="1837944" y="2627376"/>
                  </a:lnTo>
                  <a:lnTo>
                    <a:pt x="1923288" y="2769870"/>
                  </a:lnTo>
                  <a:lnTo>
                    <a:pt x="2009394" y="2913126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5" name="object 115" descr=""/>
          <p:cNvSpPr txBox="1"/>
          <p:nvPr/>
        </p:nvSpPr>
        <p:spPr>
          <a:xfrm>
            <a:off x="4165334" y="2406356"/>
            <a:ext cx="12953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3775170" y="2221114"/>
            <a:ext cx="198755" cy="348234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45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43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7" name="object 117" descr=""/>
          <p:cNvSpPr/>
          <p:nvPr/>
        </p:nvSpPr>
        <p:spPr>
          <a:xfrm>
            <a:off x="6127991" y="5340870"/>
            <a:ext cx="214629" cy="152400"/>
          </a:xfrm>
          <a:custGeom>
            <a:avLst/>
            <a:gdLst/>
            <a:ahLst/>
            <a:cxnLst/>
            <a:rect l="l" t="t" r="r" b="b"/>
            <a:pathLst>
              <a:path w="214629" h="152400">
                <a:moveTo>
                  <a:pt x="214122" y="152400"/>
                </a:moveTo>
                <a:lnTo>
                  <a:pt x="214122" y="0"/>
                </a:lnTo>
                <a:lnTo>
                  <a:pt x="0" y="0"/>
                </a:lnTo>
                <a:lnTo>
                  <a:pt x="0" y="152400"/>
                </a:lnTo>
                <a:lnTo>
                  <a:pt x="214122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 txBox="1"/>
          <p:nvPr/>
        </p:nvSpPr>
        <p:spPr>
          <a:xfrm>
            <a:off x="6131298" y="5324358"/>
            <a:ext cx="2089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33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3970627" y="5717573"/>
            <a:ext cx="23475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1411782" y="2378201"/>
            <a:ext cx="1368425" cy="3247390"/>
            <a:chOff x="1411782" y="2378201"/>
            <a:chExt cx="1368425" cy="3247390"/>
          </a:xfrm>
        </p:grpSpPr>
        <p:sp>
          <p:nvSpPr>
            <p:cNvPr id="121" name="object 121" descr=""/>
            <p:cNvSpPr/>
            <p:nvPr/>
          </p:nvSpPr>
          <p:spPr>
            <a:xfrm>
              <a:off x="2612123" y="3280422"/>
              <a:ext cx="167640" cy="321945"/>
            </a:xfrm>
            <a:custGeom>
              <a:avLst/>
              <a:gdLst/>
              <a:ahLst/>
              <a:cxnLst/>
              <a:rect l="l" t="t" r="r" b="b"/>
              <a:pathLst>
                <a:path w="167639" h="321945">
                  <a:moveTo>
                    <a:pt x="137527" y="69742"/>
                  </a:moveTo>
                  <a:lnTo>
                    <a:pt x="128430" y="65142"/>
                  </a:lnTo>
                  <a:lnTo>
                    <a:pt x="0" y="314705"/>
                  </a:lnTo>
                  <a:lnTo>
                    <a:pt x="0" y="318515"/>
                  </a:lnTo>
                  <a:lnTo>
                    <a:pt x="2286" y="321563"/>
                  </a:lnTo>
                  <a:lnTo>
                    <a:pt x="6096" y="321563"/>
                  </a:lnTo>
                  <a:lnTo>
                    <a:pt x="8382" y="319277"/>
                  </a:lnTo>
                  <a:lnTo>
                    <a:pt x="137527" y="69742"/>
                  </a:lnTo>
                  <a:close/>
                </a:path>
                <a:path w="167639" h="321945">
                  <a:moveTo>
                    <a:pt x="167639" y="0"/>
                  </a:moveTo>
                  <a:lnTo>
                    <a:pt x="99059" y="50291"/>
                  </a:lnTo>
                  <a:lnTo>
                    <a:pt x="128430" y="65142"/>
                  </a:lnTo>
                  <a:lnTo>
                    <a:pt x="134111" y="54101"/>
                  </a:lnTo>
                  <a:lnTo>
                    <a:pt x="137160" y="51815"/>
                  </a:lnTo>
                  <a:lnTo>
                    <a:pt x="140969" y="51815"/>
                  </a:lnTo>
                  <a:lnTo>
                    <a:pt x="143255" y="54863"/>
                  </a:lnTo>
                  <a:lnTo>
                    <a:pt x="143255" y="72638"/>
                  </a:lnTo>
                  <a:lnTo>
                    <a:pt x="166877" y="84581"/>
                  </a:lnTo>
                  <a:lnTo>
                    <a:pt x="167639" y="0"/>
                  </a:lnTo>
                  <a:close/>
                </a:path>
                <a:path w="167639" h="321945">
                  <a:moveTo>
                    <a:pt x="143255" y="58673"/>
                  </a:moveTo>
                  <a:lnTo>
                    <a:pt x="143255" y="54863"/>
                  </a:lnTo>
                  <a:lnTo>
                    <a:pt x="140969" y="51815"/>
                  </a:lnTo>
                  <a:lnTo>
                    <a:pt x="137160" y="51815"/>
                  </a:lnTo>
                  <a:lnTo>
                    <a:pt x="134111" y="54101"/>
                  </a:lnTo>
                  <a:lnTo>
                    <a:pt x="128430" y="65142"/>
                  </a:lnTo>
                  <a:lnTo>
                    <a:pt x="137527" y="69742"/>
                  </a:lnTo>
                  <a:lnTo>
                    <a:pt x="143255" y="58673"/>
                  </a:lnTo>
                  <a:close/>
                </a:path>
                <a:path w="167639" h="321945">
                  <a:moveTo>
                    <a:pt x="143255" y="72638"/>
                  </a:moveTo>
                  <a:lnTo>
                    <a:pt x="143255" y="58673"/>
                  </a:lnTo>
                  <a:lnTo>
                    <a:pt x="137527" y="69742"/>
                  </a:lnTo>
                  <a:lnTo>
                    <a:pt x="143255" y="72638"/>
                  </a:lnTo>
                  <a:close/>
                </a:path>
              </a:pathLst>
            </a:custGeom>
            <a:solidFill>
              <a:srgbClr val="0102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416545" y="2378201"/>
              <a:ext cx="0" cy="3247390"/>
            </a:xfrm>
            <a:custGeom>
              <a:avLst/>
              <a:gdLst/>
              <a:ahLst/>
              <a:cxnLst/>
              <a:rect l="l" t="t" r="r" b="b"/>
              <a:pathLst>
                <a:path w="0" h="3247390">
                  <a:moveTo>
                    <a:pt x="0" y="32468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 descr=""/>
          <p:cNvSpPr txBox="1"/>
          <p:nvPr/>
        </p:nvSpPr>
        <p:spPr>
          <a:xfrm>
            <a:off x="798812" y="2177291"/>
            <a:ext cx="11544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>
              <a:lnSpc>
                <a:spcPts val="1019"/>
              </a:lnSpc>
              <a:spcBef>
                <a:spcPts val="10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900" spc="36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96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4" name="object 124" descr=""/>
          <p:cNvGrpSpPr/>
          <p:nvPr/>
        </p:nvGrpSpPr>
        <p:grpSpPr>
          <a:xfrm>
            <a:off x="4081830" y="2378201"/>
            <a:ext cx="4225925" cy="4324985"/>
            <a:chOff x="4081830" y="2378201"/>
            <a:chExt cx="4225925" cy="4324985"/>
          </a:xfrm>
        </p:grpSpPr>
        <p:sp>
          <p:nvSpPr>
            <p:cNvPr id="125" name="object 125" descr=""/>
            <p:cNvSpPr/>
            <p:nvPr/>
          </p:nvSpPr>
          <p:spPr>
            <a:xfrm>
              <a:off x="4394441" y="2378201"/>
              <a:ext cx="0" cy="3247390"/>
            </a:xfrm>
            <a:custGeom>
              <a:avLst/>
              <a:gdLst/>
              <a:ahLst/>
              <a:cxnLst/>
              <a:rect l="l" t="t" r="r" b="b"/>
              <a:pathLst>
                <a:path w="0" h="3247390">
                  <a:moveTo>
                    <a:pt x="0" y="324689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111739" y="5940564"/>
              <a:ext cx="4196080" cy="762000"/>
            </a:xfrm>
            <a:custGeom>
              <a:avLst/>
              <a:gdLst/>
              <a:ahLst/>
              <a:cxnLst/>
              <a:rect l="l" t="t" r="r" b="b"/>
              <a:pathLst>
                <a:path w="4196080" h="762000">
                  <a:moveTo>
                    <a:pt x="4195584" y="762000"/>
                  </a:moveTo>
                  <a:lnTo>
                    <a:pt x="4195584" y="294132"/>
                  </a:lnTo>
                  <a:lnTo>
                    <a:pt x="3496830" y="294132"/>
                  </a:lnTo>
                  <a:lnTo>
                    <a:pt x="2133600" y="0"/>
                  </a:lnTo>
                  <a:lnTo>
                    <a:pt x="2447544" y="294132"/>
                  </a:lnTo>
                  <a:lnTo>
                    <a:pt x="0" y="294132"/>
                  </a:lnTo>
                  <a:lnTo>
                    <a:pt x="0" y="762000"/>
                  </a:lnTo>
                  <a:lnTo>
                    <a:pt x="4195584" y="76200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4086593" y="5915418"/>
              <a:ext cx="4196080" cy="762000"/>
            </a:xfrm>
            <a:custGeom>
              <a:avLst/>
              <a:gdLst/>
              <a:ahLst/>
              <a:cxnLst/>
              <a:rect l="l" t="t" r="r" b="b"/>
              <a:pathLst>
                <a:path w="4196080" h="762000">
                  <a:moveTo>
                    <a:pt x="4195584" y="762000"/>
                  </a:moveTo>
                  <a:lnTo>
                    <a:pt x="4195584" y="293370"/>
                  </a:lnTo>
                  <a:lnTo>
                    <a:pt x="3496068" y="293370"/>
                  </a:lnTo>
                  <a:lnTo>
                    <a:pt x="2133600" y="0"/>
                  </a:lnTo>
                  <a:lnTo>
                    <a:pt x="2447544" y="293370"/>
                  </a:lnTo>
                  <a:lnTo>
                    <a:pt x="0" y="293370"/>
                  </a:lnTo>
                  <a:lnTo>
                    <a:pt x="0" y="762000"/>
                  </a:lnTo>
                  <a:lnTo>
                    <a:pt x="4195584" y="76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086593" y="5915418"/>
              <a:ext cx="4196080" cy="762000"/>
            </a:xfrm>
            <a:custGeom>
              <a:avLst/>
              <a:gdLst/>
              <a:ahLst/>
              <a:cxnLst/>
              <a:rect l="l" t="t" r="r" b="b"/>
              <a:pathLst>
                <a:path w="4196080" h="762000">
                  <a:moveTo>
                    <a:pt x="0" y="293370"/>
                  </a:moveTo>
                  <a:lnTo>
                    <a:pt x="0" y="762000"/>
                  </a:lnTo>
                  <a:lnTo>
                    <a:pt x="4195584" y="762000"/>
                  </a:lnTo>
                  <a:lnTo>
                    <a:pt x="4195584" y="293370"/>
                  </a:lnTo>
                  <a:lnTo>
                    <a:pt x="3496068" y="293370"/>
                  </a:lnTo>
                  <a:lnTo>
                    <a:pt x="2133600" y="0"/>
                  </a:lnTo>
                  <a:lnTo>
                    <a:pt x="2447544" y="293370"/>
                  </a:lnTo>
                  <a:lnTo>
                    <a:pt x="0" y="29337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 descr=""/>
          <p:cNvSpPr txBox="1"/>
          <p:nvPr/>
        </p:nvSpPr>
        <p:spPr>
          <a:xfrm>
            <a:off x="654032" y="6232664"/>
            <a:ext cx="7479665" cy="535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if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volumes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remained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flat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instead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declining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1.5%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annually,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would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still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$21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130"/>
              </a:lnSpc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Annum: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Compound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rate,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2" name="object 1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33" name="object 1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18</a:t>
            </a:r>
          </a:p>
        </p:txBody>
      </p:sp>
      <p:sp>
        <p:nvSpPr>
          <p:cNvPr id="130" name="object 130" descr=""/>
          <p:cNvSpPr txBox="1"/>
          <p:nvPr/>
        </p:nvSpPr>
        <p:spPr>
          <a:xfrm>
            <a:off x="654032" y="542799"/>
            <a:ext cx="79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741663" y="6826770"/>
              <a:ext cx="6758305" cy="412750"/>
            </a:xfrm>
            <a:custGeom>
              <a:avLst/>
              <a:gdLst/>
              <a:ahLst/>
              <a:cxnLst/>
              <a:rect l="l" t="t" r="r" b="b"/>
              <a:pathLst>
                <a:path w="6758305" h="412750">
                  <a:moveTo>
                    <a:pt x="0" y="412242"/>
                  </a:moveTo>
                  <a:lnTo>
                    <a:pt x="6757936" y="412242"/>
                  </a:lnTo>
                  <a:lnTo>
                    <a:pt x="675793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183130" cy="4474845"/>
            </a:xfrm>
            <a:custGeom>
              <a:avLst/>
              <a:gdLst/>
              <a:ahLst/>
              <a:cxnLst/>
              <a:rect l="l" t="t" r="r" b="b"/>
              <a:pathLst>
                <a:path w="2183130" h="4474845">
                  <a:moveTo>
                    <a:pt x="2182876" y="4474476"/>
                  </a:moveTo>
                  <a:lnTo>
                    <a:pt x="218287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18287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183130" cy="2231390"/>
            </a:xfrm>
            <a:custGeom>
              <a:avLst/>
              <a:gdLst/>
              <a:ahLst/>
              <a:cxnLst/>
              <a:rect l="l" t="t" r="r" b="b"/>
              <a:pathLst>
                <a:path w="2183130" h="2231390">
                  <a:moveTo>
                    <a:pt x="2182876" y="2231136"/>
                  </a:moveTo>
                  <a:lnTo>
                    <a:pt x="218287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18287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087611" y="2760726"/>
            <a:ext cx="4629785" cy="3911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2550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50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Recent</a:t>
            </a:r>
            <a:r>
              <a:rPr dirty="0" sz="14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03687" y="3131936"/>
            <a:ext cx="3549015" cy="122428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0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–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challenge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42799"/>
            <a:ext cx="8487410" cy="79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financial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outlook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Postal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is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highly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dependent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on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trends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general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economy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97457" y="2155955"/>
            <a:ext cx="3879850" cy="305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19444"/>
              <a:buChar char="▪"/>
              <a:tabLst>
                <a:tab pos="28575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Rapid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economic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recovery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Font typeface="Arial MT"/>
              <a:buChar char="▪"/>
            </a:pPr>
            <a:endParaRPr sz="1800">
              <a:latin typeface="Arial MT"/>
              <a:cs typeface="Arial MT"/>
            </a:endParaRPr>
          </a:p>
          <a:p>
            <a:pPr marL="285750" marR="167640" indent="-285750">
              <a:lnSpc>
                <a:spcPct val="100000"/>
              </a:lnSpc>
              <a:buClr>
                <a:srgbClr val="1E2D5D"/>
              </a:buClr>
              <a:buSzPct val="119444"/>
              <a:buChar char="▪"/>
              <a:tabLst>
                <a:tab pos="28702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Greater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expected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rebound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in 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Advertising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Font typeface="Arial MT"/>
              <a:buChar char="▪"/>
            </a:pPr>
            <a:endParaRPr sz="1800">
              <a:latin typeface="Arial MT"/>
              <a:cs typeface="Arial MT"/>
            </a:endParaRPr>
          </a:p>
          <a:p>
            <a:pPr marL="285750" indent="-285750">
              <a:lnSpc>
                <a:spcPct val="100000"/>
              </a:lnSpc>
              <a:buClr>
                <a:srgbClr val="1E2D5D"/>
              </a:buClr>
              <a:buSzPct val="119444"/>
              <a:buChar char="▪"/>
              <a:tabLst>
                <a:tab pos="28575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Flattening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e-diversion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Font typeface="Arial MT"/>
              <a:buChar char="▪"/>
            </a:pPr>
            <a:endParaRPr sz="1800">
              <a:latin typeface="Arial MT"/>
              <a:cs typeface="Arial MT"/>
            </a:endParaRPr>
          </a:p>
          <a:p>
            <a:pPr marL="285750" marR="17145" indent="-285750">
              <a:lnSpc>
                <a:spcPct val="100000"/>
              </a:lnSpc>
              <a:buClr>
                <a:srgbClr val="1E2D5D"/>
              </a:buClr>
              <a:buSzPct val="119444"/>
              <a:buChar char="▪"/>
              <a:tabLst>
                <a:tab pos="287020" algn="l"/>
              </a:tabLst>
            </a:pP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Government-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led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decrease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health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care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inflation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Font typeface="Arial MT"/>
              <a:buChar char="▪"/>
            </a:pPr>
            <a:endParaRPr sz="1800">
              <a:latin typeface="Arial MT"/>
              <a:cs typeface="Arial MT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119444"/>
              <a:buChar char="▪"/>
              <a:tabLst>
                <a:tab pos="285750" algn="l"/>
              </a:tabLst>
            </a:pP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Non-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career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employee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80431" y="2155955"/>
            <a:ext cx="3879850" cy="3870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marR="487680" indent="-3048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27777"/>
              <a:buChar char="▪"/>
              <a:tabLst>
                <a:tab pos="31051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Greater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expected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volume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to:</a:t>
            </a:r>
            <a:endParaRPr sz="1800">
              <a:latin typeface="Arial MT"/>
              <a:cs typeface="Arial MT"/>
            </a:endParaRPr>
          </a:p>
          <a:p>
            <a:pPr lvl="1" marL="573405" indent="-261620">
              <a:lnSpc>
                <a:spcPts val="2005"/>
              </a:lnSpc>
              <a:buClr>
                <a:srgbClr val="1E2D5D"/>
              </a:buClr>
              <a:buSzPct val="122222"/>
              <a:buChar char="–"/>
              <a:tabLst>
                <a:tab pos="57340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Accelerated</a:t>
            </a:r>
            <a:r>
              <a:rPr dirty="0" sz="18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e-diversion</a:t>
            </a:r>
            <a:endParaRPr sz="1800">
              <a:latin typeface="Arial MT"/>
              <a:cs typeface="Arial MT"/>
            </a:endParaRPr>
          </a:p>
          <a:p>
            <a:pPr lvl="1" marL="573405" indent="-261620">
              <a:lnSpc>
                <a:spcPts val="2400"/>
              </a:lnSpc>
              <a:buClr>
                <a:srgbClr val="1E2D5D"/>
              </a:buClr>
              <a:buSzPct val="122222"/>
              <a:buChar char="–"/>
              <a:tabLst>
                <a:tab pos="57340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Further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(“double-dip”)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recession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1E2D5D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309245" indent="-304800">
              <a:lnSpc>
                <a:spcPts val="1964"/>
              </a:lnSpc>
              <a:buClr>
                <a:srgbClr val="1E2D5D"/>
              </a:buClr>
              <a:buSzPct val="127777"/>
              <a:buChar char="▪"/>
              <a:tabLst>
                <a:tab pos="30924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care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uncertainty</a:t>
            </a:r>
            <a:endParaRPr sz="1800">
              <a:latin typeface="Arial MT"/>
              <a:cs typeface="Arial MT"/>
            </a:endParaRPr>
          </a:p>
          <a:p>
            <a:pPr lvl="1" marL="574040" marR="337820" indent="-262255">
              <a:lnSpc>
                <a:spcPts val="2160"/>
              </a:lnSpc>
              <a:spcBef>
                <a:spcPts val="275"/>
              </a:spcBef>
              <a:buClr>
                <a:srgbClr val="1E2D5D"/>
              </a:buClr>
              <a:buSzPct val="122222"/>
              <a:buChar char="–"/>
              <a:tabLst>
                <a:tab pos="57404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Greater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expected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health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care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inflation</a:t>
            </a:r>
            <a:endParaRPr sz="1800">
              <a:latin typeface="Arial MT"/>
              <a:cs typeface="Arial MT"/>
            </a:endParaRPr>
          </a:p>
          <a:p>
            <a:pPr lvl="1" marL="573405" indent="-261620">
              <a:lnSpc>
                <a:spcPts val="2130"/>
              </a:lnSpc>
              <a:buClr>
                <a:srgbClr val="1E2D5D"/>
              </a:buClr>
              <a:buSzPct val="122222"/>
              <a:buChar char="–"/>
              <a:tabLst>
                <a:tab pos="57340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Legislation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require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provision</a:t>
            </a:r>
            <a:endParaRPr sz="1800">
              <a:latin typeface="Arial MT"/>
              <a:cs typeface="Arial MT"/>
            </a:endParaRPr>
          </a:p>
          <a:p>
            <a:pPr marL="574040" marR="262255">
              <a:lnSpc>
                <a:spcPts val="2160"/>
              </a:lnSpc>
              <a:spcBef>
                <a:spcPts val="35"/>
              </a:spcBef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full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medical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benefits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non-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career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employees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 MT"/>
              <a:cs typeface="Arial MT"/>
            </a:endParaRPr>
          </a:p>
          <a:p>
            <a:pPr marL="309245" marR="552450" indent="-304800">
              <a:lnSpc>
                <a:spcPct val="100000"/>
              </a:lnSpc>
              <a:buClr>
                <a:srgbClr val="1E2D5D"/>
              </a:buClr>
              <a:buSzPct val="127777"/>
              <a:buChar char="▪"/>
              <a:tabLst>
                <a:tab pos="31051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Input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inflation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outpacing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prices,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especially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fuel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92695" y="1584769"/>
            <a:ext cx="3889375" cy="49403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835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Potential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upside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70335" y="1584769"/>
            <a:ext cx="3895090" cy="49403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835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Potential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downside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risks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92695" y="1589532"/>
            <a:ext cx="3889375" cy="4608830"/>
          </a:xfrm>
          <a:custGeom>
            <a:avLst/>
            <a:gdLst/>
            <a:ahLst/>
            <a:cxnLst/>
            <a:rect l="l" t="t" r="r" b="b"/>
            <a:pathLst>
              <a:path w="3889375" h="4608830">
                <a:moveTo>
                  <a:pt x="0" y="0"/>
                </a:moveTo>
                <a:lnTo>
                  <a:pt x="0" y="4608588"/>
                </a:lnTo>
                <a:lnTo>
                  <a:pt x="3889260" y="4608588"/>
                </a:lnTo>
                <a:lnTo>
                  <a:pt x="388926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075669" y="1589532"/>
            <a:ext cx="3889375" cy="4608830"/>
          </a:xfrm>
          <a:custGeom>
            <a:avLst/>
            <a:gdLst/>
            <a:ahLst/>
            <a:cxnLst/>
            <a:rect l="l" t="t" r="r" b="b"/>
            <a:pathLst>
              <a:path w="3889375" h="4608830">
                <a:moveTo>
                  <a:pt x="0" y="0"/>
                </a:moveTo>
                <a:lnTo>
                  <a:pt x="0" y="4608588"/>
                </a:lnTo>
                <a:lnTo>
                  <a:pt x="3889260" y="4608588"/>
                </a:lnTo>
                <a:lnTo>
                  <a:pt x="388926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741663" y="6826770"/>
              <a:ext cx="6758305" cy="412750"/>
            </a:xfrm>
            <a:custGeom>
              <a:avLst/>
              <a:gdLst/>
              <a:ahLst/>
              <a:cxnLst/>
              <a:rect l="l" t="t" r="r" b="b"/>
              <a:pathLst>
                <a:path w="6758305" h="412750">
                  <a:moveTo>
                    <a:pt x="0" y="412242"/>
                  </a:moveTo>
                  <a:lnTo>
                    <a:pt x="6757936" y="412242"/>
                  </a:lnTo>
                  <a:lnTo>
                    <a:pt x="675793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183130" cy="4474845"/>
            </a:xfrm>
            <a:custGeom>
              <a:avLst/>
              <a:gdLst/>
              <a:ahLst/>
              <a:cxnLst/>
              <a:rect l="l" t="t" r="r" b="b"/>
              <a:pathLst>
                <a:path w="2183130" h="4474845">
                  <a:moveTo>
                    <a:pt x="2182876" y="4474476"/>
                  </a:moveTo>
                  <a:lnTo>
                    <a:pt x="218287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18287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183130" cy="2231390"/>
            </a:xfrm>
            <a:custGeom>
              <a:avLst/>
              <a:gdLst/>
              <a:ahLst/>
              <a:cxnLst/>
              <a:rect l="l" t="t" r="r" b="b"/>
              <a:pathLst>
                <a:path w="2183130" h="2231390">
                  <a:moveTo>
                    <a:pt x="2182876" y="2231136"/>
                  </a:moveTo>
                  <a:lnTo>
                    <a:pt x="218287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18287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20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203687" y="2705388"/>
            <a:ext cx="3549015" cy="80073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Recent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–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87611" y="3607320"/>
            <a:ext cx="4629785" cy="39052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6995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85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Addressing</a:t>
            </a:r>
            <a:r>
              <a:rPr dirty="0" sz="14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challenge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03687" y="4107441"/>
            <a:ext cx="2127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USPS</a:t>
            </a:r>
            <a:r>
              <a:rPr dirty="0" spc="-45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/>
              <a:t>pursue</a:t>
            </a:r>
            <a:r>
              <a:rPr dirty="0" spc="-35"/>
              <a:t> </a:t>
            </a:r>
            <a:r>
              <a:rPr dirty="0"/>
              <a:t>two</a:t>
            </a:r>
            <a:r>
              <a:rPr dirty="0" spc="-35"/>
              <a:t> </a:t>
            </a:r>
            <a:r>
              <a:rPr dirty="0"/>
              <a:t>sets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actions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address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challenge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84363" y="2149601"/>
            <a:ext cx="1679575" cy="978535"/>
          </a:xfrm>
          <a:prstGeom prst="rect">
            <a:avLst/>
          </a:prstGeom>
          <a:ln w="38100">
            <a:solidFill>
              <a:srgbClr val="F8981D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algn="just" marL="111125" marR="136525">
              <a:lnSpc>
                <a:spcPct val="100000"/>
              </a:lnSpc>
              <a:spcBef>
                <a:spcPts val="840"/>
              </a:spcBef>
            </a:pPr>
            <a:r>
              <a:rPr dirty="0" sz="16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600" spc="-10" b="1">
                <a:solidFill>
                  <a:srgbClr val="F89A1C"/>
                </a:solidFill>
                <a:latin typeface="Arial"/>
                <a:cs typeface="Arial"/>
              </a:rPr>
              <a:t> Within </a:t>
            </a:r>
            <a:r>
              <a:rPr dirty="0" sz="16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600" spc="-2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89A1C"/>
                </a:solidFill>
                <a:latin typeface="Arial"/>
                <a:cs typeface="Arial"/>
              </a:rPr>
              <a:t>Service Control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81493" y="1751076"/>
            <a:ext cx="7294880" cy="4365625"/>
          </a:xfrm>
          <a:prstGeom prst="rect">
            <a:avLst/>
          </a:prstGeom>
          <a:ln w="19050">
            <a:solidFill>
              <a:srgbClr val="C9DFF4"/>
            </a:solidFill>
          </a:ln>
        </p:spPr>
        <p:txBody>
          <a:bodyPr wrap="square" lIns="0" tIns="14604" rIns="0" bIns="0" rtlCol="0" vert="horz">
            <a:spAutoFit/>
          </a:bodyPr>
          <a:lstStyle/>
          <a:p>
            <a:pPr marL="1923414">
              <a:lnSpc>
                <a:spcPct val="100000"/>
              </a:lnSpc>
              <a:spcBef>
                <a:spcPts val="114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  <a:p>
            <a:pPr marL="2115185" marR="382905" indent="-266700">
              <a:lnSpc>
                <a:spcPct val="100000"/>
              </a:lnSpc>
              <a:spcBef>
                <a:spcPts val="1070"/>
              </a:spcBef>
              <a:buClr>
                <a:srgbClr val="1E2D5D"/>
              </a:buClr>
              <a:buSzPct val="125000"/>
              <a:buChar char="▪"/>
              <a:tabLst>
                <a:tab pos="211709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being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taken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planned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grow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and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improve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productivity</a:t>
            </a:r>
            <a:endParaRPr sz="1600">
              <a:latin typeface="Arial MT"/>
              <a:cs typeface="Arial MT"/>
            </a:endParaRPr>
          </a:p>
          <a:p>
            <a:pPr marL="2115820" indent="-266700">
              <a:lnSpc>
                <a:spcPct val="100000"/>
              </a:lnSpc>
              <a:spcBef>
                <a:spcPts val="10"/>
              </a:spcBef>
              <a:buClr>
                <a:srgbClr val="1E2D5D"/>
              </a:buClr>
              <a:buSzPct val="125000"/>
              <a:buChar char="▪"/>
              <a:tabLst>
                <a:tab pos="211582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challenging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achieve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 marL="2115820" indent="-266700">
              <a:lnSpc>
                <a:spcPct val="100000"/>
              </a:lnSpc>
              <a:buClr>
                <a:srgbClr val="1E2D5D"/>
              </a:buClr>
              <a:buSzPct val="125000"/>
              <a:buChar char="▪"/>
              <a:tabLst>
                <a:tab pos="211582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authority</a:t>
            </a:r>
            <a:endParaRPr sz="1600">
              <a:latin typeface="Arial MT"/>
              <a:cs typeface="Arial MT"/>
            </a:endParaRPr>
          </a:p>
          <a:p>
            <a:pPr marL="2115185" marR="1151255" indent="-2667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125000"/>
              <a:buChar char="▪"/>
              <a:tabLst>
                <a:tab pos="211709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legislation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required,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although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stakeholder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support/approval</a:t>
            </a:r>
            <a:r>
              <a:rPr dirty="0" sz="16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needed</a:t>
            </a:r>
            <a:endParaRPr sz="1600">
              <a:latin typeface="Arial MT"/>
              <a:cs typeface="Arial MT"/>
            </a:endParaRPr>
          </a:p>
          <a:p>
            <a:pPr marL="2115185" marR="1059180" indent="-266700">
              <a:lnSpc>
                <a:spcPct val="100000"/>
              </a:lnSpc>
              <a:spcBef>
                <a:spcPts val="15"/>
              </a:spcBef>
              <a:buClr>
                <a:srgbClr val="1E2D5D"/>
              </a:buClr>
              <a:buSzPct val="125000"/>
              <a:buChar char="▪"/>
              <a:tabLst>
                <a:tab pos="211709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Most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PRC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approval,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collective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bargaining,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political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support</a:t>
            </a:r>
            <a:endParaRPr sz="1600">
              <a:latin typeface="Arial MT"/>
              <a:cs typeface="Arial MT"/>
            </a:endParaRPr>
          </a:p>
          <a:p>
            <a:pPr marL="2115820" indent="-266700">
              <a:lnSpc>
                <a:spcPct val="100000"/>
              </a:lnSpc>
              <a:spcBef>
                <a:spcPts val="1745"/>
              </a:spcBef>
              <a:buClr>
                <a:srgbClr val="1E2D5D"/>
              </a:buClr>
              <a:buSzPct val="125000"/>
              <a:buChar char="▪"/>
              <a:tabLst>
                <a:tab pos="211582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requiring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305543" y="2071877"/>
            <a:ext cx="5255260" cy="0"/>
          </a:xfrm>
          <a:custGeom>
            <a:avLst/>
            <a:gdLst/>
            <a:ahLst/>
            <a:cxnLst/>
            <a:rect l="l" t="t" r="r" b="b"/>
            <a:pathLst>
              <a:path w="5255259" h="0">
                <a:moveTo>
                  <a:pt x="0" y="0"/>
                </a:moveTo>
                <a:lnTo>
                  <a:pt x="5254764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84363" y="3429012"/>
            <a:ext cx="1679575" cy="2537460"/>
          </a:xfrm>
          <a:prstGeom prst="rect">
            <a:avLst/>
          </a:prstGeom>
          <a:ln w="38100">
            <a:solidFill>
              <a:srgbClr val="098140"/>
            </a:solidFill>
          </a:ln>
        </p:spPr>
        <p:txBody>
          <a:bodyPr wrap="square" lIns="0" tIns="106680" rIns="0" bIns="0" rtlCol="0" vert="horz">
            <a:spAutoFit/>
          </a:bodyPr>
          <a:lstStyle/>
          <a:p>
            <a:pPr marL="111125" marR="296545">
              <a:lnSpc>
                <a:spcPct val="100000"/>
              </a:lnSpc>
              <a:spcBef>
                <a:spcPts val="840"/>
              </a:spcBef>
            </a:pPr>
            <a:r>
              <a:rPr dirty="0" sz="1600" spc="-10" b="1">
                <a:solidFill>
                  <a:srgbClr val="098140"/>
                </a:solidFill>
                <a:latin typeface="Arial"/>
                <a:cs typeface="Arial"/>
              </a:rPr>
              <a:t>Fundamental Change</a:t>
            </a:r>
            <a:endParaRPr sz="1600">
              <a:latin typeface="Arial"/>
              <a:cs typeface="Arial"/>
            </a:endParaRPr>
          </a:p>
          <a:p>
            <a:pPr marL="298450" indent="-266700">
              <a:lnSpc>
                <a:spcPct val="100000"/>
              </a:lnSpc>
              <a:spcBef>
                <a:spcPts val="670"/>
              </a:spcBef>
              <a:buSzPct val="125000"/>
              <a:buChar char="▪"/>
              <a:tabLst>
                <a:tab pos="298450" algn="l"/>
              </a:tabLst>
            </a:pPr>
            <a:r>
              <a:rPr dirty="0" sz="1600" spc="-20">
                <a:solidFill>
                  <a:srgbClr val="098140"/>
                </a:solidFill>
                <a:latin typeface="Arial MT"/>
                <a:cs typeface="Arial MT"/>
              </a:rPr>
              <a:t>Non-</a:t>
            </a:r>
            <a:endParaRPr sz="1600">
              <a:latin typeface="Arial MT"/>
              <a:cs typeface="Arial MT"/>
            </a:endParaRPr>
          </a:p>
          <a:p>
            <a:pPr marL="299720">
              <a:lnSpc>
                <a:spcPct val="100000"/>
              </a:lnSpc>
              <a:spcBef>
                <a:spcPts val="10"/>
              </a:spcBef>
            </a:pPr>
            <a:r>
              <a:rPr dirty="0" sz="1600" spc="-10">
                <a:solidFill>
                  <a:srgbClr val="098140"/>
                </a:solidFill>
                <a:latin typeface="Arial MT"/>
                <a:cs typeface="Arial MT"/>
              </a:rPr>
              <a:t>legislative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600">
              <a:latin typeface="Arial MT"/>
              <a:cs typeface="Arial MT"/>
            </a:endParaRPr>
          </a:p>
          <a:p>
            <a:pPr marL="298450" indent="-266700">
              <a:lnSpc>
                <a:spcPct val="100000"/>
              </a:lnSpc>
              <a:buSzPct val="125000"/>
              <a:buChar char="▪"/>
              <a:tabLst>
                <a:tab pos="298450" algn="l"/>
              </a:tabLst>
            </a:pPr>
            <a:r>
              <a:rPr dirty="0" sz="1600" spc="-10">
                <a:solidFill>
                  <a:srgbClr val="098140"/>
                </a:solidFill>
                <a:latin typeface="Arial MT"/>
                <a:cs typeface="Arial MT"/>
              </a:rPr>
              <a:t>Legislative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836932"/>
            <a:ext cx="7947659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USPS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pursue</a:t>
            </a:r>
            <a:r>
              <a:rPr dirty="0" spc="-40"/>
              <a:t> </a:t>
            </a:r>
            <a:r>
              <a:rPr dirty="0"/>
              <a:t>actions</a:t>
            </a:r>
            <a:r>
              <a:rPr dirty="0" spc="-40"/>
              <a:t> </a:t>
            </a:r>
            <a:r>
              <a:rPr dirty="0"/>
              <a:t>within</a:t>
            </a:r>
            <a:r>
              <a:rPr dirty="0" spc="-40"/>
              <a:t> </a:t>
            </a:r>
            <a:r>
              <a:rPr dirty="0"/>
              <a:t>its</a:t>
            </a:r>
            <a:r>
              <a:rPr dirty="0" spc="-40"/>
              <a:t> </a:t>
            </a:r>
            <a:r>
              <a:rPr dirty="0"/>
              <a:t>control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reduce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FY2020</a:t>
            </a:r>
            <a:r>
              <a:rPr dirty="0" spc="-45"/>
              <a:t> </a:t>
            </a:r>
            <a:r>
              <a:rPr dirty="0" spc="-25"/>
              <a:t>gap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67925" y="5299974"/>
            <a:ext cx="264287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500" spc="-3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Case</a:t>
            </a:r>
            <a:r>
              <a:rPr dirty="0" sz="1500" spc="-2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additional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efficiency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initiatives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lead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$33B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shortfall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in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2020,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cumulative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$238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05338" y="5299212"/>
            <a:ext cx="73596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ED2024"/>
                </a:solidFill>
                <a:latin typeface="Arial"/>
                <a:cs typeface="Arial"/>
              </a:rPr>
              <a:t>($33B) FY2020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16611" y="3409950"/>
            <a:ext cx="2904490" cy="1313180"/>
          </a:xfrm>
          <a:prstGeom prst="rect">
            <a:avLst/>
          </a:prstGeom>
          <a:ln w="38100">
            <a:solidFill>
              <a:srgbClr val="F8981D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63500" marR="130175">
              <a:lnSpc>
                <a:spcPct val="100000"/>
              </a:lnSpc>
              <a:spcBef>
                <a:spcPts val="805"/>
              </a:spcBef>
            </a:pP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500" spc="-4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500" spc="-4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500" spc="-3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89A1C"/>
                </a:solidFill>
                <a:latin typeface="Arial"/>
                <a:cs typeface="Arial"/>
              </a:rPr>
              <a:t>Service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r>
              <a:rPr dirty="0" sz="1500" spc="-4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reduce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5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annual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$15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billion,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5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cumulative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$115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05338" y="3559563"/>
            <a:ext cx="73596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F89A1C"/>
                </a:solidFill>
                <a:latin typeface="Arial"/>
                <a:cs typeface="Arial"/>
              </a:rPr>
              <a:t>($15B) FY2020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4032" y="542799"/>
            <a:ext cx="271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520380" y="2288857"/>
            <a:ext cx="3686175" cy="3970020"/>
            <a:chOff x="1520380" y="2288857"/>
            <a:chExt cx="3686175" cy="3970020"/>
          </a:xfrm>
        </p:grpSpPr>
        <p:sp>
          <p:nvSpPr>
            <p:cNvPr id="9" name="object 9" descr=""/>
            <p:cNvSpPr/>
            <p:nvPr/>
          </p:nvSpPr>
          <p:spPr>
            <a:xfrm>
              <a:off x="1534655" y="2293620"/>
              <a:ext cx="57150" cy="3960495"/>
            </a:xfrm>
            <a:custGeom>
              <a:avLst/>
              <a:gdLst/>
              <a:ahLst/>
              <a:cxnLst/>
              <a:rect l="l" t="t" r="r" b="b"/>
              <a:pathLst>
                <a:path w="57150" h="3960495">
                  <a:moveTo>
                    <a:pt x="0" y="0"/>
                  </a:moveTo>
                  <a:lnTo>
                    <a:pt x="0" y="3960126"/>
                  </a:lnTo>
                  <a:lnTo>
                    <a:pt x="57150" y="3960126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4655" y="5815596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4655" y="5378208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4655" y="493091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4655" y="449276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534655" y="405461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4655" y="3616464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34655" y="3169170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4655" y="273178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34655" y="229363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380" y="3031221"/>
              <a:ext cx="3685895" cy="30668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787891" y="2506474"/>
            <a:ext cx="1016635" cy="41490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489584">
              <a:lnSpc>
                <a:spcPct val="100000"/>
              </a:lnSpc>
              <a:spcBef>
                <a:spcPts val="775"/>
              </a:spcBef>
            </a:pP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  <a:p>
            <a:pPr marR="446405">
              <a:lnSpc>
                <a:spcPct val="100000"/>
              </a:lnSpc>
              <a:spcBef>
                <a:spcPts val="68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Break- </a:t>
            </a:r>
            <a:r>
              <a:rPr dirty="0" sz="1500" spc="-2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endParaRPr sz="1500">
              <a:latin typeface="Arial MT"/>
              <a:cs typeface="Arial MT"/>
            </a:endParaRPr>
          </a:p>
          <a:p>
            <a:pPr marL="426084">
              <a:lnSpc>
                <a:spcPct val="100000"/>
              </a:lnSpc>
              <a:spcBef>
                <a:spcPts val="90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72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25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30</a:t>
            </a:r>
            <a:endParaRPr sz="1500">
              <a:latin typeface="Arial MT"/>
              <a:cs typeface="Arial MT"/>
            </a:endParaRPr>
          </a:p>
          <a:p>
            <a:pPr marL="319405">
              <a:lnSpc>
                <a:spcPct val="100000"/>
              </a:lnSpc>
              <a:spcBef>
                <a:spcPts val="1650"/>
              </a:spcBef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35</a:t>
            </a:r>
            <a:endParaRPr sz="1500">
              <a:latin typeface="Arial MT"/>
              <a:cs typeface="Arial MT"/>
            </a:endParaRPr>
          </a:p>
          <a:p>
            <a:pPr marL="579120">
              <a:lnSpc>
                <a:spcPct val="100000"/>
              </a:lnSpc>
              <a:spcBef>
                <a:spcPts val="440"/>
              </a:spcBef>
            </a:pPr>
            <a:r>
              <a:rPr dirty="0" sz="1500" spc="-20" b="1">
                <a:solidFill>
                  <a:srgbClr val="231F20"/>
                </a:solidFill>
                <a:latin typeface="Arial"/>
                <a:cs typeface="Arial"/>
              </a:rPr>
              <a:t>2005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2660891" y="2297429"/>
            <a:ext cx="0" cy="3929379"/>
          </a:xfrm>
          <a:custGeom>
            <a:avLst/>
            <a:gdLst/>
            <a:ahLst/>
            <a:cxnLst/>
            <a:rect l="l" t="t" r="r" b="b"/>
            <a:pathLst>
              <a:path w="0" h="3929379">
                <a:moveTo>
                  <a:pt x="0" y="0"/>
                </a:moveTo>
                <a:lnTo>
                  <a:pt x="0" y="3928884"/>
                </a:lnTo>
              </a:path>
            </a:pathLst>
          </a:custGeom>
          <a:ln w="9525">
            <a:solidFill>
              <a:srgbClr val="01020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762489" y="6388874"/>
            <a:ext cx="4375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205209" y="5518416"/>
            <a:ext cx="436880" cy="605155"/>
          </a:xfrm>
          <a:custGeom>
            <a:avLst/>
            <a:gdLst/>
            <a:ahLst/>
            <a:cxnLst/>
            <a:rect l="l" t="t" r="r" b="b"/>
            <a:pathLst>
              <a:path w="436879" h="605154">
                <a:moveTo>
                  <a:pt x="0" y="605027"/>
                </a:moveTo>
                <a:lnTo>
                  <a:pt x="436625" y="0"/>
                </a:lnTo>
              </a:path>
            </a:pathLst>
          </a:custGeom>
          <a:ln w="9525">
            <a:solidFill>
              <a:srgbClr val="ED202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479532" y="6401066"/>
            <a:ext cx="4375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46310" y="2310650"/>
            <a:ext cx="18135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05205" algn="l"/>
              </a:tabLst>
            </a:pP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13219" y="1562100"/>
            <a:ext cx="4629785" cy="5131435"/>
          </a:xfrm>
          <a:custGeom>
            <a:avLst/>
            <a:gdLst/>
            <a:ahLst/>
            <a:cxnLst/>
            <a:rect l="l" t="t" r="r" b="b"/>
            <a:pathLst>
              <a:path w="4629785" h="5131434">
                <a:moveTo>
                  <a:pt x="0" y="0"/>
                </a:moveTo>
                <a:lnTo>
                  <a:pt x="0" y="5131320"/>
                </a:lnTo>
                <a:lnTo>
                  <a:pt x="4629162" y="5131320"/>
                </a:lnTo>
                <a:lnTo>
                  <a:pt x="4629162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13219" y="1549908"/>
            <a:ext cx="4631055" cy="6000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08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400"/>
              </a:spcBef>
            </a:pPr>
            <a:r>
              <a:rPr dirty="0" sz="15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15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F67B1"/>
                </a:solidFill>
                <a:latin typeface="Arial"/>
                <a:cs typeface="Arial"/>
              </a:rPr>
              <a:t>income</a:t>
            </a:r>
            <a:endParaRPr sz="1500">
              <a:latin typeface="Arial"/>
              <a:cs typeface="Arial"/>
            </a:endParaRPr>
          </a:p>
          <a:p>
            <a:pPr marL="108585">
              <a:lnSpc>
                <a:spcPct val="100000"/>
              </a:lnSpc>
            </a:pPr>
            <a:r>
              <a:rPr dirty="0" sz="1500" b="1">
                <a:solidFill>
                  <a:srgbClr val="939598"/>
                </a:solidFill>
                <a:latin typeface="Arial"/>
                <a:cs typeface="Arial"/>
              </a:rPr>
              <a:t>$</a:t>
            </a:r>
            <a:r>
              <a:rPr dirty="0" sz="1500" spc="-1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939598"/>
                </a:solidFill>
                <a:latin typeface="Arial"/>
                <a:cs typeface="Arial"/>
              </a:rPr>
              <a:t>Billions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197398" y="3888308"/>
            <a:ext cx="1181735" cy="1518285"/>
            <a:chOff x="5197398" y="3888308"/>
            <a:chExt cx="1181735" cy="1518285"/>
          </a:xfrm>
        </p:grpSpPr>
        <p:sp>
          <p:nvSpPr>
            <p:cNvPr id="29" name="object 29" descr=""/>
            <p:cNvSpPr/>
            <p:nvPr/>
          </p:nvSpPr>
          <p:spPr>
            <a:xfrm>
              <a:off x="5202161" y="3893070"/>
              <a:ext cx="462915" cy="609600"/>
            </a:xfrm>
            <a:custGeom>
              <a:avLst/>
              <a:gdLst/>
              <a:ahLst/>
              <a:cxnLst/>
              <a:rect l="l" t="t" r="r" b="b"/>
              <a:pathLst>
                <a:path w="462914" h="609600">
                  <a:moveTo>
                    <a:pt x="0" y="609600"/>
                  </a:moveTo>
                  <a:lnTo>
                    <a:pt x="462533" y="0"/>
                  </a:lnTo>
                </a:path>
              </a:pathLst>
            </a:custGeom>
            <a:ln w="9525">
              <a:solidFill>
                <a:srgbClr val="FFCD05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2952" y="4055452"/>
              <a:ext cx="795851" cy="1350645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3524999" y="3276860"/>
            <a:ext cx="16243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$115B</a:t>
            </a:r>
            <a:r>
              <a:rPr dirty="0" sz="15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cumulative</a:t>
            </a:r>
            <a:endParaRPr sz="15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gap</a:t>
            </a:r>
            <a:r>
              <a:rPr dirty="0" sz="15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remains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42799"/>
            <a:ext cx="8488045" cy="79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2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12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USPS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will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continue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to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take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aggressive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action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to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drive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revenue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and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control costs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0315" y="1491233"/>
            <a:ext cx="7907655" cy="5334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69850" rIns="0" bIns="0" rtlCol="0" vert="horz">
            <a:spAutoFit/>
          </a:bodyPr>
          <a:lstStyle/>
          <a:p>
            <a:pPr marL="3789679">
              <a:lnSpc>
                <a:spcPct val="100000"/>
              </a:lnSpc>
              <a:spcBef>
                <a:spcPts val="550"/>
              </a:spcBef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Net</a:t>
            </a:r>
            <a:r>
              <a:rPr dirty="0" sz="20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annual</a:t>
            </a:r>
            <a:r>
              <a:rPr dirty="0" sz="20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20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benefit</a:t>
            </a:r>
            <a:r>
              <a:rPr dirty="0" sz="20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(2020)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886956" y="2192273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5457"/>
                </a:moveTo>
                <a:lnTo>
                  <a:pt x="1341834" y="188148"/>
                </a:lnTo>
                <a:lnTo>
                  <a:pt x="1302353" y="144017"/>
                </a:lnTo>
                <a:lnTo>
                  <a:pt x="1239869" y="104030"/>
                </a:lnTo>
                <a:lnTo>
                  <a:pt x="1200849" y="85892"/>
                </a:lnTo>
                <a:lnTo>
                  <a:pt x="1157097" y="69151"/>
                </a:lnTo>
                <a:lnTo>
                  <a:pt x="1108951" y="53928"/>
                </a:lnTo>
                <a:lnTo>
                  <a:pt x="1056751" y="40344"/>
                </a:lnTo>
                <a:lnTo>
                  <a:pt x="1000836" y="28519"/>
                </a:lnTo>
                <a:lnTo>
                  <a:pt x="941546" y="18573"/>
                </a:lnTo>
                <a:lnTo>
                  <a:pt x="879220" y="10628"/>
                </a:lnTo>
                <a:lnTo>
                  <a:pt x="814197" y="4804"/>
                </a:lnTo>
                <a:lnTo>
                  <a:pt x="746816" y="1221"/>
                </a:lnTo>
                <a:lnTo>
                  <a:pt x="677418" y="0"/>
                </a:lnTo>
                <a:lnTo>
                  <a:pt x="608153" y="1221"/>
                </a:lnTo>
                <a:lnTo>
                  <a:pt x="540890" y="4804"/>
                </a:lnTo>
                <a:lnTo>
                  <a:pt x="475969" y="10628"/>
                </a:lnTo>
                <a:lnTo>
                  <a:pt x="413730" y="18573"/>
                </a:lnTo>
                <a:lnTo>
                  <a:pt x="354513" y="28519"/>
                </a:lnTo>
                <a:lnTo>
                  <a:pt x="298660" y="40344"/>
                </a:lnTo>
                <a:lnTo>
                  <a:pt x="246511" y="53928"/>
                </a:lnTo>
                <a:lnTo>
                  <a:pt x="198405" y="69151"/>
                </a:lnTo>
                <a:lnTo>
                  <a:pt x="154684" y="85892"/>
                </a:lnTo>
                <a:lnTo>
                  <a:pt x="115688" y="104030"/>
                </a:lnTo>
                <a:lnTo>
                  <a:pt x="81757" y="123446"/>
                </a:lnTo>
                <a:lnTo>
                  <a:pt x="30454" y="165625"/>
                </a:lnTo>
                <a:lnTo>
                  <a:pt x="3497" y="211466"/>
                </a:lnTo>
                <a:lnTo>
                  <a:pt x="0" y="235458"/>
                </a:lnTo>
                <a:lnTo>
                  <a:pt x="3497" y="259441"/>
                </a:lnTo>
                <a:lnTo>
                  <a:pt x="30454" y="305220"/>
                </a:lnTo>
                <a:lnTo>
                  <a:pt x="81757" y="347293"/>
                </a:lnTo>
                <a:lnTo>
                  <a:pt x="115688" y="366644"/>
                </a:lnTo>
                <a:lnTo>
                  <a:pt x="154684" y="384713"/>
                </a:lnTo>
                <a:lnTo>
                  <a:pt x="198405" y="401383"/>
                </a:lnTo>
                <a:lnTo>
                  <a:pt x="246511" y="416535"/>
                </a:lnTo>
                <a:lnTo>
                  <a:pt x="298660" y="430050"/>
                </a:lnTo>
                <a:lnTo>
                  <a:pt x="354513" y="441811"/>
                </a:lnTo>
                <a:lnTo>
                  <a:pt x="413730" y="451699"/>
                </a:lnTo>
                <a:lnTo>
                  <a:pt x="475969" y="459595"/>
                </a:lnTo>
                <a:lnTo>
                  <a:pt x="540890" y="465382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2"/>
                </a:lnTo>
                <a:lnTo>
                  <a:pt x="879220" y="459595"/>
                </a:lnTo>
                <a:lnTo>
                  <a:pt x="941546" y="451699"/>
                </a:lnTo>
                <a:lnTo>
                  <a:pt x="1000836" y="441811"/>
                </a:lnTo>
                <a:lnTo>
                  <a:pt x="1056751" y="430050"/>
                </a:lnTo>
                <a:lnTo>
                  <a:pt x="1108951" y="416535"/>
                </a:lnTo>
                <a:lnTo>
                  <a:pt x="1157097" y="401383"/>
                </a:lnTo>
                <a:lnTo>
                  <a:pt x="1200849" y="384713"/>
                </a:lnTo>
                <a:lnTo>
                  <a:pt x="1239869" y="366644"/>
                </a:lnTo>
                <a:lnTo>
                  <a:pt x="1273816" y="347293"/>
                </a:lnTo>
                <a:lnTo>
                  <a:pt x="1325138" y="305220"/>
                </a:lnTo>
                <a:lnTo>
                  <a:pt x="1352100" y="259441"/>
                </a:lnTo>
                <a:lnTo>
                  <a:pt x="1355598" y="235457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12735" y="2200655"/>
            <a:ext cx="387985" cy="407670"/>
          </a:xfrm>
          <a:custGeom>
            <a:avLst/>
            <a:gdLst/>
            <a:ahLst/>
            <a:cxnLst/>
            <a:rect l="l" t="t" r="r" b="b"/>
            <a:pathLst>
              <a:path w="387985" h="407669">
                <a:moveTo>
                  <a:pt x="387858" y="204215"/>
                </a:moveTo>
                <a:lnTo>
                  <a:pt x="382735" y="157394"/>
                </a:lnTo>
                <a:lnTo>
                  <a:pt x="368148" y="114411"/>
                </a:lnTo>
                <a:lnTo>
                  <a:pt x="345270" y="76493"/>
                </a:lnTo>
                <a:lnTo>
                  <a:pt x="315274" y="44866"/>
                </a:lnTo>
                <a:lnTo>
                  <a:pt x="279334" y="20758"/>
                </a:lnTo>
                <a:lnTo>
                  <a:pt x="238621" y="5393"/>
                </a:lnTo>
                <a:lnTo>
                  <a:pt x="194309" y="0"/>
                </a:lnTo>
                <a:lnTo>
                  <a:pt x="149716" y="5393"/>
                </a:lnTo>
                <a:lnTo>
                  <a:pt x="108801" y="20758"/>
                </a:lnTo>
                <a:lnTo>
                  <a:pt x="72725" y="44866"/>
                </a:lnTo>
                <a:lnTo>
                  <a:pt x="42647" y="76493"/>
                </a:lnTo>
                <a:lnTo>
                  <a:pt x="19727" y="114411"/>
                </a:lnTo>
                <a:lnTo>
                  <a:pt x="5125" y="157394"/>
                </a:lnTo>
                <a:lnTo>
                  <a:pt x="0" y="204215"/>
                </a:lnTo>
                <a:lnTo>
                  <a:pt x="5125" y="250755"/>
                </a:lnTo>
                <a:lnTo>
                  <a:pt x="19727" y="293536"/>
                </a:lnTo>
                <a:lnTo>
                  <a:pt x="42647" y="331318"/>
                </a:lnTo>
                <a:lnTo>
                  <a:pt x="72725" y="362863"/>
                </a:lnTo>
                <a:lnTo>
                  <a:pt x="108801" y="386929"/>
                </a:lnTo>
                <a:lnTo>
                  <a:pt x="149716" y="402278"/>
                </a:lnTo>
                <a:lnTo>
                  <a:pt x="194310" y="407670"/>
                </a:lnTo>
                <a:lnTo>
                  <a:pt x="238621" y="402278"/>
                </a:lnTo>
                <a:lnTo>
                  <a:pt x="279334" y="386929"/>
                </a:lnTo>
                <a:lnTo>
                  <a:pt x="315274" y="362863"/>
                </a:lnTo>
                <a:lnTo>
                  <a:pt x="345270" y="331318"/>
                </a:lnTo>
                <a:lnTo>
                  <a:pt x="368148" y="293536"/>
                </a:lnTo>
                <a:lnTo>
                  <a:pt x="382735" y="250755"/>
                </a:lnTo>
                <a:lnTo>
                  <a:pt x="387858" y="20421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524237" y="2234443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886956" y="2889504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813"/>
                </a:lnTo>
                <a:lnTo>
                  <a:pt x="30454" y="304811"/>
                </a:lnTo>
                <a:lnTo>
                  <a:pt x="81757" y="347045"/>
                </a:lnTo>
                <a:lnTo>
                  <a:pt x="115688" y="366458"/>
                </a:lnTo>
                <a:lnTo>
                  <a:pt x="154684" y="384578"/>
                </a:lnTo>
                <a:lnTo>
                  <a:pt x="198405" y="401288"/>
                </a:lnTo>
                <a:lnTo>
                  <a:pt x="246511" y="416471"/>
                </a:lnTo>
                <a:lnTo>
                  <a:pt x="298660" y="430010"/>
                </a:lnTo>
                <a:lnTo>
                  <a:pt x="354513" y="441788"/>
                </a:lnTo>
                <a:lnTo>
                  <a:pt x="413730" y="451687"/>
                </a:lnTo>
                <a:lnTo>
                  <a:pt x="475969" y="459590"/>
                </a:lnTo>
                <a:lnTo>
                  <a:pt x="540890" y="465381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1"/>
                </a:lnTo>
                <a:lnTo>
                  <a:pt x="879220" y="459590"/>
                </a:lnTo>
                <a:lnTo>
                  <a:pt x="941546" y="451687"/>
                </a:lnTo>
                <a:lnTo>
                  <a:pt x="1000836" y="441788"/>
                </a:lnTo>
                <a:lnTo>
                  <a:pt x="1056751" y="430010"/>
                </a:lnTo>
                <a:lnTo>
                  <a:pt x="1108951" y="416471"/>
                </a:lnTo>
                <a:lnTo>
                  <a:pt x="1157097" y="401288"/>
                </a:lnTo>
                <a:lnTo>
                  <a:pt x="1200849" y="384578"/>
                </a:lnTo>
                <a:lnTo>
                  <a:pt x="1239869" y="366458"/>
                </a:lnTo>
                <a:lnTo>
                  <a:pt x="1273816" y="347045"/>
                </a:lnTo>
                <a:lnTo>
                  <a:pt x="1325138" y="304811"/>
                </a:lnTo>
                <a:lnTo>
                  <a:pt x="1352100" y="258813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412735" y="2899410"/>
            <a:ext cx="387985" cy="407670"/>
          </a:xfrm>
          <a:custGeom>
            <a:avLst/>
            <a:gdLst/>
            <a:ahLst/>
            <a:cxnLst/>
            <a:rect l="l" t="t" r="r" b="b"/>
            <a:pathLst>
              <a:path w="387985" h="407670">
                <a:moveTo>
                  <a:pt x="387858" y="203454"/>
                </a:moveTo>
                <a:lnTo>
                  <a:pt x="382735" y="156674"/>
                </a:lnTo>
                <a:lnTo>
                  <a:pt x="368148" y="113800"/>
                </a:lnTo>
                <a:lnTo>
                  <a:pt x="345270" y="76031"/>
                </a:lnTo>
                <a:lnTo>
                  <a:pt x="315274" y="44567"/>
                </a:lnTo>
                <a:lnTo>
                  <a:pt x="279334" y="20607"/>
                </a:lnTo>
                <a:lnTo>
                  <a:pt x="238621" y="5351"/>
                </a:lnTo>
                <a:lnTo>
                  <a:pt x="194309" y="0"/>
                </a:lnTo>
                <a:lnTo>
                  <a:pt x="149716" y="5351"/>
                </a:lnTo>
                <a:lnTo>
                  <a:pt x="108801" y="20607"/>
                </a:lnTo>
                <a:lnTo>
                  <a:pt x="72725" y="44567"/>
                </a:lnTo>
                <a:lnTo>
                  <a:pt x="42647" y="76031"/>
                </a:lnTo>
                <a:lnTo>
                  <a:pt x="19727" y="113800"/>
                </a:lnTo>
                <a:lnTo>
                  <a:pt x="5125" y="156674"/>
                </a:lnTo>
                <a:lnTo>
                  <a:pt x="0" y="203454"/>
                </a:lnTo>
                <a:lnTo>
                  <a:pt x="5125" y="250275"/>
                </a:lnTo>
                <a:lnTo>
                  <a:pt x="19727" y="293258"/>
                </a:lnTo>
                <a:lnTo>
                  <a:pt x="42647" y="331176"/>
                </a:lnTo>
                <a:lnTo>
                  <a:pt x="72725" y="362803"/>
                </a:lnTo>
                <a:lnTo>
                  <a:pt x="108801" y="386911"/>
                </a:lnTo>
                <a:lnTo>
                  <a:pt x="149716" y="402276"/>
                </a:lnTo>
                <a:lnTo>
                  <a:pt x="194310" y="407670"/>
                </a:lnTo>
                <a:lnTo>
                  <a:pt x="238621" y="402276"/>
                </a:lnTo>
                <a:lnTo>
                  <a:pt x="279334" y="386911"/>
                </a:lnTo>
                <a:lnTo>
                  <a:pt x="315274" y="362803"/>
                </a:lnTo>
                <a:lnTo>
                  <a:pt x="345270" y="331176"/>
                </a:lnTo>
                <a:lnTo>
                  <a:pt x="368148" y="293258"/>
                </a:lnTo>
                <a:lnTo>
                  <a:pt x="382735" y="250275"/>
                </a:lnTo>
                <a:lnTo>
                  <a:pt x="387858" y="203454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524237" y="2932436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886956" y="3588270"/>
            <a:ext cx="1355725" cy="469900"/>
          </a:xfrm>
          <a:custGeom>
            <a:avLst/>
            <a:gdLst/>
            <a:ahLst/>
            <a:cxnLst/>
            <a:rect l="l" t="t" r="r" b="b"/>
            <a:pathLst>
              <a:path w="1355725" h="469900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679"/>
                </a:lnTo>
                <a:lnTo>
                  <a:pt x="30454" y="304458"/>
                </a:lnTo>
                <a:lnTo>
                  <a:pt x="81757" y="346531"/>
                </a:lnTo>
                <a:lnTo>
                  <a:pt x="115688" y="365882"/>
                </a:lnTo>
                <a:lnTo>
                  <a:pt x="154684" y="383951"/>
                </a:lnTo>
                <a:lnTo>
                  <a:pt x="198405" y="400621"/>
                </a:lnTo>
                <a:lnTo>
                  <a:pt x="246511" y="415773"/>
                </a:lnTo>
                <a:lnTo>
                  <a:pt x="298660" y="429288"/>
                </a:lnTo>
                <a:lnTo>
                  <a:pt x="354513" y="441049"/>
                </a:lnTo>
                <a:lnTo>
                  <a:pt x="413730" y="450937"/>
                </a:lnTo>
                <a:lnTo>
                  <a:pt x="475969" y="458833"/>
                </a:lnTo>
                <a:lnTo>
                  <a:pt x="540890" y="464620"/>
                </a:lnTo>
                <a:lnTo>
                  <a:pt x="608153" y="468179"/>
                </a:lnTo>
                <a:lnTo>
                  <a:pt x="677418" y="469392"/>
                </a:lnTo>
                <a:lnTo>
                  <a:pt x="746816" y="468179"/>
                </a:lnTo>
                <a:lnTo>
                  <a:pt x="814197" y="464620"/>
                </a:lnTo>
                <a:lnTo>
                  <a:pt x="879220" y="458833"/>
                </a:lnTo>
                <a:lnTo>
                  <a:pt x="941546" y="450937"/>
                </a:lnTo>
                <a:lnTo>
                  <a:pt x="1000836" y="441049"/>
                </a:lnTo>
                <a:lnTo>
                  <a:pt x="1056751" y="429288"/>
                </a:lnTo>
                <a:lnTo>
                  <a:pt x="1108951" y="415773"/>
                </a:lnTo>
                <a:lnTo>
                  <a:pt x="1157097" y="400621"/>
                </a:lnTo>
                <a:lnTo>
                  <a:pt x="1200849" y="383951"/>
                </a:lnTo>
                <a:lnTo>
                  <a:pt x="1239869" y="365882"/>
                </a:lnTo>
                <a:lnTo>
                  <a:pt x="1273816" y="346531"/>
                </a:lnTo>
                <a:lnTo>
                  <a:pt x="1325138" y="304458"/>
                </a:lnTo>
                <a:lnTo>
                  <a:pt x="1352100" y="258679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987427" y="2256541"/>
            <a:ext cx="6027420" cy="1727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95265" algn="l"/>
              </a:tabLst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Product</a:t>
            </a:r>
            <a:r>
              <a:rPr dirty="0" sz="20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dirty="0" sz="20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r>
              <a:rPr dirty="0" sz="20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~$2B</a:t>
            </a:r>
            <a:endParaRPr sz="2000">
              <a:latin typeface="Arial"/>
              <a:cs typeface="Arial"/>
            </a:endParaRPr>
          </a:p>
          <a:p>
            <a:pPr marL="12700" marR="5080" indent="-635">
              <a:lnSpc>
                <a:spcPts val="5510"/>
              </a:lnSpc>
              <a:spcBef>
                <a:spcPts val="480"/>
              </a:spcBef>
              <a:tabLst>
                <a:tab pos="5189220" algn="l"/>
                <a:tab pos="5223510" algn="l"/>
              </a:tabLst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Productivity</a:t>
            </a:r>
            <a:r>
              <a:rPr dirty="0" sz="2000" spc="-1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improvements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		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~$10B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Workforce</a:t>
            </a:r>
            <a:r>
              <a:rPr dirty="0" sz="20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flexibility</a:t>
            </a:r>
            <a:r>
              <a:rPr dirty="0" sz="20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improvements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~$0.5B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412735" y="3597414"/>
            <a:ext cx="387985" cy="408940"/>
          </a:xfrm>
          <a:custGeom>
            <a:avLst/>
            <a:gdLst/>
            <a:ahLst/>
            <a:cxnLst/>
            <a:rect l="l" t="t" r="r" b="b"/>
            <a:pathLst>
              <a:path w="387985" h="408939">
                <a:moveTo>
                  <a:pt x="387858" y="204215"/>
                </a:moveTo>
                <a:lnTo>
                  <a:pt x="382735" y="157394"/>
                </a:lnTo>
                <a:lnTo>
                  <a:pt x="368148" y="114411"/>
                </a:lnTo>
                <a:lnTo>
                  <a:pt x="345270" y="76493"/>
                </a:lnTo>
                <a:lnTo>
                  <a:pt x="315274" y="44866"/>
                </a:lnTo>
                <a:lnTo>
                  <a:pt x="279334" y="20758"/>
                </a:lnTo>
                <a:lnTo>
                  <a:pt x="238621" y="5393"/>
                </a:lnTo>
                <a:lnTo>
                  <a:pt x="194309" y="0"/>
                </a:lnTo>
                <a:lnTo>
                  <a:pt x="149716" y="5393"/>
                </a:lnTo>
                <a:lnTo>
                  <a:pt x="108801" y="20758"/>
                </a:lnTo>
                <a:lnTo>
                  <a:pt x="72725" y="44866"/>
                </a:lnTo>
                <a:lnTo>
                  <a:pt x="42647" y="76493"/>
                </a:lnTo>
                <a:lnTo>
                  <a:pt x="19727" y="114411"/>
                </a:lnTo>
                <a:lnTo>
                  <a:pt x="5125" y="157394"/>
                </a:lnTo>
                <a:lnTo>
                  <a:pt x="0" y="204215"/>
                </a:lnTo>
                <a:lnTo>
                  <a:pt x="5125" y="251037"/>
                </a:lnTo>
                <a:lnTo>
                  <a:pt x="19727" y="294020"/>
                </a:lnTo>
                <a:lnTo>
                  <a:pt x="42647" y="331938"/>
                </a:lnTo>
                <a:lnTo>
                  <a:pt x="72725" y="363565"/>
                </a:lnTo>
                <a:lnTo>
                  <a:pt x="108801" y="387673"/>
                </a:lnTo>
                <a:lnTo>
                  <a:pt x="149716" y="403038"/>
                </a:lnTo>
                <a:lnTo>
                  <a:pt x="194310" y="408431"/>
                </a:lnTo>
                <a:lnTo>
                  <a:pt x="238621" y="403038"/>
                </a:lnTo>
                <a:lnTo>
                  <a:pt x="279334" y="387673"/>
                </a:lnTo>
                <a:lnTo>
                  <a:pt x="315274" y="363565"/>
                </a:lnTo>
                <a:lnTo>
                  <a:pt x="345270" y="331938"/>
                </a:lnTo>
                <a:lnTo>
                  <a:pt x="368148" y="294020"/>
                </a:lnTo>
                <a:lnTo>
                  <a:pt x="382735" y="251037"/>
                </a:lnTo>
                <a:lnTo>
                  <a:pt x="387858" y="20421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524237" y="3631191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893295" y="5502414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 h="0">
                <a:moveTo>
                  <a:pt x="0" y="0"/>
                </a:moveTo>
                <a:lnTo>
                  <a:pt x="2647950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908794" y="5719075"/>
            <a:ext cx="6318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886956" y="5654814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5457"/>
                </a:moveTo>
                <a:lnTo>
                  <a:pt x="1341834" y="187929"/>
                </a:lnTo>
                <a:lnTo>
                  <a:pt x="1302353" y="143696"/>
                </a:lnTo>
                <a:lnTo>
                  <a:pt x="1239869" y="103695"/>
                </a:lnTo>
                <a:lnTo>
                  <a:pt x="1200849" y="85575"/>
                </a:lnTo>
                <a:lnTo>
                  <a:pt x="1157097" y="68865"/>
                </a:lnTo>
                <a:lnTo>
                  <a:pt x="1108951" y="53682"/>
                </a:lnTo>
                <a:lnTo>
                  <a:pt x="1056751" y="40143"/>
                </a:lnTo>
                <a:lnTo>
                  <a:pt x="1000836" y="28365"/>
                </a:lnTo>
                <a:lnTo>
                  <a:pt x="941546" y="18466"/>
                </a:lnTo>
                <a:lnTo>
                  <a:pt x="879220" y="10563"/>
                </a:lnTo>
                <a:lnTo>
                  <a:pt x="814197" y="4772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2"/>
                </a:lnTo>
                <a:lnTo>
                  <a:pt x="475969" y="10563"/>
                </a:lnTo>
                <a:lnTo>
                  <a:pt x="413730" y="18466"/>
                </a:lnTo>
                <a:lnTo>
                  <a:pt x="354513" y="28365"/>
                </a:lnTo>
                <a:lnTo>
                  <a:pt x="298660" y="40143"/>
                </a:lnTo>
                <a:lnTo>
                  <a:pt x="246511" y="53682"/>
                </a:lnTo>
                <a:lnTo>
                  <a:pt x="198405" y="68865"/>
                </a:lnTo>
                <a:lnTo>
                  <a:pt x="154684" y="85575"/>
                </a:lnTo>
                <a:lnTo>
                  <a:pt x="115688" y="103695"/>
                </a:lnTo>
                <a:lnTo>
                  <a:pt x="81757" y="123108"/>
                </a:lnTo>
                <a:lnTo>
                  <a:pt x="30454" y="165342"/>
                </a:lnTo>
                <a:lnTo>
                  <a:pt x="3497" y="211340"/>
                </a:lnTo>
                <a:lnTo>
                  <a:pt x="0" y="235458"/>
                </a:lnTo>
                <a:lnTo>
                  <a:pt x="3497" y="259441"/>
                </a:lnTo>
                <a:lnTo>
                  <a:pt x="30454" y="305220"/>
                </a:lnTo>
                <a:lnTo>
                  <a:pt x="81757" y="347293"/>
                </a:lnTo>
                <a:lnTo>
                  <a:pt x="115688" y="366644"/>
                </a:lnTo>
                <a:lnTo>
                  <a:pt x="154684" y="384713"/>
                </a:lnTo>
                <a:lnTo>
                  <a:pt x="198405" y="401383"/>
                </a:lnTo>
                <a:lnTo>
                  <a:pt x="246511" y="416535"/>
                </a:lnTo>
                <a:lnTo>
                  <a:pt x="298660" y="430050"/>
                </a:lnTo>
                <a:lnTo>
                  <a:pt x="354513" y="441811"/>
                </a:lnTo>
                <a:lnTo>
                  <a:pt x="413730" y="451699"/>
                </a:lnTo>
                <a:lnTo>
                  <a:pt x="475969" y="459595"/>
                </a:lnTo>
                <a:lnTo>
                  <a:pt x="540890" y="465382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2"/>
                </a:lnTo>
                <a:lnTo>
                  <a:pt x="879220" y="459595"/>
                </a:lnTo>
                <a:lnTo>
                  <a:pt x="941546" y="451699"/>
                </a:lnTo>
                <a:lnTo>
                  <a:pt x="1000836" y="441811"/>
                </a:lnTo>
                <a:lnTo>
                  <a:pt x="1056751" y="430050"/>
                </a:lnTo>
                <a:lnTo>
                  <a:pt x="1108951" y="416535"/>
                </a:lnTo>
                <a:lnTo>
                  <a:pt x="1157097" y="401383"/>
                </a:lnTo>
                <a:lnTo>
                  <a:pt x="1200849" y="384713"/>
                </a:lnTo>
                <a:lnTo>
                  <a:pt x="1239869" y="366644"/>
                </a:lnTo>
                <a:lnTo>
                  <a:pt x="1273816" y="347293"/>
                </a:lnTo>
                <a:lnTo>
                  <a:pt x="1325138" y="305220"/>
                </a:lnTo>
                <a:lnTo>
                  <a:pt x="1352100" y="259441"/>
                </a:lnTo>
                <a:lnTo>
                  <a:pt x="1355598" y="235457"/>
                </a:lnTo>
                <a:close/>
              </a:path>
            </a:pathLst>
          </a:custGeom>
          <a:solidFill>
            <a:srgbClr val="F898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886956" y="4908816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813"/>
                </a:lnTo>
                <a:lnTo>
                  <a:pt x="30454" y="304811"/>
                </a:lnTo>
                <a:lnTo>
                  <a:pt x="81757" y="347045"/>
                </a:lnTo>
                <a:lnTo>
                  <a:pt x="115688" y="366458"/>
                </a:lnTo>
                <a:lnTo>
                  <a:pt x="154684" y="384578"/>
                </a:lnTo>
                <a:lnTo>
                  <a:pt x="198405" y="401288"/>
                </a:lnTo>
                <a:lnTo>
                  <a:pt x="246511" y="416471"/>
                </a:lnTo>
                <a:lnTo>
                  <a:pt x="298660" y="430010"/>
                </a:lnTo>
                <a:lnTo>
                  <a:pt x="354513" y="441788"/>
                </a:lnTo>
                <a:lnTo>
                  <a:pt x="413730" y="451687"/>
                </a:lnTo>
                <a:lnTo>
                  <a:pt x="475969" y="459590"/>
                </a:lnTo>
                <a:lnTo>
                  <a:pt x="540890" y="465381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1"/>
                </a:lnTo>
                <a:lnTo>
                  <a:pt x="879220" y="459590"/>
                </a:lnTo>
                <a:lnTo>
                  <a:pt x="941546" y="451687"/>
                </a:lnTo>
                <a:lnTo>
                  <a:pt x="1000836" y="441788"/>
                </a:lnTo>
                <a:lnTo>
                  <a:pt x="1056751" y="430010"/>
                </a:lnTo>
                <a:lnTo>
                  <a:pt x="1108951" y="416471"/>
                </a:lnTo>
                <a:lnTo>
                  <a:pt x="1157097" y="401288"/>
                </a:lnTo>
                <a:lnTo>
                  <a:pt x="1200849" y="384578"/>
                </a:lnTo>
                <a:lnTo>
                  <a:pt x="1239869" y="366458"/>
                </a:lnTo>
                <a:lnTo>
                  <a:pt x="1273816" y="347045"/>
                </a:lnTo>
                <a:lnTo>
                  <a:pt x="1325138" y="304811"/>
                </a:lnTo>
                <a:lnTo>
                  <a:pt x="1352100" y="258813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987499" y="4350520"/>
            <a:ext cx="4511040" cy="95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Purchasing</a:t>
            </a:r>
            <a:r>
              <a:rPr dirty="0" sz="2000" spc="-1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31F20"/>
                </a:solidFill>
                <a:latin typeface="Arial"/>
                <a:cs typeface="Arial"/>
              </a:rPr>
              <a:t>savings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Avoided</a:t>
            </a:r>
            <a:r>
              <a:rPr dirty="0" sz="20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interest</a:t>
            </a:r>
            <a:r>
              <a:rPr dirty="0" sz="2000" spc="-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due</a:t>
            </a:r>
            <a:r>
              <a:rPr dirty="0" sz="20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dirty="0" sz="2000" spc="-4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reduced</a:t>
            </a:r>
            <a:r>
              <a:rPr dirty="0" sz="2000" spc="-5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31F20"/>
                </a:solidFill>
                <a:latin typeface="Arial"/>
                <a:cs typeface="Arial"/>
              </a:rPr>
              <a:t>debt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886956" y="4286262"/>
            <a:ext cx="1355725" cy="470534"/>
          </a:xfrm>
          <a:custGeom>
            <a:avLst/>
            <a:gdLst/>
            <a:ahLst/>
            <a:cxnLst/>
            <a:rect l="l" t="t" r="r" b="b"/>
            <a:pathLst>
              <a:path w="1355725" h="470535">
                <a:moveTo>
                  <a:pt x="1355598" y="235457"/>
                </a:moveTo>
                <a:lnTo>
                  <a:pt x="1341834" y="187929"/>
                </a:lnTo>
                <a:lnTo>
                  <a:pt x="1302353" y="143696"/>
                </a:lnTo>
                <a:lnTo>
                  <a:pt x="1239869" y="103695"/>
                </a:lnTo>
                <a:lnTo>
                  <a:pt x="1200849" y="85575"/>
                </a:lnTo>
                <a:lnTo>
                  <a:pt x="1157097" y="68865"/>
                </a:lnTo>
                <a:lnTo>
                  <a:pt x="1108951" y="53682"/>
                </a:lnTo>
                <a:lnTo>
                  <a:pt x="1056751" y="40143"/>
                </a:lnTo>
                <a:lnTo>
                  <a:pt x="1000836" y="28365"/>
                </a:lnTo>
                <a:lnTo>
                  <a:pt x="941546" y="18466"/>
                </a:lnTo>
                <a:lnTo>
                  <a:pt x="879220" y="10563"/>
                </a:lnTo>
                <a:lnTo>
                  <a:pt x="814197" y="4772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2"/>
                </a:lnTo>
                <a:lnTo>
                  <a:pt x="475969" y="10563"/>
                </a:lnTo>
                <a:lnTo>
                  <a:pt x="413730" y="18466"/>
                </a:lnTo>
                <a:lnTo>
                  <a:pt x="354513" y="28365"/>
                </a:lnTo>
                <a:lnTo>
                  <a:pt x="298660" y="40143"/>
                </a:lnTo>
                <a:lnTo>
                  <a:pt x="246511" y="53682"/>
                </a:lnTo>
                <a:lnTo>
                  <a:pt x="198405" y="68865"/>
                </a:lnTo>
                <a:lnTo>
                  <a:pt x="154684" y="85575"/>
                </a:lnTo>
                <a:lnTo>
                  <a:pt x="115688" y="103695"/>
                </a:lnTo>
                <a:lnTo>
                  <a:pt x="81757" y="123108"/>
                </a:lnTo>
                <a:lnTo>
                  <a:pt x="30454" y="165342"/>
                </a:lnTo>
                <a:lnTo>
                  <a:pt x="3497" y="211340"/>
                </a:lnTo>
                <a:lnTo>
                  <a:pt x="0" y="235458"/>
                </a:lnTo>
                <a:lnTo>
                  <a:pt x="3497" y="259441"/>
                </a:lnTo>
                <a:lnTo>
                  <a:pt x="30454" y="305220"/>
                </a:lnTo>
                <a:lnTo>
                  <a:pt x="81757" y="347293"/>
                </a:lnTo>
                <a:lnTo>
                  <a:pt x="115688" y="366644"/>
                </a:lnTo>
                <a:lnTo>
                  <a:pt x="154684" y="384713"/>
                </a:lnTo>
                <a:lnTo>
                  <a:pt x="198405" y="401383"/>
                </a:lnTo>
                <a:lnTo>
                  <a:pt x="246511" y="416535"/>
                </a:lnTo>
                <a:lnTo>
                  <a:pt x="298660" y="430050"/>
                </a:lnTo>
                <a:lnTo>
                  <a:pt x="354513" y="441811"/>
                </a:lnTo>
                <a:lnTo>
                  <a:pt x="413730" y="451699"/>
                </a:lnTo>
                <a:lnTo>
                  <a:pt x="475969" y="459595"/>
                </a:lnTo>
                <a:lnTo>
                  <a:pt x="540890" y="465382"/>
                </a:lnTo>
                <a:lnTo>
                  <a:pt x="608153" y="468941"/>
                </a:lnTo>
                <a:lnTo>
                  <a:pt x="677418" y="470154"/>
                </a:lnTo>
                <a:lnTo>
                  <a:pt x="746816" y="468941"/>
                </a:lnTo>
                <a:lnTo>
                  <a:pt x="814197" y="465382"/>
                </a:lnTo>
                <a:lnTo>
                  <a:pt x="879220" y="459595"/>
                </a:lnTo>
                <a:lnTo>
                  <a:pt x="941546" y="451699"/>
                </a:lnTo>
                <a:lnTo>
                  <a:pt x="1000836" y="441811"/>
                </a:lnTo>
                <a:lnTo>
                  <a:pt x="1056751" y="430050"/>
                </a:lnTo>
                <a:lnTo>
                  <a:pt x="1108951" y="416535"/>
                </a:lnTo>
                <a:lnTo>
                  <a:pt x="1157097" y="401383"/>
                </a:lnTo>
                <a:lnTo>
                  <a:pt x="1200849" y="384713"/>
                </a:lnTo>
                <a:lnTo>
                  <a:pt x="1239869" y="366644"/>
                </a:lnTo>
                <a:lnTo>
                  <a:pt x="1273816" y="347293"/>
                </a:lnTo>
                <a:lnTo>
                  <a:pt x="1325138" y="305220"/>
                </a:lnTo>
                <a:lnTo>
                  <a:pt x="1352100" y="259441"/>
                </a:lnTo>
                <a:lnTo>
                  <a:pt x="1355598" y="235457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164571" y="4350520"/>
            <a:ext cx="850265" cy="951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~$0.5B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Arial"/>
              <a:cs typeface="Arial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~$5B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412735" y="4296168"/>
            <a:ext cx="387985" cy="407670"/>
          </a:xfrm>
          <a:custGeom>
            <a:avLst/>
            <a:gdLst/>
            <a:ahLst/>
            <a:cxnLst/>
            <a:rect l="l" t="t" r="r" b="b"/>
            <a:pathLst>
              <a:path w="387985" h="407670">
                <a:moveTo>
                  <a:pt x="387858" y="204215"/>
                </a:moveTo>
                <a:lnTo>
                  <a:pt x="382735" y="157394"/>
                </a:lnTo>
                <a:lnTo>
                  <a:pt x="368148" y="114411"/>
                </a:lnTo>
                <a:lnTo>
                  <a:pt x="345270" y="76493"/>
                </a:lnTo>
                <a:lnTo>
                  <a:pt x="315274" y="44866"/>
                </a:lnTo>
                <a:lnTo>
                  <a:pt x="279334" y="20758"/>
                </a:lnTo>
                <a:lnTo>
                  <a:pt x="238621" y="5393"/>
                </a:lnTo>
                <a:lnTo>
                  <a:pt x="194309" y="0"/>
                </a:lnTo>
                <a:lnTo>
                  <a:pt x="149716" y="5393"/>
                </a:lnTo>
                <a:lnTo>
                  <a:pt x="108801" y="20758"/>
                </a:lnTo>
                <a:lnTo>
                  <a:pt x="72725" y="44866"/>
                </a:lnTo>
                <a:lnTo>
                  <a:pt x="42647" y="76493"/>
                </a:lnTo>
                <a:lnTo>
                  <a:pt x="19727" y="114411"/>
                </a:lnTo>
                <a:lnTo>
                  <a:pt x="5125" y="157394"/>
                </a:lnTo>
                <a:lnTo>
                  <a:pt x="0" y="204215"/>
                </a:lnTo>
                <a:lnTo>
                  <a:pt x="5125" y="250755"/>
                </a:lnTo>
                <a:lnTo>
                  <a:pt x="19727" y="293536"/>
                </a:lnTo>
                <a:lnTo>
                  <a:pt x="42647" y="331318"/>
                </a:lnTo>
                <a:lnTo>
                  <a:pt x="72725" y="362863"/>
                </a:lnTo>
                <a:lnTo>
                  <a:pt x="108801" y="386929"/>
                </a:lnTo>
                <a:lnTo>
                  <a:pt x="149716" y="402278"/>
                </a:lnTo>
                <a:lnTo>
                  <a:pt x="194310" y="407670"/>
                </a:lnTo>
                <a:lnTo>
                  <a:pt x="238621" y="402278"/>
                </a:lnTo>
                <a:lnTo>
                  <a:pt x="279334" y="386929"/>
                </a:lnTo>
                <a:lnTo>
                  <a:pt x="315274" y="362863"/>
                </a:lnTo>
                <a:lnTo>
                  <a:pt x="345270" y="331318"/>
                </a:lnTo>
                <a:lnTo>
                  <a:pt x="368148" y="293536"/>
                </a:lnTo>
                <a:lnTo>
                  <a:pt x="382735" y="250755"/>
                </a:lnTo>
                <a:lnTo>
                  <a:pt x="387858" y="20421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524237" y="4329946"/>
            <a:ext cx="1670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98755" y="6353824"/>
            <a:ext cx="35655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Cumulative</a:t>
            </a:r>
            <a:r>
              <a:rPr dirty="0" sz="20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r>
              <a:rPr dirty="0" sz="20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31F20"/>
                </a:solidFill>
                <a:latin typeface="Arial"/>
                <a:cs typeface="Arial"/>
              </a:rPr>
              <a:t>2010-2020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6886956" y="6291846"/>
            <a:ext cx="1355725" cy="469900"/>
          </a:xfrm>
          <a:custGeom>
            <a:avLst/>
            <a:gdLst/>
            <a:ahLst/>
            <a:cxnLst/>
            <a:rect l="l" t="t" r="r" b="b"/>
            <a:pathLst>
              <a:path w="1355725" h="469900">
                <a:moveTo>
                  <a:pt x="1355598" y="234695"/>
                </a:moveTo>
                <a:lnTo>
                  <a:pt x="1341834" y="187419"/>
                </a:lnTo>
                <a:lnTo>
                  <a:pt x="1302353" y="143375"/>
                </a:lnTo>
                <a:lnTo>
                  <a:pt x="1239869" y="103509"/>
                </a:lnTo>
                <a:lnTo>
                  <a:pt x="1200849" y="85440"/>
                </a:lnTo>
                <a:lnTo>
                  <a:pt x="1157097" y="68770"/>
                </a:lnTo>
                <a:lnTo>
                  <a:pt x="1108951" y="53618"/>
                </a:lnTo>
                <a:lnTo>
                  <a:pt x="1056751" y="40103"/>
                </a:lnTo>
                <a:lnTo>
                  <a:pt x="1000836" y="28342"/>
                </a:lnTo>
                <a:lnTo>
                  <a:pt x="941546" y="18454"/>
                </a:lnTo>
                <a:lnTo>
                  <a:pt x="879220" y="10558"/>
                </a:lnTo>
                <a:lnTo>
                  <a:pt x="814197" y="4771"/>
                </a:lnTo>
                <a:lnTo>
                  <a:pt x="746816" y="1212"/>
                </a:lnTo>
                <a:lnTo>
                  <a:pt x="677418" y="0"/>
                </a:lnTo>
                <a:lnTo>
                  <a:pt x="608153" y="1212"/>
                </a:lnTo>
                <a:lnTo>
                  <a:pt x="540890" y="4771"/>
                </a:lnTo>
                <a:lnTo>
                  <a:pt x="475969" y="10558"/>
                </a:lnTo>
                <a:lnTo>
                  <a:pt x="413730" y="18454"/>
                </a:lnTo>
                <a:lnTo>
                  <a:pt x="354513" y="28342"/>
                </a:lnTo>
                <a:lnTo>
                  <a:pt x="298660" y="40103"/>
                </a:lnTo>
                <a:lnTo>
                  <a:pt x="246511" y="53618"/>
                </a:lnTo>
                <a:lnTo>
                  <a:pt x="198405" y="68770"/>
                </a:lnTo>
                <a:lnTo>
                  <a:pt x="154684" y="85440"/>
                </a:lnTo>
                <a:lnTo>
                  <a:pt x="115688" y="103509"/>
                </a:lnTo>
                <a:lnTo>
                  <a:pt x="81757" y="122860"/>
                </a:lnTo>
                <a:lnTo>
                  <a:pt x="30454" y="164933"/>
                </a:lnTo>
                <a:lnTo>
                  <a:pt x="3497" y="210712"/>
                </a:lnTo>
                <a:lnTo>
                  <a:pt x="0" y="234696"/>
                </a:lnTo>
                <a:lnTo>
                  <a:pt x="3497" y="258679"/>
                </a:lnTo>
                <a:lnTo>
                  <a:pt x="30454" y="304458"/>
                </a:lnTo>
                <a:lnTo>
                  <a:pt x="81757" y="346531"/>
                </a:lnTo>
                <a:lnTo>
                  <a:pt x="115688" y="365882"/>
                </a:lnTo>
                <a:lnTo>
                  <a:pt x="154684" y="383951"/>
                </a:lnTo>
                <a:lnTo>
                  <a:pt x="198405" y="400621"/>
                </a:lnTo>
                <a:lnTo>
                  <a:pt x="246511" y="415773"/>
                </a:lnTo>
                <a:lnTo>
                  <a:pt x="298660" y="429288"/>
                </a:lnTo>
                <a:lnTo>
                  <a:pt x="354513" y="441049"/>
                </a:lnTo>
                <a:lnTo>
                  <a:pt x="413730" y="450937"/>
                </a:lnTo>
                <a:lnTo>
                  <a:pt x="475969" y="458833"/>
                </a:lnTo>
                <a:lnTo>
                  <a:pt x="540890" y="464620"/>
                </a:lnTo>
                <a:lnTo>
                  <a:pt x="608153" y="468179"/>
                </a:lnTo>
                <a:lnTo>
                  <a:pt x="677418" y="469392"/>
                </a:lnTo>
                <a:lnTo>
                  <a:pt x="746816" y="468179"/>
                </a:lnTo>
                <a:lnTo>
                  <a:pt x="814197" y="464620"/>
                </a:lnTo>
                <a:lnTo>
                  <a:pt x="879220" y="458833"/>
                </a:lnTo>
                <a:lnTo>
                  <a:pt x="941546" y="450937"/>
                </a:lnTo>
                <a:lnTo>
                  <a:pt x="1000836" y="441049"/>
                </a:lnTo>
                <a:lnTo>
                  <a:pt x="1056751" y="429288"/>
                </a:lnTo>
                <a:lnTo>
                  <a:pt x="1108951" y="415773"/>
                </a:lnTo>
                <a:lnTo>
                  <a:pt x="1157097" y="400621"/>
                </a:lnTo>
                <a:lnTo>
                  <a:pt x="1200849" y="383951"/>
                </a:lnTo>
                <a:lnTo>
                  <a:pt x="1239869" y="365882"/>
                </a:lnTo>
                <a:lnTo>
                  <a:pt x="1273816" y="346531"/>
                </a:lnTo>
                <a:lnTo>
                  <a:pt x="1325138" y="304458"/>
                </a:lnTo>
                <a:lnTo>
                  <a:pt x="1352100" y="258679"/>
                </a:lnTo>
                <a:lnTo>
                  <a:pt x="1355598" y="234695"/>
                </a:lnTo>
                <a:close/>
              </a:path>
            </a:pathLst>
          </a:custGeom>
          <a:solidFill>
            <a:srgbClr val="F898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5893295" y="6217170"/>
            <a:ext cx="2647950" cy="0"/>
          </a:xfrm>
          <a:custGeom>
            <a:avLst/>
            <a:gdLst/>
            <a:ahLst/>
            <a:cxnLst/>
            <a:rect l="l" t="t" r="r" b="b"/>
            <a:pathLst>
              <a:path w="2647950" h="0">
                <a:moveTo>
                  <a:pt x="0" y="0"/>
                </a:moveTo>
                <a:lnTo>
                  <a:pt x="2647950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198862" y="5719075"/>
            <a:ext cx="7804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~$18B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23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7129590" y="6334663"/>
            <a:ext cx="92138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~$123B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87" y="1446275"/>
            <a:ext cx="8474710" cy="5196205"/>
          </a:xfrm>
          <a:custGeom>
            <a:avLst/>
            <a:gdLst/>
            <a:ahLst/>
            <a:cxnLst/>
            <a:rect l="l" t="t" r="r" b="b"/>
            <a:pathLst>
              <a:path w="8474710" h="5196205">
                <a:moveTo>
                  <a:pt x="0" y="0"/>
                </a:moveTo>
                <a:lnTo>
                  <a:pt x="0" y="5196090"/>
                </a:lnTo>
                <a:lnTo>
                  <a:pt x="8474214" y="5196090"/>
                </a:lnTo>
                <a:lnTo>
                  <a:pt x="847421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53574" y="6090169"/>
            <a:ext cx="144970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2020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66737" y="70865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84048" y="192023"/>
                </a:moveTo>
                <a:lnTo>
                  <a:pt x="379009" y="147796"/>
                </a:lnTo>
                <a:lnTo>
                  <a:pt x="364640" y="107302"/>
                </a:lnTo>
                <a:lnTo>
                  <a:pt x="342060" y="71659"/>
                </a:lnTo>
                <a:lnTo>
                  <a:pt x="312388" y="41987"/>
                </a:lnTo>
                <a:lnTo>
                  <a:pt x="276745" y="19407"/>
                </a:lnTo>
                <a:lnTo>
                  <a:pt x="236251" y="5038"/>
                </a:lnTo>
                <a:lnTo>
                  <a:pt x="192023" y="0"/>
                </a:ln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507223" y="6115062"/>
            <a:ext cx="1521460" cy="392430"/>
          </a:xfrm>
          <a:custGeom>
            <a:avLst/>
            <a:gdLst/>
            <a:ahLst/>
            <a:cxnLst/>
            <a:rect l="l" t="t" r="r" b="b"/>
            <a:pathLst>
              <a:path w="1521459" h="392429">
                <a:moveTo>
                  <a:pt x="1520952" y="196595"/>
                </a:moveTo>
                <a:lnTo>
                  <a:pt x="1507234" y="159340"/>
                </a:lnTo>
                <a:lnTo>
                  <a:pt x="1467784" y="124400"/>
                </a:lnTo>
                <a:lnTo>
                  <a:pt x="1405154" y="92445"/>
                </a:lnTo>
                <a:lnTo>
                  <a:pt x="1365945" y="77797"/>
                </a:lnTo>
                <a:lnTo>
                  <a:pt x="1321899" y="64146"/>
                </a:lnTo>
                <a:lnTo>
                  <a:pt x="1273335" y="51577"/>
                </a:lnTo>
                <a:lnTo>
                  <a:pt x="1220572" y="40172"/>
                </a:lnTo>
                <a:lnTo>
                  <a:pt x="1163929" y="30017"/>
                </a:lnTo>
                <a:lnTo>
                  <a:pt x="1103726" y="21194"/>
                </a:lnTo>
                <a:lnTo>
                  <a:pt x="1040282" y="13787"/>
                </a:lnTo>
                <a:lnTo>
                  <a:pt x="973915" y="7881"/>
                </a:lnTo>
                <a:lnTo>
                  <a:pt x="904946" y="3558"/>
                </a:lnTo>
                <a:lnTo>
                  <a:pt x="833693" y="903"/>
                </a:lnTo>
                <a:lnTo>
                  <a:pt x="760476" y="0"/>
                </a:lnTo>
                <a:lnTo>
                  <a:pt x="687258" y="903"/>
                </a:lnTo>
                <a:lnTo>
                  <a:pt x="616005" y="3558"/>
                </a:lnTo>
                <a:lnTo>
                  <a:pt x="547036" y="7881"/>
                </a:lnTo>
                <a:lnTo>
                  <a:pt x="480669" y="13787"/>
                </a:lnTo>
                <a:lnTo>
                  <a:pt x="417225" y="21194"/>
                </a:lnTo>
                <a:lnTo>
                  <a:pt x="357022" y="30017"/>
                </a:lnTo>
                <a:lnTo>
                  <a:pt x="300379" y="40172"/>
                </a:lnTo>
                <a:lnTo>
                  <a:pt x="247616" y="51577"/>
                </a:lnTo>
                <a:lnTo>
                  <a:pt x="199052" y="64146"/>
                </a:lnTo>
                <a:lnTo>
                  <a:pt x="155006" y="77797"/>
                </a:lnTo>
                <a:lnTo>
                  <a:pt x="115797" y="92445"/>
                </a:lnTo>
                <a:lnTo>
                  <a:pt x="53167" y="124400"/>
                </a:lnTo>
                <a:lnTo>
                  <a:pt x="13717" y="159340"/>
                </a:lnTo>
                <a:lnTo>
                  <a:pt x="0" y="196596"/>
                </a:lnTo>
                <a:lnTo>
                  <a:pt x="3482" y="215463"/>
                </a:lnTo>
                <a:lnTo>
                  <a:pt x="30385" y="251589"/>
                </a:lnTo>
                <a:lnTo>
                  <a:pt x="81744" y="285024"/>
                </a:lnTo>
                <a:lnTo>
                  <a:pt x="155006" y="315113"/>
                </a:lnTo>
                <a:lnTo>
                  <a:pt x="199052" y="328697"/>
                </a:lnTo>
                <a:lnTo>
                  <a:pt x="247616" y="341200"/>
                </a:lnTo>
                <a:lnTo>
                  <a:pt x="300379" y="352538"/>
                </a:lnTo>
                <a:lnTo>
                  <a:pt x="357022" y="362630"/>
                </a:lnTo>
                <a:lnTo>
                  <a:pt x="417225" y="371394"/>
                </a:lnTo>
                <a:lnTo>
                  <a:pt x="480669" y="378749"/>
                </a:lnTo>
                <a:lnTo>
                  <a:pt x="547036" y="384611"/>
                </a:lnTo>
                <a:lnTo>
                  <a:pt x="616005" y="388900"/>
                </a:lnTo>
                <a:lnTo>
                  <a:pt x="687258" y="391533"/>
                </a:lnTo>
                <a:lnTo>
                  <a:pt x="760476" y="392430"/>
                </a:lnTo>
                <a:lnTo>
                  <a:pt x="833693" y="391533"/>
                </a:lnTo>
                <a:lnTo>
                  <a:pt x="904946" y="388900"/>
                </a:lnTo>
                <a:lnTo>
                  <a:pt x="973915" y="384611"/>
                </a:lnTo>
                <a:lnTo>
                  <a:pt x="1040282" y="378749"/>
                </a:lnTo>
                <a:lnTo>
                  <a:pt x="1103726" y="371394"/>
                </a:lnTo>
                <a:lnTo>
                  <a:pt x="1163929" y="362630"/>
                </a:lnTo>
                <a:lnTo>
                  <a:pt x="1220572" y="352538"/>
                </a:lnTo>
                <a:lnTo>
                  <a:pt x="1273335" y="341200"/>
                </a:lnTo>
                <a:lnTo>
                  <a:pt x="1321899" y="328697"/>
                </a:lnTo>
                <a:lnTo>
                  <a:pt x="1365945" y="315113"/>
                </a:lnTo>
                <a:lnTo>
                  <a:pt x="1405154" y="300528"/>
                </a:lnTo>
                <a:lnTo>
                  <a:pt x="1467784" y="268684"/>
                </a:lnTo>
                <a:lnTo>
                  <a:pt x="1507234" y="233822"/>
                </a:lnTo>
                <a:lnTo>
                  <a:pt x="1520952" y="196595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725405" y="6170942"/>
            <a:ext cx="10845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~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$2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597645" y="2276855"/>
            <a:ext cx="5018405" cy="0"/>
          </a:xfrm>
          <a:custGeom>
            <a:avLst/>
            <a:gdLst/>
            <a:ahLst/>
            <a:cxnLst/>
            <a:rect l="l" t="t" r="r" b="b"/>
            <a:pathLst>
              <a:path w="5018405" h="0">
                <a:moveTo>
                  <a:pt x="0" y="0"/>
                </a:moveTo>
                <a:lnTo>
                  <a:pt x="5017782" y="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38187" y="2327910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054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64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Mail</a:t>
            </a:r>
            <a:r>
              <a:rPr dirty="0" sz="1600" spc="-4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86466" y="1945969"/>
            <a:ext cx="4895850" cy="6438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16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 marL="203200" indent="-203200">
              <a:lnSpc>
                <a:spcPct val="100000"/>
              </a:lnSpc>
              <a:spcBef>
                <a:spcPts val="7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Grow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under-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penetrated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segments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latent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8187" y="3581412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690" rIns="0" bIns="0" rtlCol="0" vert="horz">
            <a:spAutoFit/>
          </a:bodyPr>
          <a:lstStyle/>
          <a:p>
            <a:pPr marL="63500" marR="730885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Package 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38187" y="5064264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 marR="739775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Retail 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86466" y="2554432"/>
            <a:ext cx="4906010" cy="3503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>
              <a:lnSpc>
                <a:spcPts val="1775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demand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through:</a:t>
            </a:r>
            <a:endParaRPr sz="1600">
              <a:latin typeface="Arial MT"/>
              <a:cs typeface="Arial MT"/>
            </a:endParaRPr>
          </a:p>
          <a:p>
            <a:pPr marL="467995" indent="-262255">
              <a:lnSpc>
                <a:spcPts val="1955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Increasing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Small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Business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direct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600">
              <a:latin typeface="Arial MT"/>
              <a:cs typeface="Arial MT"/>
            </a:endParaRPr>
          </a:p>
          <a:p>
            <a:pPr marL="467995" indent="-262255">
              <a:lnSpc>
                <a:spcPts val="2105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First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Class/Standard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promotions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00">
              <a:latin typeface="Arial MT"/>
              <a:cs typeface="Arial MT"/>
            </a:endParaRPr>
          </a:p>
          <a:p>
            <a:pPr marL="203200" indent="-203200">
              <a:lnSpc>
                <a:spcPts val="1775"/>
              </a:lnSpc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Leverage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grow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aggressively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through:</a:t>
            </a:r>
            <a:endParaRPr sz="1600">
              <a:latin typeface="Arial MT"/>
              <a:cs typeface="Arial MT"/>
            </a:endParaRPr>
          </a:p>
          <a:p>
            <a:pPr lvl="1" marL="467995" indent="-262255">
              <a:lnSpc>
                <a:spcPts val="1955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Priority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Flat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Rate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Box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expansion</a:t>
            </a:r>
            <a:endParaRPr sz="1600">
              <a:latin typeface="Arial MT"/>
              <a:cs typeface="Arial MT"/>
            </a:endParaRPr>
          </a:p>
          <a:p>
            <a:pPr lvl="1" marL="467995" indent="-262255">
              <a:lnSpc>
                <a:spcPts val="1925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Commercial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contracts</a:t>
            </a:r>
            <a:endParaRPr sz="1600">
              <a:latin typeface="Arial MT"/>
              <a:cs typeface="Arial MT"/>
            </a:endParaRPr>
          </a:p>
          <a:p>
            <a:pPr lvl="1" marL="467995" indent="-262255">
              <a:lnSpc>
                <a:spcPts val="1925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Parcel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Select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Returns,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including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recycling</a:t>
            </a:r>
            <a:endParaRPr sz="1600">
              <a:latin typeface="Arial MT"/>
              <a:cs typeface="Arial MT"/>
            </a:endParaRPr>
          </a:p>
          <a:p>
            <a:pPr lvl="1" marL="467995" indent="-262255">
              <a:lnSpc>
                <a:spcPts val="2105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Product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samples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1E2D5D"/>
              </a:buClr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Maximize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profitability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store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segment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plan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reduce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though:</a:t>
            </a:r>
            <a:endParaRPr sz="1600">
              <a:latin typeface="Arial MT"/>
              <a:cs typeface="Arial MT"/>
            </a:endParaRPr>
          </a:p>
          <a:p>
            <a:pPr lvl="1" marL="467995" indent="-262255">
              <a:lnSpc>
                <a:spcPts val="1814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PO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Boxes</a:t>
            </a:r>
            <a:endParaRPr sz="1600">
              <a:latin typeface="Arial MT"/>
              <a:cs typeface="Arial MT"/>
            </a:endParaRPr>
          </a:p>
          <a:p>
            <a:pPr lvl="1" marL="467995" indent="-262255">
              <a:lnSpc>
                <a:spcPts val="2105"/>
              </a:lnSpc>
              <a:buClr>
                <a:srgbClr val="1E2D5D"/>
              </a:buClr>
              <a:buSzPct val="118750"/>
              <a:buChar char="–"/>
              <a:tabLst>
                <a:tab pos="4679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Consumer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80015" y="5986537"/>
            <a:ext cx="175704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</a:tabLst>
            </a:pPr>
            <a:r>
              <a:rPr dirty="0" sz="1900" spc="-50">
                <a:solidFill>
                  <a:srgbClr val="1E2D5D"/>
                </a:solidFill>
                <a:latin typeface="Arial MT"/>
                <a:cs typeface="Arial MT"/>
              </a:rPr>
              <a:t>–</a:t>
            </a:r>
            <a:r>
              <a:rPr dirty="0" sz="1900">
                <a:solidFill>
                  <a:srgbClr val="1E2D5D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Passport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61987" y="1434083"/>
            <a:ext cx="8474710" cy="492759"/>
          </a:xfrm>
          <a:custGeom>
            <a:avLst/>
            <a:gdLst/>
            <a:ahLst/>
            <a:cxnLst/>
            <a:rect l="l" t="t" r="r" b="b"/>
            <a:pathLst>
              <a:path w="8474710" h="492760">
                <a:moveTo>
                  <a:pt x="8474214" y="492251"/>
                </a:moveTo>
                <a:lnTo>
                  <a:pt x="8474214" y="0"/>
                </a:lnTo>
                <a:lnTo>
                  <a:pt x="0" y="0"/>
                </a:lnTo>
                <a:lnTo>
                  <a:pt x="0" y="492252"/>
                </a:lnTo>
                <a:lnTo>
                  <a:pt x="8474214" y="49225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54032" y="517239"/>
            <a:ext cx="8596630" cy="12928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900" spc="-2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control:</a:t>
            </a:r>
            <a:r>
              <a:rPr dirty="0" sz="900" spc="-1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89A1C"/>
                </a:solidFill>
                <a:latin typeface="Arial MT"/>
                <a:cs typeface="Arial MT"/>
              </a:rPr>
              <a:t>Product</a:t>
            </a:r>
            <a:r>
              <a:rPr dirty="0" sz="900" spc="-10">
                <a:solidFill>
                  <a:srgbClr val="F89A1C"/>
                </a:solidFill>
                <a:latin typeface="Arial MT"/>
                <a:cs typeface="Arial MT"/>
              </a:rPr>
              <a:t> initiatives</a:t>
            </a:r>
            <a:endParaRPr sz="900">
              <a:latin typeface="Arial MT"/>
              <a:cs typeface="Arial MT"/>
            </a:endParaRPr>
          </a:p>
          <a:p>
            <a:pPr marL="469265" marR="5080" indent="-331470">
              <a:lnSpc>
                <a:spcPct val="100000"/>
              </a:lnSpc>
              <a:spcBef>
                <a:spcPts val="440"/>
              </a:spcBef>
              <a:tabLst>
                <a:tab pos="469265" algn="l"/>
              </a:tabLst>
            </a:pPr>
            <a:r>
              <a:rPr dirty="0" sz="1900" spc="-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19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6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“Actions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within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Postal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control”</a:t>
            </a:r>
            <a:r>
              <a:rPr dirty="0" sz="1900" spc="-6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case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includes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product</a:t>
            </a:r>
            <a:r>
              <a:rPr dirty="0" sz="1900" spc="-5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5" b="1">
                <a:solidFill>
                  <a:srgbClr val="1E2D5D"/>
                </a:solidFill>
                <a:latin typeface="Arial"/>
                <a:cs typeface="Arial"/>
              </a:rPr>
              <a:t>and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initiatives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above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baseline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to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grow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volume</a:t>
            </a:r>
            <a:endParaRPr sz="190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177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Postal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product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initiatives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6737" y="70865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84048" y="192023"/>
                </a:moveTo>
                <a:lnTo>
                  <a:pt x="379009" y="147796"/>
                </a:lnTo>
                <a:lnTo>
                  <a:pt x="364640" y="107302"/>
                </a:lnTo>
                <a:lnTo>
                  <a:pt x="342060" y="71659"/>
                </a:lnTo>
                <a:lnTo>
                  <a:pt x="312388" y="41987"/>
                </a:lnTo>
                <a:lnTo>
                  <a:pt x="276745" y="19407"/>
                </a:lnTo>
                <a:lnTo>
                  <a:pt x="236251" y="5038"/>
                </a:lnTo>
                <a:lnTo>
                  <a:pt x="192023" y="0"/>
                </a:ln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762" y="736347"/>
            <a:ext cx="817118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3535" marR="5080" indent="-331470">
              <a:lnSpc>
                <a:spcPct val="100000"/>
              </a:lnSpc>
              <a:spcBef>
                <a:spcPts val="100"/>
              </a:spcBef>
              <a:tabLst>
                <a:tab pos="343535" algn="l"/>
              </a:tabLst>
            </a:pPr>
            <a:r>
              <a:rPr dirty="0" spc="-50">
                <a:solidFill>
                  <a:srgbClr val="FFFFFF"/>
                </a:solidFill>
              </a:rPr>
              <a:t>2</a:t>
            </a:r>
            <a:r>
              <a:rPr dirty="0">
                <a:solidFill>
                  <a:srgbClr val="FFFFFF"/>
                </a:solidFill>
              </a:rPr>
              <a:t>	</a:t>
            </a:r>
            <a:r>
              <a:rPr dirty="0"/>
              <a:t>Aggressive</a:t>
            </a:r>
            <a:r>
              <a:rPr dirty="0" spc="-65"/>
              <a:t> </a:t>
            </a:r>
            <a:r>
              <a:rPr dirty="0"/>
              <a:t>productivity</a:t>
            </a:r>
            <a:r>
              <a:rPr dirty="0" spc="-65"/>
              <a:t> </a:t>
            </a:r>
            <a:r>
              <a:rPr dirty="0"/>
              <a:t>improvements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“Actions</a:t>
            </a:r>
            <a:r>
              <a:rPr dirty="0" spc="-65"/>
              <a:t> </a:t>
            </a:r>
            <a:r>
              <a:rPr dirty="0"/>
              <a:t>within</a:t>
            </a:r>
            <a:r>
              <a:rPr dirty="0" spc="-60"/>
              <a:t> </a:t>
            </a:r>
            <a:r>
              <a:rPr dirty="0" spc="-10"/>
              <a:t>Postal </a:t>
            </a:r>
            <a:r>
              <a:rPr dirty="0"/>
              <a:t>Service</a:t>
            </a:r>
            <a:r>
              <a:rPr dirty="0" spc="-40"/>
              <a:t> </a:t>
            </a:r>
            <a:r>
              <a:rPr dirty="0"/>
              <a:t>control”</a:t>
            </a:r>
            <a:r>
              <a:rPr dirty="0" spc="-40"/>
              <a:t> </a:t>
            </a:r>
            <a:r>
              <a:rPr dirty="0"/>
              <a:t>case</a:t>
            </a:r>
            <a:r>
              <a:rPr dirty="0" spc="-35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worth</a:t>
            </a:r>
            <a:r>
              <a:rPr dirty="0" spc="-35"/>
              <a:t> </a:t>
            </a:r>
            <a:r>
              <a:rPr dirty="0"/>
              <a:t>~</a:t>
            </a:r>
            <a:r>
              <a:rPr dirty="0" spc="-35"/>
              <a:t> </a:t>
            </a:r>
            <a:r>
              <a:rPr dirty="0"/>
              <a:t>$10</a:t>
            </a:r>
            <a:r>
              <a:rPr dirty="0" spc="-40"/>
              <a:t> </a:t>
            </a:r>
            <a:r>
              <a:rPr dirty="0" spc="-10"/>
              <a:t>billion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38187" y="4267212"/>
            <a:ext cx="1524000" cy="8102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690" rIns="0" bIns="0" rtlCol="0" vert="horz">
            <a:spAutoFit/>
          </a:bodyPr>
          <a:lstStyle/>
          <a:p>
            <a:pPr marL="63500" marR="504190">
              <a:lnSpc>
                <a:spcPct val="100000"/>
              </a:lnSpc>
              <a:spcBef>
                <a:spcPts val="47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Customer service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86466" y="4249937"/>
            <a:ext cx="4598035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Continuous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improvement/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Lean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Six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Sigma</a:t>
            </a: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Transactions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moving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alternative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points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through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customer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demand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8187" y="3329190"/>
            <a:ext cx="1524000" cy="8102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Delivery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86466" y="3311912"/>
            <a:ext cx="2519045" cy="52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Flats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Sequencing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  <a:p>
            <a:pPr marL="203200" indent="-2032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Route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restructuring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8187" y="2391155"/>
            <a:ext cx="1524000" cy="80962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054" rIns="0" bIns="0" rtlCol="0" vert="horz">
            <a:spAutoFit/>
          </a:bodyPr>
          <a:lstStyle/>
          <a:p>
            <a:pPr marL="63500" marR="357505">
              <a:lnSpc>
                <a:spcPct val="100000"/>
              </a:lnSpc>
              <a:spcBef>
                <a:spcPts val="464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Processing plant operations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86466" y="2618491"/>
            <a:ext cx="32886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Incremental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consolidation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8187" y="5329440"/>
            <a:ext cx="1524000" cy="8102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Admin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86466" y="5312166"/>
            <a:ext cx="443928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Restructuring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consolidating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administration,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supported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technology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enablers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4032" y="543561"/>
            <a:ext cx="269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900" spc="-2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9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9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control: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89A1C"/>
                </a:solidFill>
                <a:latin typeface="Arial MT"/>
                <a:cs typeface="Arial MT"/>
              </a:rPr>
              <a:t>Productivity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61987" y="1434083"/>
            <a:ext cx="8474710" cy="492759"/>
          </a:xfrm>
          <a:custGeom>
            <a:avLst/>
            <a:gdLst/>
            <a:ahLst/>
            <a:cxnLst/>
            <a:rect l="l" t="t" r="r" b="b"/>
            <a:pathLst>
              <a:path w="8474710" h="492760">
                <a:moveTo>
                  <a:pt x="8474214" y="492251"/>
                </a:moveTo>
                <a:lnTo>
                  <a:pt x="8474214" y="0"/>
                </a:lnTo>
                <a:lnTo>
                  <a:pt x="0" y="0"/>
                </a:lnTo>
                <a:lnTo>
                  <a:pt x="0" y="492252"/>
                </a:lnTo>
                <a:lnTo>
                  <a:pt x="8474214" y="49225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25482" y="1540259"/>
            <a:ext cx="36347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Postal</a:t>
            </a:r>
            <a:r>
              <a:rPr dirty="0" sz="16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600" spc="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productivity</a:t>
            </a:r>
            <a:r>
              <a:rPr dirty="0" sz="1600" spc="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initiatives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429500" y="6115062"/>
            <a:ext cx="1521460" cy="392430"/>
          </a:xfrm>
          <a:custGeom>
            <a:avLst/>
            <a:gdLst/>
            <a:ahLst/>
            <a:cxnLst/>
            <a:rect l="l" t="t" r="r" b="b"/>
            <a:pathLst>
              <a:path w="1521459" h="392429">
                <a:moveTo>
                  <a:pt x="1520952" y="196595"/>
                </a:moveTo>
                <a:lnTo>
                  <a:pt x="1507234" y="159340"/>
                </a:lnTo>
                <a:lnTo>
                  <a:pt x="1467784" y="124400"/>
                </a:lnTo>
                <a:lnTo>
                  <a:pt x="1405154" y="92445"/>
                </a:lnTo>
                <a:lnTo>
                  <a:pt x="1365945" y="77797"/>
                </a:lnTo>
                <a:lnTo>
                  <a:pt x="1321899" y="64146"/>
                </a:lnTo>
                <a:lnTo>
                  <a:pt x="1273335" y="51577"/>
                </a:lnTo>
                <a:lnTo>
                  <a:pt x="1220572" y="40172"/>
                </a:lnTo>
                <a:lnTo>
                  <a:pt x="1163929" y="30017"/>
                </a:lnTo>
                <a:lnTo>
                  <a:pt x="1103726" y="21194"/>
                </a:lnTo>
                <a:lnTo>
                  <a:pt x="1040282" y="13787"/>
                </a:lnTo>
                <a:lnTo>
                  <a:pt x="973915" y="7881"/>
                </a:lnTo>
                <a:lnTo>
                  <a:pt x="904946" y="3558"/>
                </a:lnTo>
                <a:lnTo>
                  <a:pt x="833693" y="903"/>
                </a:lnTo>
                <a:lnTo>
                  <a:pt x="760476" y="0"/>
                </a:lnTo>
                <a:lnTo>
                  <a:pt x="687258" y="903"/>
                </a:lnTo>
                <a:lnTo>
                  <a:pt x="616005" y="3558"/>
                </a:lnTo>
                <a:lnTo>
                  <a:pt x="547036" y="7881"/>
                </a:lnTo>
                <a:lnTo>
                  <a:pt x="480669" y="13787"/>
                </a:lnTo>
                <a:lnTo>
                  <a:pt x="417225" y="21194"/>
                </a:lnTo>
                <a:lnTo>
                  <a:pt x="357022" y="30017"/>
                </a:lnTo>
                <a:lnTo>
                  <a:pt x="300379" y="40172"/>
                </a:lnTo>
                <a:lnTo>
                  <a:pt x="247616" y="51577"/>
                </a:lnTo>
                <a:lnTo>
                  <a:pt x="199052" y="64146"/>
                </a:lnTo>
                <a:lnTo>
                  <a:pt x="155006" y="77797"/>
                </a:lnTo>
                <a:lnTo>
                  <a:pt x="115797" y="92445"/>
                </a:lnTo>
                <a:lnTo>
                  <a:pt x="53167" y="124400"/>
                </a:lnTo>
                <a:lnTo>
                  <a:pt x="13717" y="159340"/>
                </a:lnTo>
                <a:lnTo>
                  <a:pt x="0" y="196596"/>
                </a:lnTo>
                <a:lnTo>
                  <a:pt x="3482" y="215463"/>
                </a:lnTo>
                <a:lnTo>
                  <a:pt x="30385" y="251589"/>
                </a:lnTo>
                <a:lnTo>
                  <a:pt x="81744" y="285024"/>
                </a:lnTo>
                <a:lnTo>
                  <a:pt x="155006" y="315113"/>
                </a:lnTo>
                <a:lnTo>
                  <a:pt x="199052" y="328697"/>
                </a:lnTo>
                <a:lnTo>
                  <a:pt x="247616" y="341200"/>
                </a:lnTo>
                <a:lnTo>
                  <a:pt x="300379" y="352538"/>
                </a:lnTo>
                <a:lnTo>
                  <a:pt x="357022" y="362630"/>
                </a:lnTo>
                <a:lnTo>
                  <a:pt x="417225" y="371394"/>
                </a:lnTo>
                <a:lnTo>
                  <a:pt x="480669" y="378749"/>
                </a:lnTo>
                <a:lnTo>
                  <a:pt x="547036" y="384611"/>
                </a:lnTo>
                <a:lnTo>
                  <a:pt x="616005" y="388900"/>
                </a:lnTo>
                <a:lnTo>
                  <a:pt x="687258" y="391533"/>
                </a:lnTo>
                <a:lnTo>
                  <a:pt x="760476" y="392430"/>
                </a:lnTo>
                <a:lnTo>
                  <a:pt x="833693" y="391533"/>
                </a:lnTo>
                <a:lnTo>
                  <a:pt x="904946" y="388900"/>
                </a:lnTo>
                <a:lnTo>
                  <a:pt x="973915" y="384611"/>
                </a:lnTo>
                <a:lnTo>
                  <a:pt x="1040282" y="378749"/>
                </a:lnTo>
                <a:lnTo>
                  <a:pt x="1103726" y="371394"/>
                </a:lnTo>
                <a:lnTo>
                  <a:pt x="1163929" y="362630"/>
                </a:lnTo>
                <a:lnTo>
                  <a:pt x="1220572" y="352538"/>
                </a:lnTo>
                <a:lnTo>
                  <a:pt x="1273335" y="341200"/>
                </a:lnTo>
                <a:lnTo>
                  <a:pt x="1321899" y="328697"/>
                </a:lnTo>
                <a:lnTo>
                  <a:pt x="1365945" y="315113"/>
                </a:lnTo>
                <a:lnTo>
                  <a:pt x="1405154" y="300528"/>
                </a:lnTo>
                <a:lnTo>
                  <a:pt x="1467784" y="268684"/>
                </a:lnTo>
                <a:lnTo>
                  <a:pt x="1507234" y="233822"/>
                </a:lnTo>
                <a:lnTo>
                  <a:pt x="1520952" y="196595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591293" y="6170942"/>
            <a:ext cx="11976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~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$10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99604" y="2305050"/>
            <a:ext cx="1541780" cy="356298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65405" rIns="0" bIns="0" rtlCol="0" vert="horz">
            <a:spAutoFit/>
          </a:bodyPr>
          <a:lstStyle/>
          <a:p>
            <a:pPr algn="just" marL="188595" marR="180340" indent="73025">
              <a:lnSpc>
                <a:spcPct val="100000"/>
              </a:lnSpc>
              <a:spcBef>
                <a:spcPts val="515"/>
              </a:spcBef>
            </a:pPr>
            <a:r>
              <a:rPr dirty="0" sz="1600" spc="-10" b="1">
                <a:solidFill>
                  <a:srgbClr val="1E2D5D"/>
                </a:solidFill>
                <a:latin typeface="Arial"/>
                <a:cs typeface="Arial"/>
              </a:rPr>
              <a:t>Increasing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world-</a:t>
            </a:r>
            <a:r>
              <a:rPr dirty="0" sz="1600" spc="-10" b="1">
                <a:solidFill>
                  <a:srgbClr val="1E2D5D"/>
                </a:solidFill>
                <a:latin typeface="Arial"/>
                <a:cs typeface="Arial"/>
              </a:rPr>
              <a:t>class productivity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Arial"/>
              <a:cs typeface="Arial"/>
            </a:endParaRPr>
          </a:p>
          <a:p>
            <a:pPr algn="ctr" marL="131445" marR="123189" indent="-2540">
              <a:lnSpc>
                <a:spcPct val="100000"/>
              </a:lnSpc>
            </a:pP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USPS</a:t>
            </a:r>
            <a:r>
              <a:rPr dirty="0" sz="1600" spc="-2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already processes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91%</a:t>
            </a:r>
            <a:r>
              <a:rPr dirty="0" sz="1600" spc="-1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of</a:t>
            </a:r>
            <a:r>
              <a:rPr dirty="0" sz="1600" spc="-1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1E2D5D"/>
                </a:solidFill>
                <a:latin typeface="Arial MT"/>
                <a:cs typeface="Arial MT"/>
              </a:rPr>
              <a:t>mail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through automation,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the best in </a:t>
            </a:r>
            <a:r>
              <a:rPr dirty="0" sz="1600" spc="-25">
                <a:solidFill>
                  <a:srgbClr val="1E2D5D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world.</a:t>
            </a:r>
            <a:r>
              <a:rPr dirty="0" sz="1600" spc="-3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Further improvements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will</a:t>
            </a:r>
            <a:r>
              <a:rPr dirty="0" sz="1600" spc="-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E2D5D"/>
                </a:solidFill>
                <a:latin typeface="Arial MT"/>
                <a:cs typeface="Arial MT"/>
              </a:rPr>
              <a:t>be</a:t>
            </a:r>
            <a:r>
              <a:rPr dirty="0" sz="1600" spc="-5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E2D5D"/>
                </a:solidFill>
                <a:latin typeface="Arial MT"/>
                <a:cs typeface="Arial MT"/>
              </a:rPr>
              <a:t>highly challenging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586466" y="2026957"/>
            <a:ext cx="4011929" cy="6267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15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endParaRPr sz="1500">
              <a:latin typeface="Arial"/>
              <a:cs typeface="Arial"/>
            </a:endParaRPr>
          </a:p>
          <a:p>
            <a:pPr marL="203200" indent="-203200">
              <a:lnSpc>
                <a:spcPct val="100000"/>
              </a:lnSpc>
              <a:spcBef>
                <a:spcPts val="7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Continuous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improvement/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Lean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Six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Sigma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52462" y="1436750"/>
            <a:ext cx="8493760" cy="5215255"/>
            <a:chOff x="752462" y="1436750"/>
            <a:chExt cx="8493760" cy="5215255"/>
          </a:xfrm>
        </p:grpSpPr>
        <p:sp>
          <p:nvSpPr>
            <p:cNvPr id="20" name="object 20" descr=""/>
            <p:cNvSpPr/>
            <p:nvPr/>
          </p:nvSpPr>
          <p:spPr>
            <a:xfrm>
              <a:off x="2597645" y="2340101"/>
              <a:ext cx="4597400" cy="0"/>
            </a:xfrm>
            <a:custGeom>
              <a:avLst/>
              <a:gdLst/>
              <a:ahLst/>
              <a:cxnLst/>
              <a:rect l="l" t="t" r="r" b="b"/>
              <a:pathLst>
                <a:path w="4597400" h="0">
                  <a:moveTo>
                    <a:pt x="0" y="0"/>
                  </a:moveTo>
                  <a:lnTo>
                    <a:pt x="4597158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61987" y="1446275"/>
              <a:ext cx="8474710" cy="5196205"/>
            </a:xfrm>
            <a:custGeom>
              <a:avLst/>
              <a:gdLst/>
              <a:ahLst/>
              <a:cxnLst/>
              <a:rect l="l" t="t" r="r" b="b"/>
              <a:pathLst>
                <a:path w="8474710" h="5196205">
                  <a:moveTo>
                    <a:pt x="0" y="0"/>
                  </a:moveTo>
                  <a:lnTo>
                    <a:pt x="0" y="5196090"/>
                  </a:lnTo>
                  <a:lnTo>
                    <a:pt x="8474214" y="5196090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039096" y="6090169"/>
            <a:ext cx="144970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2020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0786" y="514605"/>
            <a:ext cx="33083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900" spc="-2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900" spc="-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900" spc="-1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r>
              <a:rPr dirty="0" sz="900">
                <a:solidFill>
                  <a:srgbClr val="F89A1C"/>
                </a:solidFill>
                <a:latin typeface="Arial MT"/>
                <a:cs typeface="Arial MT"/>
              </a:rPr>
              <a:t>:</a:t>
            </a:r>
            <a:r>
              <a:rPr dirty="0" sz="900" spc="-5">
                <a:solidFill>
                  <a:srgbClr val="F89A1C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89A1C"/>
                </a:solidFill>
                <a:latin typeface="Arial MT"/>
                <a:cs typeface="Arial MT"/>
              </a:rPr>
              <a:t>Workforce/Procurement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66737" y="708659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84048" y="192023"/>
                </a:moveTo>
                <a:lnTo>
                  <a:pt x="379009" y="147796"/>
                </a:lnTo>
                <a:lnTo>
                  <a:pt x="364640" y="107302"/>
                </a:lnTo>
                <a:lnTo>
                  <a:pt x="342060" y="71659"/>
                </a:lnTo>
                <a:lnTo>
                  <a:pt x="312388" y="41987"/>
                </a:lnTo>
                <a:lnTo>
                  <a:pt x="276745" y="19407"/>
                </a:lnTo>
                <a:lnTo>
                  <a:pt x="236251" y="5038"/>
                </a:lnTo>
                <a:lnTo>
                  <a:pt x="192023" y="0"/>
                </a:lnTo>
                <a:lnTo>
                  <a:pt x="148036" y="5038"/>
                </a:lnTo>
                <a:lnTo>
                  <a:pt x="107635" y="19407"/>
                </a:lnTo>
                <a:lnTo>
                  <a:pt x="71979" y="41987"/>
                </a:lnTo>
                <a:lnTo>
                  <a:pt x="42227" y="71659"/>
                </a:lnTo>
                <a:lnTo>
                  <a:pt x="19540" y="107302"/>
                </a:lnTo>
                <a:lnTo>
                  <a:pt x="5078" y="147796"/>
                </a:lnTo>
                <a:lnTo>
                  <a:pt x="0" y="192024"/>
                </a:lnTo>
                <a:lnTo>
                  <a:pt x="5078" y="236011"/>
                </a:lnTo>
                <a:lnTo>
                  <a:pt x="19540" y="276412"/>
                </a:lnTo>
                <a:lnTo>
                  <a:pt x="42227" y="312068"/>
                </a:lnTo>
                <a:lnTo>
                  <a:pt x="71979" y="341820"/>
                </a:lnTo>
                <a:lnTo>
                  <a:pt x="107635" y="364507"/>
                </a:lnTo>
                <a:lnTo>
                  <a:pt x="148036" y="378969"/>
                </a:lnTo>
                <a:lnTo>
                  <a:pt x="192024" y="384048"/>
                </a:lnTo>
                <a:lnTo>
                  <a:pt x="236251" y="378969"/>
                </a:lnTo>
                <a:lnTo>
                  <a:pt x="276745" y="364507"/>
                </a:lnTo>
                <a:lnTo>
                  <a:pt x="312388" y="341820"/>
                </a:lnTo>
                <a:lnTo>
                  <a:pt x="342060" y="312068"/>
                </a:lnTo>
                <a:lnTo>
                  <a:pt x="364640" y="276412"/>
                </a:lnTo>
                <a:lnTo>
                  <a:pt x="379009" y="236011"/>
                </a:lnTo>
                <a:lnTo>
                  <a:pt x="384048" y="192023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318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3/4</a:t>
            </a:r>
            <a:r>
              <a:rPr dirty="0" spc="145">
                <a:solidFill>
                  <a:srgbClr val="FFFFFF"/>
                </a:solidFill>
              </a:rPr>
              <a:t> </a:t>
            </a:r>
            <a:r>
              <a:rPr dirty="0"/>
              <a:t>Increasing</a:t>
            </a:r>
            <a:r>
              <a:rPr dirty="0" spc="-55"/>
              <a:t> </a:t>
            </a:r>
            <a:r>
              <a:rPr dirty="0"/>
              <a:t>workforce</a:t>
            </a:r>
            <a:r>
              <a:rPr dirty="0" spc="-50"/>
              <a:t> </a:t>
            </a:r>
            <a:r>
              <a:rPr dirty="0"/>
              <a:t>flexibility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improving</a:t>
            </a:r>
            <a:r>
              <a:rPr dirty="0" spc="-50"/>
              <a:t> </a:t>
            </a:r>
            <a:r>
              <a:rPr dirty="0"/>
              <a:t>procurement</a:t>
            </a:r>
            <a:r>
              <a:rPr dirty="0" spc="-55"/>
              <a:t> </a:t>
            </a:r>
            <a:r>
              <a:rPr dirty="0"/>
              <a:t>add</a:t>
            </a:r>
            <a:r>
              <a:rPr dirty="0" spc="-50"/>
              <a:t> </a:t>
            </a:r>
            <a:r>
              <a:rPr dirty="0"/>
              <a:t>~</a:t>
            </a:r>
            <a:r>
              <a:rPr dirty="0" spc="-60"/>
              <a:t> </a:t>
            </a:r>
            <a:r>
              <a:rPr dirty="0" spc="-25"/>
              <a:t>$1B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“Actions</a:t>
            </a:r>
            <a:r>
              <a:rPr dirty="0" spc="-50"/>
              <a:t> </a:t>
            </a:r>
            <a:r>
              <a:rPr dirty="0"/>
              <a:t>within</a:t>
            </a:r>
            <a:r>
              <a:rPr dirty="0" spc="-50"/>
              <a:t> </a:t>
            </a:r>
            <a:r>
              <a:rPr dirty="0"/>
              <a:t>Postal</a:t>
            </a:r>
            <a:r>
              <a:rPr dirty="0" spc="-45"/>
              <a:t> </a:t>
            </a:r>
            <a:r>
              <a:rPr dirty="0"/>
              <a:t>Service</a:t>
            </a:r>
            <a:r>
              <a:rPr dirty="0" spc="-50"/>
              <a:t> </a:t>
            </a:r>
            <a:r>
              <a:rPr dirty="0"/>
              <a:t>control”</a:t>
            </a:r>
            <a:r>
              <a:rPr dirty="0" spc="-45"/>
              <a:t> </a:t>
            </a:r>
            <a:r>
              <a:rPr dirty="0" spc="-20"/>
              <a:t>case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38187" y="2391155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9054" rIns="0" bIns="0" rtlCol="0" vert="horz">
            <a:spAutoFit/>
          </a:bodyPr>
          <a:lstStyle/>
          <a:p>
            <a:pPr marL="63500" marR="548005">
              <a:lnSpc>
                <a:spcPct val="100000"/>
              </a:lnSpc>
              <a:spcBef>
                <a:spcPts val="464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Workforce flexibility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91192" y="2618440"/>
            <a:ext cx="30124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employees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up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bargaining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limits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17919" y="4896058"/>
            <a:ext cx="249999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6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531607" y="4875288"/>
            <a:ext cx="1520190" cy="392430"/>
          </a:xfrm>
          <a:custGeom>
            <a:avLst/>
            <a:gdLst/>
            <a:ahLst/>
            <a:cxnLst/>
            <a:rect l="l" t="t" r="r" b="b"/>
            <a:pathLst>
              <a:path w="1520190" h="392429">
                <a:moveTo>
                  <a:pt x="1520190" y="196595"/>
                </a:moveTo>
                <a:lnTo>
                  <a:pt x="1506500" y="159131"/>
                </a:lnTo>
                <a:lnTo>
                  <a:pt x="1467118" y="124086"/>
                </a:lnTo>
                <a:lnTo>
                  <a:pt x="1404576" y="92108"/>
                </a:lnTo>
                <a:lnTo>
                  <a:pt x="1365411" y="77471"/>
                </a:lnTo>
                <a:lnTo>
                  <a:pt x="1321405" y="63845"/>
                </a:lnTo>
                <a:lnTo>
                  <a:pt x="1272874" y="51309"/>
                </a:lnTo>
                <a:lnTo>
                  <a:pt x="1220136" y="39944"/>
                </a:lnTo>
                <a:lnTo>
                  <a:pt x="1163505" y="29832"/>
                </a:lnTo>
                <a:lnTo>
                  <a:pt x="1103299" y="21054"/>
                </a:lnTo>
                <a:lnTo>
                  <a:pt x="1039834" y="13690"/>
                </a:lnTo>
                <a:lnTo>
                  <a:pt x="973427" y="7822"/>
                </a:lnTo>
                <a:lnTo>
                  <a:pt x="904393" y="3530"/>
                </a:lnTo>
                <a:lnTo>
                  <a:pt x="833050" y="896"/>
                </a:lnTo>
                <a:lnTo>
                  <a:pt x="759714" y="0"/>
                </a:lnTo>
                <a:lnTo>
                  <a:pt x="686504" y="896"/>
                </a:lnTo>
                <a:lnTo>
                  <a:pt x="615272" y="3530"/>
                </a:lnTo>
                <a:lnTo>
                  <a:pt x="546337" y="7822"/>
                </a:lnTo>
                <a:lnTo>
                  <a:pt x="480014" y="13690"/>
                </a:lnTo>
                <a:lnTo>
                  <a:pt x="416622" y="21054"/>
                </a:lnTo>
                <a:lnTo>
                  <a:pt x="356478" y="29832"/>
                </a:lnTo>
                <a:lnTo>
                  <a:pt x="299898" y="39944"/>
                </a:lnTo>
                <a:lnTo>
                  <a:pt x="247202" y="51309"/>
                </a:lnTo>
                <a:lnTo>
                  <a:pt x="198705" y="63845"/>
                </a:lnTo>
                <a:lnTo>
                  <a:pt x="154725" y="77471"/>
                </a:lnTo>
                <a:lnTo>
                  <a:pt x="115579" y="92108"/>
                </a:lnTo>
                <a:lnTo>
                  <a:pt x="53061" y="124086"/>
                </a:lnTo>
                <a:lnTo>
                  <a:pt x="13688" y="159131"/>
                </a:lnTo>
                <a:lnTo>
                  <a:pt x="0" y="196596"/>
                </a:lnTo>
                <a:lnTo>
                  <a:pt x="3474" y="215463"/>
                </a:lnTo>
                <a:lnTo>
                  <a:pt x="30322" y="251589"/>
                </a:lnTo>
                <a:lnTo>
                  <a:pt x="81585" y="285024"/>
                </a:lnTo>
                <a:lnTo>
                  <a:pt x="154725" y="315113"/>
                </a:lnTo>
                <a:lnTo>
                  <a:pt x="198705" y="328697"/>
                </a:lnTo>
                <a:lnTo>
                  <a:pt x="247202" y="341200"/>
                </a:lnTo>
                <a:lnTo>
                  <a:pt x="299898" y="352538"/>
                </a:lnTo>
                <a:lnTo>
                  <a:pt x="356478" y="362630"/>
                </a:lnTo>
                <a:lnTo>
                  <a:pt x="416622" y="371394"/>
                </a:lnTo>
                <a:lnTo>
                  <a:pt x="480014" y="378749"/>
                </a:lnTo>
                <a:lnTo>
                  <a:pt x="546337" y="384611"/>
                </a:lnTo>
                <a:lnTo>
                  <a:pt x="615272" y="388900"/>
                </a:lnTo>
                <a:lnTo>
                  <a:pt x="686504" y="391533"/>
                </a:lnTo>
                <a:lnTo>
                  <a:pt x="759714" y="392430"/>
                </a:lnTo>
                <a:lnTo>
                  <a:pt x="833050" y="391533"/>
                </a:lnTo>
                <a:lnTo>
                  <a:pt x="904393" y="388900"/>
                </a:lnTo>
                <a:lnTo>
                  <a:pt x="973427" y="384611"/>
                </a:lnTo>
                <a:lnTo>
                  <a:pt x="1039834" y="378749"/>
                </a:lnTo>
                <a:lnTo>
                  <a:pt x="1103299" y="371394"/>
                </a:lnTo>
                <a:lnTo>
                  <a:pt x="1163505" y="362630"/>
                </a:lnTo>
                <a:lnTo>
                  <a:pt x="1220136" y="352538"/>
                </a:lnTo>
                <a:lnTo>
                  <a:pt x="1272874" y="341200"/>
                </a:lnTo>
                <a:lnTo>
                  <a:pt x="1321405" y="328697"/>
                </a:lnTo>
                <a:lnTo>
                  <a:pt x="1365411" y="315113"/>
                </a:lnTo>
                <a:lnTo>
                  <a:pt x="1404576" y="300528"/>
                </a:lnTo>
                <a:lnTo>
                  <a:pt x="1467118" y="268684"/>
                </a:lnTo>
                <a:lnTo>
                  <a:pt x="1506500" y="233822"/>
                </a:lnTo>
                <a:lnTo>
                  <a:pt x="1520190" y="196595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664444" y="4931166"/>
            <a:ext cx="12547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~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$0.5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8187" y="3897642"/>
            <a:ext cx="1624965" cy="60960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8419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459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Procurement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86466" y="3837693"/>
            <a:ext cx="482917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transportation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efficiency</a:t>
            </a: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Improve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vendor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supplies,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services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other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IT)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99166" y="2862332"/>
            <a:ext cx="451866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7500"/>
              <a:buChar char="▪"/>
              <a:tabLst>
                <a:tab pos="1905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Takes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advantage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natural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attrition</a:t>
            </a:r>
            <a:endParaRPr sz="1600">
              <a:latin typeface="Arial MT"/>
              <a:cs typeface="Arial MT"/>
            </a:endParaRPr>
          </a:p>
          <a:p>
            <a:pPr marL="2031364">
              <a:lnSpc>
                <a:spcPct val="100000"/>
              </a:lnSpc>
              <a:spcBef>
                <a:spcPts val="1445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Total</a:t>
            </a:r>
            <a:r>
              <a:rPr dirty="0" sz="16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income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531607" y="3268992"/>
            <a:ext cx="1520190" cy="392430"/>
          </a:xfrm>
          <a:custGeom>
            <a:avLst/>
            <a:gdLst/>
            <a:ahLst/>
            <a:cxnLst/>
            <a:rect l="l" t="t" r="r" b="b"/>
            <a:pathLst>
              <a:path w="1520190" h="392429">
                <a:moveTo>
                  <a:pt x="1520190" y="195833"/>
                </a:moveTo>
                <a:lnTo>
                  <a:pt x="1506500" y="158607"/>
                </a:lnTo>
                <a:lnTo>
                  <a:pt x="1467118" y="123745"/>
                </a:lnTo>
                <a:lnTo>
                  <a:pt x="1404576" y="91901"/>
                </a:lnTo>
                <a:lnTo>
                  <a:pt x="1365411" y="77316"/>
                </a:lnTo>
                <a:lnTo>
                  <a:pt x="1321405" y="63732"/>
                </a:lnTo>
                <a:lnTo>
                  <a:pt x="1272874" y="51229"/>
                </a:lnTo>
                <a:lnTo>
                  <a:pt x="1220136" y="39891"/>
                </a:lnTo>
                <a:lnTo>
                  <a:pt x="1163505" y="29799"/>
                </a:lnTo>
                <a:lnTo>
                  <a:pt x="1103299" y="21035"/>
                </a:lnTo>
                <a:lnTo>
                  <a:pt x="1039834" y="13680"/>
                </a:lnTo>
                <a:lnTo>
                  <a:pt x="973427" y="7818"/>
                </a:lnTo>
                <a:lnTo>
                  <a:pt x="904393" y="3529"/>
                </a:lnTo>
                <a:lnTo>
                  <a:pt x="833050" y="896"/>
                </a:lnTo>
                <a:lnTo>
                  <a:pt x="759714" y="0"/>
                </a:lnTo>
                <a:lnTo>
                  <a:pt x="686504" y="896"/>
                </a:lnTo>
                <a:lnTo>
                  <a:pt x="615272" y="3529"/>
                </a:lnTo>
                <a:lnTo>
                  <a:pt x="546337" y="7818"/>
                </a:lnTo>
                <a:lnTo>
                  <a:pt x="480014" y="13680"/>
                </a:lnTo>
                <a:lnTo>
                  <a:pt x="416622" y="21035"/>
                </a:lnTo>
                <a:lnTo>
                  <a:pt x="356478" y="29799"/>
                </a:lnTo>
                <a:lnTo>
                  <a:pt x="299898" y="39891"/>
                </a:lnTo>
                <a:lnTo>
                  <a:pt x="247202" y="51229"/>
                </a:lnTo>
                <a:lnTo>
                  <a:pt x="198705" y="63732"/>
                </a:lnTo>
                <a:lnTo>
                  <a:pt x="154725" y="77316"/>
                </a:lnTo>
                <a:lnTo>
                  <a:pt x="115579" y="91901"/>
                </a:lnTo>
                <a:lnTo>
                  <a:pt x="53061" y="123745"/>
                </a:lnTo>
                <a:lnTo>
                  <a:pt x="13688" y="158607"/>
                </a:lnTo>
                <a:lnTo>
                  <a:pt x="0" y="195834"/>
                </a:lnTo>
                <a:lnTo>
                  <a:pt x="3474" y="214709"/>
                </a:lnTo>
                <a:lnTo>
                  <a:pt x="30322" y="250890"/>
                </a:lnTo>
                <a:lnTo>
                  <a:pt x="81585" y="284421"/>
                </a:lnTo>
                <a:lnTo>
                  <a:pt x="154725" y="314632"/>
                </a:lnTo>
                <a:lnTo>
                  <a:pt x="198705" y="328283"/>
                </a:lnTo>
                <a:lnTo>
                  <a:pt x="247202" y="340852"/>
                </a:lnTo>
                <a:lnTo>
                  <a:pt x="299898" y="352257"/>
                </a:lnTo>
                <a:lnTo>
                  <a:pt x="356478" y="362412"/>
                </a:lnTo>
                <a:lnTo>
                  <a:pt x="416622" y="371235"/>
                </a:lnTo>
                <a:lnTo>
                  <a:pt x="480014" y="378642"/>
                </a:lnTo>
                <a:lnTo>
                  <a:pt x="546337" y="384548"/>
                </a:lnTo>
                <a:lnTo>
                  <a:pt x="615272" y="388871"/>
                </a:lnTo>
                <a:lnTo>
                  <a:pt x="686504" y="391526"/>
                </a:lnTo>
                <a:lnTo>
                  <a:pt x="759714" y="392430"/>
                </a:lnTo>
                <a:lnTo>
                  <a:pt x="833050" y="391526"/>
                </a:lnTo>
                <a:lnTo>
                  <a:pt x="904393" y="388871"/>
                </a:lnTo>
                <a:lnTo>
                  <a:pt x="973427" y="384548"/>
                </a:lnTo>
                <a:lnTo>
                  <a:pt x="1039834" y="378642"/>
                </a:lnTo>
                <a:lnTo>
                  <a:pt x="1103299" y="371235"/>
                </a:lnTo>
                <a:lnTo>
                  <a:pt x="1163505" y="362412"/>
                </a:lnTo>
                <a:lnTo>
                  <a:pt x="1220136" y="352257"/>
                </a:lnTo>
                <a:lnTo>
                  <a:pt x="1272874" y="340852"/>
                </a:lnTo>
                <a:lnTo>
                  <a:pt x="1321405" y="328283"/>
                </a:lnTo>
                <a:lnTo>
                  <a:pt x="1365411" y="314632"/>
                </a:lnTo>
                <a:lnTo>
                  <a:pt x="1404576" y="299984"/>
                </a:lnTo>
                <a:lnTo>
                  <a:pt x="1467118" y="268029"/>
                </a:lnTo>
                <a:lnTo>
                  <a:pt x="1506500" y="233089"/>
                </a:lnTo>
                <a:lnTo>
                  <a:pt x="1520190" y="195833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664444" y="3324866"/>
            <a:ext cx="12547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~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$0.5</a:t>
            </a:r>
            <a:r>
              <a:rPr dirty="0" sz="16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billion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1987" y="1434083"/>
            <a:ext cx="8474710" cy="492759"/>
          </a:xfrm>
          <a:custGeom>
            <a:avLst/>
            <a:gdLst/>
            <a:ahLst/>
            <a:cxnLst/>
            <a:rect l="l" t="t" r="r" b="b"/>
            <a:pathLst>
              <a:path w="8474710" h="492760">
                <a:moveTo>
                  <a:pt x="8474214" y="492251"/>
                </a:moveTo>
                <a:lnTo>
                  <a:pt x="8474214" y="0"/>
                </a:lnTo>
                <a:lnTo>
                  <a:pt x="0" y="0"/>
                </a:lnTo>
                <a:lnTo>
                  <a:pt x="0" y="492252"/>
                </a:lnTo>
                <a:lnTo>
                  <a:pt x="8474214" y="49225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25482" y="1540259"/>
            <a:ext cx="654748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Postal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flexibility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procurement</a:t>
            </a:r>
            <a:r>
              <a:rPr dirty="0" sz="16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improvements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86466" y="2026957"/>
            <a:ext cx="4904740" cy="6267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500" b="1">
                <a:solidFill>
                  <a:srgbClr val="231F20"/>
                </a:solidFill>
                <a:latin typeface="Arial"/>
                <a:cs typeface="Arial"/>
              </a:rPr>
              <a:t>Key</a:t>
            </a:r>
            <a:r>
              <a:rPr dirty="0" sz="15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231F20"/>
                </a:solidFill>
                <a:latin typeface="Arial"/>
                <a:cs typeface="Arial"/>
              </a:rPr>
              <a:t>actions</a:t>
            </a:r>
            <a:endParaRPr sz="1500">
              <a:latin typeface="Arial"/>
              <a:cs typeface="Arial"/>
            </a:endParaRPr>
          </a:p>
          <a:p>
            <a:pPr marL="203200" indent="-203200">
              <a:lnSpc>
                <a:spcPct val="100000"/>
              </a:lnSpc>
              <a:spcBef>
                <a:spcPts val="7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career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employees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leave,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replace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non-career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52462" y="1436750"/>
            <a:ext cx="8493760" cy="5215255"/>
            <a:chOff x="752462" y="1436750"/>
            <a:chExt cx="8493760" cy="5215255"/>
          </a:xfrm>
        </p:grpSpPr>
        <p:sp>
          <p:nvSpPr>
            <p:cNvPr id="19" name="object 19" descr=""/>
            <p:cNvSpPr/>
            <p:nvPr/>
          </p:nvSpPr>
          <p:spPr>
            <a:xfrm>
              <a:off x="2597645" y="2340101"/>
              <a:ext cx="4989195" cy="0"/>
            </a:xfrm>
            <a:custGeom>
              <a:avLst/>
              <a:gdLst/>
              <a:ahLst/>
              <a:cxnLst/>
              <a:rect l="l" t="t" r="r" b="b"/>
              <a:pathLst>
                <a:path w="4989195" h="0">
                  <a:moveTo>
                    <a:pt x="0" y="0"/>
                  </a:moveTo>
                  <a:lnTo>
                    <a:pt x="498882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61987" y="1446275"/>
              <a:ext cx="8474710" cy="5196205"/>
            </a:xfrm>
            <a:custGeom>
              <a:avLst/>
              <a:gdLst/>
              <a:ahLst/>
              <a:cxnLst/>
              <a:rect l="l" t="t" r="r" b="b"/>
              <a:pathLst>
                <a:path w="8474710" h="5196205">
                  <a:moveTo>
                    <a:pt x="0" y="0"/>
                  </a:moveTo>
                  <a:lnTo>
                    <a:pt x="0" y="5196090"/>
                  </a:lnTo>
                  <a:lnTo>
                    <a:pt x="8474214" y="5196090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4032" y="6944371"/>
            <a:ext cx="265049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National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On-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roll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Complement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93978" y="1875091"/>
            <a:ext cx="2832100" cy="4370705"/>
            <a:chOff x="693978" y="1875091"/>
            <a:chExt cx="2832100" cy="4370705"/>
          </a:xfrm>
        </p:grpSpPr>
        <p:sp>
          <p:nvSpPr>
            <p:cNvPr id="3" name="object 3" descr=""/>
            <p:cNvSpPr/>
            <p:nvPr/>
          </p:nvSpPr>
          <p:spPr>
            <a:xfrm>
              <a:off x="698741" y="1879854"/>
              <a:ext cx="2822575" cy="4361180"/>
            </a:xfrm>
            <a:custGeom>
              <a:avLst/>
              <a:gdLst/>
              <a:ahLst/>
              <a:cxnLst/>
              <a:rect l="l" t="t" r="r" b="b"/>
              <a:pathLst>
                <a:path w="2822575" h="4361180">
                  <a:moveTo>
                    <a:pt x="0" y="0"/>
                  </a:moveTo>
                  <a:lnTo>
                    <a:pt x="0" y="4360938"/>
                  </a:lnTo>
                  <a:lnTo>
                    <a:pt x="2822448" y="4360938"/>
                  </a:lnTo>
                  <a:lnTo>
                    <a:pt x="282244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52309" y="2618994"/>
              <a:ext cx="2284095" cy="3246120"/>
            </a:xfrm>
            <a:custGeom>
              <a:avLst/>
              <a:gdLst/>
              <a:ahLst/>
              <a:cxnLst/>
              <a:rect l="l" t="t" r="r" b="b"/>
              <a:pathLst>
                <a:path w="2284095" h="3246120">
                  <a:moveTo>
                    <a:pt x="0" y="0"/>
                  </a:moveTo>
                  <a:lnTo>
                    <a:pt x="0" y="3246120"/>
                  </a:lnTo>
                  <a:lnTo>
                    <a:pt x="2283714" y="324612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5230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2375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435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7580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6397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27847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08441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79891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60485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31935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81252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83979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16457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36023" y="5817107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6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52309" y="3352038"/>
              <a:ext cx="171450" cy="295275"/>
            </a:xfrm>
            <a:custGeom>
              <a:avLst/>
              <a:gdLst/>
              <a:ahLst/>
              <a:cxnLst/>
              <a:rect l="l" t="t" r="r" b="b"/>
              <a:pathLst>
                <a:path w="171450" h="295275">
                  <a:moveTo>
                    <a:pt x="0" y="0"/>
                  </a:moveTo>
                  <a:lnTo>
                    <a:pt x="38100" y="57150"/>
                  </a:lnTo>
                  <a:lnTo>
                    <a:pt x="85344" y="114300"/>
                  </a:lnTo>
                  <a:lnTo>
                    <a:pt x="104394" y="152400"/>
                  </a:lnTo>
                  <a:lnTo>
                    <a:pt x="133350" y="190500"/>
                  </a:lnTo>
                  <a:lnTo>
                    <a:pt x="152400" y="237744"/>
                  </a:lnTo>
                  <a:lnTo>
                    <a:pt x="171450" y="294894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23759" y="3646944"/>
              <a:ext cx="180975" cy="885825"/>
            </a:xfrm>
            <a:custGeom>
              <a:avLst/>
              <a:gdLst/>
              <a:ahLst/>
              <a:cxnLst/>
              <a:rect l="l" t="t" r="r" b="b"/>
              <a:pathLst>
                <a:path w="180975" h="885825">
                  <a:moveTo>
                    <a:pt x="0" y="0"/>
                  </a:moveTo>
                  <a:lnTo>
                    <a:pt x="19050" y="85344"/>
                  </a:lnTo>
                  <a:lnTo>
                    <a:pt x="47244" y="180594"/>
                  </a:lnTo>
                  <a:lnTo>
                    <a:pt x="66294" y="285750"/>
                  </a:lnTo>
                  <a:lnTo>
                    <a:pt x="85344" y="409194"/>
                  </a:lnTo>
                  <a:lnTo>
                    <a:pt x="132588" y="646938"/>
                  </a:lnTo>
                  <a:lnTo>
                    <a:pt x="161544" y="771144"/>
                  </a:lnTo>
                  <a:lnTo>
                    <a:pt x="180594" y="885444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034" y="4041863"/>
              <a:ext cx="199999" cy="666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223759" y="4094238"/>
              <a:ext cx="180975" cy="1028065"/>
            </a:xfrm>
            <a:custGeom>
              <a:avLst/>
              <a:gdLst/>
              <a:ahLst/>
              <a:cxnLst/>
              <a:rect l="l" t="t" r="r" b="b"/>
              <a:pathLst>
                <a:path w="180975" h="1028064">
                  <a:moveTo>
                    <a:pt x="0" y="0"/>
                  </a:moveTo>
                  <a:lnTo>
                    <a:pt x="9144" y="38100"/>
                  </a:lnTo>
                  <a:lnTo>
                    <a:pt x="19050" y="76200"/>
                  </a:lnTo>
                  <a:lnTo>
                    <a:pt x="47244" y="181356"/>
                  </a:lnTo>
                  <a:lnTo>
                    <a:pt x="66294" y="313944"/>
                  </a:lnTo>
                  <a:lnTo>
                    <a:pt x="85344" y="447294"/>
                  </a:lnTo>
                  <a:lnTo>
                    <a:pt x="114300" y="599694"/>
                  </a:lnTo>
                  <a:lnTo>
                    <a:pt x="132588" y="742950"/>
                  </a:lnTo>
                  <a:lnTo>
                    <a:pt x="161544" y="894588"/>
                  </a:lnTo>
                  <a:lnTo>
                    <a:pt x="180594" y="1027938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04353" y="2628150"/>
              <a:ext cx="1931670" cy="1932939"/>
            </a:xfrm>
            <a:custGeom>
              <a:avLst/>
              <a:gdLst/>
              <a:ahLst/>
              <a:cxnLst/>
              <a:rect l="l" t="t" r="r" b="b"/>
              <a:pathLst>
                <a:path w="1931670" h="1932939">
                  <a:moveTo>
                    <a:pt x="0" y="1932431"/>
                  </a:moveTo>
                  <a:lnTo>
                    <a:pt x="38099" y="1866137"/>
                  </a:lnTo>
                  <a:lnTo>
                    <a:pt x="85343" y="1799081"/>
                  </a:lnTo>
                  <a:lnTo>
                    <a:pt x="123443" y="1732787"/>
                  </a:lnTo>
                  <a:lnTo>
                    <a:pt x="171449" y="1684781"/>
                  </a:lnTo>
                  <a:lnTo>
                    <a:pt x="218694" y="1647443"/>
                  </a:lnTo>
                  <a:lnTo>
                    <a:pt x="256794" y="1628393"/>
                  </a:lnTo>
                  <a:lnTo>
                    <a:pt x="304800" y="1609343"/>
                  </a:lnTo>
                  <a:lnTo>
                    <a:pt x="352044" y="1580387"/>
                  </a:lnTo>
                  <a:lnTo>
                    <a:pt x="437388" y="1523237"/>
                  </a:lnTo>
                  <a:lnTo>
                    <a:pt x="523494" y="1456943"/>
                  </a:lnTo>
                  <a:lnTo>
                    <a:pt x="608838" y="1370837"/>
                  </a:lnTo>
                  <a:lnTo>
                    <a:pt x="704088" y="1266443"/>
                  </a:lnTo>
                  <a:lnTo>
                    <a:pt x="752094" y="1209293"/>
                  </a:lnTo>
                  <a:lnTo>
                    <a:pt x="789431" y="1142237"/>
                  </a:lnTo>
                  <a:lnTo>
                    <a:pt x="875538" y="999743"/>
                  </a:lnTo>
                  <a:lnTo>
                    <a:pt x="960882" y="857249"/>
                  </a:lnTo>
                  <a:lnTo>
                    <a:pt x="1056132" y="713993"/>
                  </a:lnTo>
                  <a:lnTo>
                    <a:pt x="1075182" y="675893"/>
                  </a:lnTo>
                  <a:lnTo>
                    <a:pt x="1104138" y="628649"/>
                  </a:lnTo>
                  <a:lnTo>
                    <a:pt x="1142238" y="523493"/>
                  </a:lnTo>
                  <a:lnTo>
                    <a:pt x="1161288" y="476249"/>
                  </a:lnTo>
                  <a:lnTo>
                    <a:pt x="1180337" y="448055"/>
                  </a:lnTo>
                  <a:lnTo>
                    <a:pt x="1208531" y="419099"/>
                  </a:lnTo>
                  <a:lnTo>
                    <a:pt x="1227581" y="419099"/>
                  </a:lnTo>
                  <a:lnTo>
                    <a:pt x="1236725" y="429005"/>
                  </a:lnTo>
                  <a:lnTo>
                    <a:pt x="1246631" y="438149"/>
                  </a:lnTo>
                  <a:lnTo>
                    <a:pt x="1274826" y="486155"/>
                  </a:lnTo>
                  <a:lnTo>
                    <a:pt x="1293876" y="552449"/>
                  </a:lnTo>
                  <a:lnTo>
                    <a:pt x="1312926" y="628649"/>
                  </a:lnTo>
                  <a:lnTo>
                    <a:pt x="1341882" y="704849"/>
                  </a:lnTo>
                  <a:lnTo>
                    <a:pt x="1360932" y="761999"/>
                  </a:lnTo>
                  <a:lnTo>
                    <a:pt x="1389126" y="809243"/>
                  </a:lnTo>
                  <a:lnTo>
                    <a:pt x="1399032" y="828293"/>
                  </a:lnTo>
                  <a:lnTo>
                    <a:pt x="1408176" y="838199"/>
                  </a:lnTo>
                  <a:lnTo>
                    <a:pt x="1427226" y="838199"/>
                  </a:lnTo>
                  <a:lnTo>
                    <a:pt x="1456182" y="819149"/>
                  </a:lnTo>
                  <a:lnTo>
                    <a:pt x="1475232" y="790193"/>
                  </a:lnTo>
                  <a:lnTo>
                    <a:pt x="1494282" y="742949"/>
                  </a:lnTo>
                  <a:lnTo>
                    <a:pt x="1532382" y="647699"/>
                  </a:lnTo>
                  <a:lnTo>
                    <a:pt x="1560576" y="599693"/>
                  </a:lnTo>
                  <a:lnTo>
                    <a:pt x="1579626" y="561593"/>
                  </a:lnTo>
                  <a:lnTo>
                    <a:pt x="1664970" y="419099"/>
                  </a:lnTo>
                  <a:lnTo>
                    <a:pt x="1760220" y="276605"/>
                  </a:lnTo>
                  <a:lnTo>
                    <a:pt x="1931670" y="0"/>
                  </a:lnTo>
                </a:path>
              </a:pathLst>
            </a:custGeom>
            <a:ln w="28549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404353" y="4265688"/>
              <a:ext cx="1931670" cy="1171575"/>
            </a:xfrm>
            <a:custGeom>
              <a:avLst/>
              <a:gdLst/>
              <a:ahLst/>
              <a:cxnLst/>
              <a:rect l="l" t="t" r="r" b="b"/>
              <a:pathLst>
                <a:path w="1931670" h="1171575">
                  <a:moveTo>
                    <a:pt x="0" y="837438"/>
                  </a:moveTo>
                  <a:lnTo>
                    <a:pt x="19050" y="885444"/>
                  </a:lnTo>
                  <a:lnTo>
                    <a:pt x="38100" y="942594"/>
                  </a:lnTo>
                  <a:lnTo>
                    <a:pt x="85344" y="1046988"/>
                  </a:lnTo>
                  <a:lnTo>
                    <a:pt x="104394" y="1104138"/>
                  </a:lnTo>
                  <a:lnTo>
                    <a:pt x="123444" y="1142238"/>
                  </a:lnTo>
                  <a:lnTo>
                    <a:pt x="152400" y="1161288"/>
                  </a:lnTo>
                  <a:lnTo>
                    <a:pt x="171450" y="1171194"/>
                  </a:lnTo>
                  <a:lnTo>
                    <a:pt x="180594" y="1161288"/>
                  </a:lnTo>
                  <a:lnTo>
                    <a:pt x="190500" y="1152144"/>
                  </a:lnTo>
                  <a:lnTo>
                    <a:pt x="218694" y="1104138"/>
                  </a:lnTo>
                  <a:lnTo>
                    <a:pt x="237744" y="1046988"/>
                  </a:lnTo>
                  <a:lnTo>
                    <a:pt x="256794" y="970788"/>
                  </a:lnTo>
                  <a:lnTo>
                    <a:pt x="285750" y="894588"/>
                  </a:lnTo>
                  <a:lnTo>
                    <a:pt x="304800" y="828294"/>
                  </a:lnTo>
                  <a:lnTo>
                    <a:pt x="332994" y="771144"/>
                  </a:lnTo>
                  <a:lnTo>
                    <a:pt x="371094" y="733044"/>
                  </a:lnTo>
                  <a:lnTo>
                    <a:pt x="399288" y="742188"/>
                  </a:lnTo>
                  <a:lnTo>
                    <a:pt x="418338" y="752094"/>
                  </a:lnTo>
                  <a:lnTo>
                    <a:pt x="437388" y="780288"/>
                  </a:lnTo>
                  <a:lnTo>
                    <a:pt x="456438" y="809244"/>
                  </a:lnTo>
                  <a:lnTo>
                    <a:pt x="475488" y="828294"/>
                  </a:lnTo>
                  <a:lnTo>
                    <a:pt x="504444" y="847344"/>
                  </a:lnTo>
                  <a:lnTo>
                    <a:pt x="523494" y="847344"/>
                  </a:lnTo>
                  <a:lnTo>
                    <a:pt x="542544" y="837438"/>
                  </a:lnTo>
                  <a:lnTo>
                    <a:pt x="570738" y="818388"/>
                  </a:lnTo>
                  <a:lnTo>
                    <a:pt x="608838" y="771144"/>
                  </a:lnTo>
                  <a:lnTo>
                    <a:pt x="656844" y="713993"/>
                  </a:lnTo>
                  <a:lnTo>
                    <a:pt x="685038" y="694943"/>
                  </a:lnTo>
                  <a:lnTo>
                    <a:pt x="704088" y="675893"/>
                  </a:lnTo>
                  <a:lnTo>
                    <a:pt x="752094" y="656843"/>
                  </a:lnTo>
                  <a:lnTo>
                    <a:pt x="789432" y="646938"/>
                  </a:lnTo>
                  <a:lnTo>
                    <a:pt x="827532" y="646938"/>
                  </a:lnTo>
                  <a:lnTo>
                    <a:pt x="875538" y="637793"/>
                  </a:lnTo>
                  <a:lnTo>
                    <a:pt x="960882" y="599694"/>
                  </a:lnTo>
                  <a:lnTo>
                    <a:pt x="1056132" y="561594"/>
                  </a:lnTo>
                  <a:lnTo>
                    <a:pt x="1142238" y="533399"/>
                  </a:lnTo>
                  <a:lnTo>
                    <a:pt x="1227582" y="495299"/>
                  </a:lnTo>
                  <a:lnTo>
                    <a:pt x="1312926" y="447293"/>
                  </a:lnTo>
                  <a:lnTo>
                    <a:pt x="1408176" y="390143"/>
                  </a:lnTo>
                  <a:lnTo>
                    <a:pt x="1456182" y="352043"/>
                  </a:lnTo>
                  <a:lnTo>
                    <a:pt x="1494282" y="304799"/>
                  </a:lnTo>
                  <a:lnTo>
                    <a:pt x="1532382" y="256793"/>
                  </a:lnTo>
                  <a:lnTo>
                    <a:pt x="1579626" y="218693"/>
                  </a:lnTo>
                  <a:lnTo>
                    <a:pt x="1627632" y="190499"/>
                  </a:lnTo>
                  <a:lnTo>
                    <a:pt x="1664970" y="171449"/>
                  </a:lnTo>
                  <a:lnTo>
                    <a:pt x="1712976" y="152399"/>
                  </a:lnTo>
                  <a:lnTo>
                    <a:pt x="1760220" y="123443"/>
                  </a:lnTo>
                  <a:lnTo>
                    <a:pt x="1846326" y="66293"/>
                  </a:lnTo>
                  <a:lnTo>
                    <a:pt x="1931670" y="0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52309" y="2619756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52309" y="33528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52309" y="40957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52309" y="482955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52309" y="55626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52309" y="586740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5" h="0">
                  <a:moveTo>
                    <a:pt x="0" y="0"/>
                  </a:moveTo>
                  <a:lnTo>
                    <a:pt x="4343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2776" y="5608904"/>
              <a:ext cx="155828" cy="104775"/>
            </a:xfrm>
            <a:prstGeom prst="rect">
              <a:avLst/>
            </a:prstGeom>
          </p:spPr>
        </p:pic>
      </p:grpSp>
      <p:sp>
        <p:nvSpPr>
          <p:cNvPr id="32" name="object 32" descr=""/>
          <p:cNvSpPr/>
          <p:nvPr/>
        </p:nvSpPr>
        <p:spPr>
          <a:xfrm>
            <a:off x="6560045" y="1879854"/>
            <a:ext cx="2822575" cy="4361180"/>
          </a:xfrm>
          <a:custGeom>
            <a:avLst/>
            <a:gdLst/>
            <a:ahLst/>
            <a:cxnLst/>
            <a:rect l="l" t="t" r="r" b="b"/>
            <a:pathLst>
              <a:path w="2822575" h="4361180">
                <a:moveTo>
                  <a:pt x="0" y="0"/>
                </a:moveTo>
                <a:lnTo>
                  <a:pt x="0" y="4360938"/>
                </a:lnTo>
                <a:lnTo>
                  <a:pt x="2822448" y="4360938"/>
                </a:lnTo>
                <a:lnTo>
                  <a:pt x="28224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629393" y="1879854"/>
            <a:ext cx="2822575" cy="4361180"/>
          </a:xfrm>
          <a:custGeom>
            <a:avLst/>
            <a:gdLst/>
            <a:ahLst/>
            <a:cxnLst/>
            <a:rect l="l" t="t" r="r" b="b"/>
            <a:pathLst>
              <a:path w="2822575" h="4361180">
                <a:moveTo>
                  <a:pt x="0" y="0"/>
                </a:moveTo>
                <a:lnTo>
                  <a:pt x="0" y="4360938"/>
                </a:lnTo>
                <a:lnTo>
                  <a:pt x="2822448" y="4360938"/>
                </a:lnTo>
                <a:lnTo>
                  <a:pt x="2822448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125459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“Actions</a:t>
            </a:r>
            <a:r>
              <a:rPr dirty="0" spc="-40"/>
              <a:t> </a:t>
            </a:r>
            <a:r>
              <a:rPr dirty="0"/>
              <a:t>within</a:t>
            </a:r>
            <a:r>
              <a:rPr dirty="0" spc="-40"/>
              <a:t> </a:t>
            </a:r>
            <a:r>
              <a:rPr dirty="0"/>
              <a:t>Postal</a:t>
            </a:r>
            <a:r>
              <a:rPr dirty="0" spc="-40"/>
              <a:t> </a:t>
            </a:r>
            <a:r>
              <a:rPr dirty="0"/>
              <a:t>Service</a:t>
            </a:r>
            <a:r>
              <a:rPr dirty="0" spc="-40"/>
              <a:t> </a:t>
            </a:r>
            <a:r>
              <a:rPr dirty="0"/>
              <a:t>control”</a:t>
            </a:r>
            <a:r>
              <a:rPr dirty="0" spc="-40"/>
              <a:t> </a:t>
            </a:r>
            <a:r>
              <a:rPr dirty="0"/>
              <a:t>case</a:t>
            </a:r>
            <a:r>
              <a:rPr dirty="0" spc="-40"/>
              <a:t> </a:t>
            </a:r>
            <a:r>
              <a:rPr dirty="0"/>
              <a:t>leads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loss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25"/>
              <a:t>$15 </a:t>
            </a:r>
            <a:r>
              <a:rPr dirty="0"/>
              <a:t>Billion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cumulative</a:t>
            </a:r>
            <a:r>
              <a:rPr dirty="0" spc="-35"/>
              <a:t> </a:t>
            </a:r>
            <a:r>
              <a:rPr dirty="0"/>
              <a:t>losses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$115</a:t>
            </a:r>
            <a:r>
              <a:rPr dirty="0" spc="-35"/>
              <a:t> </a:t>
            </a:r>
            <a:r>
              <a:rPr dirty="0"/>
              <a:t>Billion</a:t>
            </a:r>
            <a:r>
              <a:rPr dirty="0" spc="-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2020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798812" y="3256351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98812" y="3999260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98812" y="4733006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70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98812" y="5466129"/>
            <a:ext cx="1663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65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</a:pP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68849" y="5952990"/>
            <a:ext cx="24523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209786" y="4957832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314" sz="18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baseline="2314" sz="1800" spc="60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+1.2%</a:t>
            </a:r>
            <a:endParaRPr sz="1200">
              <a:latin typeface="Arial"/>
              <a:cs typeface="Arial"/>
            </a:endParaRPr>
          </a:p>
          <a:p>
            <a:pPr marL="768350">
              <a:lnSpc>
                <a:spcPct val="100000"/>
              </a:lnSpc>
            </a:pPr>
            <a:r>
              <a:rPr dirty="0" sz="1200" spc="-10" b="1">
                <a:solidFill>
                  <a:srgbClr val="2F67B1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2F67B1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490964" y="3580136"/>
            <a:ext cx="944244" cy="38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05"/>
              </a:lnSpc>
              <a:spcBef>
                <a:spcPts val="100"/>
              </a:spcBef>
            </a:pPr>
            <a:r>
              <a:rPr dirty="0" sz="1200" b="1">
                <a:solidFill>
                  <a:srgbClr val="1E2D5D"/>
                </a:solidFill>
                <a:latin typeface="Arial"/>
                <a:cs typeface="Arial"/>
              </a:rPr>
              <a:t>Cost</a:t>
            </a:r>
            <a:r>
              <a:rPr dirty="0" sz="1200" spc="38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baseline="2314" sz="1800" spc="-15" b="1">
                <a:solidFill>
                  <a:srgbClr val="1E2D5D"/>
                </a:solidFill>
                <a:latin typeface="Arial"/>
                <a:cs typeface="Arial"/>
              </a:rPr>
              <a:t>+1.5%</a:t>
            </a:r>
            <a:endParaRPr baseline="2314" sz="1800">
              <a:latin typeface="Arial"/>
              <a:cs typeface="Arial"/>
            </a:endParaRPr>
          </a:p>
          <a:p>
            <a:pPr marL="468630">
              <a:lnSpc>
                <a:spcPts val="1405"/>
              </a:lnSpc>
            </a:pP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p.a.</a:t>
            </a:r>
            <a:r>
              <a:rPr dirty="0" baseline="27777" sz="1200" spc="-15" b="1">
                <a:solidFill>
                  <a:srgbClr val="1E2D5D"/>
                </a:solidFill>
                <a:latin typeface="Arial"/>
                <a:cs typeface="Arial"/>
              </a:rPr>
              <a:t>1</a:t>
            </a:r>
            <a:endParaRPr baseline="27777" sz="12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54032" y="1518161"/>
            <a:ext cx="7366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$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98741" y="1875091"/>
            <a:ext cx="2822575" cy="44958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3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0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Revenue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cost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629393" y="1875091"/>
            <a:ext cx="2822575" cy="44958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3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900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annual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loss</a:t>
            </a:r>
            <a:r>
              <a:rPr dirty="0" sz="14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forecast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60045" y="1875091"/>
            <a:ext cx="2822575" cy="44958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1143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00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Cumulative</a:t>
            </a:r>
            <a:r>
              <a:rPr dirty="0" sz="1400" spc="-5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losses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6618909" y="2622816"/>
            <a:ext cx="2360295" cy="3260090"/>
            <a:chOff x="6618909" y="2622816"/>
            <a:chExt cx="2360295" cy="3260090"/>
          </a:xfrm>
        </p:grpSpPr>
        <p:sp>
          <p:nvSpPr>
            <p:cNvPr id="47" name="object 47" descr=""/>
            <p:cNvSpPr/>
            <p:nvPr/>
          </p:nvSpPr>
          <p:spPr>
            <a:xfrm>
              <a:off x="6652247" y="5753874"/>
              <a:ext cx="124460" cy="114300"/>
            </a:xfrm>
            <a:custGeom>
              <a:avLst/>
              <a:gdLst/>
              <a:ahLst/>
              <a:cxnLst/>
              <a:rect l="l" t="t" r="r" b="b"/>
              <a:pathLst>
                <a:path w="124459" h="114300">
                  <a:moveTo>
                    <a:pt x="0" y="114300"/>
                  </a:moveTo>
                  <a:lnTo>
                    <a:pt x="0" y="0"/>
                  </a:lnTo>
                  <a:lnTo>
                    <a:pt x="124205" y="0"/>
                  </a:lnTo>
                  <a:lnTo>
                    <a:pt x="124205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823697" y="2622816"/>
              <a:ext cx="2113280" cy="3245485"/>
            </a:xfrm>
            <a:custGeom>
              <a:avLst/>
              <a:gdLst/>
              <a:ahLst/>
              <a:cxnLst/>
              <a:rect l="l" t="t" r="r" b="b"/>
              <a:pathLst>
                <a:path w="2113279" h="3245485">
                  <a:moveTo>
                    <a:pt x="114300" y="3045714"/>
                  </a:moveTo>
                  <a:lnTo>
                    <a:pt x="0" y="3045714"/>
                  </a:lnTo>
                  <a:lnTo>
                    <a:pt x="0" y="3245358"/>
                  </a:lnTo>
                  <a:lnTo>
                    <a:pt x="114300" y="3245358"/>
                  </a:lnTo>
                  <a:lnTo>
                    <a:pt x="114300" y="3045714"/>
                  </a:lnTo>
                  <a:close/>
                </a:path>
                <a:path w="2113279" h="3245485">
                  <a:moveTo>
                    <a:pt x="285762" y="3064764"/>
                  </a:moveTo>
                  <a:lnTo>
                    <a:pt x="162318" y="3064764"/>
                  </a:lnTo>
                  <a:lnTo>
                    <a:pt x="162318" y="3245358"/>
                  </a:lnTo>
                  <a:lnTo>
                    <a:pt x="285762" y="3245358"/>
                  </a:lnTo>
                  <a:lnTo>
                    <a:pt x="285762" y="3064764"/>
                  </a:lnTo>
                  <a:close/>
                </a:path>
                <a:path w="2113279" h="3245485">
                  <a:moveTo>
                    <a:pt x="447306" y="2864358"/>
                  </a:moveTo>
                  <a:lnTo>
                    <a:pt x="333006" y="2864358"/>
                  </a:lnTo>
                  <a:lnTo>
                    <a:pt x="333006" y="3245358"/>
                  </a:lnTo>
                  <a:lnTo>
                    <a:pt x="447306" y="3245358"/>
                  </a:lnTo>
                  <a:lnTo>
                    <a:pt x="447306" y="2864358"/>
                  </a:lnTo>
                  <a:close/>
                </a:path>
                <a:path w="2113279" h="3245485">
                  <a:moveTo>
                    <a:pt x="618756" y="2731770"/>
                  </a:moveTo>
                  <a:lnTo>
                    <a:pt x="495312" y="2731770"/>
                  </a:lnTo>
                  <a:lnTo>
                    <a:pt x="495312" y="3245358"/>
                  </a:lnTo>
                  <a:lnTo>
                    <a:pt x="618756" y="3245358"/>
                  </a:lnTo>
                  <a:lnTo>
                    <a:pt x="618756" y="2731770"/>
                  </a:lnTo>
                  <a:close/>
                </a:path>
                <a:path w="2113279" h="3245485">
                  <a:moveTo>
                    <a:pt x="780300" y="2531364"/>
                  </a:moveTo>
                  <a:lnTo>
                    <a:pt x="666000" y="2531364"/>
                  </a:lnTo>
                  <a:lnTo>
                    <a:pt x="666000" y="3245358"/>
                  </a:lnTo>
                  <a:lnTo>
                    <a:pt x="780300" y="3245358"/>
                  </a:lnTo>
                  <a:lnTo>
                    <a:pt x="780300" y="2531364"/>
                  </a:lnTo>
                  <a:close/>
                </a:path>
                <a:path w="2113279" h="3245485">
                  <a:moveTo>
                    <a:pt x="951750" y="2322576"/>
                  </a:moveTo>
                  <a:lnTo>
                    <a:pt x="828306" y="2322576"/>
                  </a:lnTo>
                  <a:lnTo>
                    <a:pt x="828306" y="3245358"/>
                  </a:lnTo>
                  <a:lnTo>
                    <a:pt x="951750" y="3245358"/>
                  </a:lnTo>
                  <a:lnTo>
                    <a:pt x="951750" y="2322576"/>
                  </a:lnTo>
                  <a:close/>
                </a:path>
                <a:path w="2113279" h="3245485">
                  <a:moveTo>
                    <a:pt x="1113294" y="2065020"/>
                  </a:moveTo>
                  <a:lnTo>
                    <a:pt x="999756" y="2065020"/>
                  </a:lnTo>
                  <a:lnTo>
                    <a:pt x="999756" y="3245358"/>
                  </a:lnTo>
                  <a:lnTo>
                    <a:pt x="1113294" y="3245358"/>
                  </a:lnTo>
                  <a:lnTo>
                    <a:pt x="1113294" y="2065020"/>
                  </a:lnTo>
                  <a:close/>
                </a:path>
                <a:path w="2113279" h="3245485">
                  <a:moveTo>
                    <a:pt x="1284744" y="1751076"/>
                  </a:moveTo>
                  <a:lnTo>
                    <a:pt x="1161300" y="1751076"/>
                  </a:lnTo>
                  <a:lnTo>
                    <a:pt x="1161300" y="3245358"/>
                  </a:lnTo>
                  <a:lnTo>
                    <a:pt x="1284744" y="3245358"/>
                  </a:lnTo>
                  <a:lnTo>
                    <a:pt x="1284744" y="1751076"/>
                  </a:lnTo>
                  <a:close/>
                </a:path>
                <a:path w="2113279" h="3245485">
                  <a:moveTo>
                    <a:pt x="1447050" y="1379982"/>
                  </a:moveTo>
                  <a:lnTo>
                    <a:pt x="1332750" y="1379982"/>
                  </a:lnTo>
                  <a:lnTo>
                    <a:pt x="1332750" y="3245358"/>
                  </a:lnTo>
                  <a:lnTo>
                    <a:pt x="1447050" y="3245358"/>
                  </a:lnTo>
                  <a:lnTo>
                    <a:pt x="1447050" y="1379982"/>
                  </a:lnTo>
                  <a:close/>
                </a:path>
                <a:path w="2113279" h="3245485">
                  <a:moveTo>
                    <a:pt x="1617738" y="1085088"/>
                  </a:moveTo>
                  <a:lnTo>
                    <a:pt x="1494294" y="1085088"/>
                  </a:lnTo>
                  <a:lnTo>
                    <a:pt x="1494294" y="3245358"/>
                  </a:lnTo>
                  <a:lnTo>
                    <a:pt x="1617738" y="3245358"/>
                  </a:lnTo>
                  <a:lnTo>
                    <a:pt x="1617738" y="1085088"/>
                  </a:lnTo>
                  <a:close/>
                </a:path>
                <a:path w="2113279" h="3245485">
                  <a:moveTo>
                    <a:pt x="1780044" y="770382"/>
                  </a:moveTo>
                  <a:lnTo>
                    <a:pt x="1665744" y="770382"/>
                  </a:lnTo>
                  <a:lnTo>
                    <a:pt x="1665744" y="3245358"/>
                  </a:lnTo>
                  <a:lnTo>
                    <a:pt x="1780044" y="3245358"/>
                  </a:lnTo>
                  <a:lnTo>
                    <a:pt x="1780044" y="770382"/>
                  </a:lnTo>
                  <a:close/>
                </a:path>
                <a:path w="2113279" h="3245485">
                  <a:moveTo>
                    <a:pt x="1950732" y="409194"/>
                  </a:moveTo>
                  <a:lnTo>
                    <a:pt x="1827288" y="409194"/>
                  </a:lnTo>
                  <a:lnTo>
                    <a:pt x="1827288" y="3245358"/>
                  </a:lnTo>
                  <a:lnTo>
                    <a:pt x="1950732" y="3245358"/>
                  </a:lnTo>
                  <a:lnTo>
                    <a:pt x="1950732" y="409194"/>
                  </a:lnTo>
                  <a:close/>
                </a:path>
                <a:path w="2113279" h="3245485">
                  <a:moveTo>
                    <a:pt x="2113038" y="0"/>
                  </a:moveTo>
                  <a:lnTo>
                    <a:pt x="1998738" y="0"/>
                  </a:lnTo>
                  <a:lnTo>
                    <a:pt x="1998738" y="3245358"/>
                  </a:lnTo>
                  <a:lnTo>
                    <a:pt x="2113038" y="3245358"/>
                  </a:lnTo>
                  <a:lnTo>
                    <a:pt x="2113038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633197" y="5868174"/>
              <a:ext cx="2331720" cy="0"/>
            </a:xfrm>
            <a:custGeom>
              <a:avLst/>
              <a:gdLst/>
              <a:ahLst/>
              <a:cxnLst/>
              <a:rect l="l" t="t" r="r" b="b"/>
              <a:pathLst>
                <a:path w="2331720" h="0">
                  <a:moveTo>
                    <a:pt x="0" y="0"/>
                  </a:moveTo>
                  <a:lnTo>
                    <a:pt x="2331720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8800589" y="2425406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115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600927" y="2825465"/>
            <a:ext cx="227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100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467612" y="3187400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88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305333" y="3501347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76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143796" y="3796213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66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972356" y="4177228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53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810807" y="4481263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42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7630207" y="4747928"/>
            <a:ext cx="1581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33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467928" y="4947525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25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306391" y="5147864"/>
            <a:ext cx="1600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621259" y="5281246"/>
            <a:ext cx="6737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8475" algn="l"/>
              </a:tabLst>
            </a:pPr>
            <a:r>
              <a:rPr dirty="0" u="dash" sz="950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 MT"/>
                <a:cs typeface="Arial MT"/>
              </a:rPr>
              <a:t>	</a:t>
            </a:r>
            <a:r>
              <a:rPr dirty="0" sz="95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849990" y="5480855"/>
            <a:ext cx="25590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5847" sz="1425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r>
              <a:rPr dirty="0" baseline="5847" sz="1425" spc="712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7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668661" y="5547168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305865" y="5366016"/>
            <a:ext cx="1842770" cy="152400"/>
            <a:chOff x="7305865" y="5366016"/>
            <a:chExt cx="1842770" cy="152400"/>
          </a:xfrm>
        </p:grpSpPr>
        <p:sp>
          <p:nvSpPr>
            <p:cNvPr id="64" name="object 64" descr=""/>
            <p:cNvSpPr/>
            <p:nvPr/>
          </p:nvSpPr>
          <p:spPr>
            <a:xfrm>
              <a:off x="9020556" y="5366016"/>
              <a:ext cx="128270" cy="152400"/>
            </a:xfrm>
            <a:custGeom>
              <a:avLst/>
              <a:gdLst/>
              <a:ahLst/>
              <a:cxnLst/>
              <a:rect l="l" t="t" r="r" b="b"/>
              <a:pathLst>
                <a:path w="128270" h="152400">
                  <a:moveTo>
                    <a:pt x="128016" y="152400"/>
                  </a:moveTo>
                  <a:lnTo>
                    <a:pt x="128016" y="0"/>
                  </a:lnTo>
                  <a:lnTo>
                    <a:pt x="0" y="76200"/>
                  </a:lnTo>
                  <a:lnTo>
                    <a:pt x="128016" y="1524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310628" y="5442216"/>
              <a:ext cx="1657350" cy="0"/>
            </a:xfrm>
            <a:custGeom>
              <a:avLst/>
              <a:gdLst/>
              <a:ahLst/>
              <a:cxnLst/>
              <a:rect l="l" t="t" r="r" b="b"/>
              <a:pathLst>
                <a:path w="1657350" h="0">
                  <a:moveTo>
                    <a:pt x="165735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9185400" y="5349504"/>
            <a:ext cx="1644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631896" y="5952942"/>
            <a:ext cx="233299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6662737" y="2411539"/>
            <a:ext cx="2089785" cy="984885"/>
            <a:chOff x="6662737" y="2411539"/>
            <a:chExt cx="2089785" cy="984885"/>
          </a:xfrm>
        </p:grpSpPr>
        <p:sp>
          <p:nvSpPr>
            <p:cNvPr id="69" name="object 69" descr=""/>
            <p:cNvSpPr/>
            <p:nvPr/>
          </p:nvSpPr>
          <p:spPr>
            <a:xfrm>
              <a:off x="6693395" y="2442209"/>
              <a:ext cx="2059305" cy="954405"/>
            </a:xfrm>
            <a:custGeom>
              <a:avLst/>
              <a:gdLst/>
              <a:ahLst/>
              <a:cxnLst/>
              <a:rect l="l" t="t" r="r" b="b"/>
              <a:pathLst>
                <a:path w="2059304" h="954404">
                  <a:moveTo>
                    <a:pt x="2058924" y="120395"/>
                  </a:moveTo>
                  <a:lnTo>
                    <a:pt x="1344168" y="158495"/>
                  </a:lnTo>
                  <a:lnTo>
                    <a:pt x="1344168" y="0"/>
                  </a:lnTo>
                  <a:lnTo>
                    <a:pt x="0" y="0"/>
                  </a:lnTo>
                  <a:lnTo>
                    <a:pt x="0" y="954024"/>
                  </a:lnTo>
                  <a:lnTo>
                    <a:pt x="1344168" y="954024"/>
                  </a:lnTo>
                  <a:lnTo>
                    <a:pt x="1344168" y="397001"/>
                  </a:lnTo>
                  <a:lnTo>
                    <a:pt x="2058924" y="12039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667500" y="2416301"/>
              <a:ext cx="2059305" cy="954405"/>
            </a:xfrm>
            <a:custGeom>
              <a:avLst/>
              <a:gdLst/>
              <a:ahLst/>
              <a:cxnLst/>
              <a:rect l="l" t="t" r="r" b="b"/>
              <a:pathLst>
                <a:path w="2059304" h="954404">
                  <a:moveTo>
                    <a:pt x="2058924" y="121157"/>
                  </a:moveTo>
                  <a:lnTo>
                    <a:pt x="1344930" y="159257"/>
                  </a:lnTo>
                  <a:lnTo>
                    <a:pt x="1344930" y="0"/>
                  </a:lnTo>
                  <a:lnTo>
                    <a:pt x="0" y="0"/>
                  </a:lnTo>
                  <a:lnTo>
                    <a:pt x="0" y="954024"/>
                  </a:lnTo>
                  <a:lnTo>
                    <a:pt x="1344930" y="954024"/>
                  </a:lnTo>
                  <a:lnTo>
                    <a:pt x="1344930" y="397763"/>
                  </a:lnTo>
                  <a:lnTo>
                    <a:pt x="2058924" y="1211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667500" y="2416301"/>
              <a:ext cx="2059305" cy="954405"/>
            </a:xfrm>
            <a:custGeom>
              <a:avLst/>
              <a:gdLst/>
              <a:ahLst/>
              <a:cxnLst/>
              <a:rect l="l" t="t" r="r" b="b"/>
              <a:pathLst>
                <a:path w="2059304" h="954404">
                  <a:moveTo>
                    <a:pt x="0" y="0"/>
                  </a:moveTo>
                  <a:lnTo>
                    <a:pt x="0" y="954024"/>
                  </a:lnTo>
                  <a:lnTo>
                    <a:pt x="1344930" y="954024"/>
                  </a:lnTo>
                  <a:lnTo>
                    <a:pt x="1344930" y="397763"/>
                  </a:lnTo>
                  <a:lnTo>
                    <a:pt x="2058924" y="121157"/>
                  </a:lnTo>
                  <a:lnTo>
                    <a:pt x="1344930" y="159257"/>
                  </a:lnTo>
                  <a:lnTo>
                    <a:pt x="1344930" y="0"/>
                  </a:lnTo>
                  <a:lnTo>
                    <a:pt x="78486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6680447" y="2511811"/>
            <a:ext cx="1310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Cumu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7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at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7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ve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osses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705847" y="2693928"/>
            <a:ext cx="1006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reduced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$115B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705847" y="3058927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$238B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4039539" y="2583751"/>
            <a:ext cx="2303145" cy="3275329"/>
            <a:chOff x="4039539" y="2583751"/>
            <a:chExt cx="2303145" cy="3275329"/>
          </a:xfrm>
        </p:grpSpPr>
        <p:sp>
          <p:nvSpPr>
            <p:cNvPr id="76" name="object 76" descr=""/>
            <p:cNvSpPr/>
            <p:nvPr/>
          </p:nvSpPr>
          <p:spPr>
            <a:xfrm>
              <a:off x="4053827" y="2588514"/>
              <a:ext cx="38100" cy="3265804"/>
            </a:xfrm>
            <a:custGeom>
              <a:avLst/>
              <a:gdLst/>
              <a:ahLst/>
              <a:cxnLst/>
              <a:rect l="l" t="t" r="r" b="b"/>
              <a:pathLst>
                <a:path w="38100" h="3265804">
                  <a:moveTo>
                    <a:pt x="0" y="0"/>
                  </a:moveTo>
                  <a:lnTo>
                    <a:pt x="0" y="3265182"/>
                  </a:lnTo>
                  <a:lnTo>
                    <a:pt x="38100" y="3265182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053827" y="566318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053827" y="547344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053827" y="52730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053827" y="50825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053827" y="4892040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053827" y="470230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053827" y="451180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053827" y="432130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053827" y="4121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053827" y="39311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053827" y="3740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053827" y="35501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053827" y="33596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053827" y="316915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053827" y="29695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053827" y="27790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053827" y="2588514"/>
              <a:ext cx="2179320" cy="0"/>
            </a:xfrm>
            <a:custGeom>
              <a:avLst/>
              <a:gdLst/>
              <a:ahLst/>
              <a:cxnLst/>
              <a:rect l="l" t="t" r="r" b="b"/>
              <a:pathLst>
                <a:path w="2179320" h="0">
                  <a:moveTo>
                    <a:pt x="0" y="0"/>
                  </a:moveTo>
                  <a:lnTo>
                    <a:pt x="38100" y="0"/>
                  </a:lnTo>
                </a:path>
                <a:path w="2179320" h="0">
                  <a:moveTo>
                    <a:pt x="0" y="0"/>
                  </a:moveTo>
                  <a:lnTo>
                    <a:pt x="217932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05382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22527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386821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4558271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4719815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4891265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062715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224259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395709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567159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728703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900153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06169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233147" y="2588514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4053827" y="2855214"/>
              <a:ext cx="171450" cy="228600"/>
            </a:xfrm>
            <a:custGeom>
              <a:avLst/>
              <a:gdLst/>
              <a:ahLst/>
              <a:cxnLst/>
              <a:rect l="l" t="t" r="r" b="b"/>
              <a:pathLst>
                <a:path w="171450" h="228600">
                  <a:moveTo>
                    <a:pt x="0" y="228600"/>
                  </a:moveTo>
                  <a:lnTo>
                    <a:pt x="47243" y="162306"/>
                  </a:lnTo>
                  <a:lnTo>
                    <a:pt x="85343" y="95250"/>
                  </a:lnTo>
                  <a:lnTo>
                    <a:pt x="133349" y="38100"/>
                  </a:lnTo>
                  <a:lnTo>
                    <a:pt x="152399" y="9906"/>
                  </a:lnTo>
                  <a:lnTo>
                    <a:pt x="171449" y="0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4225277" y="2846070"/>
              <a:ext cx="2007870" cy="1161415"/>
            </a:xfrm>
            <a:custGeom>
              <a:avLst/>
              <a:gdLst/>
              <a:ahLst/>
              <a:cxnLst/>
              <a:rect l="l" t="t" r="r" b="b"/>
              <a:pathLst>
                <a:path w="2007870" h="1161414">
                  <a:moveTo>
                    <a:pt x="0" y="9144"/>
                  </a:moveTo>
                  <a:lnTo>
                    <a:pt x="38100" y="0"/>
                  </a:lnTo>
                  <a:lnTo>
                    <a:pt x="76200" y="19050"/>
                  </a:lnTo>
                  <a:lnTo>
                    <a:pt x="123444" y="57150"/>
                  </a:lnTo>
                  <a:lnTo>
                    <a:pt x="161544" y="104394"/>
                  </a:lnTo>
                  <a:lnTo>
                    <a:pt x="180594" y="142494"/>
                  </a:lnTo>
                  <a:lnTo>
                    <a:pt x="199644" y="199644"/>
                  </a:lnTo>
                  <a:lnTo>
                    <a:pt x="227838" y="256794"/>
                  </a:lnTo>
                  <a:lnTo>
                    <a:pt x="246888" y="323088"/>
                  </a:lnTo>
                  <a:lnTo>
                    <a:pt x="265938" y="380238"/>
                  </a:lnTo>
                  <a:lnTo>
                    <a:pt x="294894" y="428244"/>
                  </a:lnTo>
                  <a:lnTo>
                    <a:pt x="313944" y="475488"/>
                  </a:lnTo>
                  <a:lnTo>
                    <a:pt x="332994" y="494538"/>
                  </a:lnTo>
                  <a:lnTo>
                    <a:pt x="352044" y="494538"/>
                  </a:lnTo>
                  <a:lnTo>
                    <a:pt x="371094" y="475488"/>
                  </a:lnTo>
                  <a:lnTo>
                    <a:pt x="409194" y="399288"/>
                  </a:lnTo>
                  <a:lnTo>
                    <a:pt x="437388" y="361188"/>
                  </a:lnTo>
                  <a:lnTo>
                    <a:pt x="456438" y="323088"/>
                  </a:lnTo>
                  <a:lnTo>
                    <a:pt x="475488" y="294894"/>
                  </a:lnTo>
                  <a:lnTo>
                    <a:pt x="494538" y="284988"/>
                  </a:lnTo>
                  <a:lnTo>
                    <a:pt x="513588" y="294894"/>
                  </a:lnTo>
                  <a:lnTo>
                    <a:pt x="532638" y="313944"/>
                  </a:lnTo>
                  <a:lnTo>
                    <a:pt x="561594" y="342138"/>
                  </a:lnTo>
                  <a:lnTo>
                    <a:pt x="580644" y="371094"/>
                  </a:lnTo>
                  <a:lnTo>
                    <a:pt x="618744" y="437388"/>
                  </a:lnTo>
                  <a:lnTo>
                    <a:pt x="646938" y="466344"/>
                  </a:lnTo>
                  <a:lnTo>
                    <a:pt x="665988" y="485394"/>
                  </a:lnTo>
                  <a:lnTo>
                    <a:pt x="685038" y="494538"/>
                  </a:lnTo>
                  <a:lnTo>
                    <a:pt x="713232" y="504444"/>
                  </a:lnTo>
                  <a:lnTo>
                    <a:pt x="818388" y="504444"/>
                  </a:lnTo>
                  <a:lnTo>
                    <a:pt x="837438" y="513588"/>
                  </a:lnTo>
                  <a:lnTo>
                    <a:pt x="875538" y="551688"/>
                  </a:lnTo>
                  <a:lnTo>
                    <a:pt x="913638" y="599694"/>
                  </a:lnTo>
                  <a:lnTo>
                    <a:pt x="960882" y="646938"/>
                  </a:lnTo>
                  <a:lnTo>
                    <a:pt x="998982" y="694944"/>
                  </a:lnTo>
                  <a:lnTo>
                    <a:pt x="1084326" y="771144"/>
                  </a:lnTo>
                  <a:lnTo>
                    <a:pt x="1170432" y="856488"/>
                  </a:lnTo>
                  <a:lnTo>
                    <a:pt x="1189482" y="884682"/>
                  </a:lnTo>
                  <a:lnTo>
                    <a:pt x="1217676" y="913638"/>
                  </a:lnTo>
                  <a:lnTo>
                    <a:pt x="1255776" y="979932"/>
                  </a:lnTo>
                  <a:lnTo>
                    <a:pt x="1274826" y="1008888"/>
                  </a:lnTo>
                  <a:lnTo>
                    <a:pt x="1303782" y="1037082"/>
                  </a:lnTo>
                  <a:lnTo>
                    <a:pt x="1322832" y="1046988"/>
                  </a:lnTo>
                  <a:lnTo>
                    <a:pt x="1341882" y="1046988"/>
                  </a:lnTo>
                  <a:lnTo>
                    <a:pt x="1360932" y="1027938"/>
                  </a:lnTo>
                  <a:lnTo>
                    <a:pt x="1379982" y="998982"/>
                  </a:lnTo>
                  <a:lnTo>
                    <a:pt x="1399032" y="951738"/>
                  </a:lnTo>
                  <a:lnTo>
                    <a:pt x="1418082" y="903732"/>
                  </a:lnTo>
                  <a:lnTo>
                    <a:pt x="1446276" y="856488"/>
                  </a:lnTo>
                  <a:lnTo>
                    <a:pt x="1465326" y="808482"/>
                  </a:lnTo>
                  <a:lnTo>
                    <a:pt x="1484376" y="771144"/>
                  </a:lnTo>
                  <a:lnTo>
                    <a:pt x="1503426" y="752094"/>
                  </a:lnTo>
                  <a:lnTo>
                    <a:pt x="1522476" y="742188"/>
                  </a:lnTo>
                  <a:lnTo>
                    <a:pt x="1541526" y="742188"/>
                  </a:lnTo>
                  <a:lnTo>
                    <a:pt x="1569720" y="752094"/>
                  </a:lnTo>
                  <a:lnTo>
                    <a:pt x="1588770" y="771144"/>
                  </a:lnTo>
                  <a:lnTo>
                    <a:pt x="1636776" y="808482"/>
                  </a:lnTo>
                  <a:lnTo>
                    <a:pt x="1712976" y="884682"/>
                  </a:lnTo>
                  <a:lnTo>
                    <a:pt x="1751076" y="932688"/>
                  </a:lnTo>
                  <a:lnTo>
                    <a:pt x="1836420" y="1018032"/>
                  </a:lnTo>
                  <a:lnTo>
                    <a:pt x="1921764" y="1094232"/>
                  </a:lnTo>
                  <a:lnTo>
                    <a:pt x="2007870" y="1161288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4053827" y="2855214"/>
              <a:ext cx="171450" cy="228600"/>
            </a:xfrm>
            <a:custGeom>
              <a:avLst/>
              <a:gdLst/>
              <a:ahLst/>
              <a:cxnLst/>
              <a:rect l="l" t="t" r="r" b="b"/>
              <a:pathLst>
                <a:path w="171450" h="228600">
                  <a:moveTo>
                    <a:pt x="0" y="228600"/>
                  </a:moveTo>
                  <a:lnTo>
                    <a:pt x="47243" y="162306"/>
                  </a:lnTo>
                  <a:lnTo>
                    <a:pt x="85343" y="95250"/>
                  </a:lnTo>
                  <a:lnTo>
                    <a:pt x="133349" y="38100"/>
                  </a:lnTo>
                  <a:lnTo>
                    <a:pt x="152399" y="9906"/>
                  </a:lnTo>
                  <a:lnTo>
                    <a:pt x="171449" y="0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4225277" y="2855214"/>
              <a:ext cx="2007870" cy="2913380"/>
            </a:xfrm>
            <a:custGeom>
              <a:avLst/>
              <a:gdLst/>
              <a:ahLst/>
              <a:cxnLst/>
              <a:rect l="l" t="t" r="r" b="b"/>
              <a:pathLst>
                <a:path w="2007870" h="2913379">
                  <a:moveTo>
                    <a:pt x="0" y="0"/>
                  </a:moveTo>
                  <a:lnTo>
                    <a:pt x="76200" y="9905"/>
                  </a:lnTo>
                  <a:lnTo>
                    <a:pt x="123444" y="38099"/>
                  </a:lnTo>
                  <a:lnTo>
                    <a:pt x="161544" y="95249"/>
                  </a:lnTo>
                  <a:lnTo>
                    <a:pt x="180594" y="152400"/>
                  </a:lnTo>
                  <a:lnTo>
                    <a:pt x="199644" y="237744"/>
                  </a:lnTo>
                  <a:lnTo>
                    <a:pt x="227838" y="332994"/>
                  </a:lnTo>
                  <a:lnTo>
                    <a:pt x="246888" y="428244"/>
                  </a:lnTo>
                  <a:lnTo>
                    <a:pt x="265938" y="533400"/>
                  </a:lnTo>
                  <a:lnTo>
                    <a:pt x="294894" y="628650"/>
                  </a:lnTo>
                  <a:lnTo>
                    <a:pt x="313944" y="713994"/>
                  </a:lnTo>
                  <a:lnTo>
                    <a:pt x="332994" y="771144"/>
                  </a:lnTo>
                  <a:lnTo>
                    <a:pt x="371094" y="818388"/>
                  </a:lnTo>
                  <a:lnTo>
                    <a:pt x="409194" y="837438"/>
                  </a:lnTo>
                  <a:lnTo>
                    <a:pt x="456438" y="847344"/>
                  </a:lnTo>
                  <a:lnTo>
                    <a:pt x="475488" y="856488"/>
                  </a:lnTo>
                  <a:lnTo>
                    <a:pt x="494538" y="866394"/>
                  </a:lnTo>
                  <a:lnTo>
                    <a:pt x="513588" y="894588"/>
                  </a:lnTo>
                  <a:lnTo>
                    <a:pt x="532638" y="932688"/>
                  </a:lnTo>
                  <a:lnTo>
                    <a:pt x="580644" y="1027938"/>
                  </a:lnTo>
                  <a:lnTo>
                    <a:pt x="618744" y="1114044"/>
                  </a:lnTo>
                  <a:lnTo>
                    <a:pt x="646938" y="1152144"/>
                  </a:lnTo>
                  <a:lnTo>
                    <a:pt x="665988" y="1190244"/>
                  </a:lnTo>
                  <a:lnTo>
                    <a:pt x="751332" y="1275588"/>
                  </a:lnTo>
                  <a:lnTo>
                    <a:pt x="799338" y="1313688"/>
                  </a:lnTo>
                  <a:lnTo>
                    <a:pt x="837438" y="1361694"/>
                  </a:lnTo>
                  <a:lnTo>
                    <a:pt x="875538" y="1418082"/>
                  </a:lnTo>
                  <a:lnTo>
                    <a:pt x="913638" y="1485138"/>
                  </a:lnTo>
                  <a:lnTo>
                    <a:pt x="998982" y="1627632"/>
                  </a:lnTo>
                  <a:lnTo>
                    <a:pt x="1217676" y="1980438"/>
                  </a:lnTo>
                  <a:lnTo>
                    <a:pt x="1255776" y="2065782"/>
                  </a:lnTo>
                  <a:lnTo>
                    <a:pt x="1274826" y="2113026"/>
                  </a:lnTo>
                  <a:lnTo>
                    <a:pt x="1303782" y="2141982"/>
                  </a:lnTo>
                  <a:lnTo>
                    <a:pt x="1322832" y="2170176"/>
                  </a:lnTo>
                  <a:lnTo>
                    <a:pt x="1341882" y="2189226"/>
                  </a:lnTo>
                  <a:lnTo>
                    <a:pt x="1379982" y="2189226"/>
                  </a:lnTo>
                  <a:lnTo>
                    <a:pt x="1399032" y="2170176"/>
                  </a:lnTo>
                  <a:lnTo>
                    <a:pt x="1418082" y="2141982"/>
                  </a:lnTo>
                  <a:lnTo>
                    <a:pt x="1446276" y="2122932"/>
                  </a:lnTo>
                  <a:lnTo>
                    <a:pt x="1465326" y="2103882"/>
                  </a:lnTo>
                  <a:lnTo>
                    <a:pt x="1484376" y="2093976"/>
                  </a:lnTo>
                  <a:lnTo>
                    <a:pt x="1503426" y="2093976"/>
                  </a:lnTo>
                  <a:lnTo>
                    <a:pt x="1541526" y="2122932"/>
                  </a:lnTo>
                  <a:lnTo>
                    <a:pt x="1588770" y="2180082"/>
                  </a:lnTo>
                  <a:lnTo>
                    <a:pt x="1636776" y="2256282"/>
                  </a:lnTo>
                  <a:lnTo>
                    <a:pt x="1674876" y="2322576"/>
                  </a:lnTo>
                  <a:lnTo>
                    <a:pt x="1712976" y="2389632"/>
                  </a:lnTo>
                  <a:lnTo>
                    <a:pt x="1751076" y="2474976"/>
                  </a:lnTo>
                  <a:lnTo>
                    <a:pt x="1798320" y="2551176"/>
                  </a:lnTo>
                  <a:lnTo>
                    <a:pt x="1836420" y="2627376"/>
                  </a:lnTo>
                  <a:lnTo>
                    <a:pt x="1921764" y="2769870"/>
                  </a:lnTo>
                  <a:lnTo>
                    <a:pt x="2007870" y="2913126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127991" y="5564898"/>
              <a:ext cx="214629" cy="152400"/>
            </a:xfrm>
            <a:custGeom>
              <a:avLst/>
              <a:gdLst/>
              <a:ahLst/>
              <a:cxnLst/>
              <a:rect l="l" t="t" r="r" b="b"/>
              <a:pathLst>
                <a:path w="214629" h="152400">
                  <a:moveTo>
                    <a:pt x="214122" y="152400"/>
                  </a:moveTo>
                  <a:lnTo>
                    <a:pt x="214122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214122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3" name="object 113" descr=""/>
          <p:cNvSpPr txBox="1"/>
          <p:nvPr/>
        </p:nvSpPr>
        <p:spPr>
          <a:xfrm>
            <a:off x="3775190" y="2446025"/>
            <a:ext cx="198755" cy="348043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455"/>
              </a:spcBef>
            </a:pP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59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55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434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950" spc="-50">
                <a:solidFill>
                  <a:srgbClr val="231F20"/>
                </a:solidFill>
                <a:latin typeface="Arial MT"/>
                <a:cs typeface="Arial MT"/>
              </a:rPr>
              <a:t>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-18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-26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-28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-30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-25">
                <a:solidFill>
                  <a:srgbClr val="231F20"/>
                </a:solidFill>
                <a:latin typeface="Arial MT"/>
                <a:cs typeface="Arial MT"/>
              </a:rPr>
              <a:t>-34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6131298" y="5548386"/>
            <a:ext cx="2089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33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5" name="object 115" descr=""/>
          <p:cNvSpPr/>
          <p:nvPr/>
        </p:nvSpPr>
        <p:spPr>
          <a:xfrm>
            <a:off x="6127991" y="3802392"/>
            <a:ext cx="214629" cy="152400"/>
          </a:xfrm>
          <a:custGeom>
            <a:avLst/>
            <a:gdLst/>
            <a:ahLst/>
            <a:cxnLst/>
            <a:rect l="l" t="t" r="r" b="b"/>
            <a:pathLst>
              <a:path w="214629" h="152400">
                <a:moveTo>
                  <a:pt x="214122" y="152400"/>
                </a:moveTo>
                <a:lnTo>
                  <a:pt x="214122" y="0"/>
                </a:lnTo>
                <a:lnTo>
                  <a:pt x="0" y="0"/>
                </a:lnTo>
                <a:lnTo>
                  <a:pt x="0" y="152400"/>
                </a:lnTo>
                <a:lnTo>
                  <a:pt x="214122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 txBox="1"/>
          <p:nvPr/>
        </p:nvSpPr>
        <p:spPr>
          <a:xfrm>
            <a:off x="6131298" y="3785877"/>
            <a:ext cx="2089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3970627" y="5941560"/>
            <a:ext cx="234759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11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12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13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14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16</a:t>
            </a:r>
            <a:r>
              <a:rPr dirty="0" sz="1000" spc="-11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17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18</a:t>
            </a:r>
            <a:r>
              <a:rPr dirty="0" sz="1000" spc="-1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19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2316718" y="2586487"/>
            <a:ext cx="727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reset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1411782" y="2597467"/>
            <a:ext cx="1430020" cy="3256279"/>
            <a:chOff x="1411782" y="2597467"/>
            <a:chExt cx="1430020" cy="3256279"/>
          </a:xfrm>
        </p:grpSpPr>
        <p:sp>
          <p:nvSpPr>
            <p:cNvPr id="120" name="object 120" descr=""/>
            <p:cNvSpPr/>
            <p:nvPr/>
          </p:nvSpPr>
          <p:spPr>
            <a:xfrm>
              <a:off x="2682989" y="2802635"/>
              <a:ext cx="158750" cy="544195"/>
            </a:xfrm>
            <a:custGeom>
              <a:avLst/>
              <a:gdLst/>
              <a:ahLst/>
              <a:cxnLst/>
              <a:rect l="l" t="t" r="r" b="b"/>
              <a:pathLst>
                <a:path w="158750" h="544195">
                  <a:moveTo>
                    <a:pt x="125665" y="469133"/>
                  </a:moveTo>
                  <a:lnTo>
                    <a:pt x="9143" y="3048"/>
                  </a:lnTo>
                  <a:lnTo>
                    <a:pt x="7619" y="0"/>
                  </a:lnTo>
                  <a:lnTo>
                    <a:pt x="3809" y="0"/>
                  </a:lnTo>
                  <a:lnTo>
                    <a:pt x="761" y="2286"/>
                  </a:lnTo>
                  <a:lnTo>
                    <a:pt x="0" y="5334"/>
                  </a:lnTo>
                  <a:lnTo>
                    <a:pt x="116515" y="471396"/>
                  </a:lnTo>
                  <a:lnTo>
                    <a:pt x="125665" y="469133"/>
                  </a:lnTo>
                  <a:close/>
                </a:path>
                <a:path w="158750" h="544195">
                  <a:moveTo>
                    <a:pt x="128778" y="531473"/>
                  </a:moveTo>
                  <a:lnTo>
                    <a:pt x="128778" y="484632"/>
                  </a:lnTo>
                  <a:lnTo>
                    <a:pt x="125665" y="486918"/>
                  </a:lnTo>
                  <a:lnTo>
                    <a:pt x="121920" y="486918"/>
                  </a:lnTo>
                  <a:lnTo>
                    <a:pt x="119634" y="483870"/>
                  </a:lnTo>
                  <a:lnTo>
                    <a:pt x="116515" y="471396"/>
                  </a:lnTo>
                  <a:lnTo>
                    <a:pt x="84582" y="479298"/>
                  </a:lnTo>
                  <a:lnTo>
                    <a:pt x="128778" y="531473"/>
                  </a:lnTo>
                  <a:close/>
                </a:path>
                <a:path w="158750" h="544195">
                  <a:moveTo>
                    <a:pt x="128778" y="484632"/>
                  </a:moveTo>
                  <a:lnTo>
                    <a:pt x="128778" y="481584"/>
                  </a:lnTo>
                  <a:lnTo>
                    <a:pt x="125665" y="469133"/>
                  </a:lnTo>
                  <a:lnTo>
                    <a:pt x="116515" y="471396"/>
                  </a:lnTo>
                  <a:lnTo>
                    <a:pt x="119634" y="483870"/>
                  </a:lnTo>
                  <a:lnTo>
                    <a:pt x="121920" y="486918"/>
                  </a:lnTo>
                  <a:lnTo>
                    <a:pt x="125665" y="486918"/>
                  </a:lnTo>
                  <a:lnTo>
                    <a:pt x="128778" y="484632"/>
                  </a:lnTo>
                  <a:close/>
                </a:path>
                <a:path w="158750" h="544195">
                  <a:moveTo>
                    <a:pt x="158496" y="461010"/>
                  </a:moveTo>
                  <a:lnTo>
                    <a:pt x="125665" y="469133"/>
                  </a:lnTo>
                  <a:lnTo>
                    <a:pt x="128778" y="481584"/>
                  </a:lnTo>
                  <a:lnTo>
                    <a:pt x="128778" y="531473"/>
                  </a:lnTo>
                  <a:lnTo>
                    <a:pt x="139446" y="544068"/>
                  </a:lnTo>
                  <a:lnTo>
                    <a:pt x="158496" y="461010"/>
                  </a:lnTo>
                  <a:close/>
                </a:path>
              </a:pathLst>
            </a:custGeom>
            <a:solidFill>
              <a:srgbClr val="01020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416545" y="2602229"/>
              <a:ext cx="1905" cy="3246755"/>
            </a:xfrm>
            <a:custGeom>
              <a:avLst/>
              <a:gdLst/>
              <a:ahLst/>
              <a:cxnLst/>
              <a:rect l="l" t="t" r="r" b="b"/>
              <a:pathLst>
                <a:path w="1905" h="3246754">
                  <a:moveTo>
                    <a:pt x="0" y="3246132"/>
                  </a:moveTo>
                  <a:lnTo>
                    <a:pt x="1523" y="0"/>
                  </a:lnTo>
                </a:path>
              </a:pathLst>
            </a:custGeom>
            <a:ln w="9525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/>
          <p:nvPr/>
        </p:nvSpPr>
        <p:spPr>
          <a:xfrm>
            <a:off x="798812" y="2400558"/>
            <a:ext cx="1154430" cy="300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>
              <a:lnSpc>
                <a:spcPts val="1025"/>
              </a:lnSpc>
              <a:spcBef>
                <a:spcPts val="100"/>
              </a:spcBef>
            </a:pP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900" spc="36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145"/>
              </a:lnSpc>
            </a:pP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85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3" name="object 123" descr=""/>
          <p:cNvSpPr/>
          <p:nvPr/>
        </p:nvSpPr>
        <p:spPr>
          <a:xfrm>
            <a:off x="4394441" y="2602229"/>
            <a:ext cx="1905" cy="3246755"/>
          </a:xfrm>
          <a:custGeom>
            <a:avLst/>
            <a:gdLst/>
            <a:ahLst/>
            <a:cxnLst/>
            <a:rect l="l" t="t" r="r" b="b"/>
            <a:pathLst>
              <a:path w="1904" h="3246754">
                <a:moveTo>
                  <a:pt x="0" y="3246132"/>
                </a:moveTo>
                <a:lnTo>
                  <a:pt x="1524" y="0"/>
                </a:lnTo>
              </a:path>
            </a:pathLst>
          </a:custGeom>
          <a:ln w="9525">
            <a:solidFill>
              <a:srgbClr val="010202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 txBox="1"/>
          <p:nvPr/>
        </p:nvSpPr>
        <p:spPr>
          <a:xfrm>
            <a:off x="5347199" y="2901956"/>
            <a:ext cx="106997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Actions 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within management 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4550147" y="4721612"/>
            <a:ext cx="79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200" spc="-20" b="1">
                <a:solidFill>
                  <a:srgbClr val="ED2024"/>
                </a:solidFill>
                <a:latin typeface="Arial"/>
                <a:cs typeface="Arial"/>
              </a:rPr>
              <a:t> 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654041" y="542804"/>
            <a:ext cx="2713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89A1C"/>
                </a:solidFill>
                <a:latin typeface="Arial"/>
                <a:cs typeface="Arial"/>
              </a:rPr>
              <a:t>Service</a:t>
            </a:r>
            <a:r>
              <a:rPr dirty="0" sz="1200" spc="-3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654032" y="6589280"/>
            <a:ext cx="333247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Annum: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Compound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growth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rate,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8" name="object 128" descr=""/>
          <p:cNvGrpSpPr/>
          <p:nvPr/>
        </p:nvGrpSpPr>
        <p:grpSpPr>
          <a:xfrm>
            <a:off x="6700837" y="3500450"/>
            <a:ext cx="1231265" cy="1686560"/>
            <a:chOff x="6700837" y="3500450"/>
            <a:chExt cx="1231265" cy="1686560"/>
          </a:xfrm>
        </p:grpSpPr>
        <p:sp>
          <p:nvSpPr>
            <p:cNvPr id="129" name="object 129" descr=""/>
            <p:cNvSpPr/>
            <p:nvPr/>
          </p:nvSpPr>
          <p:spPr>
            <a:xfrm>
              <a:off x="6731495" y="3531120"/>
              <a:ext cx="1200150" cy="1656080"/>
            </a:xfrm>
            <a:custGeom>
              <a:avLst/>
              <a:gdLst/>
              <a:ahLst/>
              <a:cxnLst/>
              <a:rect l="l" t="t" r="r" b="b"/>
              <a:pathLst>
                <a:path w="1200150" h="1656079">
                  <a:moveTo>
                    <a:pt x="1200150" y="831341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1341"/>
                  </a:lnTo>
                  <a:lnTo>
                    <a:pt x="199644" y="831341"/>
                  </a:lnTo>
                  <a:lnTo>
                    <a:pt x="536448" y="1655826"/>
                  </a:lnTo>
                  <a:lnTo>
                    <a:pt x="499872" y="831341"/>
                  </a:lnTo>
                  <a:lnTo>
                    <a:pt x="1200150" y="831341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705600" y="3505212"/>
              <a:ext cx="1200150" cy="1656080"/>
            </a:xfrm>
            <a:custGeom>
              <a:avLst/>
              <a:gdLst/>
              <a:ahLst/>
              <a:cxnLst/>
              <a:rect l="l" t="t" r="r" b="b"/>
              <a:pathLst>
                <a:path w="1200150" h="1656079">
                  <a:moveTo>
                    <a:pt x="1200150" y="832104"/>
                  </a:moveTo>
                  <a:lnTo>
                    <a:pt x="1200150" y="0"/>
                  </a:lnTo>
                  <a:lnTo>
                    <a:pt x="0" y="0"/>
                  </a:lnTo>
                  <a:lnTo>
                    <a:pt x="0" y="832104"/>
                  </a:lnTo>
                  <a:lnTo>
                    <a:pt x="200406" y="832104"/>
                  </a:lnTo>
                  <a:lnTo>
                    <a:pt x="536448" y="1655826"/>
                  </a:lnTo>
                  <a:lnTo>
                    <a:pt x="499872" y="832104"/>
                  </a:lnTo>
                  <a:lnTo>
                    <a:pt x="1200150" y="832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705600" y="3505212"/>
              <a:ext cx="1200150" cy="1656080"/>
            </a:xfrm>
            <a:custGeom>
              <a:avLst/>
              <a:gdLst/>
              <a:ahLst/>
              <a:cxnLst/>
              <a:rect l="l" t="t" r="r" b="b"/>
              <a:pathLst>
                <a:path w="1200150" h="1656079">
                  <a:moveTo>
                    <a:pt x="0" y="0"/>
                  </a:moveTo>
                  <a:lnTo>
                    <a:pt x="0" y="832104"/>
                  </a:lnTo>
                  <a:lnTo>
                    <a:pt x="200406" y="832104"/>
                  </a:lnTo>
                  <a:lnTo>
                    <a:pt x="536448" y="1655826"/>
                  </a:lnTo>
                  <a:lnTo>
                    <a:pt x="499872" y="832104"/>
                  </a:lnTo>
                  <a:lnTo>
                    <a:pt x="1200150" y="832104"/>
                  </a:lnTo>
                  <a:lnTo>
                    <a:pt x="1200150" y="0"/>
                  </a:lnTo>
                  <a:lnTo>
                    <a:pt x="20040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6743947" y="3540512"/>
            <a:ext cx="974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Statutory</a:t>
            </a:r>
            <a:r>
              <a:rPr dirty="0" sz="1200" spc="-6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debt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6" name="object 1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37" name="object 13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27</a:t>
            </a:r>
          </a:p>
        </p:txBody>
      </p:sp>
      <p:sp>
        <p:nvSpPr>
          <p:cNvPr id="133" name="object 133" descr=""/>
          <p:cNvSpPr txBox="1"/>
          <p:nvPr/>
        </p:nvSpPr>
        <p:spPr>
          <a:xfrm>
            <a:off x="6718547" y="3722630"/>
            <a:ext cx="1115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ce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135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90">
                <a:solidFill>
                  <a:srgbClr val="231F20"/>
                </a:solidFill>
                <a:latin typeface="Arial MT"/>
                <a:cs typeface="Arial MT"/>
              </a:rPr>
              <a:t>ng</a:t>
            </a:r>
            <a:r>
              <a:rPr dirty="0" sz="12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$15</a:t>
            </a:r>
            <a:r>
              <a:rPr dirty="0" sz="1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B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st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sz="1200" spc="-55">
                <a:solidFill>
                  <a:srgbClr val="231F20"/>
                </a:solidFill>
                <a:latin typeface="Arial MT"/>
                <a:cs typeface="Arial MT"/>
              </a:rPr>
              <a:t>l</a:t>
            </a:r>
            <a:r>
              <a:rPr dirty="0" baseline="-9259" sz="1800" spc="-82">
                <a:solidFill>
                  <a:srgbClr val="939598"/>
                </a:solidFill>
                <a:latin typeface="Arial MT"/>
                <a:cs typeface="Arial MT"/>
              </a:rPr>
              <a:t>l</a:t>
            </a:r>
            <a:r>
              <a:rPr dirty="0" baseline="-9259" sz="1800" spc="-30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reached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i</a:t>
            </a:r>
            <a:r>
              <a:rPr dirty="0" baseline="-9259" sz="1800" spc="-37">
                <a:solidFill>
                  <a:srgbClr val="939598"/>
                </a:solidFill>
                <a:latin typeface="Arial MT"/>
                <a:cs typeface="Arial MT"/>
              </a:rPr>
              <a:t>i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6743947" y="4087628"/>
            <a:ext cx="643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Oct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65097" y="2365057"/>
            <a:ext cx="3455670" cy="3970020"/>
            <a:chOff x="1265097" y="2365057"/>
            <a:chExt cx="3455670" cy="3970020"/>
          </a:xfrm>
        </p:grpSpPr>
        <p:sp>
          <p:nvSpPr>
            <p:cNvPr id="3" name="object 3" descr=""/>
            <p:cNvSpPr/>
            <p:nvPr/>
          </p:nvSpPr>
          <p:spPr>
            <a:xfrm>
              <a:off x="2633459" y="2392692"/>
              <a:ext cx="2045335" cy="2132330"/>
            </a:xfrm>
            <a:custGeom>
              <a:avLst/>
              <a:gdLst/>
              <a:ahLst/>
              <a:cxnLst/>
              <a:rect l="l" t="t" r="r" b="b"/>
              <a:pathLst>
                <a:path w="2045335" h="2132329">
                  <a:moveTo>
                    <a:pt x="2045208" y="1523"/>
                  </a:moveTo>
                  <a:lnTo>
                    <a:pt x="1267968" y="0"/>
                  </a:lnTo>
                  <a:lnTo>
                    <a:pt x="1187196" y="237743"/>
                  </a:lnTo>
                  <a:lnTo>
                    <a:pt x="1062228" y="405383"/>
                  </a:lnTo>
                  <a:lnTo>
                    <a:pt x="870966" y="601979"/>
                  </a:lnTo>
                  <a:lnTo>
                    <a:pt x="297180" y="1110233"/>
                  </a:lnTo>
                  <a:lnTo>
                    <a:pt x="0" y="1348739"/>
                  </a:lnTo>
                  <a:lnTo>
                    <a:pt x="250697" y="1538477"/>
                  </a:lnTo>
                  <a:lnTo>
                    <a:pt x="373380" y="1523999"/>
                  </a:lnTo>
                  <a:lnTo>
                    <a:pt x="1134618" y="2052065"/>
                  </a:lnTo>
                  <a:lnTo>
                    <a:pt x="1306830" y="1866899"/>
                  </a:lnTo>
                  <a:lnTo>
                    <a:pt x="1422654" y="1782317"/>
                  </a:lnTo>
                  <a:lnTo>
                    <a:pt x="2024633" y="2132076"/>
                  </a:lnTo>
                  <a:lnTo>
                    <a:pt x="2045208" y="1523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79385" y="2369820"/>
              <a:ext cx="48260" cy="3960495"/>
            </a:xfrm>
            <a:custGeom>
              <a:avLst/>
              <a:gdLst/>
              <a:ahLst/>
              <a:cxnLst/>
              <a:rect l="l" t="t" r="r" b="b"/>
              <a:pathLst>
                <a:path w="48259" h="3960495">
                  <a:moveTo>
                    <a:pt x="0" y="0"/>
                  </a:moveTo>
                  <a:lnTo>
                    <a:pt x="0" y="3960126"/>
                  </a:lnTo>
                  <a:lnTo>
                    <a:pt x="48006" y="3960126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79385" y="5891796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79385" y="5454408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9385" y="500711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79385" y="456896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79385" y="413081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79385" y="3692664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79385" y="3245370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79385" y="2807982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79385" y="2369832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 h="0">
                  <a:moveTo>
                    <a:pt x="0" y="0"/>
                  </a:moveTo>
                  <a:lnTo>
                    <a:pt x="4800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79385" y="3245370"/>
              <a:ext cx="3427095" cy="0"/>
            </a:xfrm>
            <a:custGeom>
              <a:avLst/>
              <a:gdLst/>
              <a:ahLst/>
              <a:cxnLst/>
              <a:rect l="l" t="t" r="r" b="b"/>
              <a:pathLst>
                <a:path w="3427095" h="0">
                  <a:moveTo>
                    <a:pt x="0" y="0"/>
                  </a:moveTo>
                  <a:lnTo>
                    <a:pt x="3426726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79385" y="3131058"/>
              <a:ext cx="228600" cy="38100"/>
            </a:xfrm>
            <a:custGeom>
              <a:avLst/>
              <a:gdLst/>
              <a:ahLst/>
              <a:cxnLst/>
              <a:rect l="l" t="t" r="r" b="b"/>
              <a:pathLst>
                <a:path w="228600" h="38100">
                  <a:moveTo>
                    <a:pt x="0" y="0"/>
                  </a:moveTo>
                  <a:lnTo>
                    <a:pt x="228600" y="38099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07985" y="3169158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0"/>
                  </a:moveTo>
                  <a:lnTo>
                    <a:pt x="228600" y="533400"/>
                  </a:lnTo>
                  <a:lnTo>
                    <a:pt x="457200" y="323849"/>
                  </a:lnTo>
                  <a:lnTo>
                    <a:pt x="685800" y="419100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93785" y="3588270"/>
              <a:ext cx="2512695" cy="2570480"/>
            </a:xfrm>
            <a:custGeom>
              <a:avLst/>
              <a:gdLst/>
              <a:ahLst/>
              <a:cxnLst/>
              <a:rect l="l" t="t" r="r" b="b"/>
              <a:pathLst>
                <a:path w="2512695" h="2570479">
                  <a:moveTo>
                    <a:pt x="0" y="0"/>
                  </a:moveTo>
                  <a:lnTo>
                    <a:pt x="28194" y="86106"/>
                  </a:lnTo>
                  <a:lnTo>
                    <a:pt x="44510" y="134003"/>
                  </a:lnTo>
                  <a:lnTo>
                    <a:pt x="60579" y="182669"/>
                  </a:lnTo>
                  <a:lnTo>
                    <a:pt x="76563" y="231869"/>
                  </a:lnTo>
                  <a:lnTo>
                    <a:pt x="92624" y="281368"/>
                  </a:lnTo>
                  <a:lnTo>
                    <a:pt x="108923" y="330931"/>
                  </a:lnTo>
                  <a:lnTo>
                    <a:pt x="125621" y="380325"/>
                  </a:lnTo>
                  <a:lnTo>
                    <a:pt x="142881" y="429313"/>
                  </a:lnTo>
                  <a:lnTo>
                    <a:pt x="160863" y="477661"/>
                  </a:lnTo>
                  <a:lnTo>
                    <a:pt x="179730" y="525135"/>
                  </a:lnTo>
                  <a:lnTo>
                    <a:pt x="199644" y="571500"/>
                  </a:lnTo>
                  <a:lnTo>
                    <a:pt x="227838" y="618744"/>
                  </a:lnTo>
                  <a:lnTo>
                    <a:pt x="266432" y="655417"/>
                  </a:lnTo>
                  <a:lnTo>
                    <a:pt x="333712" y="676762"/>
                  </a:lnTo>
                  <a:lnTo>
                    <a:pt x="374537" y="675570"/>
                  </a:lnTo>
                  <a:lnTo>
                    <a:pt x="428244" y="675894"/>
                  </a:lnTo>
                  <a:lnTo>
                    <a:pt x="456438" y="694944"/>
                  </a:lnTo>
                  <a:lnTo>
                    <a:pt x="513588" y="752094"/>
                  </a:lnTo>
                  <a:lnTo>
                    <a:pt x="570738" y="837438"/>
                  </a:lnTo>
                  <a:lnTo>
                    <a:pt x="627888" y="923544"/>
                  </a:lnTo>
                  <a:lnTo>
                    <a:pt x="656082" y="961644"/>
                  </a:lnTo>
                  <a:lnTo>
                    <a:pt x="685038" y="989838"/>
                  </a:lnTo>
                  <a:lnTo>
                    <a:pt x="742188" y="1037844"/>
                  </a:lnTo>
                  <a:lnTo>
                    <a:pt x="799338" y="1075944"/>
                  </a:lnTo>
                  <a:lnTo>
                    <a:pt x="856488" y="1104138"/>
                  </a:lnTo>
                  <a:lnTo>
                    <a:pt x="913638" y="1152144"/>
                  </a:lnTo>
                  <a:lnTo>
                    <a:pt x="1027938" y="1266444"/>
                  </a:lnTo>
                  <a:lnTo>
                    <a:pt x="1141476" y="1399794"/>
                  </a:lnTo>
                  <a:lnTo>
                    <a:pt x="1370076" y="1646682"/>
                  </a:lnTo>
                  <a:lnTo>
                    <a:pt x="1541526" y="1875282"/>
                  </a:lnTo>
                  <a:lnTo>
                    <a:pt x="1570482" y="1894332"/>
                  </a:lnTo>
                  <a:lnTo>
                    <a:pt x="1598676" y="1913382"/>
                  </a:lnTo>
                  <a:lnTo>
                    <a:pt x="1655826" y="1913382"/>
                  </a:lnTo>
                  <a:lnTo>
                    <a:pt x="1684020" y="1894332"/>
                  </a:lnTo>
                  <a:lnTo>
                    <a:pt x="1712976" y="1875282"/>
                  </a:lnTo>
                  <a:lnTo>
                    <a:pt x="1770126" y="1837182"/>
                  </a:lnTo>
                  <a:lnTo>
                    <a:pt x="1798320" y="1828038"/>
                  </a:lnTo>
                  <a:lnTo>
                    <a:pt x="1827276" y="1828038"/>
                  </a:lnTo>
                  <a:lnTo>
                    <a:pt x="1855470" y="1837182"/>
                  </a:lnTo>
                  <a:lnTo>
                    <a:pt x="1884426" y="1856232"/>
                  </a:lnTo>
                  <a:lnTo>
                    <a:pt x="1998726" y="1970532"/>
                  </a:lnTo>
                  <a:lnTo>
                    <a:pt x="2055876" y="2037588"/>
                  </a:lnTo>
                  <a:lnTo>
                    <a:pt x="2113026" y="2103882"/>
                  </a:lnTo>
                  <a:lnTo>
                    <a:pt x="2169414" y="2170938"/>
                  </a:lnTo>
                  <a:lnTo>
                    <a:pt x="2283714" y="2313432"/>
                  </a:lnTo>
                  <a:lnTo>
                    <a:pt x="2398014" y="2446782"/>
                  </a:lnTo>
                  <a:lnTo>
                    <a:pt x="2512314" y="2570226"/>
                  </a:lnTo>
                </a:path>
              </a:pathLst>
            </a:custGeom>
            <a:ln w="2854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93785" y="3588270"/>
              <a:ext cx="2512695" cy="962025"/>
            </a:xfrm>
            <a:custGeom>
              <a:avLst/>
              <a:gdLst/>
              <a:ahLst/>
              <a:cxnLst/>
              <a:rect l="l" t="t" r="r" b="b"/>
              <a:pathLst>
                <a:path w="2512695" h="962025">
                  <a:moveTo>
                    <a:pt x="0" y="0"/>
                  </a:moveTo>
                  <a:lnTo>
                    <a:pt x="24492" y="43692"/>
                  </a:lnTo>
                  <a:lnTo>
                    <a:pt x="48119" y="87287"/>
                  </a:lnTo>
                  <a:lnTo>
                    <a:pt x="71377" y="130815"/>
                  </a:lnTo>
                  <a:lnTo>
                    <a:pt x="94766" y="174302"/>
                  </a:lnTo>
                  <a:lnTo>
                    <a:pt x="118782" y="217776"/>
                  </a:lnTo>
                  <a:lnTo>
                    <a:pt x="143923" y="261266"/>
                  </a:lnTo>
                  <a:lnTo>
                    <a:pt x="170688" y="304800"/>
                  </a:lnTo>
                  <a:lnTo>
                    <a:pt x="199644" y="332994"/>
                  </a:lnTo>
                  <a:lnTo>
                    <a:pt x="227838" y="352044"/>
                  </a:lnTo>
                  <a:lnTo>
                    <a:pt x="256794" y="352044"/>
                  </a:lnTo>
                  <a:lnTo>
                    <a:pt x="284988" y="332994"/>
                  </a:lnTo>
                  <a:lnTo>
                    <a:pt x="313944" y="304800"/>
                  </a:lnTo>
                  <a:lnTo>
                    <a:pt x="342138" y="266700"/>
                  </a:lnTo>
                  <a:lnTo>
                    <a:pt x="371094" y="228599"/>
                  </a:lnTo>
                  <a:lnTo>
                    <a:pt x="399288" y="199644"/>
                  </a:lnTo>
                  <a:lnTo>
                    <a:pt x="428244" y="171449"/>
                  </a:lnTo>
                  <a:lnTo>
                    <a:pt x="456438" y="161544"/>
                  </a:lnTo>
                  <a:lnTo>
                    <a:pt x="485394" y="171449"/>
                  </a:lnTo>
                  <a:lnTo>
                    <a:pt x="513588" y="180594"/>
                  </a:lnTo>
                  <a:lnTo>
                    <a:pt x="541782" y="209549"/>
                  </a:lnTo>
                  <a:lnTo>
                    <a:pt x="570738" y="237743"/>
                  </a:lnTo>
                  <a:lnTo>
                    <a:pt x="627888" y="294893"/>
                  </a:lnTo>
                  <a:lnTo>
                    <a:pt x="656082" y="323849"/>
                  </a:lnTo>
                  <a:lnTo>
                    <a:pt x="685038" y="342899"/>
                  </a:lnTo>
                  <a:lnTo>
                    <a:pt x="742188" y="361949"/>
                  </a:lnTo>
                  <a:lnTo>
                    <a:pt x="856488" y="361949"/>
                  </a:lnTo>
                  <a:lnTo>
                    <a:pt x="913638" y="371093"/>
                  </a:lnTo>
                  <a:lnTo>
                    <a:pt x="970788" y="400049"/>
                  </a:lnTo>
                  <a:lnTo>
                    <a:pt x="1027938" y="447293"/>
                  </a:lnTo>
                  <a:lnTo>
                    <a:pt x="1084326" y="485393"/>
                  </a:lnTo>
                  <a:lnTo>
                    <a:pt x="1141476" y="533399"/>
                  </a:lnTo>
                  <a:lnTo>
                    <a:pt x="1370076" y="685799"/>
                  </a:lnTo>
                  <a:lnTo>
                    <a:pt x="1402272" y="707754"/>
                  </a:lnTo>
                  <a:lnTo>
                    <a:pt x="1432253" y="738592"/>
                  </a:lnTo>
                  <a:lnTo>
                    <a:pt x="1461440" y="773469"/>
                  </a:lnTo>
                  <a:lnTo>
                    <a:pt x="1491253" y="807540"/>
                  </a:lnTo>
                  <a:lnTo>
                    <a:pt x="1523116" y="835963"/>
                  </a:lnTo>
                  <a:lnTo>
                    <a:pt x="1558450" y="853894"/>
                  </a:lnTo>
                  <a:lnTo>
                    <a:pt x="1598676" y="856487"/>
                  </a:lnTo>
                  <a:lnTo>
                    <a:pt x="1626870" y="837437"/>
                  </a:lnTo>
                  <a:lnTo>
                    <a:pt x="1655826" y="809243"/>
                  </a:lnTo>
                  <a:lnTo>
                    <a:pt x="1684020" y="771143"/>
                  </a:lnTo>
                  <a:lnTo>
                    <a:pt x="1712976" y="733043"/>
                  </a:lnTo>
                  <a:lnTo>
                    <a:pt x="1741170" y="685799"/>
                  </a:lnTo>
                  <a:lnTo>
                    <a:pt x="1770126" y="637793"/>
                  </a:lnTo>
                  <a:lnTo>
                    <a:pt x="1798320" y="609599"/>
                  </a:lnTo>
                  <a:lnTo>
                    <a:pt x="1855470" y="580643"/>
                  </a:lnTo>
                  <a:lnTo>
                    <a:pt x="1884426" y="590549"/>
                  </a:lnTo>
                  <a:lnTo>
                    <a:pt x="1929160" y="604435"/>
                  </a:lnTo>
                  <a:lnTo>
                    <a:pt x="1971646" y="623558"/>
                  </a:lnTo>
                  <a:lnTo>
                    <a:pt x="2012427" y="646614"/>
                  </a:lnTo>
                  <a:lnTo>
                    <a:pt x="2052049" y="672301"/>
                  </a:lnTo>
                  <a:lnTo>
                    <a:pt x="2091057" y="699312"/>
                  </a:lnTo>
                  <a:lnTo>
                    <a:pt x="2129997" y="726345"/>
                  </a:lnTo>
                  <a:lnTo>
                    <a:pt x="2169414" y="752093"/>
                  </a:lnTo>
                  <a:lnTo>
                    <a:pt x="2283714" y="828293"/>
                  </a:lnTo>
                  <a:lnTo>
                    <a:pt x="2398014" y="894587"/>
                  </a:lnTo>
                  <a:lnTo>
                    <a:pt x="2512314" y="961643"/>
                  </a:lnTo>
                </a:path>
              </a:pathLst>
            </a:custGeom>
            <a:ln w="28549">
              <a:solidFill>
                <a:srgbClr val="F99B1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27590" y="4457962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27590" y="4896112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27590" y="5343407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27590" y="5781557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30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27590" y="4019812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27590" y="6219706"/>
            <a:ext cx="2463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11410" y="3581662"/>
            <a:ext cx="161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39025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“Fundamental</a:t>
            </a:r>
            <a:r>
              <a:rPr dirty="0" spc="-60"/>
              <a:t> </a:t>
            </a:r>
            <a:r>
              <a:rPr dirty="0"/>
              <a:t>Change”</a:t>
            </a:r>
            <a:r>
              <a:rPr dirty="0" spc="-55"/>
              <a:t> </a:t>
            </a:r>
            <a:r>
              <a:rPr dirty="0"/>
              <a:t>that</a:t>
            </a:r>
            <a:r>
              <a:rPr dirty="0" spc="-60"/>
              <a:t> </a:t>
            </a:r>
            <a:r>
              <a:rPr dirty="0"/>
              <a:t>increases</a:t>
            </a:r>
            <a:r>
              <a:rPr dirty="0" spc="-55"/>
              <a:t> </a:t>
            </a:r>
            <a:r>
              <a:rPr dirty="0"/>
              <a:t>USPS</a:t>
            </a:r>
            <a:r>
              <a:rPr dirty="0" spc="-65"/>
              <a:t> </a:t>
            </a:r>
            <a:r>
              <a:rPr dirty="0"/>
              <a:t>flexibility</a:t>
            </a:r>
            <a:r>
              <a:rPr dirty="0" spc="-60"/>
              <a:t> </a:t>
            </a:r>
            <a:r>
              <a:rPr dirty="0"/>
              <a:t>will</a:t>
            </a:r>
            <a:r>
              <a:rPr dirty="0" spc="-55"/>
              <a:t> </a:t>
            </a:r>
            <a:r>
              <a:rPr dirty="0"/>
              <a:t>be</a:t>
            </a:r>
            <a:r>
              <a:rPr dirty="0" spc="-55"/>
              <a:t> </a:t>
            </a:r>
            <a:r>
              <a:rPr dirty="0"/>
              <a:t>required</a:t>
            </a:r>
            <a:r>
              <a:rPr dirty="0" spc="-60"/>
              <a:t> </a:t>
            </a:r>
            <a:r>
              <a:rPr dirty="0" spc="-25"/>
              <a:t>to </a:t>
            </a:r>
            <a:r>
              <a:rPr dirty="0"/>
              <a:t>close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remaining</a:t>
            </a:r>
            <a:r>
              <a:rPr dirty="0" spc="-25"/>
              <a:t> gap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1126472" y="6421640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2005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71937" y="5504191"/>
            <a:ext cx="73596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ED2024"/>
                </a:solidFill>
                <a:latin typeface="Arial"/>
                <a:cs typeface="Arial"/>
              </a:rPr>
              <a:t>($33B) FY2020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31756" y="2630689"/>
            <a:ext cx="474345" cy="70358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610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09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Break- 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even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161019" y="2373629"/>
            <a:ext cx="0" cy="3546475"/>
          </a:xfrm>
          <a:custGeom>
            <a:avLst/>
            <a:gdLst/>
            <a:ahLst/>
            <a:cxnLst/>
            <a:rect l="l" t="t" r="r" b="b"/>
            <a:pathLst>
              <a:path w="0" h="3546475">
                <a:moveTo>
                  <a:pt x="0" y="0"/>
                </a:moveTo>
                <a:lnTo>
                  <a:pt x="0" y="3546360"/>
                </a:lnTo>
              </a:path>
            </a:pathLst>
          </a:custGeom>
          <a:ln w="9525">
            <a:solidFill>
              <a:srgbClr val="010202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522712" y="6408686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2020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4718291" y="5654814"/>
            <a:ext cx="436880" cy="536575"/>
          </a:xfrm>
          <a:custGeom>
            <a:avLst/>
            <a:gdLst/>
            <a:ahLst/>
            <a:cxnLst/>
            <a:rect l="l" t="t" r="r" b="b"/>
            <a:pathLst>
              <a:path w="436879" h="536575">
                <a:moveTo>
                  <a:pt x="0" y="536447"/>
                </a:moveTo>
                <a:lnTo>
                  <a:pt x="436625" y="0"/>
                </a:lnTo>
              </a:path>
            </a:pathLst>
          </a:custGeom>
          <a:ln w="9525">
            <a:solidFill>
              <a:srgbClr val="ED202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1967722" y="6421640"/>
            <a:ext cx="363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605010" y="2387612"/>
            <a:ext cx="1263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6585" algn="l"/>
              </a:tabLst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Actual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Forecast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56069" y="1638300"/>
            <a:ext cx="4289425" cy="5036185"/>
          </a:xfrm>
          <a:custGeom>
            <a:avLst/>
            <a:gdLst/>
            <a:ahLst/>
            <a:cxnLst/>
            <a:rect l="l" t="t" r="r" b="b"/>
            <a:pathLst>
              <a:path w="4289425" h="5036184">
                <a:moveTo>
                  <a:pt x="0" y="0"/>
                </a:moveTo>
                <a:lnTo>
                  <a:pt x="0" y="5036070"/>
                </a:lnTo>
                <a:lnTo>
                  <a:pt x="4289310" y="5036070"/>
                </a:lnTo>
                <a:lnTo>
                  <a:pt x="428931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56069" y="1626107"/>
            <a:ext cx="4288155" cy="6000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4455" rIns="0" bIns="0" rtlCol="0" vert="horz">
            <a:spAutoFit/>
          </a:bodyPr>
          <a:lstStyle/>
          <a:p>
            <a:pPr marL="108585">
              <a:lnSpc>
                <a:spcPts val="1675"/>
              </a:lnSpc>
              <a:spcBef>
                <a:spcPts val="66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1400" spc="-1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income</a:t>
            </a:r>
            <a:endParaRPr sz="1400">
              <a:latin typeface="Arial"/>
              <a:cs typeface="Arial"/>
            </a:endParaRPr>
          </a:p>
          <a:p>
            <a:pPr marL="108585">
              <a:lnSpc>
                <a:spcPts val="1675"/>
              </a:lnSpc>
            </a:pPr>
            <a:r>
              <a:rPr dirty="0" sz="1400" b="1">
                <a:solidFill>
                  <a:srgbClr val="939598"/>
                </a:solidFill>
                <a:latin typeface="Arial"/>
                <a:cs typeface="Arial"/>
              </a:rPr>
              <a:t>$ </a:t>
            </a:r>
            <a:r>
              <a:rPr dirty="0" sz="1400" spc="-10" b="1">
                <a:solidFill>
                  <a:srgbClr val="939598"/>
                </a:solidFill>
                <a:latin typeface="Arial"/>
                <a:cs typeface="Arial"/>
              </a:rPr>
              <a:t>Billions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675619" y="4123194"/>
            <a:ext cx="481330" cy="371475"/>
          </a:xfrm>
          <a:custGeom>
            <a:avLst/>
            <a:gdLst/>
            <a:ahLst/>
            <a:cxnLst/>
            <a:rect l="l" t="t" r="r" b="b"/>
            <a:pathLst>
              <a:path w="481329" h="371475">
                <a:moveTo>
                  <a:pt x="0" y="371093"/>
                </a:moveTo>
                <a:lnTo>
                  <a:pt x="480822" y="0"/>
                </a:lnTo>
              </a:path>
            </a:pathLst>
          </a:custGeom>
          <a:ln w="9525">
            <a:solidFill>
              <a:srgbClr val="FFCD05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171937" y="3759969"/>
            <a:ext cx="7359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F89A1C"/>
                </a:solidFill>
                <a:latin typeface="Arial"/>
                <a:cs typeface="Arial"/>
              </a:rPr>
              <a:t>($15B) FY2020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4663998" y="1699260"/>
            <a:ext cx="4612005" cy="1366520"/>
            <a:chOff x="4663998" y="1699260"/>
            <a:chExt cx="4612005" cy="1366520"/>
          </a:xfrm>
        </p:grpSpPr>
        <p:sp>
          <p:nvSpPr>
            <p:cNvPr id="40" name="object 40" descr=""/>
            <p:cNvSpPr/>
            <p:nvPr/>
          </p:nvSpPr>
          <p:spPr>
            <a:xfrm>
              <a:off x="4668761" y="2272284"/>
              <a:ext cx="1449705" cy="136525"/>
            </a:xfrm>
            <a:custGeom>
              <a:avLst/>
              <a:gdLst/>
              <a:ahLst/>
              <a:cxnLst/>
              <a:rect l="l" t="t" r="r" b="b"/>
              <a:pathLst>
                <a:path w="1449704" h="136525">
                  <a:moveTo>
                    <a:pt x="0" y="136398"/>
                  </a:moveTo>
                  <a:lnTo>
                    <a:pt x="1449323" y="0"/>
                  </a:lnTo>
                </a:path>
              </a:pathLst>
            </a:custGeom>
            <a:ln w="9524">
              <a:solidFill>
                <a:srgbClr val="0981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102845" y="1718310"/>
              <a:ext cx="3154045" cy="1328420"/>
            </a:xfrm>
            <a:custGeom>
              <a:avLst/>
              <a:gdLst/>
              <a:ahLst/>
              <a:cxnLst/>
              <a:rect l="l" t="t" r="r" b="b"/>
              <a:pathLst>
                <a:path w="3154045" h="1328420">
                  <a:moveTo>
                    <a:pt x="0" y="0"/>
                  </a:moveTo>
                  <a:lnTo>
                    <a:pt x="0" y="1328166"/>
                  </a:lnTo>
                  <a:lnTo>
                    <a:pt x="3153918" y="1328165"/>
                  </a:lnTo>
                  <a:lnTo>
                    <a:pt x="3153918" y="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981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242296" y="1910591"/>
            <a:ext cx="28911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500" spc="-3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98140"/>
                </a:solidFill>
                <a:latin typeface="Arial"/>
                <a:cs typeface="Arial"/>
              </a:rPr>
              <a:t>Change</a:t>
            </a:r>
            <a:r>
              <a:rPr dirty="0" sz="1500" spc="-3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required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434320" y="2139191"/>
            <a:ext cx="24815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secure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sustainability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242296" y="2367793"/>
            <a:ext cx="2232025" cy="49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333"/>
              <a:buChar char="▪"/>
              <a:tabLst>
                <a:tab pos="190500" algn="l"/>
              </a:tabLst>
            </a:pP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Non-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500" spc="-6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endParaRPr sz="1500">
              <a:latin typeface="Arial MT"/>
              <a:cs typeface="Arial MT"/>
            </a:endParaRPr>
          </a:p>
          <a:p>
            <a:pPr marL="190500" indent="-190500">
              <a:lnSpc>
                <a:spcPct val="100000"/>
              </a:lnSpc>
              <a:buClr>
                <a:srgbClr val="1E2D5D"/>
              </a:buClr>
              <a:buSzPct val="93333"/>
              <a:buChar char="▪"/>
              <a:tabLst>
                <a:tab pos="190500" algn="l"/>
              </a:tabLst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500" spc="-8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2685846" y="2406967"/>
            <a:ext cx="3061970" cy="3035300"/>
            <a:chOff x="2685846" y="2406967"/>
            <a:chExt cx="3061970" cy="3035300"/>
          </a:xfrm>
        </p:grpSpPr>
        <p:sp>
          <p:nvSpPr>
            <p:cNvPr id="46" name="object 46" descr=""/>
            <p:cNvSpPr/>
            <p:nvPr/>
          </p:nvSpPr>
          <p:spPr>
            <a:xfrm>
              <a:off x="2690609" y="2411729"/>
              <a:ext cx="1188085" cy="1294130"/>
            </a:xfrm>
            <a:custGeom>
              <a:avLst/>
              <a:gdLst/>
              <a:ahLst/>
              <a:cxnLst/>
              <a:rect l="l" t="t" r="r" b="b"/>
              <a:pathLst>
                <a:path w="1188085" h="1294129">
                  <a:moveTo>
                    <a:pt x="0" y="1293888"/>
                  </a:moveTo>
                  <a:lnTo>
                    <a:pt x="37374" y="1256288"/>
                  </a:lnTo>
                  <a:lnTo>
                    <a:pt x="74419" y="1219675"/>
                  </a:lnTo>
                  <a:lnTo>
                    <a:pt x="110989" y="1184489"/>
                  </a:lnTo>
                  <a:lnTo>
                    <a:pt x="146937" y="1151169"/>
                  </a:lnTo>
                  <a:lnTo>
                    <a:pt x="182118" y="1120152"/>
                  </a:lnTo>
                  <a:lnTo>
                    <a:pt x="220896" y="1091172"/>
                  </a:lnTo>
                  <a:lnTo>
                    <a:pt x="255746" y="1068908"/>
                  </a:lnTo>
                  <a:lnTo>
                    <a:pt x="296453" y="1040642"/>
                  </a:lnTo>
                  <a:lnTo>
                    <a:pt x="352806" y="993660"/>
                  </a:lnTo>
                  <a:lnTo>
                    <a:pt x="381901" y="967227"/>
                  </a:lnTo>
                  <a:lnTo>
                    <a:pt x="414759" y="936474"/>
                  </a:lnTo>
                  <a:lnTo>
                    <a:pt x="450662" y="902200"/>
                  </a:lnTo>
                  <a:lnTo>
                    <a:pt x="488893" y="865208"/>
                  </a:lnTo>
                  <a:lnTo>
                    <a:pt x="528732" y="826295"/>
                  </a:lnTo>
                  <a:lnTo>
                    <a:pt x="569463" y="786262"/>
                  </a:lnTo>
                  <a:lnTo>
                    <a:pt x="610368" y="745910"/>
                  </a:lnTo>
                  <a:lnTo>
                    <a:pt x="650729" y="706038"/>
                  </a:lnTo>
                  <a:lnTo>
                    <a:pt x="689828" y="667447"/>
                  </a:lnTo>
                  <a:lnTo>
                    <a:pt x="726947" y="630936"/>
                  </a:lnTo>
                  <a:lnTo>
                    <a:pt x="763562" y="595551"/>
                  </a:lnTo>
                  <a:lnTo>
                    <a:pt x="801233" y="559911"/>
                  </a:lnTo>
                  <a:lnTo>
                    <a:pt x="839371" y="524170"/>
                  </a:lnTo>
                  <a:lnTo>
                    <a:pt x="877385" y="488484"/>
                  </a:lnTo>
                  <a:lnTo>
                    <a:pt x="914685" y="453008"/>
                  </a:lnTo>
                  <a:lnTo>
                    <a:pt x="950683" y="417899"/>
                  </a:lnTo>
                  <a:lnTo>
                    <a:pt x="984788" y="383310"/>
                  </a:lnTo>
                  <a:lnTo>
                    <a:pt x="1016410" y="349398"/>
                  </a:lnTo>
                  <a:lnTo>
                    <a:pt x="1044960" y="316318"/>
                  </a:lnTo>
                  <a:lnTo>
                    <a:pt x="1069847" y="284225"/>
                  </a:lnTo>
                  <a:lnTo>
                    <a:pt x="1103308" y="230787"/>
                  </a:lnTo>
                  <a:lnTo>
                    <a:pt x="1128747" y="177009"/>
                  </a:lnTo>
                  <a:lnTo>
                    <a:pt x="1148048" y="124968"/>
                  </a:lnTo>
                  <a:lnTo>
                    <a:pt x="1163094" y="76736"/>
                  </a:lnTo>
                  <a:lnTo>
                    <a:pt x="1175769" y="34388"/>
                  </a:lnTo>
                  <a:lnTo>
                    <a:pt x="1187957" y="0"/>
                  </a:lnTo>
                </a:path>
              </a:pathLst>
            </a:custGeom>
            <a:ln w="9525">
              <a:solidFill>
                <a:srgbClr val="09814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2279" y="4442798"/>
              <a:ext cx="585050" cy="999405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352" y="2615509"/>
              <a:ext cx="587977" cy="999418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654032" y="542799"/>
            <a:ext cx="157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200" spc="-7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98140"/>
                </a:solidFill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54" name="object 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28</a:t>
            </a:r>
          </a:p>
        </p:txBody>
      </p:sp>
      <p:sp>
        <p:nvSpPr>
          <p:cNvPr id="50" name="object 50" descr=""/>
          <p:cNvSpPr txBox="1"/>
          <p:nvPr/>
        </p:nvSpPr>
        <p:spPr>
          <a:xfrm>
            <a:off x="6267696" y="5299974"/>
            <a:ext cx="264287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Base</a:t>
            </a:r>
            <a:r>
              <a:rPr dirty="0" sz="1500" spc="-3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ED2024"/>
                </a:solidFill>
                <a:latin typeface="Arial"/>
                <a:cs typeface="Arial"/>
              </a:rPr>
              <a:t>Case</a:t>
            </a:r>
            <a:r>
              <a:rPr dirty="0" sz="1500" spc="-25" b="1">
                <a:solidFill>
                  <a:srgbClr val="ED2024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additional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efficiency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initiatives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will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lead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$33B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shortfall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in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2020,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cumulative</a:t>
            </a:r>
            <a:r>
              <a:rPr dirty="0" sz="15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dirty="0" sz="15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$238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267696" y="3756924"/>
            <a:ext cx="27279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Actions</a:t>
            </a:r>
            <a:r>
              <a:rPr dirty="0" sz="1500" spc="-4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within</a:t>
            </a:r>
            <a:r>
              <a:rPr dirty="0" sz="1500" spc="-40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Postal</a:t>
            </a:r>
            <a:r>
              <a:rPr dirty="0" sz="1500" spc="-3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F89A1C"/>
                </a:solidFill>
                <a:latin typeface="Arial"/>
                <a:cs typeface="Arial"/>
              </a:rPr>
              <a:t>Service </a:t>
            </a:r>
            <a:r>
              <a:rPr dirty="0" sz="1500" b="1">
                <a:solidFill>
                  <a:srgbClr val="F89A1C"/>
                </a:solidFill>
                <a:latin typeface="Arial"/>
                <a:cs typeface="Arial"/>
              </a:rPr>
              <a:t>control</a:t>
            </a:r>
            <a:r>
              <a:rPr dirty="0" sz="1500" spc="-45" b="1">
                <a:solidFill>
                  <a:srgbClr val="F89A1C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reduce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2020</a:t>
            </a:r>
            <a:r>
              <a:rPr dirty="0" sz="15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annual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$15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billion,</a:t>
            </a:r>
            <a:r>
              <a:rPr dirty="0" sz="15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500" spc="-25">
                <a:solidFill>
                  <a:srgbClr val="231F20"/>
                </a:solidFill>
                <a:latin typeface="Arial MT"/>
                <a:cs typeface="Arial MT"/>
              </a:rPr>
              <a:t> the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cumulative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loss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5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231F20"/>
                </a:solidFill>
                <a:latin typeface="Arial MT"/>
                <a:cs typeface="Arial MT"/>
              </a:rPr>
              <a:t>$115</a:t>
            </a:r>
            <a:r>
              <a:rPr dirty="0" sz="15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72489" y="2162555"/>
            <a:ext cx="5313680" cy="2343785"/>
            <a:chOff x="972489" y="2162555"/>
            <a:chExt cx="5313680" cy="2343785"/>
          </a:xfrm>
        </p:grpSpPr>
        <p:sp>
          <p:nvSpPr>
            <p:cNvPr id="3" name="object 3" descr=""/>
            <p:cNvSpPr/>
            <p:nvPr/>
          </p:nvSpPr>
          <p:spPr>
            <a:xfrm>
              <a:off x="4350245" y="2162555"/>
              <a:ext cx="645160" cy="840740"/>
            </a:xfrm>
            <a:custGeom>
              <a:avLst/>
              <a:gdLst/>
              <a:ahLst/>
              <a:cxnLst/>
              <a:rect l="l" t="t" r="r" b="b"/>
              <a:pathLst>
                <a:path w="645160" h="840739">
                  <a:moveTo>
                    <a:pt x="644651" y="243078"/>
                  </a:moveTo>
                  <a:lnTo>
                    <a:pt x="0" y="0"/>
                  </a:lnTo>
                  <a:lnTo>
                    <a:pt x="51815" y="840486"/>
                  </a:lnTo>
                  <a:lnTo>
                    <a:pt x="644651" y="243078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53833" y="3461778"/>
              <a:ext cx="342900" cy="29209"/>
            </a:xfrm>
            <a:custGeom>
              <a:avLst/>
              <a:gdLst/>
              <a:ahLst/>
              <a:cxnLst/>
              <a:rect l="l" t="t" r="r" b="b"/>
              <a:pathLst>
                <a:path w="342900" h="29210">
                  <a:moveTo>
                    <a:pt x="0" y="28955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28955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30083" y="2947428"/>
              <a:ext cx="4197985" cy="1200150"/>
            </a:xfrm>
            <a:custGeom>
              <a:avLst/>
              <a:gdLst/>
              <a:ahLst/>
              <a:cxnLst/>
              <a:rect l="l" t="t" r="r" b="b"/>
              <a:pathLst>
                <a:path w="4197985" h="1200150">
                  <a:moveTo>
                    <a:pt x="352044" y="514350"/>
                  </a:moveTo>
                  <a:lnTo>
                    <a:pt x="0" y="514350"/>
                  </a:lnTo>
                  <a:lnTo>
                    <a:pt x="0" y="742950"/>
                  </a:lnTo>
                  <a:lnTo>
                    <a:pt x="352044" y="742950"/>
                  </a:lnTo>
                  <a:lnTo>
                    <a:pt x="352044" y="514350"/>
                  </a:lnTo>
                  <a:close/>
                </a:path>
                <a:path w="4197985" h="1200150">
                  <a:moveTo>
                    <a:pt x="828294" y="514350"/>
                  </a:moveTo>
                  <a:lnTo>
                    <a:pt x="485394" y="514350"/>
                  </a:lnTo>
                  <a:lnTo>
                    <a:pt x="485394" y="600456"/>
                  </a:lnTo>
                  <a:lnTo>
                    <a:pt x="828294" y="600456"/>
                  </a:lnTo>
                  <a:lnTo>
                    <a:pt x="828294" y="514350"/>
                  </a:lnTo>
                  <a:close/>
                </a:path>
                <a:path w="4197985" h="1200150">
                  <a:moveTo>
                    <a:pt x="1313688" y="0"/>
                  </a:moveTo>
                  <a:lnTo>
                    <a:pt x="961644" y="0"/>
                  </a:lnTo>
                  <a:lnTo>
                    <a:pt x="961644" y="514350"/>
                  </a:lnTo>
                  <a:lnTo>
                    <a:pt x="1313688" y="514350"/>
                  </a:lnTo>
                  <a:lnTo>
                    <a:pt x="1313688" y="0"/>
                  </a:lnTo>
                  <a:close/>
                </a:path>
                <a:path w="4197985" h="1200150">
                  <a:moveTo>
                    <a:pt x="1789176" y="105156"/>
                  </a:moveTo>
                  <a:lnTo>
                    <a:pt x="1447038" y="105156"/>
                  </a:lnTo>
                  <a:lnTo>
                    <a:pt x="1447038" y="514350"/>
                  </a:lnTo>
                  <a:lnTo>
                    <a:pt x="1789176" y="514350"/>
                  </a:lnTo>
                  <a:lnTo>
                    <a:pt x="1789176" y="105156"/>
                  </a:lnTo>
                  <a:close/>
                </a:path>
                <a:path w="4197985" h="1200150">
                  <a:moveTo>
                    <a:pt x="2275332" y="323850"/>
                  </a:moveTo>
                  <a:lnTo>
                    <a:pt x="1922526" y="323850"/>
                  </a:lnTo>
                  <a:lnTo>
                    <a:pt x="1922526" y="514350"/>
                  </a:lnTo>
                  <a:lnTo>
                    <a:pt x="2275332" y="514350"/>
                  </a:lnTo>
                  <a:lnTo>
                    <a:pt x="2275332" y="323850"/>
                  </a:lnTo>
                  <a:close/>
                </a:path>
                <a:path w="4197985" h="1200150">
                  <a:moveTo>
                    <a:pt x="2750820" y="390906"/>
                  </a:moveTo>
                  <a:lnTo>
                    <a:pt x="2408682" y="390906"/>
                  </a:lnTo>
                  <a:lnTo>
                    <a:pt x="2408682" y="514350"/>
                  </a:lnTo>
                  <a:lnTo>
                    <a:pt x="2750820" y="514350"/>
                  </a:lnTo>
                  <a:lnTo>
                    <a:pt x="2750820" y="390906"/>
                  </a:lnTo>
                  <a:close/>
                </a:path>
                <a:path w="4197985" h="1200150">
                  <a:moveTo>
                    <a:pt x="3236976" y="514350"/>
                  </a:moveTo>
                  <a:lnTo>
                    <a:pt x="2884170" y="514350"/>
                  </a:lnTo>
                  <a:lnTo>
                    <a:pt x="2884170" y="1200150"/>
                  </a:lnTo>
                  <a:lnTo>
                    <a:pt x="3236976" y="1200150"/>
                  </a:lnTo>
                  <a:lnTo>
                    <a:pt x="3236976" y="514350"/>
                  </a:lnTo>
                  <a:close/>
                </a:path>
                <a:path w="4197985" h="1200150">
                  <a:moveTo>
                    <a:pt x="3712464" y="514350"/>
                  </a:moveTo>
                  <a:lnTo>
                    <a:pt x="3369564" y="514350"/>
                  </a:lnTo>
                  <a:lnTo>
                    <a:pt x="3369564" y="885444"/>
                  </a:lnTo>
                  <a:lnTo>
                    <a:pt x="3712464" y="885444"/>
                  </a:lnTo>
                  <a:lnTo>
                    <a:pt x="3712464" y="514350"/>
                  </a:lnTo>
                  <a:close/>
                </a:path>
                <a:path w="4197985" h="1200150">
                  <a:moveTo>
                    <a:pt x="4197858" y="514350"/>
                  </a:moveTo>
                  <a:lnTo>
                    <a:pt x="3845814" y="514350"/>
                  </a:lnTo>
                  <a:lnTo>
                    <a:pt x="3845814" y="1018794"/>
                  </a:lnTo>
                  <a:lnTo>
                    <a:pt x="4197858" y="1018794"/>
                  </a:lnTo>
                  <a:lnTo>
                    <a:pt x="4197858" y="51435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6777" y="3461778"/>
              <a:ext cx="5285105" cy="0"/>
            </a:xfrm>
            <a:custGeom>
              <a:avLst/>
              <a:gdLst/>
              <a:ahLst/>
              <a:cxnLst/>
              <a:rect l="l" t="t" r="r" b="b"/>
              <a:pathLst>
                <a:path w="5285105" h="0">
                  <a:moveTo>
                    <a:pt x="0" y="0"/>
                  </a:moveTo>
                  <a:lnTo>
                    <a:pt x="528448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864339" y="3462540"/>
              <a:ext cx="342900" cy="1038860"/>
            </a:xfrm>
            <a:custGeom>
              <a:avLst/>
              <a:gdLst/>
              <a:ahLst/>
              <a:cxnLst/>
              <a:rect l="l" t="t" r="r" b="b"/>
              <a:pathLst>
                <a:path w="342900" h="1038860">
                  <a:moveTo>
                    <a:pt x="342900" y="0"/>
                  </a:moveTo>
                  <a:lnTo>
                    <a:pt x="342900" y="1038605"/>
                  </a:lnTo>
                </a:path>
                <a:path w="342900" h="1038860">
                  <a:moveTo>
                    <a:pt x="0" y="0"/>
                  </a:moveTo>
                  <a:lnTo>
                    <a:pt x="0" y="1038606"/>
                  </a:lnTo>
                </a:path>
                <a:path w="342900" h="1038860">
                  <a:moveTo>
                    <a:pt x="0" y="1038606"/>
                  </a:moveTo>
                  <a:lnTo>
                    <a:pt x="342900" y="1038605"/>
                  </a:lnTo>
                </a:path>
              </a:pathLst>
            </a:custGeom>
            <a:ln w="9525">
              <a:solidFill>
                <a:srgbClr val="99AED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5132070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USPS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experiencing</a:t>
            </a:r>
            <a:r>
              <a:rPr dirty="0" spc="-35"/>
              <a:t> </a:t>
            </a:r>
            <a:r>
              <a:rPr dirty="0" spc="-10"/>
              <a:t>unprecedented</a:t>
            </a:r>
            <a:r>
              <a:rPr dirty="0" spc="-35"/>
              <a:t> </a:t>
            </a:r>
            <a:r>
              <a:rPr dirty="0" spc="-10"/>
              <a:t>losses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975529" y="3081715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93847" y="3015490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12875" y="2796043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31903" y="2691646"/>
            <a:ext cx="2724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22008" y="3555052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41214" y="3698332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60419" y="3497883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908533" y="3840724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427046" y="4155513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90100" y="4405841"/>
            <a:ext cx="5407660" cy="65532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algn="r" marR="168910">
              <a:lnSpc>
                <a:spcPct val="100000"/>
              </a:lnSpc>
              <a:spcBef>
                <a:spcPts val="894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7.8</a:t>
            </a:r>
            <a:r>
              <a:rPr dirty="0" baseline="24691" sz="1350" spc="-3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baseline="24691" sz="1350">
              <a:latin typeface="Arial MT"/>
              <a:cs typeface="Arial MT"/>
            </a:endParaRPr>
          </a:p>
          <a:p>
            <a:pPr algn="r" marR="157480">
              <a:lnSpc>
                <a:spcPct val="100000"/>
              </a:lnSpc>
              <a:spcBef>
                <a:spcPts val="800"/>
              </a:spcBef>
              <a:tabLst>
                <a:tab pos="578485" algn="l"/>
                <a:tab pos="1060450" algn="l"/>
                <a:tab pos="1541145" algn="l"/>
                <a:tab pos="2022475" algn="l"/>
                <a:tab pos="2503170" algn="l"/>
                <a:tab pos="2984500" algn="l"/>
                <a:tab pos="3465195" algn="l"/>
                <a:tab pos="3945890" algn="l"/>
                <a:tab pos="4426585" algn="l"/>
                <a:tab pos="4810125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89505" y="3974061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46569" y="1232535"/>
            <a:ext cx="5603875" cy="70040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239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570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2000" spc="-4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profit/loss</a:t>
            </a:r>
            <a:endParaRPr sz="200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  <a:spcBef>
                <a:spcPts val="15"/>
              </a:spcBef>
            </a:pP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dirty="0" sz="1600" spc="-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37044" y="1232535"/>
            <a:ext cx="5622925" cy="5026025"/>
            <a:chOff x="837044" y="1232535"/>
            <a:chExt cx="5622925" cy="5026025"/>
          </a:xfrm>
        </p:grpSpPr>
        <p:sp>
          <p:nvSpPr>
            <p:cNvPr id="22" name="object 22" descr=""/>
            <p:cNvSpPr/>
            <p:nvPr/>
          </p:nvSpPr>
          <p:spPr>
            <a:xfrm>
              <a:off x="846569" y="1242060"/>
              <a:ext cx="5603875" cy="5006975"/>
            </a:xfrm>
            <a:custGeom>
              <a:avLst/>
              <a:gdLst/>
              <a:ahLst/>
              <a:cxnLst/>
              <a:rect l="l" t="t" r="r" b="b"/>
              <a:pathLst>
                <a:path w="5603875" h="5006975">
                  <a:moveTo>
                    <a:pt x="0" y="0"/>
                  </a:moveTo>
                  <a:lnTo>
                    <a:pt x="0" y="5006352"/>
                  </a:lnTo>
                  <a:lnTo>
                    <a:pt x="5603760" y="5006352"/>
                  </a:lnTo>
                  <a:lnTo>
                    <a:pt x="560376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210037" y="2004060"/>
              <a:ext cx="2161540" cy="589280"/>
            </a:xfrm>
            <a:custGeom>
              <a:avLst/>
              <a:gdLst/>
              <a:ahLst/>
              <a:cxnLst/>
              <a:rect l="l" t="t" r="r" b="b"/>
              <a:pathLst>
                <a:path w="2161540" h="589280">
                  <a:moveTo>
                    <a:pt x="2161031" y="589026"/>
                  </a:moveTo>
                  <a:lnTo>
                    <a:pt x="2161031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2161031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210037" y="2004060"/>
            <a:ext cx="2161540" cy="588645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01600" marR="236854">
              <a:lnSpc>
                <a:spcPct val="100000"/>
              </a:lnSpc>
              <a:spcBef>
                <a:spcPts val="575"/>
              </a:spcBef>
            </a:pPr>
            <a:r>
              <a:rPr dirty="0" sz="1400">
                <a:solidFill>
                  <a:srgbClr val="2F67B1"/>
                </a:solidFill>
                <a:latin typeface="Arial MT"/>
                <a:cs typeface="Arial MT"/>
              </a:rPr>
              <a:t>Postal</a:t>
            </a:r>
            <a:r>
              <a:rPr dirty="0" sz="1400" spc="-45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F67B1"/>
                </a:solidFill>
                <a:latin typeface="Arial MT"/>
                <a:cs typeface="Arial MT"/>
              </a:rPr>
              <a:t>Act</a:t>
            </a:r>
            <a:r>
              <a:rPr dirty="0" sz="1400" spc="-4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r>
              <a:rPr dirty="0" sz="1400" spc="-4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F67B1"/>
                </a:solidFill>
                <a:latin typeface="Arial MT"/>
                <a:cs typeface="Arial MT"/>
              </a:rPr>
              <a:t>signed </a:t>
            </a:r>
            <a:r>
              <a:rPr dirty="0" sz="1400">
                <a:solidFill>
                  <a:srgbClr val="2F67B1"/>
                </a:solidFill>
                <a:latin typeface="Arial MT"/>
                <a:cs typeface="Arial MT"/>
              </a:rPr>
              <a:t>into </a:t>
            </a:r>
            <a:r>
              <a:rPr dirty="0" sz="1400" spc="-25">
                <a:solidFill>
                  <a:srgbClr val="2F67B1"/>
                </a:solidFill>
                <a:latin typeface="Arial MT"/>
                <a:cs typeface="Arial MT"/>
              </a:rPr>
              <a:t>law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54032" y="6284480"/>
            <a:ext cx="500824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Note: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this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document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refer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Fiscal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ending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Sept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30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one-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$4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Integrated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Plan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(January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Year-to-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Date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favorable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Plan)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343387" y="5310390"/>
            <a:ext cx="1937385" cy="264160"/>
          </a:xfrm>
          <a:custGeom>
            <a:avLst/>
            <a:gdLst/>
            <a:ahLst/>
            <a:cxnLst/>
            <a:rect l="l" t="t" r="r" b="b"/>
            <a:pathLst>
              <a:path w="1937385" h="264160">
                <a:moveTo>
                  <a:pt x="467106" y="131838"/>
                </a:moveTo>
                <a:lnTo>
                  <a:pt x="435241" y="65481"/>
                </a:lnTo>
                <a:lnTo>
                  <a:pt x="398716" y="38773"/>
                </a:lnTo>
                <a:lnTo>
                  <a:pt x="351383" y="18097"/>
                </a:lnTo>
                <a:lnTo>
                  <a:pt x="295478" y="4749"/>
                </a:lnTo>
                <a:lnTo>
                  <a:pt x="233172" y="12"/>
                </a:lnTo>
                <a:lnTo>
                  <a:pt x="171183" y="4749"/>
                </a:lnTo>
                <a:lnTo>
                  <a:pt x="115481" y="18097"/>
                </a:lnTo>
                <a:lnTo>
                  <a:pt x="68287" y="38773"/>
                </a:lnTo>
                <a:lnTo>
                  <a:pt x="31826" y="65481"/>
                </a:lnTo>
                <a:lnTo>
                  <a:pt x="8318" y="96926"/>
                </a:lnTo>
                <a:lnTo>
                  <a:pt x="0" y="131838"/>
                </a:lnTo>
                <a:lnTo>
                  <a:pt x="8318" y="166992"/>
                </a:lnTo>
                <a:lnTo>
                  <a:pt x="31826" y="198526"/>
                </a:lnTo>
                <a:lnTo>
                  <a:pt x="68287" y="225183"/>
                </a:lnTo>
                <a:lnTo>
                  <a:pt x="115481" y="245732"/>
                </a:lnTo>
                <a:lnTo>
                  <a:pt x="171183" y="258978"/>
                </a:lnTo>
                <a:lnTo>
                  <a:pt x="233172" y="263664"/>
                </a:lnTo>
                <a:lnTo>
                  <a:pt x="295478" y="258978"/>
                </a:lnTo>
                <a:lnTo>
                  <a:pt x="351383" y="245732"/>
                </a:lnTo>
                <a:lnTo>
                  <a:pt x="398716" y="225183"/>
                </a:lnTo>
                <a:lnTo>
                  <a:pt x="435241" y="198526"/>
                </a:lnTo>
                <a:lnTo>
                  <a:pt x="458762" y="166992"/>
                </a:lnTo>
                <a:lnTo>
                  <a:pt x="467106" y="131838"/>
                </a:lnTo>
                <a:close/>
              </a:path>
              <a:path w="1937385" h="264160">
                <a:moveTo>
                  <a:pt x="955548" y="131838"/>
                </a:moveTo>
                <a:lnTo>
                  <a:pt x="923709" y="65481"/>
                </a:lnTo>
                <a:lnTo>
                  <a:pt x="887247" y="38773"/>
                </a:lnTo>
                <a:lnTo>
                  <a:pt x="840054" y="18097"/>
                </a:lnTo>
                <a:lnTo>
                  <a:pt x="784352" y="4749"/>
                </a:lnTo>
                <a:lnTo>
                  <a:pt x="722376" y="12"/>
                </a:lnTo>
                <a:lnTo>
                  <a:pt x="660387" y="4749"/>
                </a:lnTo>
                <a:lnTo>
                  <a:pt x="604685" y="18097"/>
                </a:lnTo>
                <a:lnTo>
                  <a:pt x="557491" y="38773"/>
                </a:lnTo>
                <a:lnTo>
                  <a:pt x="521030" y="65481"/>
                </a:lnTo>
                <a:lnTo>
                  <a:pt x="497522" y="96926"/>
                </a:lnTo>
                <a:lnTo>
                  <a:pt x="489204" y="131838"/>
                </a:lnTo>
                <a:lnTo>
                  <a:pt x="497522" y="166992"/>
                </a:lnTo>
                <a:lnTo>
                  <a:pt x="521030" y="198526"/>
                </a:lnTo>
                <a:lnTo>
                  <a:pt x="557491" y="225183"/>
                </a:lnTo>
                <a:lnTo>
                  <a:pt x="604685" y="245732"/>
                </a:lnTo>
                <a:lnTo>
                  <a:pt x="660387" y="258978"/>
                </a:lnTo>
                <a:lnTo>
                  <a:pt x="722376" y="263664"/>
                </a:lnTo>
                <a:lnTo>
                  <a:pt x="784352" y="258978"/>
                </a:lnTo>
                <a:lnTo>
                  <a:pt x="840054" y="245732"/>
                </a:lnTo>
                <a:lnTo>
                  <a:pt x="887247" y="225183"/>
                </a:lnTo>
                <a:lnTo>
                  <a:pt x="923709" y="198526"/>
                </a:lnTo>
                <a:lnTo>
                  <a:pt x="947216" y="166992"/>
                </a:lnTo>
                <a:lnTo>
                  <a:pt x="955548" y="131838"/>
                </a:lnTo>
                <a:close/>
              </a:path>
              <a:path w="1937385" h="264160">
                <a:moveTo>
                  <a:pt x="1446276" y="131838"/>
                </a:moveTo>
                <a:lnTo>
                  <a:pt x="1414437" y="65481"/>
                </a:lnTo>
                <a:lnTo>
                  <a:pt x="1377975" y="38773"/>
                </a:lnTo>
                <a:lnTo>
                  <a:pt x="1330782" y="18097"/>
                </a:lnTo>
                <a:lnTo>
                  <a:pt x="1275080" y="4749"/>
                </a:lnTo>
                <a:lnTo>
                  <a:pt x="1213104" y="12"/>
                </a:lnTo>
                <a:lnTo>
                  <a:pt x="1151115" y="4749"/>
                </a:lnTo>
                <a:lnTo>
                  <a:pt x="1095413" y="18097"/>
                </a:lnTo>
                <a:lnTo>
                  <a:pt x="1048219" y="38773"/>
                </a:lnTo>
                <a:lnTo>
                  <a:pt x="1011758" y="65481"/>
                </a:lnTo>
                <a:lnTo>
                  <a:pt x="988250" y="96926"/>
                </a:lnTo>
                <a:lnTo>
                  <a:pt x="979932" y="131838"/>
                </a:lnTo>
                <a:lnTo>
                  <a:pt x="988250" y="166992"/>
                </a:lnTo>
                <a:lnTo>
                  <a:pt x="1011758" y="198526"/>
                </a:lnTo>
                <a:lnTo>
                  <a:pt x="1048219" y="225183"/>
                </a:lnTo>
                <a:lnTo>
                  <a:pt x="1095413" y="245732"/>
                </a:lnTo>
                <a:lnTo>
                  <a:pt x="1151115" y="258978"/>
                </a:lnTo>
                <a:lnTo>
                  <a:pt x="1213104" y="263664"/>
                </a:lnTo>
                <a:lnTo>
                  <a:pt x="1275080" y="258978"/>
                </a:lnTo>
                <a:lnTo>
                  <a:pt x="1330782" y="245732"/>
                </a:lnTo>
                <a:lnTo>
                  <a:pt x="1377975" y="225183"/>
                </a:lnTo>
                <a:lnTo>
                  <a:pt x="1414437" y="198526"/>
                </a:lnTo>
                <a:lnTo>
                  <a:pt x="1437944" y="166992"/>
                </a:lnTo>
                <a:lnTo>
                  <a:pt x="1446276" y="131838"/>
                </a:lnTo>
                <a:close/>
              </a:path>
              <a:path w="1937385" h="264160">
                <a:moveTo>
                  <a:pt x="1937004" y="131826"/>
                </a:moveTo>
                <a:lnTo>
                  <a:pt x="1905165" y="65481"/>
                </a:lnTo>
                <a:lnTo>
                  <a:pt x="1868703" y="38773"/>
                </a:lnTo>
                <a:lnTo>
                  <a:pt x="1821510" y="18097"/>
                </a:lnTo>
                <a:lnTo>
                  <a:pt x="1765808" y="4749"/>
                </a:lnTo>
                <a:lnTo>
                  <a:pt x="1703832" y="0"/>
                </a:lnTo>
                <a:lnTo>
                  <a:pt x="1641513" y="4749"/>
                </a:lnTo>
                <a:lnTo>
                  <a:pt x="1585607" y="18097"/>
                </a:lnTo>
                <a:lnTo>
                  <a:pt x="1538287" y="38773"/>
                </a:lnTo>
                <a:lnTo>
                  <a:pt x="1501749" y="65481"/>
                </a:lnTo>
                <a:lnTo>
                  <a:pt x="1478229" y="96926"/>
                </a:lnTo>
                <a:lnTo>
                  <a:pt x="1469898" y="131826"/>
                </a:lnTo>
                <a:lnTo>
                  <a:pt x="1478229" y="166992"/>
                </a:lnTo>
                <a:lnTo>
                  <a:pt x="1501749" y="198526"/>
                </a:lnTo>
                <a:lnTo>
                  <a:pt x="1538287" y="225171"/>
                </a:lnTo>
                <a:lnTo>
                  <a:pt x="1585607" y="245732"/>
                </a:lnTo>
                <a:lnTo>
                  <a:pt x="1641513" y="258978"/>
                </a:lnTo>
                <a:lnTo>
                  <a:pt x="1703832" y="263652"/>
                </a:lnTo>
                <a:lnTo>
                  <a:pt x="1765808" y="258978"/>
                </a:lnTo>
                <a:lnTo>
                  <a:pt x="1821510" y="245732"/>
                </a:lnTo>
                <a:lnTo>
                  <a:pt x="1868703" y="225171"/>
                </a:lnTo>
                <a:lnTo>
                  <a:pt x="1905165" y="198526"/>
                </a:lnTo>
                <a:lnTo>
                  <a:pt x="1928672" y="166992"/>
                </a:lnTo>
                <a:lnTo>
                  <a:pt x="1937004" y="131826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415017" y="5317500"/>
            <a:ext cx="18192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7050" algn="l"/>
                <a:tab pos="985519" algn="l"/>
                <a:tab pos="1508125" algn="l"/>
              </a:tabLst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8.4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r>
              <a:rPr dirty="0" baseline="24691" sz="1350" spc="-3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baseline="24691" sz="135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012226" y="5879077"/>
            <a:ext cx="21355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funding,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dirty="0" sz="1400" spc="-1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462771" y="1986533"/>
            <a:ext cx="3875404" cy="3835400"/>
            <a:chOff x="2462771" y="1986533"/>
            <a:chExt cx="3875404" cy="3835400"/>
          </a:xfrm>
        </p:grpSpPr>
        <p:sp>
          <p:nvSpPr>
            <p:cNvPr id="30" name="object 30" descr=""/>
            <p:cNvSpPr/>
            <p:nvPr/>
          </p:nvSpPr>
          <p:spPr>
            <a:xfrm>
              <a:off x="4337291" y="5632716"/>
              <a:ext cx="1995805" cy="184785"/>
            </a:xfrm>
            <a:custGeom>
              <a:avLst/>
              <a:gdLst/>
              <a:ahLst/>
              <a:cxnLst/>
              <a:rect l="l" t="t" r="r" b="b"/>
              <a:pathLst>
                <a:path w="1995804" h="184785">
                  <a:moveTo>
                    <a:pt x="1995677" y="0"/>
                  </a:moveTo>
                  <a:lnTo>
                    <a:pt x="1995677" y="104394"/>
                  </a:lnTo>
                  <a:lnTo>
                    <a:pt x="1080515" y="104394"/>
                  </a:lnTo>
                  <a:lnTo>
                    <a:pt x="997457" y="184404"/>
                  </a:lnTo>
                  <a:lnTo>
                    <a:pt x="914399" y="104394"/>
                  </a:lnTo>
                  <a:lnTo>
                    <a:pt x="0" y="10439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234677" y="2011679"/>
              <a:ext cx="652780" cy="838200"/>
            </a:xfrm>
            <a:custGeom>
              <a:avLst/>
              <a:gdLst/>
              <a:ahLst/>
              <a:cxnLst/>
              <a:rect l="l" t="t" r="r" b="b"/>
              <a:pathLst>
                <a:path w="652779" h="838200">
                  <a:moveTo>
                    <a:pt x="652272" y="221742"/>
                  </a:moveTo>
                  <a:lnTo>
                    <a:pt x="0" y="0"/>
                  </a:lnTo>
                  <a:lnTo>
                    <a:pt x="78486" y="838200"/>
                  </a:lnTo>
                  <a:lnTo>
                    <a:pt x="652272" y="221742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462771" y="1986533"/>
              <a:ext cx="1564005" cy="589280"/>
            </a:xfrm>
            <a:custGeom>
              <a:avLst/>
              <a:gdLst/>
              <a:ahLst/>
              <a:cxnLst/>
              <a:rect l="l" t="t" r="r" b="b"/>
              <a:pathLst>
                <a:path w="1564004" h="589280">
                  <a:moveTo>
                    <a:pt x="1563623" y="589026"/>
                  </a:moveTo>
                  <a:lnTo>
                    <a:pt x="1563623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1563623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592811" y="1232535"/>
            <a:ext cx="2620010" cy="70040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239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570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Key</a:t>
            </a:r>
            <a:r>
              <a:rPr dirty="0" sz="2000" spc="-4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592811" y="1242060"/>
            <a:ext cx="2620010" cy="5006975"/>
          </a:xfrm>
          <a:custGeom>
            <a:avLst/>
            <a:gdLst/>
            <a:ahLst/>
            <a:cxnLst/>
            <a:rect l="l" t="t" r="r" b="b"/>
            <a:pathLst>
              <a:path w="2620009" h="5006975">
                <a:moveTo>
                  <a:pt x="0" y="0"/>
                </a:moveTo>
                <a:lnTo>
                  <a:pt x="0" y="5006352"/>
                </a:lnTo>
                <a:lnTo>
                  <a:pt x="2619755" y="5006352"/>
                </a:lnTo>
                <a:lnTo>
                  <a:pt x="261975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602336" y="1985267"/>
            <a:ext cx="2600960" cy="4098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190" indent="-2413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28571"/>
              <a:buChar char="▪"/>
              <a:tabLst>
                <a:tab pos="377190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to:</a:t>
            </a:r>
            <a:endParaRPr sz="1400">
              <a:latin typeface="Arial MT"/>
              <a:cs typeface="Arial MT"/>
            </a:endParaRPr>
          </a:p>
          <a:p>
            <a:pPr lvl="1" marL="641350" indent="-261620">
              <a:lnSpc>
                <a:spcPts val="2005"/>
              </a:lnSpc>
              <a:spcBef>
                <a:spcPts val="1370"/>
              </a:spcBef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E-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diversion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endParaRPr sz="1400">
              <a:latin typeface="Arial MT"/>
              <a:cs typeface="Arial MT"/>
            </a:endParaRPr>
          </a:p>
          <a:p>
            <a:pPr marL="641985">
              <a:lnSpc>
                <a:spcPts val="1495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dirty="0" sz="14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lvl="1" marL="641350" indent="-261620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Down-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trading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endParaRPr sz="1400">
              <a:latin typeface="Arial MT"/>
              <a:cs typeface="Arial MT"/>
            </a:endParaRPr>
          </a:p>
          <a:p>
            <a:pPr marL="641985" marR="137795">
              <a:lnSpc>
                <a:spcPts val="1670"/>
              </a:lnSpc>
              <a:spcBef>
                <a:spcPts val="3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Standard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lvl="1" marL="641985" marR="285115" indent="-262255">
              <a:lnSpc>
                <a:spcPts val="1670"/>
              </a:lnSpc>
              <a:spcBef>
                <a:spcPts val="5"/>
              </a:spcBef>
              <a:buClr>
                <a:srgbClr val="1E2D5D"/>
              </a:buClr>
              <a:buSzPct val="121428"/>
              <a:buChar char="–"/>
              <a:tabLst>
                <a:tab pos="64198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advertising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recession</a:t>
            </a:r>
            <a:endParaRPr sz="1400">
              <a:latin typeface="Arial MT"/>
              <a:cs typeface="Arial MT"/>
            </a:endParaRPr>
          </a:p>
          <a:p>
            <a:pPr marL="376555" marR="155575" indent="-241300">
              <a:lnSpc>
                <a:spcPct val="100000"/>
              </a:lnSpc>
              <a:spcBef>
                <a:spcPts val="915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pre-funding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requirement</a:t>
            </a:r>
            <a:r>
              <a:rPr dirty="0" sz="14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introduced</a:t>
            </a: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by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endParaRPr sz="1400">
              <a:latin typeface="Arial MT"/>
              <a:cs typeface="Arial MT"/>
            </a:endParaRPr>
          </a:p>
          <a:p>
            <a:pPr marL="376555" marR="115570" indent="-241300">
              <a:lnSpc>
                <a:spcPct val="100000"/>
              </a:lnSpc>
              <a:spcBef>
                <a:spcPts val="950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savings,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while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substantial,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been</a:t>
            </a:r>
            <a:r>
              <a:rPr dirty="0" sz="1400" spc="5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5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less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declines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high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fixed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54032" y="6944371"/>
            <a:ext cx="223075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USPS;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P.L.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109-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435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(PAEA)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2</a:t>
            </a:r>
          </a:p>
        </p:txBody>
      </p:sp>
      <p:sp>
        <p:nvSpPr>
          <p:cNvPr id="36" name="object 36" descr=""/>
          <p:cNvSpPr txBox="1"/>
          <p:nvPr/>
        </p:nvSpPr>
        <p:spPr>
          <a:xfrm>
            <a:off x="2462009" y="1986533"/>
            <a:ext cx="1564640" cy="589280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01600" marR="153670">
              <a:lnSpc>
                <a:spcPct val="100000"/>
              </a:lnSpc>
              <a:spcBef>
                <a:spcPts val="575"/>
              </a:spcBef>
            </a:pPr>
            <a:r>
              <a:rPr dirty="0" sz="1400">
                <a:solidFill>
                  <a:srgbClr val="2F67B1"/>
                </a:solidFill>
                <a:latin typeface="Arial MT"/>
                <a:cs typeface="Arial MT"/>
              </a:rPr>
              <a:t>No</a:t>
            </a:r>
            <a:r>
              <a:rPr dirty="0" sz="1400" spc="-2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F67B1"/>
                </a:solidFill>
                <a:latin typeface="Arial MT"/>
                <a:cs typeface="Arial MT"/>
              </a:rPr>
              <a:t>rate</a:t>
            </a:r>
            <a:r>
              <a:rPr dirty="0" sz="1400" spc="-2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F67B1"/>
                </a:solidFill>
                <a:latin typeface="Arial MT"/>
                <a:cs typeface="Arial MT"/>
              </a:rPr>
              <a:t>increase 2003-</a:t>
            </a:r>
            <a:r>
              <a:rPr dirty="0" sz="1400" spc="-2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79781"/>
            <a:ext cx="5843270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20"/>
              <a:t>non-</a:t>
            </a:r>
            <a:r>
              <a:rPr dirty="0"/>
              <a:t>legislative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legislative</a:t>
            </a:r>
            <a:r>
              <a:rPr dirty="0" spc="-60"/>
              <a:t> </a:t>
            </a:r>
            <a:r>
              <a:rPr dirty="0" spc="-10"/>
              <a:t>change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4032" y="542799"/>
            <a:ext cx="157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200" spc="-7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98140"/>
                </a:solidFill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65594" y="1308735"/>
            <a:ext cx="8726805" cy="5141595"/>
            <a:chOff x="665594" y="1308735"/>
            <a:chExt cx="8726805" cy="5141595"/>
          </a:xfrm>
        </p:grpSpPr>
        <p:sp>
          <p:nvSpPr>
            <p:cNvPr id="5" name="object 5" descr=""/>
            <p:cNvSpPr/>
            <p:nvPr/>
          </p:nvSpPr>
          <p:spPr>
            <a:xfrm>
              <a:off x="2686037" y="1677924"/>
              <a:ext cx="6534784" cy="0"/>
            </a:xfrm>
            <a:custGeom>
              <a:avLst/>
              <a:gdLst/>
              <a:ahLst/>
              <a:cxnLst/>
              <a:rect l="l" t="t" r="r" b="b"/>
              <a:pathLst>
                <a:path w="6534784" h="0">
                  <a:moveTo>
                    <a:pt x="0" y="0"/>
                  </a:moveTo>
                  <a:lnTo>
                    <a:pt x="6534162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5119" y="1318260"/>
              <a:ext cx="8707755" cy="5122545"/>
            </a:xfrm>
            <a:custGeom>
              <a:avLst/>
              <a:gdLst/>
              <a:ahLst/>
              <a:cxnLst/>
              <a:rect l="l" t="t" r="r" b="b"/>
              <a:pathLst>
                <a:path w="8707755" h="5122545">
                  <a:moveTo>
                    <a:pt x="0" y="0"/>
                  </a:moveTo>
                  <a:lnTo>
                    <a:pt x="0" y="5122176"/>
                  </a:lnTo>
                  <a:lnTo>
                    <a:pt x="8707386" y="5122176"/>
                  </a:lnTo>
                  <a:lnTo>
                    <a:pt x="8707386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673336" y="1383286"/>
            <a:ext cx="406971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8325" algn="l"/>
              </a:tabLst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Description</a:t>
            </a: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14565" y="4127766"/>
            <a:ext cx="1750060" cy="835660"/>
          </a:xfrm>
          <a:prstGeom prst="rect">
            <a:avLst/>
          </a:prstGeom>
          <a:solidFill>
            <a:srgbClr val="669B6A"/>
          </a:solidFill>
          <a:ln w="9525">
            <a:solidFill>
              <a:srgbClr val="010202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Legislative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74859" y="4110489"/>
            <a:ext cx="17291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3750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requiring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79584" y="4355082"/>
            <a:ext cx="16116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6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87559" y="4599694"/>
            <a:ext cx="284988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7500"/>
              <a:buChar char="▪"/>
              <a:tabLst>
                <a:tab pos="1905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66884" y="4843534"/>
            <a:ext cx="2772410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legislation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well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issues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historically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been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attached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riders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(e.g.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additional</a:t>
            </a:r>
            <a:r>
              <a:rPr dirty="0" sz="16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restrictions</a:t>
            </a:r>
            <a:r>
              <a:rPr dirty="0" sz="16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on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closing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Post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Offices)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70871" y="4110489"/>
            <a:ext cx="3408045" cy="1736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10795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retail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through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combination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increased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partners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and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eventual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franchising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and/or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closure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existing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locations</a:t>
            </a: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spcBef>
                <a:spcPts val="25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Eliminating/reducing</a:t>
            </a:r>
            <a:r>
              <a:rPr dirty="0" sz="1600" spc="-7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subsidies</a:t>
            </a:r>
            <a:r>
              <a:rPr dirty="0" sz="1600" spc="-7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non-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profits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4565" y="1746504"/>
            <a:ext cx="1750060" cy="835660"/>
          </a:xfrm>
          <a:prstGeom prst="rect">
            <a:avLst/>
          </a:prstGeom>
          <a:solidFill>
            <a:srgbClr val="BECFBB"/>
          </a:solidFill>
          <a:ln w="9525">
            <a:solidFill>
              <a:srgbClr val="010202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Non-legislative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74859" y="1729235"/>
            <a:ext cx="2906395" cy="222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authority</a:t>
            </a:r>
            <a:endParaRPr sz="16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No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changes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required,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but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will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impact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some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stakeholders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challenging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implement</a:t>
            </a:r>
            <a:endParaRPr sz="1600">
              <a:latin typeface="Arial MT"/>
              <a:cs typeface="Arial MT"/>
            </a:endParaRPr>
          </a:p>
          <a:p>
            <a:pPr marL="202565" marR="311150" indent="-196850">
              <a:lnSpc>
                <a:spcPct val="100000"/>
              </a:lnSpc>
              <a:spcBef>
                <a:spcPts val="2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Many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PRC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approval</a:t>
            </a:r>
            <a:endParaRPr sz="1600">
              <a:latin typeface="Arial MT"/>
              <a:cs typeface="Arial MT"/>
            </a:endParaRPr>
          </a:p>
          <a:p>
            <a:pPr marL="202565" marR="210820" indent="-196850">
              <a:lnSpc>
                <a:spcPct val="100000"/>
              </a:lnSpc>
              <a:spcBef>
                <a:spcPts val="1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labor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subject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to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collective</a:t>
            </a:r>
            <a:r>
              <a:rPr dirty="0" sz="16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bargaining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70871" y="1729235"/>
            <a:ext cx="3197860" cy="768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90625"/>
              <a:buChar char="▪"/>
              <a:tabLst>
                <a:tab pos="2044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New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product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innovations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such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as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hybrid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600">
              <a:latin typeface="Arial MT"/>
              <a:cs typeface="Arial MT"/>
            </a:endParaRPr>
          </a:p>
          <a:p>
            <a:pPr marL="203200" indent="-196850">
              <a:lnSpc>
                <a:spcPct val="100000"/>
              </a:lnSpc>
              <a:spcBef>
                <a:spcPts val="15"/>
              </a:spcBef>
              <a:buClr>
                <a:srgbClr val="1E2D5D"/>
              </a:buClr>
              <a:buSzPct val="90625"/>
              <a:buChar char="▪"/>
              <a:tabLst>
                <a:tab pos="20320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Exigent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price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increases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686037" y="4037088"/>
            <a:ext cx="6534784" cy="0"/>
          </a:xfrm>
          <a:custGeom>
            <a:avLst/>
            <a:gdLst/>
            <a:ahLst/>
            <a:cxnLst/>
            <a:rect l="l" t="t" r="r" b="b"/>
            <a:pathLst>
              <a:path w="6534784" h="0">
                <a:moveTo>
                  <a:pt x="0" y="0"/>
                </a:moveTo>
                <a:lnTo>
                  <a:pt x="6534162" y="0"/>
                </a:lnTo>
              </a:path>
            </a:pathLst>
          </a:custGeom>
          <a:ln w="9525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6737" y="3491496"/>
            <a:ext cx="1354455" cy="1896745"/>
            <a:chOff x="666737" y="3491496"/>
            <a:chExt cx="1354455" cy="1896745"/>
          </a:xfrm>
        </p:grpSpPr>
        <p:sp>
          <p:nvSpPr>
            <p:cNvPr id="3" name="object 3" descr=""/>
            <p:cNvSpPr/>
            <p:nvPr/>
          </p:nvSpPr>
          <p:spPr>
            <a:xfrm>
              <a:off x="666737" y="4072140"/>
              <a:ext cx="1354455" cy="536575"/>
            </a:xfrm>
            <a:custGeom>
              <a:avLst/>
              <a:gdLst/>
              <a:ahLst/>
              <a:cxnLst/>
              <a:rect l="l" t="t" r="r" b="b"/>
              <a:pathLst>
                <a:path w="1354455" h="536575">
                  <a:moveTo>
                    <a:pt x="1354074" y="536448"/>
                  </a:moveTo>
                  <a:lnTo>
                    <a:pt x="1354074" y="0"/>
                  </a:lnTo>
                  <a:lnTo>
                    <a:pt x="0" y="0"/>
                  </a:lnTo>
                  <a:lnTo>
                    <a:pt x="0" y="536448"/>
                  </a:lnTo>
                  <a:lnTo>
                    <a:pt x="1354074" y="53644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66737" y="3491496"/>
              <a:ext cx="1354455" cy="536575"/>
            </a:xfrm>
            <a:custGeom>
              <a:avLst/>
              <a:gdLst/>
              <a:ahLst/>
              <a:cxnLst/>
              <a:rect l="l" t="t" r="r" b="b"/>
              <a:pathLst>
                <a:path w="1354455" h="536575">
                  <a:moveTo>
                    <a:pt x="1354074" y="536448"/>
                  </a:moveTo>
                  <a:lnTo>
                    <a:pt x="1354074" y="0"/>
                  </a:lnTo>
                  <a:lnTo>
                    <a:pt x="0" y="0"/>
                  </a:lnTo>
                  <a:lnTo>
                    <a:pt x="0" y="536448"/>
                  </a:lnTo>
                  <a:lnTo>
                    <a:pt x="1354074" y="53644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39" y="3535692"/>
              <a:ext cx="228600" cy="228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39" y="4113288"/>
              <a:ext cx="228600" cy="228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66737" y="4645164"/>
              <a:ext cx="1354455" cy="742950"/>
            </a:xfrm>
            <a:custGeom>
              <a:avLst/>
              <a:gdLst/>
              <a:ahLst/>
              <a:cxnLst/>
              <a:rect l="l" t="t" r="r" b="b"/>
              <a:pathLst>
                <a:path w="1354455" h="742950">
                  <a:moveTo>
                    <a:pt x="1354074" y="742950"/>
                  </a:moveTo>
                  <a:lnTo>
                    <a:pt x="1354074" y="0"/>
                  </a:lnTo>
                  <a:lnTo>
                    <a:pt x="0" y="0"/>
                  </a:lnTo>
                  <a:lnTo>
                    <a:pt x="0" y="742950"/>
                  </a:lnTo>
                  <a:lnTo>
                    <a:pt x="1354074" y="74295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39" y="4702314"/>
              <a:ext cx="228600" cy="2286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5726226" y="3860876"/>
            <a:ext cx="1624330" cy="546100"/>
            <a:chOff x="5726226" y="3860876"/>
            <a:chExt cx="1624330" cy="546100"/>
          </a:xfrm>
        </p:grpSpPr>
        <p:sp>
          <p:nvSpPr>
            <p:cNvPr id="10" name="object 10" descr=""/>
            <p:cNvSpPr/>
            <p:nvPr/>
          </p:nvSpPr>
          <p:spPr>
            <a:xfrm>
              <a:off x="5730989" y="3865638"/>
              <a:ext cx="1614805" cy="537210"/>
            </a:xfrm>
            <a:custGeom>
              <a:avLst/>
              <a:gdLst/>
              <a:ahLst/>
              <a:cxnLst/>
              <a:rect l="l" t="t" r="r" b="b"/>
              <a:pathLst>
                <a:path w="1614804" h="537210">
                  <a:moveTo>
                    <a:pt x="1614677" y="537210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537210"/>
                  </a:lnTo>
                  <a:lnTo>
                    <a:pt x="1614677" y="537210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30989" y="3865638"/>
              <a:ext cx="1614805" cy="536575"/>
            </a:xfrm>
            <a:custGeom>
              <a:avLst/>
              <a:gdLst/>
              <a:ahLst/>
              <a:cxnLst/>
              <a:rect l="l" t="t" r="r" b="b"/>
              <a:pathLst>
                <a:path w="1614804" h="536575">
                  <a:moveTo>
                    <a:pt x="0" y="0"/>
                  </a:moveTo>
                  <a:lnTo>
                    <a:pt x="0" y="536448"/>
                  </a:lnTo>
                  <a:lnTo>
                    <a:pt x="1614677" y="536448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669417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USPS</a:t>
            </a:r>
            <a:r>
              <a:rPr dirty="0" spc="-55"/>
              <a:t> </a:t>
            </a:r>
            <a:r>
              <a:rPr dirty="0"/>
              <a:t>will</a:t>
            </a:r>
            <a:r>
              <a:rPr dirty="0" spc="-40"/>
              <a:t> </a:t>
            </a:r>
            <a:r>
              <a:rPr dirty="0"/>
              <a:t>need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pursue</a:t>
            </a:r>
            <a:r>
              <a:rPr dirty="0" spc="-40"/>
              <a:t> </a:t>
            </a:r>
            <a:r>
              <a:rPr dirty="0"/>
              <a:t>multiple</a:t>
            </a:r>
            <a:r>
              <a:rPr dirty="0" spc="-45"/>
              <a:t> </a:t>
            </a:r>
            <a:r>
              <a:rPr dirty="0" spc="-10"/>
              <a:t>“Fundamental</a:t>
            </a:r>
            <a:r>
              <a:rPr dirty="0" spc="-40"/>
              <a:t> </a:t>
            </a:r>
            <a:r>
              <a:rPr dirty="0" spc="-10"/>
              <a:t>Change” </a:t>
            </a:r>
            <a:r>
              <a:rPr dirty="0"/>
              <a:t>options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close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remaining</a:t>
            </a:r>
            <a:r>
              <a:rPr dirty="0" spc="-30"/>
              <a:t> </a:t>
            </a:r>
            <a:r>
              <a:rPr dirty="0" spc="-25"/>
              <a:t>gap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654032" y="542799"/>
            <a:ext cx="157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200" spc="-7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98140"/>
                </a:solidFill>
                <a:latin typeface="Arial"/>
                <a:cs typeface="Arial"/>
              </a:rPr>
              <a:t>Change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4032" y="1563119"/>
            <a:ext cx="60121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Products</a:t>
            </a:r>
            <a:r>
              <a:rPr dirty="0" sz="1400" spc="-4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5"/>
              </a:lnSpc>
              <a:tabLst>
                <a:tab pos="1501140" algn="l"/>
                <a:tab pos="3052445" algn="l"/>
                <a:tab pos="5120640" algn="l"/>
              </a:tabLst>
            </a:pP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services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Pricing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	Service</a:t>
            </a:r>
            <a:r>
              <a:rPr dirty="0" sz="1400" spc="-9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levels</a:t>
            </a: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	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15" y="2109977"/>
            <a:ext cx="920495" cy="59359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039" y="2816351"/>
            <a:ext cx="877824" cy="530364"/>
          </a:xfrm>
          <a:prstGeom prst="rect">
            <a:avLst/>
          </a:prstGeom>
        </p:spPr>
      </p:pic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660387" y="2046477"/>
          <a:ext cx="1443355" cy="333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0"/>
                <a:gridCol w="204469"/>
              </a:tblGrid>
              <a:tr h="141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9DFF4"/>
                      </a:solidFill>
                      <a:prstDash val="solid"/>
                    </a:lnL>
                    <a:lnR w="12700">
                      <a:solidFill>
                        <a:srgbClr val="C9DFF4"/>
                      </a:solidFill>
                      <a:prstDash val="solid"/>
                    </a:lnR>
                    <a:lnT w="12700">
                      <a:solidFill>
                        <a:srgbClr val="C9DFF4"/>
                      </a:solidFill>
                      <a:prstDash val="solid"/>
                    </a:lnT>
                    <a:lnB w="12700">
                      <a:solidFill>
                        <a:srgbClr val="C9DFF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C9DFF4"/>
                      </a:solidFill>
                      <a:prstDash val="solid"/>
                    </a:lnL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</a:tr>
              <a:tr h="582930">
                <a:tc gridSpan="2"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baseline="24305" sz="1200" spc="-84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R1</a:t>
                      </a:r>
                      <a:r>
                        <a:rPr dirty="0" sz="1800" spc="-565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▪</a:t>
                      </a:r>
                      <a:r>
                        <a:rPr dirty="0" sz="1800" spc="380">
                          <a:solidFill>
                            <a:srgbClr val="1E2D5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Hybrid </a:t>
                      </a:r>
                      <a:r>
                        <a:rPr dirty="0" sz="1400" spc="-2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mail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9525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12700">
                      <a:solidFill>
                        <a:srgbClr val="C9DFF4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580">
                <a:tc gridSpan="2">
                  <a:txBody>
                    <a:bodyPr/>
                    <a:lstStyle/>
                    <a:p>
                      <a:pPr marL="360045" marR="107314" indent="-2565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baseline="10416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R2</a:t>
                      </a:r>
                      <a:r>
                        <a:rPr dirty="0" baseline="10416" sz="1200" spc="39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dirty="0" sz="1400" spc="-1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Advertising product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7150">
                    <a:lnL w="9525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9525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60730">
                <a:tc gridSpan="2">
                  <a:txBody>
                    <a:bodyPr/>
                    <a:lstStyle/>
                    <a:p>
                      <a:pPr marL="321945" marR="28575" indent="-2184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baseline="24305" sz="1200" spc="-21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145">
                          <a:solidFill>
                            <a:srgbClr val="1E2D5D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r>
                        <a:rPr dirty="0" baseline="24305" sz="1200" spc="-21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baseline="24305" sz="1200" spc="38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Products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services flexibility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94615">
                    <a:lnL w="9525">
                      <a:solidFill>
                        <a:srgbClr val="010202"/>
                      </a:solidFill>
                      <a:prstDash val="solid"/>
                    </a:lnL>
                    <a:lnR w="9525">
                      <a:solidFill>
                        <a:srgbClr val="010202"/>
                      </a:solidFill>
                      <a:prstDash val="solid"/>
                    </a:lnR>
                    <a:lnT w="9525">
                      <a:solidFill>
                        <a:srgbClr val="010202"/>
                      </a:solidFill>
                      <a:prstDash val="solid"/>
                    </a:lnT>
                    <a:lnB w="9525">
                      <a:solidFill>
                        <a:srgbClr val="01020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8" name="object 18" descr=""/>
          <p:cNvGrpSpPr/>
          <p:nvPr/>
        </p:nvGrpSpPr>
        <p:grpSpPr>
          <a:xfrm>
            <a:off x="2149335" y="2046477"/>
            <a:ext cx="1195070" cy="1403350"/>
            <a:chOff x="2149335" y="2046477"/>
            <a:chExt cx="1195070" cy="1403350"/>
          </a:xfrm>
        </p:grpSpPr>
        <p:sp>
          <p:nvSpPr>
            <p:cNvPr id="19" name="object 19" descr=""/>
            <p:cNvSpPr/>
            <p:nvPr/>
          </p:nvSpPr>
          <p:spPr>
            <a:xfrm>
              <a:off x="2149335" y="2046477"/>
              <a:ext cx="1195070" cy="1403350"/>
            </a:xfrm>
            <a:custGeom>
              <a:avLst/>
              <a:gdLst/>
              <a:ahLst/>
              <a:cxnLst/>
              <a:rect l="l" t="t" r="r" b="b"/>
              <a:pathLst>
                <a:path w="1195070" h="1403350">
                  <a:moveTo>
                    <a:pt x="1195070" y="0"/>
                  </a:moveTo>
                  <a:lnTo>
                    <a:pt x="1182370" y="0"/>
                  </a:lnTo>
                  <a:lnTo>
                    <a:pt x="1182370" y="12700"/>
                  </a:lnTo>
                  <a:lnTo>
                    <a:pt x="1182370" y="1390650"/>
                  </a:lnTo>
                  <a:lnTo>
                    <a:pt x="12700" y="1390650"/>
                  </a:lnTo>
                  <a:lnTo>
                    <a:pt x="12700" y="12700"/>
                  </a:lnTo>
                  <a:lnTo>
                    <a:pt x="1182370" y="12700"/>
                  </a:lnTo>
                  <a:lnTo>
                    <a:pt x="1182370" y="0"/>
                  </a:lnTo>
                  <a:lnTo>
                    <a:pt x="1270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403350"/>
                  </a:lnTo>
                  <a:lnTo>
                    <a:pt x="6350" y="1403350"/>
                  </a:lnTo>
                  <a:lnTo>
                    <a:pt x="12700" y="1403350"/>
                  </a:lnTo>
                  <a:lnTo>
                    <a:pt x="1182370" y="1403350"/>
                  </a:lnTo>
                  <a:lnTo>
                    <a:pt x="1195070" y="1403350"/>
                  </a:lnTo>
                  <a:lnTo>
                    <a:pt x="119507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2543" y="2109977"/>
              <a:ext cx="1160526" cy="1263396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2150922" y="3597224"/>
            <a:ext cx="1424940" cy="573405"/>
            <a:chOff x="2150922" y="3597224"/>
            <a:chExt cx="1424940" cy="573405"/>
          </a:xfrm>
        </p:grpSpPr>
        <p:sp>
          <p:nvSpPr>
            <p:cNvPr id="22" name="object 22" descr=""/>
            <p:cNvSpPr/>
            <p:nvPr/>
          </p:nvSpPr>
          <p:spPr>
            <a:xfrm>
              <a:off x="2155685" y="3602748"/>
              <a:ext cx="1415415" cy="563245"/>
            </a:xfrm>
            <a:custGeom>
              <a:avLst/>
              <a:gdLst/>
              <a:ahLst/>
              <a:cxnLst/>
              <a:rect l="l" t="t" r="r" b="b"/>
              <a:pathLst>
                <a:path w="1415414" h="563245">
                  <a:moveTo>
                    <a:pt x="1415033" y="563117"/>
                  </a:moveTo>
                  <a:lnTo>
                    <a:pt x="1415033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15033" y="563117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155685" y="3601986"/>
              <a:ext cx="1415415" cy="563880"/>
            </a:xfrm>
            <a:custGeom>
              <a:avLst/>
              <a:gdLst/>
              <a:ahLst/>
              <a:cxnLst/>
              <a:rect l="l" t="t" r="r" b="b"/>
              <a:pathLst>
                <a:path w="1415414" h="563879">
                  <a:moveTo>
                    <a:pt x="0" y="0"/>
                  </a:moveTo>
                  <a:lnTo>
                    <a:pt x="0" y="563879"/>
                  </a:lnTo>
                  <a:lnTo>
                    <a:pt x="1415033" y="563879"/>
                  </a:lnTo>
                  <a:lnTo>
                    <a:pt x="14150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486382" y="3676149"/>
            <a:ext cx="103949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Exigent</a:t>
            </a:r>
            <a:r>
              <a:rPr dirty="0" sz="1400" spc="-6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price increase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593" y="3669042"/>
            <a:ext cx="228600" cy="228600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2208768" y="3629667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700767" y="2052827"/>
            <a:ext cx="1901825" cy="1391285"/>
            <a:chOff x="3700767" y="2052827"/>
            <a:chExt cx="1901825" cy="1391285"/>
          </a:xfrm>
        </p:grpSpPr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0645" y="2052827"/>
              <a:ext cx="1849374" cy="139066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707117" y="2093975"/>
              <a:ext cx="1889125" cy="1311910"/>
            </a:xfrm>
            <a:custGeom>
              <a:avLst/>
              <a:gdLst/>
              <a:ahLst/>
              <a:cxnLst/>
              <a:rect l="l" t="t" r="r" b="b"/>
              <a:pathLst>
                <a:path w="1889125" h="1311910">
                  <a:moveTo>
                    <a:pt x="0" y="0"/>
                  </a:moveTo>
                  <a:lnTo>
                    <a:pt x="0" y="1311402"/>
                  </a:lnTo>
                  <a:lnTo>
                    <a:pt x="1888998" y="1311402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5768835" y="2046477"/>
            <a:ext cx="1195070" cy="1403350"/>
            <a:chOff x="5768835" y="2046477"/>
            <a:chExt cx="1195070" cy="1403350"/>
          </a:xfrm>
        </p:grpSpPr>
        <p:sp>
          <p:nvSpPr>
            <p:cNvPr id="31" name="object 31" descr=""/>
            <p:cNvSpPr/>
            <p:nvPr/>
          </p:nvSpPr>
          <p:spPr>
            <a:xfrm>
              <a:off x="5768835" y="2046477"/>
              <a:ext cx="1195070" cy="1403350"/>
            </a:xfrm>
            <a:custGeom>
              <a:avLst/>
              <a:gdLst/>
              <a:ahLst/>
              <a:cxnLst/>
              <a:rect l="l" t="t" r="r" b="b"/>
              <a:pathLst>
                <a:path w="1195070" h="1403350">
                  <a:moveTo>
                    <a:pt x="1195070" y="0"/>
                  </a:moveTo>
                  <a:lnTo>
                    <a:pt x="1182370" y="0"/>
                  </a:lnTo>
                  <a:lnTo>
                    <a:pt x="1182370" y="12700"/>
                  </a:lnTo>
                  <a:lnTo>
                    <a:pt x="1182370" y="1390650"/>
                  </a:lnTo>
                  <a:lnTo>
                    <a:pt x="12700" y="1390650"/>
                  </a:lnTo>
                  <a:lnTo>
                    <a:pt x="12700" y="12700"/>
                  </a:lnTo>
                  <a:lnTo>
                    <a:pt x="1182370" y="12700"/>
                  </a:lnTo>
                  <a:lnTo>
                    <a:pt x="1182370" y="0"/>
                  </a:lnTo>
                  <a:lnTo>
                    <a:pt x="1270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403350"/>
                  </a:lnTo>
                  <a:lnTo>
                    <a:pt x="6350" y="1403350"/>
                  </a:lnTo>
                  <a:lnTo>
                    <a:pt x="12700" y="1403350"/>
                  </a:lnTo>
                  <a:lnTo>
                    <a:pt x="1182370" y="1403350"/>
                  </a:lnTo>
                  <a:lnTo>
                    <a:pt x="1195070" y="1403350"/>
                  </a:lnTo>
                  <a:lnTo>
                    <a:pt x="119507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1667" y="2097785"/>
              <a:ext cx="1090434" cy="1301508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5861550" y="3516890"/>
            <a:ext cx="9810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to: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067798" y="3890271"/>
            <a:ext cx="8216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Workforce flexibility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56135" y="3902214"/>
            <a:ext cx="228600" cy="228600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5769600" y="3811785"/>
            <a:ext cx="21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-21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-6172" sz="2700" spc="-2377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9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475728" y="2046477"/>
            <a:ext cx="1816100" cy="1403350"/>
            <a:chOff x="7475728" y="2046477"/>
            <a:chExt cx="1816100" cy="1403350"/>
          </a:xfrm>
        </p:grpSpPr>
        <p:sp>
          <p:nvSpPr>
            <p:cNvPr id="38" name="object 38" descr=""/>
            <p:cNvSpPr/>
            <p:nvPr/>
          </p:nvSpPr>
          <p:spPr>
            <a:xfrm>
              <a:off x="7475728" y="2046477"/>
              <a:ext cx="1816100" cy="1403350"/>
            </a:xfrm>
            <a:custGeom>
              <a:avLst/>
              <a:gdLst/>
              <a:ahLst/>
              <a:cxnLst/>
              <a:rect l="l" t="t" r="r" b="b"/>
              <a:pathLst>
                <a:path w="1816100" h="1403350">
                  <a:moveTo>
                    <a:pt x="1816100" y="0"/>
                  </a:moveTo>
                  <a:lnTo>
                    <a:pt x="1803400" y="0"/>
                  </a:lnTo>
                  <a:lnTo>
                    <a:pt x="1803400" y="12700"/>
                  </a:lnTo>
                  <a:lnTo>
                    <a:pt x="1803400" y="1390650"/>
                  </a:lnTo>
                  <a:lnTo>
                    <a:pt x="12700" y="1390650"/>
                  </a:lnTo>
                  <a:lnTo>
                    <a:pt x="12700" y="12700"/>
                  </a:lnTo>
                  <a:lnTo>
                    <a:pt x="1803400" y="12700"/>
                  </a:lnTo>
                  <a:lnTo>
                    <a:pt x="1803400" y="0"/>
                  </a:lnTo>
                  <a:lnTo>
                    <a:pt x="12700" y="0"/>
                  </a:lnTo>
                  <a:lnTo>
                    <a:pt x="6350" y="0"/>
                  </a:lnTo>
                  <a:lnTo>
                    <a:pt x="0" y="0"/>
                  </a:lnTo>
                  <a:lnTo>
                    <a:pt x="0" y="1403350"/>
                  </a:lnTo>
                  <a:lnTo>
                    <a:pt x="6350" y="1403350"/>
                  </a:lnTo>
                  <a:lnTo>
                    <a:pt x="12700" y="1403350"/>
                  </a:lnTo>
                  <a:lnTo>
                    <a:pt x="1803400" y="1403350"/>
                  </a:lnTo>
                  <a:lnTo>
                    <a:pt x="1816100" y="1403350"/>
                  </a:lnTo>
                  <a:lnTo>
                    <a:pt x="1816100" y="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1608" y="2095499"/>
              <a:ext cx="1688592" cy="1267205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7469372" y="1563119"/>
            <a:ext cx="12839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2F67B1"/>
                </a:solidFill>
                <a:latin typeface="Arial"/>
                <a:cs typeface="Arial"/>
              </a:rPr>
              <a:t>Public</a:t>
            </a:r>
            <a:r>
              <a:rPr dirty="0" sz="14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F67B1"/>
                </a:solidFill>
                <a:latin typeface="Arial"/>
                <a:cs typeface="Arial"/>
              </a:rPr>
              <a:t>policy considerations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90752" y="6082106"/>
            <a:ext cx="1914525" cy="628650"/>
            <a:chOff x="790752" y="6082106"/>
            <a:chExt cx="1914525" cy="628650"/>
          </a:xfrm>
        </p:grpSpPr>
        <p:sp>
          <p:nvSpPr>
            <p:cNvPr id="42" name="object 42" descr=""/>
            <p:cNvSpPr/>
            <p:nvPr/>
          </p:nvSpPr>
          <p:spPr>
            <a:xfrm>
              <a:off x="795515" y="6086868"/>
              <a:ext cx="1905000" cy="619125"/>
            </a:xfrm>
            <a:custGeom>
              <a:avLst/>
              <a:gdLst/>
              <a:ahLst/>
              <a:cxnLst/>
              <a:rect l="l" t="t" r="r" b="b"/>
              <a:pathLst>
                <a:path w="1905000" h="619125">
                  <a:moveTo>
                    <a:pt x="1905000" y="309371"/>
                  </a:moveTo>
                  <a:lnTo>
                    <a:pt x="1895535" y="265640"/>
                  </a:lnTo>
                  <a:lnTo>
                    <a:pt x="1868004" y="223782"/>
                  </a:lnTo>
                  <a:lnTo>
                    <a:pt x="1823698" y="184217"/>
                  </a:lnTo>
                  <a:lnTo>
                    <a:pt x="1763910" y="147367"/>
                  </a:lnTo>
                  <a:lnTo>
                    <a:pt x="1728615" y="130092"/>
                  </a:lnTo>
                  <a:lnTo>
                    <a:pt x="1689934" y="113653"/>
                  </a:lnTo>
                  <a:lnTo>
                    <a:pt x="1648028" y="98103"/>
                  </a:lnTo>
                  <a:lnTo>
                    <a:pt x="1603060" y="83494"/>
                  </a:lnTo>
                  <a:lnTo>
                    <a:pt x="1555192" y="69880"/>
                  </a:lnTo>
                  <a:lnTo>
                    <a:pt x="1504583" y="57313"/>
                  </a:lnTo>
                  <a:lnTo>
                    <a:pt x="1451398" y="45846"/>
                  </a:lnTo>
                  <a:lnTo>
                    <a:pt x="1395795" y="35530"/>
                  </a:lnTo>
                  <a:lnTo>
                    <a:pt x="1337939" y="26419"/>
                  </a:lnTo>
                  <a:lnTo>
                    <a:pt x="1277989" y="18566"/>
                  </a:lnTo>
                  <a:lnTo>
                    <a:pt x="1216108" y="12022"/>
                  </a:lnTo>
                  <a:lnTo>
                    <a:pt x="1152456" y="6841"/>
                  </a:lnTo>
                  <a:lnTo>
                    <a:pt x="1087197" y="3075"/>
                  </a:lnTo>
                  <a:lnTo>
                    <a:pt x="1020491" y="777"/>
                  </a:lnTo>
                  <a:lnTo>
                    <a:pt x="952500" y="0"/>
                  </a:lnTo>
                  <a:lnTo>
                    <a:pt x="884508" y="777"/>
                  </a:lnTo>
                  <a:lnTo>
                    <a:pt x="817802" y="3075"/>
                  </a:lnTo>
                  <a:lnTo>
                    <a:pt x="752543" y="6841"/>
                  </a:lnTo>
                  <a:lnTo>
                    <a:pt x="688891" y="12022"/>
                  </a:lnTo>
                  <a:lnTo>
                    <a:pt x="627010" y="18566"/>
                  </a:lnTo>
                  <a:lnTo>
                    <a:pt x="567060" y="26419"/>
                  </a:lnTo>
                  <a:lnTo>
                    <a:pt x="509204" y="35530"/>
                  </a:lnTo>
                  <a:lnTo>
                    <a:pt x="453601" y="45846"/>
                  </a:lnTo>
                  <a:lnTo>
                    <a:pt x="400416" y="57313"/>
                  </a:lnTo>
                  <a:lnTo>
                    <a:pt x="349807" y="69880"/>
                  </a:lnTo>
                  <a:lnTo>
                    <a:pt x="301939" y="83494"/>
                  </a:lnTo>
                  <a:lnTo>
                    <a:pt x="256971" y="98103"/>
                  </a:lnTo>
                  <a:lnTo>
                    <a:pt x="215065" y="113653"/>
                  </a:lnTo>
                  <a:lnTo>
                    <a:pt x="176384" y="130092"/>
                  </a:lnTo>
                  <a:lnTo>
                    <a:pt x="141089" y="147367"/>
                  </a:lnTo>
                  <a:lnTo>
                    <a:pt x="81301" y="184217"/>
                  </a:lnTo>
                  <a:lnTo>
                    <a:pt x="36995" y="223782"/>
                  </a:lnTo>
                  <a:lnTo>
                    <a:pt x="9464" y="265640"/>
                  </a:lnTo>
                  <a:lnTo>
                    <a:pt x="0" y="309372"/>
                  </a:lnTo>
                  <a:lnTo>
                    <a:pt x="2393" y="331536"/>
                  </a:lnTo>
                  <a:lnTo>
                    <a:pt x="21052" y="374518"/>
                  </a:lnTo>
                  <a:lnTo>
                    <a:pt x="57132" y="415361"/>
                  </a:lnTo>
                  <a:lnTo>
                    <a:pt x="109341" y="453653"/>
                  </a:lnTo>
                  <a:lnTo>
                    <a:pt x="176384" y="488983"/>
                  </a:lnTo>
                  <a:lnTo>
                    <a:pt x="215065" y="505408"/>
                  </a:lnTo>
                  <a:lnTo>
                    <a:pt x="256971" y="520938"/>
                  </a:lnTo>
                  <a:lnTo>
                    <a:pt x="301939" y="535521"/>
                  </a:lnTo>
                  <a:lnTo>
                    <a:pt x="349807" y="549107"/>
                  </a:lnTo>
                  <a:lnTo>
                    <a:pt x="400416" y="561643"/>
                  </a:lnTo>
                  <a:lnTo>
                    <a:pt x="453601" y="573078"/>
                  </a:lnTo>
                  <a:lnTo>
                    <a:pt x="509204" y="583360"/>
                  </a:lnTo>
                  <a:lnTo>
                    <a:pt x="567060" y="592439"/>
                  </a:lnTo>
                  <a:lnTo>
                    <a:pt x="627010" y="600262"/>
                  </a:lnTo>
                  <a:lnTo>
                    <a:pt x="688891" y="606778"/>
                  </a:lnTo>
                  <a:lnTo>
                    <a:pt x="752543" y="611936"/>
                  </a:lnTo>
                  <a:lnTo>
                    <a:pt x="817802" y="615683"/>
                  </a:lnTo>
                  <a:lnTo>
                    <a:pt x="884508" y="617970"/>
                  </a:lnTo>
                  <a:lnTo>
                    <a:pt x="952500" y="618744"/>
                  </a:lnTo>
                  <a:lnTo>
                    <a:pt x="1020491" y="617970"/>
                  </a:lnTo>
                  <a:lnTo>
                    <a:pt x="1087197" y="615683"/>
                  </a:lnTo>
                  <a:lnTo>
                    <a:pt x="1152456" y="611936"/>
                  </a:lnTo>
                  <a:lnTo>
                    <a:pt x="1216108" y="606778"/>
                  </a:lnTo>
                  <a:lnTo>
                    <a:pt x="1277989" y="600262"/>
                  </a:lnTo>
                  <a:lnTo>
                    <a:pt x="1337939" y="592439"/>
                  </a:lnTo>
                  <a:lnTo>
                    <a:pt x="1395795" y="583360"/>
                  </a:lnTo>
                  <a:lnTo>
                    <a:pt x="1451398" y="573078"/>
                  </a:lnTo>
                  <a:lnTo>
                    <a:pt x="1504583" y="561643"/>
                  </a:lnTo>
                  <a:lnTo>
                    <a:pt x="1555192" y="549107"/>
                  </a:lnTo>
                  <a:lnTo>
                    <a:pt x="1603060" y="535521"/>
                  </a:lnTo>
                  <a:lnTo>
                    <a:pt x="1648028" y="520938"/>
                  </a:lnTo>
                  <a:lnTo>
                    <a:pt x="1689934" y="505408"/>
                  </a:lnTo>
                  <a:lnTo>
                    <a:pt x="1728615" y="488983"/>
                  </a:lnTo>
                  <a:lnTo>
                    <a:pt x="1763910" y="471714"/>
                  </a:lnTo>
                  <a:lnTo>
                    <a:pt x="1823698" y="434851"/>
                  </a:lnTo>
                  <a:lnTo>
                    <a:pt x="1868004" y="395232"/>
                  </a:lnTo>
                  <a:lnTo>
                    <a:pt x="1895535" y="353268"/>
                  </a:lnTo>
                  <a:lnTo>
                    <a:pt x="1905000" y="30937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95515" y="6086868"/>
              <a:ext cx="1905000" cy="619125"/>
            </a:xfrm>
            <a:custGeom>
              <a:avLst/>
              <a:gdLst/>
              <a:ahLst/>
              <a:cxnLst/>
              <a:rect l="l" t="t" r="r" b="b"/>
              <a:pathLst>
                <a:path w="1905000" h="619125">
                  <a:moveTo>
                    <a:pt x="952500" y="0"/>
                  </a:moveTo>
                  <a:lnTo>
                    <a:pt x="884508" y="777"/>
                  </a:lnTo>
                  <a:lnTo>
                    <a:pt x="817802" y="3075"/>
                  </a:lnTo>
                  <a:lnTo>
                    <a:pt x="752543" y="6841"/>
                  </a:lnTo>
                  <a:lnTo>
                    <a:pt x="688891" y="12022"/>
                  </a:lnTo>
                  <a:lnTo>
                    <a:pt x="627010" y="18566"/>
                  </a:lnTo>
                  <a:lnTo>
                    <a:pt x="567060" y="26419"/>
                  </a:lnTo>
                  <a:lnTo>
                    <a:pt x="509204" y="35530"/>
                  </a:lnTo>
                  <a:lnTo>
                    <a:pt x="453601" y="45846"/>
                  </a:lnTo>
                  <a:lnTo>
                    <a:pt x="400416" y="57313"/>
                  </a:lnTo>
                  <a:lnTo>
                    <a:pt x="349807" y="69880"/>
                  </a:lnTo>
                  <a:lnTo>
                    <a:pt x="301939" y="83494"/>
                  </a:lnTo>
                  <a:lnTo>
                    <a:pt x="256971" y="98103"/>
                  </a:lnTo>
                  <a:lnTo>
                    <a:pt x="215065" y="113653"/>
                  </a:lnTo>
                  <a:lnTo>
                    <a:pt x="176384" y="130092"/>
                  </a:lnTo>
                  <a:lnTo>
                    <a:pt x="141089" y="147367"/>
                  </a:lnTo>
                  <a:lnTo>
                    <a:pt x="81301" y="184217"/>
                  </a:lnTo>
                  <a:lnTo>
                    <a:pt x="36995" y="223782"/>
                  </a:lnTo>
                  <a:lnTo>
                    <a:pt x="9464" y="265640"/>
                  </a:lnTo>
                  <a:lnTo>
                    <a:pt x="0" y="309372"/>
                  </a:lnTo>
                  <a:lnTo>
                    <a:pt x="2393" y="331536"/>
                  </a:lnTo>
                  <a:lnTo>
                    <a:pt x="21052" y="374518"/>
                  </a:lnTo>
                  <a:lnTo>
                    <a:pt x="57132" y="415361"/>
                  </a:lnTo>
                  <a:lnTo>
                    <a:pt x="109341" y="453653"/>
                  </a:lnTo>
                  <a:lnTo>
                    <a:pt x="176384" y="488983"/>
                  </a:lnTo>
                  <a:lnTo>
                    <a:pt x="215065" y="505408"/>
                  </a:lnTo>
                  <a:lnTo>
                    <a:pt x="256971" y="520938"/>
                  </a:lnTo>
                  <a:lnTo>
                    <a:pt x="301939" y="535521"/>
                  </a:lnTo>
                  <a:lnTo>
                    <a:pt x="349807" y="549107"/>
                  </a:lnTo>
                  <a:lnTo>
                    <a:pt x="400416" y="561643"/>
                  </a:lnTo>
                  <a:lnTo>
                    <a:pt x="453601" y="573078"/>
                  </a:lnTo>
                  <a:lnTo>
                    <a:pt x="509204" y="583360"/>
                  </a:lnTo>
                  <a:lnTo>
                    <a:pt x="567060" y="592439"/>
                  </a:lnTo>
                  <a:lnTo>
                    <a:pt x="627010" y="600262"/>
                  </a:lnTo>
                  <a:lnTo>
                    <a:pt x="688891" y="606778"/>
                  </a:lnTo>
                  <a:lnTo>
                    <a:pt x="752543" y="611936"/>
                  </a:lnTo>
                  <a:lnTo>
                    <a:pt x="817802" y="615683"/>
                  </a:lnTo>
                  <a:lnTo>
                    <a:pt x="884508" y="617970"/>
                  </a:lnTo>
                  <a:lnTo>
                    <a:pt x="952500" y="618744"/>
                  </a:lnTo>
                  <a:lnTo>
                    <a:pt x="1020491" y="617970"/>
                  </a:lnTo>
                  <a:lnTo>
                    <a:pt x="1087197" y="615683"/>
                  </a:lnTo>
                  <a:lnTo>
                    <a:pt x="1152456" y="611936"/>
                  </a:lnTo>
                  <a:lnTo>
                    <a:pt x="1216108" y="606778"/>
                  </a:lnTo>
                  <a:lnTo>
                    <a:pt x="1277989" y="600262"/>
                  </a:lnTo>
                  <a:lnTo>
                    <a:pt x="1337939" y="592439"/>
                  </a:lnTo>
                  <a:lnTo>
                    <a:pt x="1395795" y="583360"/>
                  </a:lnTo>
                  <a:lnTo>
                    <a:pt x="1451398" y="573078"/>
                  </a:lnTo>
                  <a:lnTo>
                    <a:pt x="1504583" y="561643"/>
                  </a:lnTo>
                  <a:lnTo>
                    <a:pt x="1555192" y="549107"/>
                  </a:lnTo>
                  <a:lnTo>
                    <a:pt x="1603060" y="535521"/>
                  </a:lnTo>
                  <a:lnTo>
                    <a:pt x="1648028" y="520938"/>
                  </a:lnTo>
                  <a:lnTo>
                    <a:pt x="1689934" y="505408"/>
                  </a:lnTo>
                  <a:lnTo>
                    <a:pt x="1728615" y="488983"/>
                  </a:lnTo>
                  <a:lnTo>
                    <a:pt x="1763910" y="471714"/>
                  </a:lnTo>
                  <a:lnTo>
                    <a:pt x="1823698" y="434851"/>
                  </a:lnTo>
                  <a:lnTo>
                    <a:pt x="1868004" y="395232"/>
                  </a:lnTo>
                  <a:lnTo>
                    <a:pt x="1895535" y="353268"/>
                  </a:lnTo>
                  <a:lnTo>
                    <a:pt x="1905000" y="309371"/>
                  </a:lnTo>
                  <a:lnTo>
                    <a:pt x="1902606" y="287298"/>
                  </a:lnTo>
                  <a:lnTo>
                    <a:pt x="1883947" y="244451"/>
                  </a:lnTo>
                  <a:lnTo>
                    <a:pt x="1847867" y="203687"/>
                  </a:lnTo>
                  <a:lnTo>
                    <a:pt x="1795658" y="165427"/>
                  </a:lnTo>
                  <a:lnTo>
                    <a:pt x="1728615" y="130092"/>
                  </a:lnTo>
                  <a:lnTo>
                    <a:pt x="1689934" y="113653"/>
                  </a:lnTo>
                  <a:lnTo>
                    <a:pt x="1648028" y="98103"/>
                  </a:lnTo>
                  <a:lnTo>
                    <a:pt x="1603060" y="83494"/>
                  </a:lnTo>
                  <a:lnTo>
                    <a:pt x="1555192" y="69880"/>
                  </a:lnTo>
                  <a:lnTo>
                    <a:pt x="1504583" y="57313"/>
                  </a:lnTo>
                  <a:lnTo>
                    <a:pt x="1451398" y="45846"/>
                  </a:lnTo>
                  <a:lnTo>
                    <a:pt x="1395795" y="35530"/>
                  </a:lnTo>
                  <a:lnTo>
                    <a:pt x="1337939" y="26419"/>
                  </a:lnTo>
                  <a:lnTo>
                    <a:pt x="1277989" y="18566"/>
                  </a:lnTo>
                  <a:lnTo>
                    <a:pt x="1216108" y="12022"/>
                  </a:lnTo>
                  <a:lnTo>
                    <a:pt x="1152456" y="6841"/>
                  </a:lnTo>
                  <a:lnTo>
                    <a:pt x="1087197" y="3075"/>
                  </a:lnTo>
                  <a:lnTo>
                    <a:pt x="1020491" y="777"/>
                  </a:lnTo>
                  <a:lnTo>
                    <a:pt x="95250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90836" y="6164845"/>
            <a:ext cx="15151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895" marR="5080" indent="-16383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14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Arial"/>
                <a:cs typeface="Arial"/>
              </a:rPr>
              <a:t>USPS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consideration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2150922" y="5218760"/>
            <a:ext cx="1424940" cy="572770"/>
            <a:chOff x="2150922" y="5218760"/>
            <a:chExt cx="1424940" cy="572770"/>
          </a:xfrm>
        </p:grpSpPr>
        <p:sp>
          <p:nvSpPr>
            <p:cNvPr id="46" name="object 46" descr=""/>
            <p:cNvSpPr/>
            <p:nvPr/>
          </p:nvSpPr>
          <p:spPr>
            <a:xfrm>
              <a:off x="2155685" y="5223522"/>
              <a:ext cx="1415415" cy="563245"/>
            </a:xfrm>
            <a:custGeom>
              <a:avLst/>
              <a:gdLst/>
              <a:ahLst/>
              <a:cxnLst/>
              <a:rect l="l" t="t" r="r" b="b"/>
              <a:pathLst>
                <a:path w="1415414" h="563245">
                  <a:moveTo>
                    <a:pt x="1415033" y="563117"/>
                  </a:moveTo>
                  <a:lnTo>
                    <a:pt x="1415033" y="0"/>
                  </a:lnTo>
                  <a:lnTo>
                    <a:pt x="0" y="0"/>
                  </a:lnTo>
                  <a:lnTo>
                    <a:pt x="0" y="563117"/>
                  </a:lnTo>
                  <a:lnTo>
                    <a:pt x="1415033" y="563117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155685" y="5223522"/>
              <a:ext cx="1415415" cy="563245"/>
            </a:xfrm>
            <a:custGeom>
              <a:avLst/>
              <a:gdLst/>
              <a:ahLst/>
              <a:cxnLst/>
              <a:rect l="l" t="t" r="r" b="b"/>
              <a:pathLst>
                <a:path w="1415414" h="563245">
                  <a:moveTo>
                    <a:pt x="0" y="0"/>
                  </a:moveTo>
                  <a:lnTo>
                    <a:pt x="0" y="563117"/>
                  </a:lnTo>
                  <a:lnTo>
                    <a:pt x="1415033" y="563117"/>
                  </a:lnTo>
                  <a:lnTo>
                    <a:pt x="14150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2486382" y="5287020"/>
            <a:ext cx="9582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cap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modification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81593" y="5280672"/>
            <a:ext cx="228600" cy="228600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2208768" y="5241300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2150922" y="4197680"/>
            <a:ext cx="1424940" cy="1000125"/>
            <a:chOff x="2150922" y="4197680"/>
            <a:chExt cx="1424940" cy="1000125"/>
          </a:xfrm>
        </p:grpSpPr>
        <p:sp>
          <p:nvSpPr>
            <p:cNvPr id="52" name="object 52" descr=""/>
            <p:cNvSpPr/>
            <p:nvPr/>
          </p:nvSpPr>
          <p:spPr>
            <a:xfrm>
              <a:off x="2155685" y="4202442"/>
              <a:ext cx="1415415" cy="990600"/>
            </a:xfrm>
            <a:custGeom>
              <a:avLst/>
              <a:gdLst/>
              <a:ahLst/>
              <a:cxnLst/>
              <a:rect l="l" t="t" r="r" b="b"/>
              <a:pathLst>
                <a:path w="1415414" h="990600">
                  <a:moveTo>
                    <a:pt x="1415033" y="990600"/>
                  </a:moveTo>
                  <a:lnTo>
                    <a:pt x="1415033" y="0"/>
                  </a:lnTo>
                  <a:lnTo>
                    <a:pt x="0" y="0"/>
                  </a:lnTo>
                  <a:lnTo>
                    <a:pt x="0" y="990600"/>
                  </a:lnTo>
                  <a:lnTo>
                    <a:pt x="1415033" y="99060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155685" y="4202442"/>
              <a:ext cx="1415415" cy="990600"/>
            </a:xfrm>
            <a:custGeom>
              <a:avLst/>
              <a:gdLst/>
              <a:ahLst/>
              <a:cxnLst/>
              <a:rect l="l" t="t" r="r" b="b"/>
              <a:pathLst>
                <a:path w="1415414" h="990600">
                  <a:moveTo>
                    <a:pt x="0" y="0"/>
                  </a:moveTo>
                  <a:lnTo>
                    <a:pt x="0" y="990600"/>
                  </a:lnTo>
                  <a:lnTo>
                    <a:pt x="1415033" y="990600"/>
                  </a:lnTo>
                  <a:lnTo>
                    <a:pt x="141503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2486382" y="4266700"/>
            <a:ext cx="949960" cy="87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costs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un-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profitable products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593" y="4259592"/>
            <a:ext cx="228600" cy="228600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2208768" y="4220218"/>
            <a:ext cx="1898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7477315" y="3597224"/>
            <a:ext cx="1624330" cy="354965"/>
            <a:chOff x="7477315" y="3597224"/>
            <a:chExt cx="1624330" cy="354965"/>
          </a:xfrm>
        </p:grpSpPr>
        <p:sp>
          <p:nvSpPr>
            <p:cNvPr id="58" name="object 58" descr=""/>
            <p:cNvSpPr/>
            <p:nvPr/>
          </p:nvSpPr>
          <p:spPr>
            <a:xfrm>
              <a:off x="7482078" y="3602748"/>
              <a:ext cx="1614805" cy="344805"/>
            </a:xfrm>
            <a:custGeom>
              <a:avLst/>
              <a:gdLst/>
              <a:ahLst/>
              <a:cxnLst/>
              <a:rect l="l" t="t" r="r" b="b"/>
              <a:pathLst>
                <a:path w="1614804" h="344804">
                  <a:moveTo>
                    <a:pt x="1614677" y="344424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614677" y="344424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482078" y="3601986"/>
              <a:ext cx="1614805" cy="345440"/>
            </a:xfrm>
            <a:custGeom>
              <a:avLst/>
              <a:gdLst/>
              <a:ahLst/>
              <a:cxnLst/>
              <a:rect l="l" t="t" r="r" b="b"/>
              <a:pathLst>
                <a:path w="1614804" h="345439">
                  <a:moveTo>
                    <a:pt x="0" y="0"/>
                  </a:moveTo>
                  <a:lnTo>
                    <a:pt x="0" y="345186"/>
                  </a:lnTo>
                  <a:lnTo>
                    <a:pt x="1614677" y="345186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812010" y="3663195"/>
            <a:ext cx="3892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RHB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1" name="object 6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223" y="3656088"/>
            <a:ext cx="228600" cy="228600"/>
          </a:xfrm>
          <a:prstGeom prst="rect">
            <a:avLst/>
          </a:prstGeom>
        </p:spPr>
      </p:pic>
      <p:sp>
        <p:nvSpPr>
          <p:cNvPr id="62" name="object 62" descr=""/>
          <p:cNvSpPr txBox="1"/>
          <p:nvPr/>
        </p:nvSpPr>
        <p:spPr>
          <a:xfrm>
            <a:off x="7529062" y="3617475"/>
            <a:ext cx="200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477315" y="4010228"/>
            <a:ext cx="1624330" cy="354330"/>
            <a:chOff x="7477315" y="4010228"/>
            <a:chExt cx="1624330" cy="354330"/>
          </a:xfrm>
        </p:grpSpPr>
        <p:sp>
          <p:nvSpPr>
            <p:cNvPr id="64" name="object 64" descr=""/>
            <p:cNvSpPr/>
            <p:nvPr/>
          </p:nvSpPr>
          <p:spPr>
            <a:xfrm>
              <a:off x="7482078" y="4014990"/>
              <a:ext cx="1614805" cy="344805"/>
            </a:xfrm>
            <a:custGeom>
              <a:avLst/>
              <a:gdLst/>
              <a:ahLst/>
              <a:cxnLst/>
              <a:rect l="l" t="t" r="r" b="b"/>
              <a:pathLst>
                <a:path w="1614804" h="344804">
                  <a:moveTo>
                    <a:pt x="1614677" y="344424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614677" y="344424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482078" y="4014990"/>
              <a:ext cx="1614805" cy="344805"/>
            </a:xfrm>
            <a:custGeom>
              <a:avLst/>
              <a:gdLst/>
              <a:ahLst/>
              <a:cxnLst/>
              <a:rect l="l" t="t" r="r" b="b"/>
              <a:pathLst>
                <a:path w="1614804" h="344804">
                  <a:moveTo>
                    <a:pt x="0" y="0"/>
                  </a:moveTo>
                  <a:lnTo>
                    <a:pt x="0" y="344424"/>
                  </a:lnTo>
                  <a:lnTo>
                    <a:pt x="1614677" y="344424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7812010" y="4076199"/>
            <a:ext cx="11887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USO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subsidies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7223" y="4069092"/>
            <a:ext cx="228600" cy="228600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7529062" y="4029717"/>
            <a:ext cx="200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7477315" y="4399610"/>
            <a:ext cx="1624330" cy="695325"/>
            <a:chOff x="7477315" y="4399610"/>
            <a:chExt cx="1624330" cy="695325"/>
          </a:xfrm>
        </p:grpSpPr>
        <p:sp>
          <p:nvSpPr>
            <p:cNvPr id="70" name="object 70" descr=""/>
            <p:cNvSpPr/>
            <p:nvPr/>
          </p:nvSpPr>
          <p:spPr>
            <a:xfrm>
              <a:off x="7482078" y="4404372"/>
              <a:ext cx="1614805" cy="685800"/>
            </a:xfrm>
            <a:custGeom>
              <a:avLst/>
              <a:gdLst/>
              <a:ahLst/>
              <a:cxnLst/>
              <a:rect l="l" t="t" r="r" b="b"/>
              <a:pathLst>
                <a:path w="1614804" h="685800">
                  <a:moveTo>
                    <a:pt x="1614677" y="685800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685800"/>
                  </a:lnTo>
                  <a:lnTo>
                    <a:pt x="1614677" y="68580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482078" y="4404372"/>
              <a:ext cx="1614805" cy="685800"/>
            </a:xfrm>
            <a:custGeom>
              <a:avLst/>
              <a:gdLst/>
              <a:ahLst/>
              <a:cxnLst/>
              <a:rect l="l" t="t" r="r" b="b"/>
              <a:pathLst>
                <a:path w="1614804" h="685800">
                  <a:moveTo>
                    <a:pt x="0" y="0"/>
                  </a:moveTo>
                  <a:lnTo>
                    <a:pt x="0" y="685800"/>
                  </a:lnTo>
                  <a:lnTo>
                    <a:pt x="1614677" y="685800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7812010" y="4464820"/>
            <a:ext cx="9594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Streamlined oversight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3" name="object 7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07223" y="4442472"/>
            <a:ext cx="228600" cy="228600"/>
          </a:xfrm>
          <a:prstGeom prst="rect">
            <a:avLst/>
          </a:prstGeom>
        </p:spPr>
      </p:pic>
      <p:sp>
        <p:nvSpPr>
          <p:cNvPr id="74" name="object 74" descr=""/>
          <p:cNvSpPr txBox="1"/>
          <p:nvPr/>
        </p:nvSpPr>
        <p:spPr>
          <a:xfrm>
            <a:off x="7529062" y="4403098"/>
            <a:ext cx="200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baseline="-19841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3702354" y="4666310"/>
            <a:ext cx="1898650" cy="536575"/>
            <a:chOff x="3702354" y="4666310"/>
            <a:chExt cx="1898650" cy="536575"/>
          </a:xfrm>
        </p:grpSpPr>
        <p:sp>
          <p:nvSpPr>
            <p:cNvPr id="76" name="object 76" descr=""/>
            <p:cNvSpPr/>
            <p:nvPr/>
          </p:nvSpPr>
          <p:spPr>
            <a:xfrm>
              <a:off x="3707117" y="4671072"/>
              <a:ext cx="1889125" cy="527050"/>
            </a:xfrm>
            <a:custGeom>
              <a:avLst/>
              <a:gdLst/>
              <a:ahLst/>
              <a:cxnLst/>
              <a:rect l="l" t="t" r="r" b="b"/>
              <a:pathLst>
                <a:path w="1889125" h="527050">
                  <a:moveTo>
                    <a:pt x="1888998" y="526541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526541"/>
                  </a:lnTo>
                  <a:lnTo>
                    <a:pt x="1888998" y="526541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707117" y="4671072"/>
              <a:ext cx="1889125" cy="527050"/>
            </a:xfrm>
            <a:custGeom>
              <a:avLst/>
              <a:gdLst/>
              <a:ahLst/>
              <a:cxnLst/>
              <a:rect l="l" t="t" r="r" b="b"/>
              <a:pathLst>
                <a:path w="1889125" h="527050">
                  <a:moveTo>
                    <a:pt x="0" y="0"/>
                  </a:moveTo>
                  <a:lnTo>
                    <a:pt x="0" y="526541"/>
                  </a:lnTo>
                  <a:lnTo>
                    <a:pt x="1888998" y="526541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2263" y="4697742"/>
              <a:ext cx="228600" cy="228600"/>
            </a:xfrm>
            <a:prstGeom prst="rect">
              <a:avLst/>
            </a:prstGeom>
          </p:spPr>
        </p:pic>
      </p:grpSp>
      <p:grpSp>
        <p:nvGrpSpPr>
          <p:cNvPr id="79" name="object 79" descr=""/>
          <p:cNvGrpSpPr/>
          <p:nvPr/>
        </p:nvGrpSpPr>
        <p:grpSpPr>
          <a:xfrm>
            <a:off x="3702354" y="3857828"/>
            <a:ext cx="1898650" cy="354330"/>
            <a:chOff x="3702354" y="3857828"/>
            <a:chExt cx="1898650" cy="354330"/>
          </a:xfrm>
        </p:grpSpPr>
        <p:sp>
          <p:nvSpPr>
            <p:cNvPr id="80" name="object 80" descr=""/>
            <p:cNvSpPr/>
            <p:nvPr/>
          </p:nvSpPr>
          <p:spPr>
            <a:xfrm>
              <a:off x="3707117" y="3862590"/>
              <a:ext cx="1889125" cy="344805"/>
            </a:xfrm>
            <a:custGeom>
              <a:avLst/>
              <a:gdLst/>
              <a:ahLst/>
              <a:cxnLst/>
              <a:rect l="l" t="t" r="r" b="b"/>
              <a:pathLst>
                <a:path w="1889125" h="344804">
                  <a:moveTo>
                    <a:pt x="1888998" y="344424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888998" y="344424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707117" y="3862590"/>
              <a:ext cx="1889125" cy="344805"/>
            </a:xfrm>
            <a:custGeom>
              <a:avLst/>
              <a:gdLst/>
              <a:ahLst/>
              <a:cxnLst/>
              <a:rect l="l" t="t" r="r" b="b"/>
              <a:pathLst>
                <a:path w="1889125" h="344804">
                  <a:moveTo>
                    <a:pt x="0" y="0"/>
                  </a:moveTo>
                  <a:lnTo>
                    <a:pt x="0" y="344424"/>
                  </a:lnTo>
                  <a:lnTo>
                    <a:pt x="1888998" y="344424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2" name="object 82" descr=""/>
          <p:cNvGrpSpPr/>
          <p:nvPr/>
        </p:nvGrpSpPr>
        <p:grpSpPr>
          <a:xfrm>
            <a:off x="3707117" y="4272546"/>
            <a:ext cx="1889125" cy="344805"/>
            <a:chOff x="3707117" y="4272546"/>
            <a:chExt cx="1889125" cy="344805"/>
          </a:xfrm>
        </p:grpSpPr>
        <p:sp>
          <p:nvSpPr>
            <p:cNvPr id="83" name="object 83" descr=""/>
            <p:cNvSpPr/>
            <p:nvPr/>
          </p:nvSpPr>
          <p:spPr>
            <a:xfrm>
              <a:off x="3707117" y="4272546"/>
              <a:ext cx="1889125" cy="344805"/>
            </a:xfrm>
            <a:custGeom>
              <a:avLst/>
              <a:gdLst/>
              <a:ahLst/>
              <a:cxnLst/>
              <a:rect l="l" t="t" r="r" b="b"/>
              <a:pathLst>
                <a:path w="1889125" h="344804">
                  <a:moveTo>
                    <a:pt x="1888998" y="344424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344424"/>
                  </a:lnTo>
                  <a:lnTo>
                    <a:pt x="1888998" y="344424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32263" y="4325886"/>
              <a:ext cx="228600" cy="228600"/>
            </a:xfrm>
            <a:prstGeom prst="rect">
              <a:avLst/>
            </a:prstGeom>
          </p:spPr>
        </p:pic>
      </p:grpSp>
      <p:sp>
        <p:nvSpPr>
          <p:cNvPr id="85" name="object 85" descr=""/>
          <p:cNvSpPr txBox="1"/>
          <p:nvPr/>
        </p:nvSpPr>
        <p:spPr>
          <a:xfrm>
            <a:off x="3826244" y="3542799"/>
            <a:ext cx="93218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Changes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4032491" y="3915417"/>
            <a:ext cx="14331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Service</a:t>
            </a:r>
            <a:r>
              <a:rPr dirty="0" sz="1400" spc="-8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standards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3707117" y="4272546"/>
            <a:ext cx="1889125" cy="344805"/>
          </a:xfrm>
          <a:prstGeom prst="rect">
            <a:avLst/>
          </a:prstGeom>
          <a:ln w="9525">
            <a:solidFill>
              <a:srgbClr val="010202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7470">
              <a:lnSpc>
                <a:spcPts val="1985"/>
              </a:lnSpc>
            </a:pPr>
            <a:r>
              <a:rPr dirty="0" sz="800" spc="-15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600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800" spc="225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location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3772141" y="4610362"/>
            <a:ext cx="1051560" cy="50228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60350" marR="5080" indent="-247650">
              <a:lnSpc>
                <a:spcPct val="95100"/>
              </a:lnSpc>
              <a:spcBef>
                <a:spcPts val="204"/>
              </a:spcBef>
            </a:pPr>
            <a:r>
              <a:rPr dirty="0" sz="800" spc="-15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 spc="-1600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5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800" spc="254" b="1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Delivery frequency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9" name="object 8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32263" y="3928122"/>
            <a:ext cx="228600" cy="228600"/>
          </a:xfrm>
          <a:prstGeom prst="rect">
            <a:avLst/>
          </a:prstGeom>
        </p:spPr>
      </p:pic>
      <p:sp>
        <p:nvSpPr>
          <p:cNvPr id="90" name="object 90" descr=""/>
          <p:cNvSpPr txBox="1"/>
          <p:nvPr/>
        </p:nvSpPr>
        <p:spPr>
          <a:xfrm>
            <a:off x="3759441" y="3837693"/>
            <a:ext cx="18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800" spc="-185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baseline="-6172" sz="2700" spc="-2445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sz="800" spc="-8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1" name="object 91" descr=""/>
          <p:cNvGrpSpPr/>
          <p:nvPr/>
        </p:nvGrpSpPr>
        <p:grpSpPr>
          <a:xfrm>
            <a:off x="3702354" y="5251526"/>
            <a:ext cx="1898650" cy="537210"/>
            <a:chOff x="3702354" y="5251526"/>
            <a:chExt cx="1898650" cy="537210"/>
          </a:xfrm>
        </p:grpSpPr>
        <p:sp>
          <p:nvSpPr>
            <p:cNvPr id="92" name="object 92" descr=""/>
            <p:cNvSpPr/>
            <p:nvPr/>
          </p:nvSpPr>
          <p:spPr>
            <a:xfrm>
              <a:off x="3707117" y="5256288"/>
              <a:ext cx="1889125" cy="527685"/>
            </a:xfrm>
            <a:custGeom>
              <a:avLst/>
              <a:gdLst/>
              <a:ahLst/>
              <a:cxnLst/>
              <a:rect l="l" t="t" r="r" b="b"/>
              <a:pathLst>
                <a:path w="1889125" h="527685">
                  <a:moveTo>
                    <a:pt x="1888998" y="527303"/>
                  </a:moveTo>
                  <a:lnTo>
                    <a:pt x="1888998" y="0"/>
                  </a:lnTo>
                  <a:lnTo>
                    <a:pt x="0" y="0"/>
                  </a:lnTo>
                  <a:lnTo>
                    <a:pt x="0" y="527303"/>
                  </a:lnTo>
                  <a:lnTo>
                    <a:pt x="1888998" y="527303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707117" y="5256288"/>
              <a:ext cx="1889125" cy="527685"/>
            </a:xfrm>
            <a:custGeom>
              <a:avLst/>
              <a:gdLst/>
              <a:ahLst/>
              <a:cxnLst/>
              <a:rect l="l" t="t" r="r" b="b"/>
              <a:pathLst>
                <a:path w="1889125" h="527685">
                  <a:moveTo>
                    <a:pt x="0" y="0"/>
                  </a:moveTo>
                  <a:lnTo>
                    <a:pt x="0" y="527303"/>
                  </a:lnTo>
                  <a:lnTo>
                    <a:pt x="1888998" y="527303"/>
                  </a:lnTo>
                  <a:lnTo>
                    <a:pt x="1888998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4019538" y="5407417"/>
            <a:ext cx="5867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5" name="object 9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2263" y="5401068"/>
            <a:ext cx="228600" cy="228600"/>
          </a:xfrm>
          <a:prstGeom prst="rect">
            <a:avLst/>
          </a:prstGeom>
        </p:spPr>
      </p:pic>
      <p:sp>
        <p:nvSpPr>
          <p:cNvPr id="96" name="object 96" descr=""/>
          <p:cNvSpPr txBox="1"/>
          <p:nvPr/>
        </p:nvSpPr>
        <p:spPr>
          <a:xfrm>
            <a:off x="3784841" y="5437897"/>
            <a:ext cx="1390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" spc="-25" b="1">
                <a:solidFill>
                  <a:srgbClr val="FFFFFF"/>
                </a:solidFill>
                <a:latin typeface="Arial"/>
                <a:cs typeface="Arial"/>
              </a:rPr>
              <a:t>S4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5726226" y="4458284"/>
            <a:ext cx="1624330" cy="536575"/>
            <a:chOff x="5726226" y="4458284"/>
            <a:chExt cx="1624330" cy="536575"/>
          </a:xfrm>
        </p:grpSpPr>
        <p:sp>
          <p:nvSpPr>
            <p:cNvPr id="98" name="object 98" descr=""/>
            <p:cNvSpPr/>
            <p:nvPr/>
          </p:nvSpPr>
          <p:spPr>
            <a:xfrm>
              <a:off x="5730989" y="4463046"/>
              <a:ext cx="1614805" cy="527050"/>
            </a:xfrm>
            <a:custGeom>
              <a:avLst/>
              <a:gdLst/>
              <a:ahLst/>
              <a:cxnLst/>
              <a:rect l="l" t="t" r="r" b="b"/>
              <a:pathLst>
                <a:path w="1614804" h="527050">
                  <a:moveTo>
                    <a:pt x="1614677" y="526541"/>
                  </a:moveTo>
                  <a:lnTo>
                    <a:pt x="1614677" y="0"/>
                  </a:lnTo>
                  <a:lnTo>
                    <a:pt x="0" y="0"/>
                  </a:lnTo>
                  <a:lnTo>
                    <a:pt x="0" y="526542"/>
                  </a:lnTo>
                  <a:lnTo>
                    <a:pt x="1614677" y="526541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730989" y="4463046"/>
              <a:ext cx="1614805" cy="527050"/>
            </a:xfrm>
            <a:custGeom>
              <a:avLst/>
              <a:gdLst/>
              <a:ahLst/>
              <a:cxnLst/>
              <a:rect l="l" t="t" r="r" b="b"/>
              <a:pathLst>
                <a:path w="1614804" h="527050">
                  <a:moveTo>
                    <a:pt x="0" y="0"/>
                  </a:moveTo>
                  <a:lnTo>
                    <a:pt x="0" y="526542"/>
                  </a:lnTo>
                  <a:lnTo>
                    <a:pt x="1614677" y="526541"/>
                  </a:lnTo>
                  <a:lnTo>
                    <a:pt x="1614677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0" name="object 100" descr=""/>
          <p:cNvSpPr txBox="1"/>
          <p:nvPr/>
        </p:nvSpPr>
        <p:spPr>
          <a:xfrm>
            <a:off x="6060932" y="4523494"/>
            <a:ext cx="10477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Benefits requirements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1" name="object 10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56135" y="4516386"/>
            <a:ext cx="228600" cy="228600"/>
          </a:xfrm>
          <a:prstGeom prst="rect">
            <a:avLst/>
          </a:prstGeom>
        </p:spPr>
      </p:pic>
      <p:sp>
        <p:nvSpPr>
          <p:cNvPr id="102" name="object 102" descr=""/>
          <p:cNvSpPr txBox="1"/>
          <p:nvPr/>
        </p:nvSpPr>
        <p:spPr>
          <a:xfrm>
            <a:off x="5769600" y="4477774"/>
            <a:ext cx="2165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baseline="-13888" sz="2100" spc="-202">
                <a:solidFill>
                  <a:srgbClr val="1E2D5D"/>
                </a:solidFill>
                <a:latin typeface="Wingdings"/>
                <a:cs typeface="Wingdings"/>
              </a:rPr>
              <a:t></a:t>
            </a:r>
            <a:r>
              <a:rPr dirty="0" sz="800" spc="-13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7945624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4" name="object 104" descr=""/>
          <p:cNvGrpSpPr/>
          <p:nvPr/>
        </p:nvGrpSpPr>
        <p:grpSpPr>
          <a:xfrm>
            <a:off x="7699819" y="768667"/>
            <a:ext cx="174625" cy="169545"/>
            <a:chOff x="7699819" y="768667"/>
            <a:chExt cx="174625" cy="169545"/>
          </a:xfrm>
        </p:grpSpPr>
        <p:sp>
          <p:nvSpPr>
            <p:cNvPr id="105" name="object 105" descr=""/>
            <p:cNvSpPr/>
            <p:nvPr/>
          </p:nvSpPr>
          <p:spPr>
            <a:xfrm>
              <a:off x="77045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7045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 txBox="1"/>
          <p:nvPr/>
        </p:nvSpPr>
        <p:spPr>
          <a:xfrm>
            <a:off x="7945624" y="749301"/>
            <a:ext cx="1019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7699819" y="1165669"/>
            <a:ext cx="174625" cy="169545"/>
            <a:chOff x="7699819" y="1165669"/>
            <a:chExt cx="174625" cy="169545"/>
          </a:xfrm>
        </p:grpSpPr>
        <p:sp>
          <p:nvSpPr>
            <p:cNvPr id="109" name="object 109" descr=""/>
            <p:cNvSpPr/>
            <p:nvPr/>
          </p:nvSpPr>
          <p:spPr>
            <a:xfrm>
              <a:off x="77045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77045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2" name="object 1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13" name="object 1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68476" y="2364435"/>
            <a:ext cx="5527040" cy="2907030"/>
            <a:chOff x="868476" y="2364435"/>
            <a:chExt cx="5527040" cy="2907030"/>
          </a:xfrm>
        </p:grpSpPr>
        <p:sp>
          <p:nvSpPr>
            <p:cNvPr id="3" name="object 3" descr=""/>
            <p:cNvSpPr/>
            <p:nvPr/>
          </p:nvSpPr>
          <p:spPr>
            <a:xfrm>
              <a:off x="2214359" y="2382773"/>
              <a:ext cx="2702560" cy="2879090"/>
            </a:xfrm>
            <a:custGeom>
              <a:avLst/>
              <a:gdLst/>
              <a:ahLst/>
              <a:cxnLst/>
              <a:rect l="l" t="t" r="r" b="b"/>
              <a:pathLst>
                <a:path w="2702560" h="2879090">
                  <a:moveTo>
                    <a:pt x="0" y="0"/>
                  </a:moveTo>
                  <a:lnTo>
                    <a:pt x="0" y="2878836"/>
                  </a:lnTo>
                  <a:lnTo>
                    <a:pt x="2702052" y="2878836"/>
                  </a:lnTo>
                  <a:lnTo>
                    <a:pt x="2702052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3239" y="2382773"/>
              <a:ext cx="1435100" cy="2879090"/>
            </a:xfrm>
            <a:custGeom>
              <a:avLst/>
              <a:gdLst/>
              <a:ahLst/>
              <a:cxnLst/>
              <a:rect l="l" t="t" r="r" b="b"/>
              <a:pathLst>
                <a:path w="1435100" h="2879090">
                  <a:moveTo>
                    <a:pt x="1434846" y="1439418"/>
                  </a:moveTo>
                  <a:lnTo>
                    <a:pt x="1305306" y="0"/>
                  </a:lnTo>
                  <a:lnTo>
                    <a:pt x="0" y="0"/>
                  </a:lnTo>
                  <a:lnTo>
                    <a:pt x="0" y="2878836"/>
                  </a:lnTo>
                  <a:lnTo>
                    <a:pt x="1305306" y="2878836"/>
                  </a:lnTo>
                  <a:lnTo>
                    <a:pt x="1434846" y="143941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3239" y="2382773"/>
              <a:ext cx="1435100" cy="2879090"/>
            </a:xfrm>
            <a:custGeom>
              <a:avLst/>
              <a:gdLst/>
              <a:ahLst/>
              <a:cxnLst/>
              <a:rect l="l" t="t" r="r" b="b"/>
              <a:pathLst>
                <a:path w="1435100" h="2879090">
                  <a:moveTo>
                    <a:pt x="0" y="0"/>
                  </a:moveTo>
                  <a:lnTo>
                    <a:pt x="1305306" y="0"/>
                  </a:lnTo>
                  <a:lnTo>
                    <a:pt x="1434846" y="1439418"/>
                  </a:lnTo>
                  <a:lnTo>
                    <a:pt x="1305306" y="2878836"/>
                  </a:lnTo>
                  <a:lnTo>
                    <a:pt x="0" y="287883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89435" y="2413266"/>
              <a:ext cx="638810" cy="2308225"/>
            </a:xfrm>
            <a:custGeom>
              <a:avLst/>
              <a:gdLst/>
              <a:ahLst/>
              <a:cxnLst/>
              <a:rect l="l" t="t" r="r" b="b"/>
              <a:pathLst>
                <a:path w="638810" h="2308225">
                  <a:moveTo>
                    <a:pt x="638556" y="2308098"/>
                  </a:moveTo>
                  <a:lnTo>
                    <a:pt x="638555" y="0"/>
                  </a:lnTo>
                  <a:lnTo>
                    <a:pt x="21335" y="191262"/>
                  </a:lnTo>
                  <a:lnTo>
                    <a:pt x="21336" y="2069592"/>
                  </a:lnTo>
                  <a:lnTo>
                    <a:pt x="0" y="2117598"/>
                  </a:lnTo>
                  <a:lnTo>
                    <a:pt x="638556" y="2308098"/>
                  </a:lnTo>
                  <a:close/>
                </a:path>
              </a:pathLst>
            </a:custGeom>
            <a:solidFill>
              <a:srgbClr val="C8D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89435" y="2413266"/>
              <a:ext cx="638810" cy="2308225"/>
            </a:xfrm>
            <a:custGeom>
              <a:avLst/>
              <a:gdLst/>
              <a:ahLst/>
              <a:cxnLst/>
              <a:rect l="l" t="t" r="r" b="b"/>
              <a:pathLst>
                <a:path w="638810" h="2308225">
                  <a:moveTo>
                    <a:pt x="21336" y="2069592"/>
                  </a:moveTo>
                  <a:lnTo>
                    <a:pt x="21335" y="191262"/>
                  </a:lnTo>
                  <a:lnTo>
                    <a:pt x="638556" y="0"/>
                  </a:lnTo>
                  <a:lnTo>
                    <a:pt x="638556" y="2308098"/>
                  </a:lnTo>
                  <a:lnTo>
                    <a:pt x="0" y="2117598"/>
                  </a:lnTo>
                </a:path>
              </a:pathLst>
            </a:custGeom>
            <a:ln w="1270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480291" y="2381262"/>
              <a:ext cx="671830" cy="2366010"/>
            </a:xfrm>
            <a:custGeom>
              <a:avLst/>
              <a:gdLst/>
              <a:ahLst/>
              <a:cxnLst/>
              <a:rect l="l" t="t" r="r" b="b"/>
              <a:pathLst>
                <a:path w="671829" h="2366010">
                  <a:moveTo>
                    <a:pt x="671322" y="2366010"/>
                  </a:moveTo>
                  <a:lnTo>
                    <a:pt x="0" y="2138934"/>
                  </a:lnTo>
                  <a:lnTo>
                    <a:pt x="0" y="195072"/>
                  </a:lnTo>
                  <a:lnTo>
                    <a:pt x="671322" y="0"/>
                  </a:lnTo>
                  <a:lnTo>
                    <a:pt x="671322" y="2366010"/>
                  </a:lnTo>
                  <a:close/>
                </a:path>
              </a:pathLst>
            </a:custGeom>
            <a:ln w="33337">
              <a:solidFill>
                <a:srgbClr val="C0BFB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97817" y="4394466"/>
              <a:ext cx="611505" cy="208279"/>
            </a:xfrm>
            <a:custGeom>
              <a:avLst/>
              <a:gdLst/>
              <a:ahLst/>
              <a:cxnLst/>
              <a:rect l="l" t="t" r="r" b="b"/>
              <a:pathLst>
                <a:path w="611504" h="208279">
                  <a:moveTo>
                    <a:pt x="0" y="0"/>
                  </a:moveTo>
                  <a:lnTo>
                    <a:pt x="611124" y="208025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497817" y="4332744"/>
              <a:ext cx="598170" cy="198120"/>
            </a:xfrm>
            <a:custGeom>
              <a:avLst/>
              <a:gdLst/>
              <a:ahLst/>
              <a:cxnLst/>
              <a:rect l="l" t="t" r="r" b="b"/>
              <a:pathLst>
                <a:path w="598170" h="198120">
                  <a:moveTo>
                    <a:pt x="0" y="0"/>
                  </a:moveTo>
                  <a:lnTo>
                    <a:pt x="598170" y="19811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497817" y="4272546"/>
              <a:ext cx="611505" cy="174625"/>
            </a:xfrm>
            <a:custGeom>
              <a:avLst/>
              <a:gdLst/>
              <a:ahLst/>
              <a:cxnLst/>
              <a:rect l="l" t="t" r="r" b="b"/>
              <a:pathLst>
                <a:path w="611504" h="174625">
                  <a:moveTo>
                    <a:pt x="0" y="0"/>
                  </a:moveTo>
                  <a:lnTo>
                    <a:pt x="611124" y="174497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97817" y="4199394"/>
              <a:ext cx="598170" cy="167005"/>
            </a:xfrm>
            <a:custGeom>
              <a:avLst/>
              <a:gdLst/>
              <a:ahLst/>
              <a:cxnLst/>
              <a:rect l="l" t="t" r="r" b="b"/>
              <a:pathLst>
                <a:path w="598170" h="167004">
                  <a:moveTo>
                    <a:pt x="0" y="0"/>
                  </a:moveTo>
                  <a:lnTo>
                    <a:pt x="598170" y="166877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97817" y="4135386"/>
              <a:ext cx="598170" cy="146685"/>
            </a:xfrm>
            <a:custGeom>
              <a:avLst/>
              <a:gdLst/>
              <a:ahLst/>
              <a:cxnLst/>
              <a:rect l="l" t="t" r="r" b="b"/>
              <a:pathLst>
                <a:path w="598170" h="146685">
                  <a:moveTo>
                    <a:pt x="0" y="0"/>
                  </a:moveTo>
                  <a:lnTo>
                    <a:pt x="598170" y="146303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97817" y="4075188"/>
              <a:ext cx="611505" cy="144780"/>
            </a:xfrm>
            <a:custGeom>
              <a:avLst/>
              <a:gdLst/>
              <a:ahLst/>
              <a:cxnLst/>
              <a:rect l="l" t="t" r="r" b="b"/>
              <a:pathLst>
                <a:path w="611504" h="144779">
                  <a:moveTo>
                    <a:pt x="0" y="0"/>
                  </a:moveTo>
                  <a:lnTo>
                    <a:pt x="611124" y="14477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497817" y="4002036"/>
              <a:ext cx="598170" cy="124460"/>
            </a:xfrm>
            <a:custGeom>
              <a:avLst/>
              <a:gdLst/>
              <a:ahLst/>
              <a:cxnLst/>
              <a:rect l="l" t="t" r="r" b="b"/>
              <a:pathLst>
                <a:path w="598170" h="124460">
                  <a:moveTo>
                    <a:pt x="0" y="0"/>
                  </a:moveTo>
                  <a:lnTo>
                    <a:pt x="598170" y="124205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97817" y="3941838"/>
              <a:ext cx="582295" cy="113030"/>
            </a:xfrm>
            <a:custGeom>
              <a:avLst/>
              <a:gdLst/>
              <a:ahLst/>
              <a:cxnLst/>
              <a:rect l="l" t="t" r="r" b="b"/>
              <a:pathLst>
                <a:path w="582295" h="113029">
                  <a:moveTo>
                    <a:pt x="0" y="0"/>
                  </a:moveTo>
                  <a:lnTo>
                    <a:pt x="582168" y="112775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97817" y="3880116"/>
              <a:ext cx="582295" cy="81280"/>
            </a:xfrm>
            <a:custGeom>
              <a:avLst/>
              <a:gdLst/>
              <a:ahLst/>
              <a:cxnLst/>
              <a:rect l="l" t="t" r="r" b="b"/>
              <a:pathLst>
                <a:path w="582295" h="81279">
                  <a:moveTo>
                    <a:pt x="0" y="0"/>
                  </a:moveTo>
                  <a:lnTo>
                    <a:pt x="582168" y="8077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497817" y="3805440"/>
              <a:ext cx="611505" cy="85090"/>
            </a:xfrm>
            <a:custGeom>
              <a:avLst/>
              <a:gdLst/>
              <a:ahLst/>
              <a:cxnLst/>
              <a:rect l="l" t="t" r="r" b="b"/>
              <a:pathLst>
                <a:path w="611504" h="85089">
                  <a:moveTo>
                    <a:pt x="0" y="0"/>
                  </a:moveTo>
                  <a:lnTo>
                    <a:pt x="611124" y="8458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97817" y="3743718"/>
              <a:ext cx="598170" cy="62230"/>
            </a:xfrm>
            <a:custGeom>
              <a:avLst/>
              <a:gdLst/>
              <a:ahLst/>
              <a:cxnLst/>
              <a:rect l="l" t="t" r="r" b="b"/>
              <a:pathLst>
                <a:path w="598170" h="62229">
                  <a:moveTo>
                    <a:pt x="0" y="0"/>
                  </a:moveTo>
                  <a:lnTo>
                    <a:pt x="598170" y="6172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497817" y="3683520"/>
              <a:ext cx="598170" cy="50800"/>
            </a:xfrm>
            <a:custGeom>
              <a:avLst/>
              <a:gdLst/>
              <a:ahLst/>
              <a:cxnLst/>
              <a:rect l="l" t="t" r="r" b="b"/>
              <a:pathLst>
                <a:path w="598170" h="50800">
                  <a:moveTo>
                    <a:pt x="0" y="0"/>
                  </a:moveTo>
                  <a:lnTo>
                    <a:pt x="598170" y="50291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97817" y="3621036"/>
              <a:ext cx="598170" cy="30480"/>
            </a:xfrm>
            <a:custGeom>
              <a:avLst/>
              <a:gdLst/>
              <a:ahLst/>
              <a:cxnLst/>
              <a:rect l="l" t="t" r="r" b="b"/>
              <a:pathLst>
                <a:path w="598170" h="30479">
                  <a:moveTo>
                    <a:pt x="0" y="0"/>
                  </a:moveTo>
                  <a:lnTo>
                    <a:pt x="598170" y="3047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497817" y="3550170"/>
              <a:ext cx="598170" cy="19050"/>
            </a:xfrm>
            <a:custGeom>
              <a:avLst/>
              <a:gdLst/>
              <a:ahLst/>
              <a:cxnLst/>
              <a:rect l="l" t="t" r="r" b="b"/>
              <a:pathLst>
                <a:path w="598170" h="19050">
                  <a:moveTo>
                    <a:pt x="0" y="0"/>
                  </a:moveTo>
                  <a:lnTo>
                    <a:pt x="598170" y="1904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97817" y="3486162"/>
              <a:ext cx="598170" cy="11430"/>
            </a:xfrm>
            <a:custGeom>
              <a:avLst/>
              <a:gdLst/>
              <a:ahLst/>
              <a:cxnLst/>
              <a:rect l="l" t="t" r="r" b="b"/>
              <a:pathLst>
                <a:path w="598170" h="11429">
                  <a:moveTo>
                    <a:pt x="0" y="0"/>
                  </a:moveTo>
                  <a:lnTo>
                    <a:pt x="598170" y="11429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497817" y="3403866"/>
              <a:ext cx="598170" cy="20955"/>
            </a:xfrm>
            <a:custGeom>
              <a:avLst/>
              <a:gdLst/>
              <a:ahLst/>
              <a:cxnLst/>
              <a:rect l="l" t="t" r="r" b="b"/>
              <a:pathLst>
                <a:path w="598170" h="20954">
                  <a:moveTo>
                    <a:pt x="0" y="20574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497817" y="3330714"/>
              <a:ext cx="598170" cy="22225"/>
            </a:xfrm>
            <a:custGeom>
              <a:avLst/>
              <a:gdLst/>
              <a:ahLst/>
              <a:cxnLst/>
              <a:rect l="l" t="t" r="r" b="b"/>
              <a:pathLst>
                <a:path w="598170" h="22225">
                  <a:moveTo>
                    <a:pt x="0" y="2209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97817" y="3248418"/>
              <a:ext cx="582295" cy="43180"/>
            </a:xfrm>
            <a:custGeom>
              <a:avLst/>
              <a:gdLst/>
              <a:ahLst/>
              <a:cxnLst/>
              <a:rect l="l" t="t" r="r" b="b"/>
              <a:pathLst>
                <a:path w="582295" h="43179">
                  <a:moveTo>
                    <a:pt x="0" y="42672"/>
                  </a:moveTo>
                  <a:lnTo>
                    <a:pt x="582168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497817" y="3166122"/>
              <a:ext cx="598170" cy="63500"/>
            </a:xfrm>
            <a:custGeom>
              <a:avLst/>
              <a:gdLst/>
              <a:ahLst/>
              <a:cxnLst/>
              <a:rect l="l" t="t" r="r" b="b"/>
              <a:pathLst>
                <a:path w="598170" h="63500">
                  <a:moveTo>
                    <a:pt x="0" y="63246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497817" y="3094494"/>
              <a:ext cx="598170" cy="60325"/>
            </a:xfrm>
            <a:custGeom>
              <a:avLst/>
              <a:gdLst/>
              <a:ahLst/>
              <a:cxnLst/>
              <a:rect l="l" t="t" r="r" b="b"/>
              <a:pathLst>
                <a:path w="598170" h="60325">
                  <a:moveTo>
                    <a:pt x="0" y="6019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497817" y="3011436"/>
              <a:ext cx="598170" cy="83185"/>
            </a:xfrm>
            <a:custGeom>
              <a:avLst/>
              <a:gdLst/>
              <a:ahLst/>
              <a:cxnLst/>
              <a:rect l="l" t="t" r="r" b="b"/>
              <a:pathLst>
                <a:path w="598170" h="83185">
                  <a:moveTo>
                    <a:pt x="0" y="8305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497817" y="2929140"/>
              <a:ext cx="582295" cy="104139"/>
            </a:xfrm>
            <a:custGeom>
              <a:avLst/>
              <a:gdLst/>
              <a:ahLst/>
              <a:cxnLst/>
              <a:rect l="l" t="t" r="r" b="b"/>
              <a:pathLst>
                <a:path w="582295" h="104139">
                  <a:moveTo>
                    <a:pt x="0" y="103632"/>
                  </a:moveTo>
                  <a:lnTo>
                    <a:pt x="582168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497817" y="2845320"/>
              <a:ext cx="598170" cy="125095"/>
            </a:xfrm>
            <a:custGeom>
              <a:avLst/>
              <a:gdLst/>
              <a:ahLst/>
              <a:cxnLst/>
              <a:rect l="l" t="t" r="r" b="b"/>
              <a:pathLst>
                <a:path w="598170" h="125094">
                  <a:moveTo>
                    <a:pt x="0" y="12496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497817" y="2773692"/>
              <a:ext cx="598170" cy="123825"/>
            </a:xfrm>
            <a:custGeom>
              <a:avLst/>
              <a:gdLst/>
              <a:ahLst/>
              <a:cxnLst/>
              <a:rect l="l" t="t" r="r" b="b"/>
              <a:pathLst>
                <a:path w="598170" h="123825">
                  <a:moveTo>
                    <a:pt x="0" y="123444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497817" y="2691396"/>
              <a:ext cx="598170" cy="144145"/>
            </a:xfrm>
            <a:custGeom>
              <a:avLst/>
              <a:gdLst/>
              <a:ahLst/>
              <a:cxnLst/>
              <a:rect l="l" t="t" r="r" b="b"/>
              <a:pathLst>
                <a:path w="598170" h="144144">
                  <a:moveTo>
                    <a:pt x="0" y="144018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497817" y="2608338"/>
              <a:ext cx="598170" cy="165735"/>
            </a:xfrm>
            <a:custGeom>
              <a:avLst/>
              <a:gdLst/>
              <a:ahLst/>
              <a:cxnLst/>
              <a:rect l="l" t="t" r="r" b="b"/>
              <a:pathLst>
                <a:path w="598170" h="165735">
                  <a:moveTo>
                    <a:pt x="0" y="165353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497817" y="2537472"/>
              <a:ext cx="598170" cy="165100"/>
            </a:xfrm>
            <a:custGeom>
              <a:avLst/>
              <a:gdLst/>
              <a:ahLst/>
              <a:cxnLst/>
              <a:rect l="l" t="t" r="r" b="b"/>
              <a:pathLst>
                <a:path w="598170" h="165100">
                  <a:moveTo>
                    <a:pt x="0" y="164591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497817" y="2452890"/>
              <a:ext cx="598170" cy="187960"/>
            </a:xfrm>
            <a:custGeom>
              <a:avLst/>
              <a:gdLst/>
              <a:ahLst/>
              <a:cxnLst/>
              <a:rect l="l" t="t" r="r" b="b"/>
              <a:pathLst>
                <a:path w="598170" h="187960">
                  <a:moveTo>
                    <a:pt x="0" y="187451"/>
                  </a:moveTo>
                  <a:lnTo>
                    <a:pt x="598170" y="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51919" y="2721114"/>
              <a:ext cx="3175" cy="1778635"/>
            </a:xfrm>
            <a:custGeom>
              <a:avLst/>
              <a:gdLst/>
              <a:ahLst/>
              <a:cxnLst/>
              <a:rect l="l" t="t" r="r" b="b"/>
              <a:pathLst>
                <a:path w="3175" h="1778635">
                  <a:moveTo>
                    <a:pt x="0" y="0"/>
                  </a:moveTo>
                  <a:lnTo>
                    <a:pt x="3048" y="1778508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635739" y="3154692"/>
              <a:ext cx="1905" cy="1085850"/>
            </a:xfrm>
            <a:custGeom>
              <a:avLst/>
              <a:gdLst/>
              <a:ahLst/>
              <a:cxnLst/>
              <a:rect l="l" t="t" r="r" b="b"/>
              <a:pathLst>
                <a:path w="1904" h="1085850">
                  <a:moveTo>
                    <a:pt x="0" y="0"/>
                  </a:moveTo>
                  <a:lnTo>
                    <a:pt x="1524" y="108585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718035" y="2743212"/>
              <a:ext cx="3810" cy="1756410"/>
            </a:xfrm>
            <a:custGeom>
              <a:avLst/>
              <a:gdLst/>
              <a:ahLst/>
              <a:cxnLst/>
              <a:rect l="l" t="t" r="r" b="b"/>
              <a:pathLst>
                <a:path w="3810" h="1756410">
                  <a:moveTo>
                    <a:pt x="0" y="0"/>
                  </a:moveTo>
                  <a:lnTo>
                    <a:pt x="3810" y="1756410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788139" y="2597670"/>
              <a:ext cx="3175" cy="1933575"/>
            </a:xfrm>
            <a:custGeom>
              <a:avLst/>
              <a:gdLst/>
              <a:ahLst/>
              <a:cxnLst/>
              <a:rect l="l" t="t" r="r" b="b"/>
              <a:pathLst>
                <a:path w="3175" h="1933575">
                  <a:moveTo>
                    <a:pt x="0" y="0"/>
                  </a:moveTo>
                  <a:lnTo>
                    <a:pt x="3048" y="1933194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871959" y="2462796"/>
              <a:ext cx="3810" cy="2097405"/>
            </a:xfrm>
            <a:custGeom>
              <a:avLst/>
              <a:gdLst/>
              <a:ahLst/>
              <a:cxnLst/>
              <a:rect l="l" t="t" r="r" b="b"/>
              <a:pathLst>
                <a:path w="3810" h="2097404">
                  <a:moveTo>
                    <a:pt x="0" y="0"/>
                  </a:moveTo>
                  <a:lnTo>
                    <a:pt x="3810" y="2097024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971019" y="2805696"/>
              <a:ext cx="3175" cy="1838325"/>
            </a:xfrm>
            <a:custGeom>
              <a:avLst/>
              <a:gdLst/>
              <a:ahLst/>
              <a:cxnLst/>
              <a:rect l="l" t="t" r="r" b="b"/>
              <a:pathLst>
                <a:path w="3175" h="1838325">
                  <a:moveTo>
                    <a:pt x="0" y="0"/>
                  </a:moveTo>
                  <a:lnTo>
                    <a:pt x="3048" y="1837944"/>
                  </a:lnTo>
                </a:path>
              </a:pathLst>
            </a:custGeom>
            <a:ln w="7937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153137" y="2375153"/>
              <a:ext cx="235585" cy="2391410"/>
            </a:xfrm>
            <a:custGeom>
              <a:avLst/>
              <a:gdLst/>
              <a:ahLst/>
              <a:cxnLst/>
              <a:rect l="l" t="t" r="r" b="b"/>
              <a:pathLst>
                <a:path w="235585" h="2391410">
                  <a:moveTo>
                    <a:pt x="235458" y="2391155"/>
                  </a:moveTo>
                  <a:lnTo>
                    <a:pt x="235458" y="0"/>
                  </a:lnTo>
                  <a:lnTo>
                    <a:pt x="0" y="0"/>
                  </a:lnTo>
                  <a:lnTo>
                    <a:pt x="0" y="2391155"/>
                  </a:lnTo>
                  <a:lnTo>
                    <a:pt x="235458" y="239115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153137" y="2375153"/>
              <a:ext cx="235585" cy="2391410"/>
            </a:xfrm>
            <a:custGeom>
              <a:avLst/>
              <a:gdLst/>
              <a:ahLst/>
              <a:cxnLst/>
              <a:rect l="l" t="t" r="r" b="b"/>
              <a:pathLst>
                <a:path w="235585" h="2391410">
                  <a:moveTo>
                    <a:pt x="0" y="0"/>
                  </a:moveTo>
                  <a:lnTo>
                    <a:pt x="0" y="2391155"/>
                  </a:lnTo>
                  <a:lnTo>
                    <a:pt x="235458" y="2391155"/>
                  </a:lnTo>
                  <a:lnTo>
                    <a:pt x="235458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029187" y="2635757"/>
              <a:ext cx="283210" cy="1835150"/>
            </a:xfrm>
            <a:custGeom>
              <a:avLst/>
              <a:gdLst/>
              <a:ahLst/>
              <a:cxnLst/>
              <a:rect l="l" t="t" r="r" b="b"/>
              <a:pathLst>
                <a:path w="283210" h="1835150">
                  <a:moveTo>
                    <a:pt x="282702" y="1796808"/>
                  </a:moveTo>
                  <a:lnTo>
                    <a:pt x="206502" y="1758708"/>
                  </a:lnTo>
                  <a:lnTo>
                    <a:pt x="206502" y="1790725"/>
                  </a:lnTo>
                  <a:lnTo>
                    <a:pt x="0" y="1790725"/>
                  </a:lnTo>
                  <a:lnTo>
                    <a:pt x="0" y="1802904"/>
                  </a:lnTo>
                  <a:lnTo>
                    <a:pt x="206502" y="1802904"/>
                  </a:lnTo>
                  <a:lnTo>
                    <a:pt x="206502" y="1834908"/>
                  </a:lnTo>
                  <a:lnTo>
                    <a:pt x="219456" y="1828431"/>
                  </a:lnTo>
                  <a:lnTo>
                    <a:pt x="282702" y="1796808"/>
                  </a:lnTo>
                  <a:close/>
                </a:path>
                <a:path w="283210" h="1835150">
                  <a:moveTo>
                    <a:pt x="282702" y="1575828"/>
                  </a:moveTo>
                  <a:lnTo>
                    <a:pt x="206502" y="1537728"/>
                  </a:lnTo>
                  <a:lnTo>
                    <a:pt x="206502" y="1569732"/>
                  </a:lnTo>
                  <a:lnTo>
                    <a:pt x="0" y="1569732"/>
                  </a:lnTo>
                  <a:lnTo>
                    <a:pt x="0" y="1582686"/>
                  </a:lnTo>
                  <a:lnTo>
                    <a:pt x="206502" y="1582686"/>
                  </a:lnTo>
                  <a:lnTo>
                    <a:pt x="206502" y="1613928"/>
                  </a:lnTo>
                  <a:lnTo>
                    <a:pt x="219456" y="1607451"/>
                  </a:lnTo>
                  <a:lnTo>
                    <a:pt x="282702" y="1575828"/>
                  </a:lnTo>
                  <a:close/>
                </a:path>
                <a:path w="283210" h="1835150">
                  <a:moveTo>
                    <a:pt x="282702" y="1357134"/>
                  </a:moveTo>
                  <a:lnTo>
                    <a:pt x="206502" y="1319034"/>
                  </a:lnTo>
                  <a:lnTo>
                    <a:pt x="206502" y="1351051"/>
                  </a:lnTo>
                  <a:lnTo>
                    <a:pt x="0" y="1351051"/>
                  </a:lnTo>
                  <a:lnTo>
                    <a:pt x="0" y="1363230"/>
                  </a:lnTo>
                  <a:lnTo>
                    <a:pt x="206502" y="1363230"/>
                  </a:lnTo>
                  <a:lnTo>
                    <a:pt x="206502" y="1395234"/>
                  </a:lnTo>
                  <a:lnTo>
                    <a:pt x="219456" y="1388757"/>
                  </a:lnTo>
                  <a:lnTo>
                    <a:pt x="282702" y="1357134"/>
                  </a:lnTo>
                  <a:close/>
                </a:path>
                <a:path w="283210" h="1835150">
                  <a:moveTo>
                    <a:pt x="282702" y="1136154"/>
                  </a:moveTo>
                  <a:lnTo>
                    <a:pt x="206502" y="1098054"/>
                  </a:lnTo>
                  <a:lnTo>
                    <a:pt x="206502" y="1130058"/>
                  </a:lnTo>
                  <a:lnTo>
                    <a:pt x="0" y="1130058"/>
                  </a:lnTo>
                  <a:lnTo>
                    <a:pt x="0" y="1143012"/>
                  </a:lnTo>
                  <a:lnTo>
                    <a:pt x="206502" y="1143012"/>
                  </a:lnTo>
                  <a:lnTo>
                    <a:pt x="206502" y="1174254"/>
                  </a:lnTo>
                  <a:lnTo>
                    <a:pt x="219456" y="1167777"/>
                  </a:lnTo>
                  <a:lnTo>
                    <a:pt x="282702" y="1136154"/>
                  </a:lnTo>
                  <a:close/>
                </a:path>
                <a:path w="283210" h="1835150">
                  <a:moveTo>
                    <a:pt x="282702" y="917460"/>
                  </a:moveTo>
                  <a:lnTo>
                    <a:pt x="206502" y="879360"/>
                  </a:lnTo>
                  <a:lnTo>
                    <a:pt x="206502" y="911364"/>
                  </a:lnTo>
                  <a:lnTo>
                    <a:pt x="0" y="911364"/>
                  </a:lnTo>
                  <a:lnTo>
                    <a:pt x="0" y="923556"/>
                  </a:lnTo>
                  <a:lnTo>
                    <a:pt x="206502" y="923556"/>
                  </a:lnTo>
                  <a:lnTo>
                    <a:pt x="206502" y="955560"/>
                  </a:lnTo>
                  <a:lnTo>
                    <a:pt x="219456" y="949083"/>
                  </a:lnTo>
                  <a:lnTo>
                    <a:pt x="282702" y="917460"/>
                  </a:lnTo>
                  <a:close/>
                </a:path>
                <a:path w="283210" h="1835150">
                  <a:moveTo>
                    <a:pt x="282702" y="696468"/>
                  </a:moveTo>
                  <a:lnTo>
                    <a:pt x="206502" y="658368"/>
                  </a:lnTo>
                  <a:lnTo>
                    <a:pt x="206502" y="690384"/>
                  </a:lnTo>
                  <a:lnTo>
                    <a:pt x="0" y="690384"/>
                  </a:lnTo>
                  <a:lnTo>
                    <a:pt x="0" y="703338"/>
                  </a:lnTo>
                  <a:lnTo>
                    <a:pt x="206502" y="703338"/>
                  </a:lnTo>
                  <a:lnTo>
                    <a:pt x="206502" y="734568"/>
                  </a:lnTo>
                  <a:lnTo>
                    <a:pt x="219456" y="728091"/>
                  </a:lnTo>
                  <a:lnTo>
                    <a:pt x="282702" y="696468"/>
                  </a:lnTo>
                  <a:close/>
                </a:path>
                <a:path w="283210" h="1835150">
                  <a:moveTo>
                    <a:pt x="282702" y="477774"/>
                  </a:moveTo>
                  <a:lnTo>
                    <a:pt x="206502" y="439674"/>
                  </a:lnTo>
                  <a:lnTo>
                    <a:pt x="206502" y="470916"/>
                  </a:lnTo>
                  <a:lnTo>
                    <a:pt x="0" y="470916"/>
                  </a:lnTo>
                  <a:lnTo>
                    <a:pt x="0" y="483870"/>
                  </a:lnTo>
                  <a:lnTo>
                    <a:pt x="206502" y="483870"/>
                  </a:lnTo>
                  <a:lnTo>
                    <a:pt x="206502" y="515874"/>
                  </a:lnTo>
                  <a:lnTo>
                    <a:pt x="219456" y="509397"/>
                  </a:lnTo>
                  <a:lnTo>
                    <a:pt x="282702" y="477774"/>
                  </a:lnTo>
                  <a:close/>
                </a:path>
                <a:path w="283210" h="1835150">
                  <a:moveTo>
                    <a:pt x="282702" y="256794"/>
                  </a:moveTo>
                  <a:lnTo>
                    <a:pt x="206502" y="218694"/>
                  </a:lnTo>
                  <a:lnTo>
                    <a:pt x="206502" y="250698"/>
                  </a:lnTo>
                  <a:lnTo>
                    <a:pt x="0" y="250698"/>
                  </a:lnTo>
                  <a:lnTo>
                    <a:pt x="0" y="263652"/>
                  </a:lnTo>
                  <a:lnTo>
                    <a:pt x="206502" y="263652"/>
                  </a:lnTo>
                  <a:lnTo>
                    <a:pt x="206502" y="294894"/>
                  </a:lnTo>
                  <a:lnTo>
                    <a:pt x="219456" y="288417"/>
                  </a:lnTo>
                  <a:lnTo>
                    <a:pt x="282702" y="256794"/>
                  </a:lnTo>
                  <a:close/>
                </a:path>
                <a:path w="283210" h="1835150">
                  <a:moveTo>
                    <a:pt x="282702" y="38100"/>
                  </a:moveTo>
                  <a:lnTo>
                    <a:pt x="206502" y="0"/>
                  </a:lnTo>
                  <a:lnTo>
                    <a:pt x="206502" y="31242"/>
                  </a:lnTo>
                  <a:lnTo>
                    <a:pt x="0" y="31242"/>
                  </a:lnTo>
                  <a:lnTo>
                    <a:pt x="0" y="44196"/>
                  </a:lnTo>
                  <a:lnTo>
                    <a:pt x="206502" y="44196"/>
                  </a:lnTo>
                  <a:lnTo>
                    <a:pt x="206502" y="76200"/>
                  </a:lnTo>
                  <a:lnTo>
                    <a:pt x="219456" y="69723"/>
                  </a:lnTo>
                  <a:lnTo>
                    <a:pt x="282702" y="381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00544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Products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services</a:t>
            </a:r>
            <a:r>
              <a:rPr dirty="0" spc="-65"/>
              <a:t> </a:t>
            </a:r>
            <a:r>
              <a:rPr dirty="0"/>
              <a:t>opportunities</a:t>
            </a:r>
            <a:r>
              <a:rPr dirty="0" spc="-65"/>
              <a:t> </a:t>
            </a:r>
            <a:r>
              <a:rPr dirty="0"/>
              <a:t>were</a:t>
            </a:r>
            <a:r>
              <a:rPr dirty="0" spc="-65"/>
              <a:t> </a:t>
            </a:r>
            <a:r>
              <a:rPr dirty="0"/>
              <a:t>identified</a:t>
            </a:r>
            <a:r>
              <a:rPr dirty="0" spc="-65"/>
              <a:t> </a:t>
            </a:r>
            <a:r>
              <a:rPr dirty="0"/>
              <a:t>through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10"/>
              <a:t>screen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potential</a:t>
            </a:r>
            <a:r>
              <a:rPr dirty="0" spc="-45"/>
              <a:t> </a:t>
            </a:r>
            <a:r>
              <a:rPr dirty="0"/>
              <a:t>feasibility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impact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near</a:t>
            </a:r>
            <a:r>
              <a:rPr dirty="0" spc="-45"/>
              <a:t> </a:t>
            </a:r>
            <a:r>
              <a:rPr dirty="0" spc="-20"/>
              <a:t>term</a:t>
            </a:r>
          </a:p>
        </p:txBody>
      </p:sp>
      <p:sp>
        <p:nvSpPr>
          <p:cNvPr id="47" name="object 47" descr=""/>
          <p:cNvSpPr txBox="1"/>
          <p:nvPr/>
        </p:nvSpPr>
        <p:spPr>
          <a:xfrm>
            <a:off x="903206" y="2671831"/>
            <a:ext cx="1143635" cy="221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84455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20833"/>
              <a:buFont typeface="Arial MT"/>
              <a:buChar char="▪"/>
              <a:tabLst>
                <a:tab pos="204470" algn="l"/>
              </a:tabLst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Existing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USPS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ideas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Clr>
                <a:srgbClr val="1E2D5D"/>
              </a:buClr>
              <a:buFont typeface="Arial MT"/>
              <a:buChar char="▪"/>
            </a:pPr>
            <a:endParaRPr sz="1200">
              <a:latin typeface="Arial"/>
              <a:cs typeface="Arial"/>
            </a:endParaRPr>
          </a:p>
          <a:p>
            <a:pPr marL="202565" marR="5080" indent="-196850">
              <a:lnSpc>
                <a:spcPct val="100000"/>
              </a:lnSpc>
              <a:buClr>
                <a:srgbClr val="1E2D5D"/>
              </a:buClr>
              <a:buSzPct val="120833"/>
              <a:buFont typeface="Arial MT"/>
              <a:buChar char="▪"/>
              <a:tabLst>
                <a:tab pos="204470" algn="l"/>
              </a:tabLst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Foreign</a:t>
            </a:r>
            <a:r>
              <a:rPr dirty="0" sz="12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post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examples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Accenture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1E2D5D"/>
              </a:buClr>
              <a:buFont typeface="Arial MT"/>
              <a:buChar char="▪"/>
            </a:pPr>
            <a:endParaRPr sz="1200">
              <a:latin typeface="Arial"/>
              <a:cs typeface="Arial"/>
            </a:endParaRPr>
          </a:p>
          <a:p>
            <a:pPr marL="202565" marR="92075" indent="-196850">
              <a:lnSpc>
                <a:spcPct val="100000"/>
              </a:lnSpc>
              <a:buClr>
                <a:srgbClr val="1E2D5D"/>
              </a:buClr>
              <a:buSzPct val="120833"/>
              <a:buFont typeface="Arial MT"/>
              <a:buChar char="▪"/>
              <a:tabLst>
                <a:tab pos="204470" algn="l"/>
              </a:tabLst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Other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ideas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from 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	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McKinsey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742419" y="4796040"/>
            <a:ext cx="567690" cy="448309"/>
          </a:xfrm>
          <a:custGeom>
            <a:avLst/>
            <a:gdLst/>
            <a:ahLst/>
            <a:cxnLst/>
            <a:rect l="l" t="t" r="r" b="b"/>
            <a:pathLst>
              <a:path w="567689" h="448310">
                <a:moveTo>
                  <a:pt x="567689" y="227075"/>
                </a:moveTo>
                <a:lnTo>
                  <a:pt x="437387" y="227075"/>
                </a:lnTo>
                <a:lnTo>
                  <a:pt x="437387" y="0"/>
                </a:lnTo>
                <a:lnTo>
                  <a:pt x="130301" y="0"/>
                </a:lnTo>
                <a:lnTo>
                  <a:pt x="130301" y="227076"/>
                </a:lnTo>
                <a:lnTo>
                  <a:pt x="0" y="227076"/>
                </a:lnTo>
                <a:lnTo>
                  <a:pt x="284225" y="448055"/>
                </a:lnTo>
                <a:lnTo>
                  <a:pt x="567689" y="227075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2415016" y="2722884"/>
            <a:ext cx="2314575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3555" indent="-19685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services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(e.g.,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Banking,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Insurance)</a:t>
            </a:r>
            <a:endParaRPr sz="1200">
              <a:latin typeface="Arial MT"/>
              <a:cs typeface="Arial MT"/>
            </a:endParaRPr>
          </a:p>
          <a:p>
            <a:pPr marL="202565" marR="130175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Transportation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services</a:t>
            </a: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(e.g.,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3PL,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warehousing)</a:t>
            </a:r>
            <a:endParaRPr sz="1200">
              <a:latin typeface="Arial MT"/>
              <a:cs typeface="Arial MT"/>
            </a:endParaRPr>
          </a:p>
          <a:p>
            <a:pPr marL="202565" marR="344805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Business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government 	services</a:t>
            </a:r>
            <a:endParaRPr sz="1200">
              <a:latin typeface="Arial MT"/>
              <a:cs typeface="Arial MT"/>
            </a:endParaRPr>
          </a:p>
          <a:p>
            <a:pPr marL="202565" marR="71755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Asset</a:t>
            </a:r>
            <a:r>
              <a:rPr dirty="0" sz="1200" spc="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commercialization</a:t>
            </a:r>
            <a:r>
              <a:rPr dirty="0" sz="1200" spc="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(e.g.,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truck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advertising)</a:t>
            </a:r>
            <a:endParaRPr sz="1200">
              <a:latin typeface="Arial MT"/>
              <a:cs typeface="Arial MT"/>
            </a:endParaRPr>
          </a:p>
          <a:p>
            <a:pPr marL="202565" marR="5080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44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New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hybrid 	mail)</a:t>
            </a:r>
            <a:endParaRPr sz="1200">
              <a:latin typeface="Arial MT"/>
              <a:cs typeface="Arial MT"/>
            </a:endParaRPr>
          </a:p>
          <a:p>
            <a:pPr marL="203200" indent="-196850">
              <a:lnSpc>
                <a:spcPct val="100000"/>
              </a:lnSpc>
              <a:spcBef>
                <a:spcPts val="720"/>
              </a:spcBef>
              <a:buClr>
                <a:srgbClr val="1E2D5D"/>
              </a:buClr>
              <a:buSzPct val="120833"/>
              <a:buChar char="▪"/>
              <a:tabLst>
                <a:tab pos="20320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Retail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vending)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4032" y="543561"/>
            <a:ext cx="29292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4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Products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and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Services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4934318" y="3295650"/>
            <a:ext cx="3971925" cy="3305810"/>
            <a:chOff x="4934318" y="3295650"/>
            <a:chExt cx="3971925" cy="3305810"/>
          </a:xfrm>
        </p:grpSpPr>
        <p:sp>
          <p:nvSpPr>
            <p:cNvPr id="52" name="object 52" descr=""/>
            <p:cNvSpPr/>
            <p:nvPr/>
          </p:nvSpPr>
          <p:spPr>
            <a:xfrm>
              <a:off x="6476999" y="3295650"/>
              <a:ext cx="448309" cy="568960"/>
            </a:xfrm>
            <a:custGeom>
              <a:avLst/>
              <a:gdLst/>
              <a:ahLst/>
              <a:cxnLst/>
              <a:rect l="l" t="t" r="r" b="b"/>
              <a:pathLst>
                <a:path w="448309" h="568960">
                  <a:moveTo>
                    <a:pt x="448055" y="284226"/>
                  </a:moveTo>
                  <a:lnTo>
                    <a:pt x="227075" y="0"/>
                  </a:lnTo>
                  <a:lnTo>
                    <a:pt x="227075" y="131064"/>
                  </a:lnTo>
                  <a:lnTo>
                    <a:pt x="0" y="131064"/>
                  </a:lnTo>
                  <a:lnTo>
                    <a:pt x="0" y="438150"/>
                  </a:lnTo>
                  <a:lnTo>
                    <a:pt x="227076" y="438150"/>
                  </a:lnTo>
                  <a:lnTo>
                    <a:pt x="227076" y="568452"/>
                  </a:lnTo>
                  <a:lnTo>
                    <a:pt x="448055" y="284226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943843" y="5332488"/>
              <a:ext cx="3952875" cy="1259205"/>
            </a:xfrm>
            <a:custGeom>
              <a:avLst/>
              <a:gdLst/>
              <a:ahLst/>
              <a:cxnLst/>
              <a:rect l="l" t="t" r="r" b="b"/>
              <a:pathLst>
                <a:path w="3952875" h="1259204">
                  <a:moveTo>
                    <a:pt x="0" y="0"/>
                  </a:moveTo>
                  <a:lnTo>
                    <a:pt x="0" y="1258824"/>
                  </a:lnTo>
                  <a:lnTo>
                    <a:pt x="3952506" y="1258824"/>
                  </a:lnTo>
                  <a:lnTo>
                    <a:pt x="3952506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5030713" y="5408940"/>
            <a:ext cx="3279775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435"/>
              </a:lnSpc>
              <a:spcBef>
                <a:spcPts val="100"/>
              </a:spcBef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Ideas</a:t>
            </a:r>
            <a:r>
              <a:rPr dirty="0" sz="12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low profit</a:t>
            </a:r>
            <a:r>
              <a:rPr dirty="0" sz="12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impact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dirty="0" sz="12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low</a:t>
            </a:r>
            <a:r>
              <a:rPr dirty="0" sz="1200" spc="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feasibility</a:t>
            </a:r>
            <a:endParaRPr sz="1200">
              <a:latin typeface="Arial"/>
              <a:cs typeface="Arial"/>
            </a:endParaRPr>
          </a:p>
          <a:p>
            <a:pPr marL="191770" indent="-190500">
              <a:lnSpc>
                <a:spcPts val="1435"/>
              </a:lnSpc>
              <a:buClr>
                <a:srgbClr val="1E2D5D"/>
              </a:buClr>
              <a:buSzPct val="116666"/>
              <a:buChar char="▪"/>
              <a:tabLst>
                <a:tab pos="1917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High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barriers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2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entry</a:t>
            </a:r>
            <a:endParaRPr sz="1200">
              <a:latin typeface="Arial MT"/>
              <a:cs typeface="Arial MT"/>
            </a:endParaRPr>
          </a:p>
          <a:p>
            <a:pPr marL="191770" indent="-190500">
              <a:lnSpc>
                <a:spcPct val="100000"/>
              </a:lnSpc>
              <a:buClr>
                <a:srgbClr val="1E2D5D"/>
              </a:buClr>
              <a:buSzPct val="116666"/>
              <a:buChar char="▪"/>
              <a:tabLst>
                <a:tab pos="1917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dirty="0" sz="12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upfront</a:t>
            </a:r>
            <a:r>
              <a:rPr dirty="0" sz="12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capital</a:t>
            </a:r>
            <a:r>
              <a:rPr dirty="0" sz="12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investment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required</a:t>
            </a:r>
            <a:endParaRPr sz="1200">
              <a:latin typeface="Arial MT"/>
              <a:cs typeface="Arial MT"/>
            </a:endParaRPr>
          </a:p>
          <a:p>
            <a:pPr marL="191770" indent="-190500">
              <a:lnSpc>
                <a:spcPts val="1435"/>
              </a:lnSpc>
              <a:buClr>
                <a:srgbClr val="1E2D5D"/>
              </a:buClr>
              <a:buSzPct val="116666"/>
              <a:buChar char="▪"/>
              <a:tabLst>
                <a:tab pos="1917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labor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structure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unsuitable</a:t>
            </a:r>
            <a:endParaRPr sz="1200">
              <a:latin typeface="Arial MT"/>
              <a:cs typeface="Arial MT"/>
            </a:endParaRPr>
          </a:p>
          <a:p>
            <a:pPr marL="191770" indent="-190500">
              <a:lnSpc>
                <a:spcPts val="1435"/>
              </a:lnSpc>
              <a:buClr>
                <a:srgbClr val="1E2D5D"/>
              </a:buClr>
              <a:buSzPct val="116666"/>
              <a:buChar char="▪"/>
              <a:tabLst>
                <a:tab pos="1917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Low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U.S.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market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feasibility</a:t>
            </a:r>
            <a:endParaRPr sz="1200">
              <a:latin typeface="Arial MT"/>
              <a:cs typeface="Arial MT"/>
            </a:endParaRPr>
          </a:p>
          <a:p>
            <a:pPr marL="191770" indent="-190500">
              <a:lnSpc>
                <a:spcPct val="100000"/>
              </a:lnSpc>
              <a:buClr>
                <a:srgbClr val="1E2D5D"/>
              </a:buClr>
              <a:buSzPct val="116666"/>
              <a:buChar char="▪"/>
              <a:tabLst>
                <a:tab pos="191770" algn="l"/>
              </a:tabLst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Extremely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low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industry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margins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8725407" y="717550"/>
            <a:ext cx="603250" cy="727710"/>
            <a:chOff x="8725407" y="717550"/>
            <a:chExt cx="603250" cy="727710"/>
          </a:xfrm>
        </p:grpSpPr>
        <p:sp>
          <p:nvSpPr>
            <p:cNvPr id="56" name="object 56" descr=""/>
            <p:cNvSpPr/>
            <p:nvPr/>
          </p:nvSpPr>
          <p:spPr>
            <a:xfrm>
              <a:off x="8731757" y="723900"/>
              <a:ext cx="590550" cy="715010"/>
            </a:xfrm>
            <a:custGeom>
              <a:avLst/>
              <a:gdLst/>
              <a:ahLst/>
              <a:cxnLst/>
              <a:rect l="l" t="t" r="r" b="b"/>
              <a:pathLst>
                <a:path w="590550" h="715010">
                  <a:moveTo>
                    <a:pt x="0" y="0"/>
                  </a:moveTo>
                  <a:lnTo>
                    <a:pt x="0" y="714755"/>
                  </a:lnTo>
                  <a:lnTo>
                    <a:pt x="590550" y="714755"/>
                  </a:lnTo>
                  <a:lnTo>
                    <a:pt x="5905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477" y="752855"/>
              <a:ext cx="473201" cy="306324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8051" y="1116329"/>
              <a:ext cx="451103" cy="272795"/>
            </a:xfrm>
            <a:prstGeom prst="rect">
              <a:avLst/>
            </a:prstGeom>
          </p:spPr>
        </p:pic>
      </p:grpSp>
      <p:grpSp>
        <p:nvGrpSpPr>
          <p:cNvPr id="59" name="object 59" descr=""/>
          <p:cNvGrpSpPr/>
          <p:nvPr/>
        </p:nvGrpSpPr>
        <p:grpSpPr>
          <a:xfrm>
            <a:off x="781418" y="1511427"/>
            <a:ext cx="8493760" cy="5144135"/>
            <a:chOff x="781418" y="1511427"/>
            <a:chExt cx="8493760" cy="5144135"/>
          </a:xfrm>
        </p:grpSpPr>
        <p:sp>
          <p:nvSpPr>
            <p:cNvPr id="60" name="object 60" descr=""/>
            <p:cNvSpPr/>
            <p:nvPr/>
          </p:nvSpPr>
          <p:spPr>
            <a:xfrm>
              <a:off x="790943" y="1520952"/>
              <a:ext cx="8474710" cy="5125085"/>
            </a:xfrm>
            <a:custGeom>
              <a:avLst/>
              <a:gdLst/>
              <a:ahLst/>
              <a:cxnLst/>
              <a:rect l="l" t="t" r="r" b="b"/>
              <a:pathLst>
                <a:path w="8474710" h="5125084">
                  <a:moveTo>
                    <a:pt x="0" y="0"/>
                  </a:moveTo>
                  <a:lnTo>
                    <a:pt x="0" y="5124462"/>
                  </a:lnTo>
                  <a:lnTo>
                    <a:pt x="8474214" y="512446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854438" y="1627889"/>
            <a:ext cx="5737860" cy="102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6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Products</a:t>
            </a:r>
            <a:r>
              <a:rPr dirty="0" sz="1600" spc="-3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F67B1"/>
                </a:solidFill>
                <a:latin typeface="Arial"/>
                <a:cs typeface="Arial"/>
              </a:rPr>
              <a:t>services</a:t>
            </a:r>
            <a:r>
              <a:rPr dirty="0" sz="1600" spc="-3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tabLst>
                <a:tab pos="1571625" algn="l"/>
              </a:tabLst>
            </a:pPr>
            <a:r>
              <a:rPr dirty="0" sz="1200" b="1">
                <a:solidFill>
                  <a:srgbClr val="1E2D5D"/>
                </a:solidFill>
                <a:latin typeface="Arial"/>
                <a:cs typeface="Arial"/>
              </a:rPr>
              <a:t>Source</a:t>
            </a:r>
            <a:r>
              <a:rPr dirty="0" sz="1200" spc="-2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E2D5D"/>
                </a:solidFill>
                <a:latin typeface="Arial"/>
                <a:cs typeface="Arial"/>
              </a:rPr>
              <a:t>of</a:t>
            </a:r>
            <a:r>
              <a:rPr dirty="0" sz="1200" spc="-2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ideas</a:t>
            </a:r>
            <a:r>
              <a:rPr dirty="0" sz="1200" b="1">
                <a:solidFill>
                  <a:srgbClr val="1E2D5D"/>
                </a:solidFill>
                <a:latin typeface="Arial"/>
                <a:cs typeface="Arial"/>
              </a:rPr>
              <a:t>	~30+</a:t>
            </a:r>
            <a:r>
              <a:rPr dirty="0" sz="1200" spc="-2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1E2D5D"/>
                </a:solidFill>
                <a:latin typeface="Arial"/>
                <a:cs typeface="Arial"/>
              </a:rPr>
              <a:t>revenue</a:t>
            </a:r>
            <a:r>
              <a:rPr dirty="0" sz="1200" spc="-1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1E2D5D"/>
                </a:solidFill>
                <a:latin typeface="Arial"/>
                <a:cs typeface="Arial"/>
              </a:rPr>
              <a:t>initiatives</a:t>
            </a:r>
            <a:endParaRPr sz="1200">
              <a:latin typeface="Arial"/>
              <a:cs typeface="Arial"/>
            </a:endParaRPr>
          </a:p>
          <a:p>
            <a:pPr marL="1572895">
              <a:lnSpc>
                <a:spcPct val="100000"/>
              </a:lnSpc>
              <a:spcBef>
                <a:spcPts val="1220"/>
              </a:spcBef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Examples</a:t>
            </a:r>
            <a:r>
              <a:rPr dirty="0" sz="12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include…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7096506" y="3521214"/>
            <a:ext cx="304800" cy="946785"/>
          </a:xfrm>
          <a:custGeom>
            <a:avLst/>
            <a:gdLst/>
            <a:ahLst/>
            <a:cxnLst/>
            <a:rect l="l" t="t" r="r" b="b"/>
            <a:pathLst>
              <a:path w="304800" h="946785">
                <a:moveTo>
                  <a:pt x="304800" y="794004"/>
                </a:moveTo>
                <a:lnTo>
                  <a:pt x="296989" y="745680"/>
                </a:lnTo>
                <a:lnTo>
                  <a:pt x="275285" y="703821"/>
                </a:lnTo>
                <a:lnTo>
                  <a:pt x="242252" y="670890"/>
                </a:lnTo>
                <a:lnTo>
                  <a:pt x="200431" y="649338"/>
                </a:lnTo>
                <a:lnTo>
                  <a:pt x="152400" y="641604"/>
                </a:lnTo>
                <a:lnTo>
                  <a:pt x="104063" y="649338"/>
                </a:lnTo>
                <a:lnTo>
                  <a:pt x="62204" y="670890"/>
                </a:lnTo>
                <a:lnTo>
                  <a:pt x="29273" y="703821"/>
                </a:lnTo>
                <a:lnTo>
                  <a:pt x="7721" y="745680"/>
                </a:lnTo>
                <a:lnTo>
                  <a:pt x="0" y="794004"/>
                </a:lnTo>
                <a:lnTo>
                  <a:pt x="7721" y="842048"/>
                </a:lnTo>
                <a:lnTo>
                  <a:pt x="29273" y="883869"/>
                </a:lnTo>
                <a:lnTo>
                  <a:pt x="62204" y="916901"/>
                </a:lnTo>
                <a:lnTo>
                  <a:pt x="104063" y="938606"/>
                </a:lnTo>
                <a:lnTo>
                  <a:pt x="152400" y="946404"/>
                </a:lnTo>
                <a:lnTo>
                  <a:pt x="200431" y="938606"/>
                </a:lnTo>
                <a:lnTo>
                  <a:pt x="242252" y="916901"/>
                </a:lnTo>
                <a:lnTo>
                  <a:pt x="275285" y="883869"/>
                </a:lnTo>
                <a:lnTo>
                  <a:pt x="296989" y="842048"/>
                </a:lnTo>
                <a:lnTo>
                  <a:pt x="304800" y="794004"/>
                </a:lnTo>
                <a:close/>
              </a:path>
              <a:path w="304800" h="946785">
                <a:moveTo>
                  <a:pt x="304800" y="152400"/>
                </a:moveTo>
                <a:lnTo>
                  <a:pt x="296989" y="104368"/>
                </a:lnTo>
                <a:lnTo>
                  <a:pt x="275285" y="62547"/>
                </a:lnTo>
                <a:lnTo>
                  <a:pt x="242252" y="29514"/>
                </a:lnTo>
                <a:lnTo>
                  <a:pt x="200431" y="7810"/>
                </a:lnTo>
                <a:lnTo>
                  <a:pt x="152400" y="0"/>
                </a:lnTo>
                <a:lnTo>
                  <a:pt x="104063" y="7810"/>
                </a:lnTo>
                <a:lnTo>
                  <a:pt x="62204" y="29514"/>
                </a:lnTo>
                <a:lnTo>
                  <a:pt x="29273" y="62547"/>
                </a:lnTo>
                <a:lnTo>
                  <a:pt x="7721" y="104368"/>
                </a:lnTo>
                <a:lnTo>
                  <a:pt x="0" y="152400"/>
                </a:lnTo>
                <a:lnTo>
                  <a:pt x="7721" y="200736"/>
                </a:lnTo>
                <a:lnTo>
                  <a:pt x="29273" y="242595"/>
                </a:lnTo>
                <a:lnTo>
                  <a:pt x="62204" y="275526"/>
                </a:lnTo>
                <a:lnTo>
                  <a:pt x="104063" y="297078"/>
                </a:lnTo>
                <a:lnTo>
                  <a:pt x="152400" y="304800"/>
                </a:lnTo>
                <a:lnTo>
                  <a:pt x="200431" y="297078"/>
                </a:lnTo>
                <a:lnTo>
                  <a:pt x="242252" y="275526"/>
                </a:lnTo>
                <a:lnTo>
                  <a:pt x="275285" y="242595"/>
                </a:lnTo>
                <a:lnTo>
                  <a:pt x="296989" y="200736"/>
                </a:lnTo>
                <a:lnTo>
                  <a:pt x="304800" y="152400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7020306" y="2686050"/>
            <a:ext cx="2124075" cy="2228850"/>
          </a:xfrm>
          <a:prstGeom prst="rect">
            <a:avLst/>
          </a:prstGeom>
          <a:ln w="19050">
            <a:solidFill>
              <a:srgbClr val="C9DFF4"/>
            </a:solidFill>
          </a:ln>
        </p:spPr>
        <p:txBody>
          <a:bodyPr wrap="square" lIns="0" tIns="153670" rIns="0" bIns="0" rtlCol="0" vert="horz">
            <a:spAutoFit/>
          </a:bodyPr>
          <a:lstStyle/>
          <a:p>
            <a:pPr marL="135890" marR="277495">
              <a:lnSpc>
                <a:spcPct val="100000"/>
              </a:lnSpc>
              <a:spcBef>
                <a:spcPts val="1210"/>
              </a:spcBef>
            </a:pP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Options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not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fully</a:t>
            </a:r>
            <a:r>
              <a:rPr dirty="0" sz="12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within </a:t>
            </a:r>
            <a:r>
              <a:rPr dirty="0" sz="1200" b="1">
                <a:solidFill>
                  <a:srgbClr val="231F20"/>
                </a:solidFill>
                <a:latin typeface="Arial"/>
                <a:cs typeface="Arial"/>
              </a:rPr>
              <a:t>USPS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442595" marR="202565" indent="-311150">
              <a:lnSpc>
                <a:spcPct val="92400"/>
              </a:lnSpc>
            </a:pPr>
            <a:r>
              <a:rPr dirty="0" sz="1200" spc="-45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spc="-10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baseline="1851" sz="2250" spc="-682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baseline="1851" sz="2250" spc="97">
                <a:solidFill>
                  <a:srgbClr val="1E2D5D"/>
                </a:solidFill>
                <a:latin typeface="Arial MT"/>
                <a:cs typeface="Arial MT"/>
              </a:rPr>
              <a:t>  </a:t>
            </a:r>
            <a:r>
              <a:rPr dirty="0" baseline="2314" sz="1800" b="1">
                <a:solidFill>
                  <a:srgbClr val="231F20"/>
                </a:solidFill>
                <a:latin typeface="Arial"/>
                <a:cs typeface="Arial"/>
              </a:rPr>
              <a:t>Hybrid</a:t>
            </a:r>
            <a:r>
              <a:rPr dirty="0" baseline="2314" sz="1800" spc="-52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2314" sz="1800" b="1">
                <a:solidFill>
                  <a:srgbClr val="231F20"/>
                </a:solidFill>
                <a:latin typeface="Arial"/>
                <a:cs typeface="Arial"/>
              </a:rPr>
              <a:t>mail</a:t>
            </a:r>
            <a:r>
              <a:rPr dirty="0" baseline="2314" sz="1800" spc="-1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231F20"/>
                </a:solidFill>
                <a:latin typeface="Arial MT"/>
                <a:cs typeface="Arial MT"/>
              </a:rPr>
              <a:t>including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E2E,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E2P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Arial MT"/>
                <a:cs typeface="Arial MT"/>
              </a:rPr>
              <a:t>P2E</a:t>
            </a:r>
            <a:endParaRPr sz="120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digital</a:t>
            </a:r>
            <a:r>
              <a:rPr dirty="0" sz="12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solutions</a:t>
            </a:r>
            <a:endParaRPr sz="1200">
              <a:latin typeface="Arial MT"/>
              <a:cs typeface="Arial MT"/>
            </a:endParaRPr>
          </a:p>
          <a:p>
            <a:pPr marL="442595" marR="160655" indent="-311150">
              <a:lnSpc>
                <a:spcPct val="91600"/>
              </a:lnSpc>
              <a:spcBef>
                <a:spcPts val="640"/>
              </a:spcBef>
            </a:pPr>
            <a:r>
              <a:rPr dirty="0" sz="1200" spc="-459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200" spc="-1050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baseline="1851" sz="2250" spc="-682">
                <a:solidFill>
                  <a:srgbClr val="1E2D5D"/>
                </a:solidFill>
                <a:latin typeface="Arial MT"/>
                <a:cs typeface="Arial MT"/>
              </a:rPr>
              <a:t>▪</a:t>
            </a:r>
            <a:r>
              <a:rPr dirty="0" baseline="1851" sz="2250" spc="97">
                <a:solidFill>
                  <a:srgbClr val="1E2D5D"/>
                </a:solidFill>
                <a:latin typeface="Arial MT"/>
                <a:cs typeface="Arial MT"/>
              </a:rPr>
              <a:t>  </a:t>
            </a:r>
            <a:r>
              <a:rPr dirty="0" baseline="2314" sz="1800">
                <a:solidFill>
                  <a:srgbClr val="231F20"/>
                </a:solidFill>
                <a:latin typeface="Arial MT"/>
                <a:cs typeface="Arial MT"/>
              </a:rPr>
              <a:t>Simplified</a:t>
            </a:r>
            <a:r>
              <a:rPr dirty="0" baseline="2314" sz="1800" spc="-52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2314" sz="1800" spc="-15" b="1">
                <a:solidFill>
                  <a:srgbClr val="231F20"/>
                </a:solidFill>
                <a:latin typeface="Arial"/>
                <a:cs typeface="Arial"/>
              </a:rPr>
              <a:t>advertising 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5329555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4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Products</a:t>
            </a:r>
            <a:r>
              <a:rPr dirty="0" sz="1100" spc="-45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and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Services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Products</a:t>
            </a:r>
            <a:r>
              <a:rPr dirty="0" sz="1900" spc="-7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and</a:t>
            </a:r>
            <a:r>
              <a:rPr dirty="0" sz="1900" spc="-7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services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opportunities</a:t>
            </a:r>
            <a:r>
              <a:rPr dirty="0" sz="1900" spc="-7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USPS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725407" y="717550"/>
            <a:ext cx="603250" cy="727710"/>
            <a:chOff x="8725407" y="717550"/>
            <a:chExt cx="603250" cy="727710"/>
          </a:xfrm>
        </p:grpSpPr>
        <p:sp>
          <p:nvSpPr>
            <p:cNvPr id="4" name="object 4" descr=""/>
            <p:cNvSpPr/>
            <p:nvPr/>
          </p:nvSpPr>
          <p:spPr>
            <a:xfrm>
              <a:off x="8731757" y="723900"/>
              <a:ext cx="590550" cy="715010"/>
            </a:xfrm>
            <a:custGeom>
              <a:avLst/>
              <a:gdLst/>
              <a:ahLst/>
              <a:cxnLst/>
              <a:rect l="l" t="t" r="r" b="b"/>
              <a:pathLst>
                <a:path w="590550" h="715010">
                  <a:moveTo>
                    <a:pt x="0" y="0"/>
                  </a:moveTo>
                  <a:lnTo>
                    <a:pt x="0" y="714755"/>
                  </a:lnTo>
                  <a:lnTo>
                    <a:pt x="590550" y="714755"/>
                  </a:lnTo>
                  <a:lnTo>
                    <a:pt x="5905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7477" y="752855"/>
              <a:ext cx="473201" cy="3063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8051" y="1116329"/>
              <a:ext cx="451103" cy="272795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8" name="object 8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54438" y="1609601"/>
            <a:ext cx="6450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Products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services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30782" y="3586556"/>
            <a:ext cx="1939925" cy="934719"/>
            <a:chOff x="1030782" y="3586556"/>
            <a:chExt cx="1939925" cy="934719"/>
          </a:xfrm>
        </p:grpSpPr>
        <p:sp>
          <p:nvSpPr>
            <p:cNvPr id="12" name="object 12" descr=""/>
            <p:cNvSpPr/>
            <p:nvPr/>
          </p:nvSpPr>
          <p:spPr>
            <a:xfrm>
              <a:off x="1035545" y="3591318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5545" y="3591318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09530" y="3759207"/>
            <a:ext cx="1282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Advertising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41235" y="386259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62566" y="4034282"/>
            <a:ext cx="1376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R2</a:t>
            </a:r>
            <a:r>
              <a:rPr dirty="0" baseline="39930" sz="2400" spc="5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84815" y="4794768"/>
            <a:ext cx="53854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Develop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new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services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consistent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with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mission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30782" y="4808804"/>
            <a:ext cx="1939925" cy="935355"/>
            <a:chOff x="1030782" y="4808804"/>
            <a:chExt cx="1939925" cy="935355"/>
          </a:xfrm>
        </p:grpSpPr>
        <p:sp>
          <p:nvSpPr>
            <p:cNvPr id="19" name="object 19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09530" y="4845060"/>
            <a:ext cx="148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Products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09530" y="5394454"/>
            <a:ext cx="1079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Flexibility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41235" y="5084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90252" y="5120134"/>
            <a:ext cx="1285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solidFill>
                  <a:srgbClr val="FFFFFF"/>
                </a:solidFill>
                <a:latin typeface="Arial"/>
                <a:cs typeface="Arial"/>
              </a:rPr>
              <a:t>R3</a:t>
            </a:r>
            <a:r>
              <a:rPr dirty="0" baseline="1736" sz="24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26" name="object 26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209530" y="2363983"/>
            <a:ext cx="1256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1F20"/>
                </a:solidFill>
                <a:latin typeface="Arial"/>
                <a:cs typeface="Arial"/>
              </a:rPr>
              <a:t>Hybrid</a:t>
            </a:r>
            <a:r>
              <a:rPr dirty="0" sz="1800" spc="-3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31F20"/>
                </a:solidFill>
                <a:latin typeface="Arial"/>
                <a:cs typeface="Arial"/>
              </a:rPr>
              <a:t>Mail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41235" y="24688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64852" y="2638302"/>
            <a:ext cx="1386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dirty="0" baseline="39930" sz="24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84815" y="2176531"/>
            <a:ext cx="5829935" cy="197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499109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Create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suite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hybrid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integrate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electronic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physical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0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E2E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electronic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postmark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400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E2P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P2E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print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solutions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Clr>
                <a:srgbClr val="1E2D5D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203200" marR="5080" indent="-203200">
              <a:lnSpc>
                <a:spcPct val="100000"/>
              </a:lnSpc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Simplify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advertising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product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direct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marketers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looking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reach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households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297922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052119" y="768667"/>
            <a:ext cx="174625" cy="169545"/>
            <a:chOff x="7052119" y="768667"/>
            <a:chExt cx="174625" cy="169545"/>
          </a:xfrm>
        </p:grpSpPr>
        <p:sp>
          <p:nvSpPr>
            <p:cNvPr id="34" name="object 34" descr=""/>
            <p:cNvSpPr/>
            <p:nvPr/>
          </p:nvSpPr>
          <p:spPr>
            <a:xfrm>
              <a:off x="70568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56881" y="773430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297922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052119" y="1165669"/>
            <a:ext cx="174625" cy="169545"/>
            <a:chOff x="7052119" y="1165669"/>
            <a:chExt cx="174625" cy="169545"/>
          </a:xfrm>
        </p:grpSpPr>
        <p:sp>
          <p:nvSpPr>
            <p:cNvPr id="38" name="object 38" descr=""/>
            <p:cNvSpPr/>
            <p:nvPr/>
          </p:nvSpPr>
          <p:spPr>
            <a:xfrm>
              <a:off x="70568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164592" y="160019"/>
                  </a:moveTo>
                  <a:lnTo>
                    <a:pt x="164592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4592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056881" y="1170432"/>
              <a:ext cx="165100" cy="160020"/>
            </a:xfrm>
            <a:custGeom>
              <a:avLst/>
              <a:gdLst/>
              <a:ahLst/>
              <a:cxnLst/>
              <a:rect l="l" t="t" r="r" b="b"/>
              <a:pathLst>
                <a:path w="165100" h="160019">
                  <a:moveTo>
                    <a:pt x="0" y="0"/>
                  </a:moveTo>
                  <a:lnTo>
                    <a:pt x="0" y="160019"/>
                  </a:lnTo>
                  <a:lnTo>
                    <a:pt x="164592" y="160019"/>
                  </a:lnTo>
                  <a:lnTo>
                    <a:pt x="164592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3567429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6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5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Pricing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Pricing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opportunities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4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USPS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4" name="object 4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4438" y="1609601"/>
            <a:ext cx="4789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Pricing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8" name="object 8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09530" y="2363983"/>
            <a:ext cx="1334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31F20"/>
                </a:solidFill>
                <a:latin typeface="Arial"/>
                <a:cs typeface="Arial"/>
              </a:rPr>
              <a:t>Exigent</a:t>
            </a:r>
            <a:r>
              <a:rPr dirty="0" sz="1800" spc="-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231F20"/>
                </a:solidFill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41235" y="24688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70948" y="2638302"/>
            <a:ext cx="1316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P1</a:t>
            </a:r>
            <a:r>
              <a:rPr dirty="0" baseline="39930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increase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84815" y="2176531"/>
            <a:ext cx="34055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Apply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exigent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price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0723" y="738377"/>
            <a:ext cx="486155" cy="528827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841235" y="3413582"/>
            <a:ext cx="2129790" cy="934719"/>
            <a:chOff x="841235" y="3413582"/>
            <a:chExt cx="2129790" cy="934719"/>
          </a:xfrm>
        </p:grpSpPr>
        <p:sp>
          <p:nvSpPr>
            <p:cNvPr id="16" name="object 16" descr=""/>
            <p:cNvSpPr/>
            <p:nvPr/>
          </p:nvSpPr>
          <p:spPr>
            <a:xfrm>
              <a:off x="1035545" y="3418344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1930146" y="925067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1930146" y="925067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35545" y="3418344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41235" y="3689616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499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87966" y="3724155"/>
            <a:ext cx="1654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solidFill>
                  <a:srgbClr val="FFFFFF"/>
                </a:solidFill>
                <a:latin typeface="Arial"/>
                <a:cs typeface="Arial"/>
              </a:rPr>
              <a:t>P2</a:t>
            </a:r>
            <a:r>
              <a:rPr dirty="0" baseline="1736" sz="2400" spc="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Cover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costs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30782" y="4808804"/>
            <a:ext cx="1939925" cy="935355"/>
            <a:chOff x="1030782" y="4808804"/>
            <a:chExt cx="1939925" cy="935355"/>
          </a:xfrm>
        </p:grpSpPr>
        <p:sp>
          <p:nvSpPr>
            <p:cNvPr id="21" name="object 21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35545" y="4813566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209530" y="4981457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cap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41235" y="5084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70948" y="5256532"/>
            <a:ext cx="17487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P3</a:t>
            </a:r>
            <a:r>
              <a:rPr dirty="0" baseline="39930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modification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289539" y="5069088"/>
            <a:ext cx="19932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rather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84815" y="3398780"/>
            <a:ext cx="5651500" cy="225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4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prices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select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products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cover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costs: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2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Periodicals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16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Nonprofit</a:t>
            </a:r>
            <a:r>
              <a:rPr dirty="0" sz="18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4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Media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Library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Clr>
                <a:srgbClr val="1E2D5D"/>
              </a:buClr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Set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global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cap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across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market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dominant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products,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1E2D5D"/>
              </a:buClr>
              <a:buFont typeface="Arial MT"/>
              <a:buChar char="▪"/>
            </a:pPr>
            <a:endParaRPr sz="18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Automatically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adjust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cap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triggers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2365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177087" y="768667"/>
            <a:ext cx="175260" cy="169545"/>
            <a:chOff x="7177087" y="768667"/>
            <a:chExt cx="175260" cy="169545"/>
          </a:xfrm>
        </p:grpSpPr>
        <p:sp>
          <p:nvSpPr>
            <p:cNvPr id="30" name="object 30" descr=""/>
            <p:cNvSpPr/>
            <p:nvPr/>
          </p:nvSpPr>
          <p:spPr>
            <a:xfrm>
              <a:off x="71818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818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42365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177087" y="1165669"/>
            <a:ext cx="175260" cy="169545"/>
            <a:chOff x="7177087" y="1165669"/>
            <a:chExt cx="175260" cy="169545"/>
          </a:xfrm>
        </p:grpSpPr>
        <p:sp>
          <p:nvSpPr>
            <p:cNvPr id="34" name="object 34" descr=""/>
            <p:cNvSpPr/>
            <p:nvPr/>
          </p:nvSpPr>
          <p:spPr>
            <a:xfrm>
              <a:off x="71818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1818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4213860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Service</a:t>
            </a:r>
            <a:r>
              <a:rPr dirty="0" sz="1100" spc="-5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Levels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Service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level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opportunities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for</a:t>
            </a:r>
            <a:r>
              <a:rPr dirty="0" sz="1900" spc="-6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USPS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4" name="object 4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4438" y="1609601"/>
            <a:ext cx="539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Service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level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8" name="object 8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09530" y="2363983"/>
            <a:ext cx="838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41235" y="246887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870948" y="2638302"/>
            <a:ext cx="1482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S1</a:t>
            </a:r>
            <a:r>
              <a:rPr dirty="0" baseline="39930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standards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30782" y="4259402"/>
            <a:ext cx="1939925" cy="935355"/>
            <a:chOff x="1030782" y="4259402"/>
            <a:chExt cx="1939925" cy="935355"/>
          </a:xfrm>
        </p:grpSpPr>
        <p:sp>
          <p:nvSpPr>
            <p:cNvPr id="14" name="object 14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209530" y="4432817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41235" y="453543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402"/>
                </a:lnTo>
                <a:lnTo>
                  <a:pt x="19372" y="274586"/>
                </a:lnTo>
                <a:lnTo>
                  <a:pt x="41867" y="309945"/>
                </a:lnTo>
                <a:lnTo>
                  <a:pt x="71374" y="339372"/>
                </a:lnTo>
                <a:lnTo>
                  <a:pt x="106746" y="361761"/>
                </a:lnTo>
                <a:lnTo>
                  <a:pt x="146837" y="376005"/>
                </a:lnTo>
                <a:lnTo>
                  <a:pt x="190500" y="381000"/>
                </a:lnTo>
                <a:lnTo>
                  <a:pt x="234162" y="376005"/>
                </a:lnTo>
                <a:lnTo>
                  <a:pt x="274253" y="361761"/>
                </a:lnTo>
                <a:lnTo>
                  <a:pt x="309625" y="339372"/>
                </a:lnTo>
                <a:lnTo>
                  <a:pt x="339132" y="309945"/>
                </a:lnTo>
                <a:lnTo>
                  <a:pt x="361627" y="274586"/>
                </a:lnTo>
                <a:lnTo>
                  <a:pt x="375965" y="23440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62566" y="4707136"/>
            <a:ext cx="1490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S3</a:t>
            </a:r>
            <a:r>
              <a:rPr dirty="0" baseline="39930" sz="2400" spc="17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frequency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84815" y="4245364"/>
            <a:ext cx="5361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Reduce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frequency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days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week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41235" y="5294960"/>
            <a:ext cx="2129790" cy="934719"/>
            <a:chOff x="841235" y="5294960"/>
            <a:chExt cx="2129790" cy="934719"/>
          </a:xfrm>
        </p:grpSpPr>
        <p:sp>
          <p:nvSpPr>
            <p:cNvPr id="21" name="object 21" descr=""/>
            <p:cNvSpPr/>
            <p:nvPr/>
          </p:nvSpPr>
          <p:spPr>
            <a:xfrm>
              <a:off x="1035545" y="5299722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1930146" y="925067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067"/>
                  </a:lnTo>
                  <a:lnTo>
                    <a:pt x="1930146" y="925067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35545" y="5299722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41235" y="557099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499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96348" y="5605537"/>
            <a:ext cx="1137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solidFill>
                  <a:srgbClr val="FFFFFF"/>
                </a:solidFill>
                <a:latin typeface="Arial"/>
                <a:cs typeface="Arial"/>
              </a:rPr>
              <a:t>S4</a:t>
            </a:r>
            <a:r>
              <a:rPr dirty="0" baseline="1736" sz="2400" spc="8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084815" y="5280163"/>
            <a:ext cx="4700905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Expand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through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alternative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channels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2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Private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sector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partnerships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16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Kiosks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400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Direct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(e.g.,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online,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mobile)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460231" y="798576"/>
            <a:ext cx="831850" cy="603885"/>
            <a:chOff x="8460231" y="798576"/>
            <a:chExt cx="831850" cy="603885"/>
          </a:xfrm>
        </p:grpSpPr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0297" y="798576"/>
              <a:ext cx="801624" cy="60350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466581" y="816102"/>
              <a:ext cx="819150" cy="570230"/>
            </a:xfrm>
            <a:custGeom>
              <a:avLst/>
              <a:gdLst/>
              <a:ahLst/>
              <a:cxnLst/>
              <a:rect l="l" t="t" r="r" b="b"/>
              <a:pathLst>
                <a:path w="819150" h="570230">
                  <a:moveTo>
                    <a:pt x="0" y="0"/>
                  </a:moveTo>
                  <a:lnTo>
                    <a:pt x="0" y="569975"/>
                  </a:lnTo>
                  <a:lnTo>
                    <a:pt x="819150" y="569975"/>
                  </a:lnTo>
                  <a:lnTo>
                    <a:pt x="8191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1030782" y="3224593"/>
            <a:ext cx="1939925" cy="934719"/>
            <a:chOff x="1030782" y="3224593"/>
            <a:chExt cx="1939925" cy="934719"/>
          </a:xfrm>
        </p:grpSpPr>
        <p:sp>
          <p:nvSpPr>
            <p:cNvPr id="30" name="object 30" descr=""/>
            <p:cNvSpPr/>
            <p:nvPr/>
          </p:nvSpPr>
          <p:spPr>
            <a:xfrm>
              <a:off x="1035545" y="3229355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35545" y="3229355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209530" y="3397256"/>
            <a:ext cx="915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Delivery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841235" y="350216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499"/>
                </a:moveTo>
                <a:lnTo>
                  <a:pt x="375965" y="146837"/>
                </a:lnTo>
                <a:lnTo>
                  <a:pt x="361627" y="106746"/>
                </a:lnTo>
                <a:lnTo>
                  <a:pt x="339132" y="71374"/>
                </a:lnTo>
                <a:lnTo>
                  <a:pt x="309625" y="41867"/>
                </a:lnTo>
                <a:lnTo>
                  <a:pt x="274253" y="19372"/>
                </a:lnTo>
                <a:lnTo>
                  <a:pt x="234162" y="5034"/>
                </a:ln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5034" y="234162"/>
                </a:lnTo>
                <a:lnTo>
                  <a:pt x="19372" y="274253"/>
                </a:lnTo>
                <a:lnTo>
                  <a:pt x="41867" y="309625"/>
                </a:lnTo>
                <a:lnTo>
                  <a:pt x="71374" y="339132"/>
                </a:lnTo>
                <a:lnTo>
                  <a:pt x="106746" y="361627"/>
                </a:lnTo>
                <a:lnTo>
                  <a:pt x="146837" y="375965"/>
                </a:lnTo>
                <a:lnTo>
                  <a:pt x="190500" y="381000"/>
                </a:lnTo>
                <a:lnTo>
                  <a:pt x="234162" y="375965"/>
                </a:lnTo>
                <a:lnTo>
                  <a:pt x="274253" y="361627"/>
                </a:lnTo>
                <a:lnTo>
                  <a:pt x="309625" y="339132"/>
                </a:lnTo>
                <a:lnTo>
                  <a:pt x="339132" y="309625"/>
                </a:lnTo>
                <a:lnTo>
                  <a:pt x="361627" y="274253"/>
                </a:lnTo>
                <a:lnTo>
                  <a:pt x="375965" y="234162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62566" y="3672330"/>
            <a:ext cx="1274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S2</a:t>
            </a:r>
            <a:r>
              <a:rPr dirty="0" baseline="39930" sz="2400" spc="17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084815" y="2176531"/>
            <a:ext cx="5993130" cy="134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91440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service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levels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1-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day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2-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days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First-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enabling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simplified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standardized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mail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flows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impact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8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consumers/businesses</a:t>
            </a:r>
            <a:endParaRPr sz="18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spcBef>
                <a:spcPts val="1655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Change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location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curbside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cluster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mailboxes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02360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777037" y="768667"/>
            <a:ext cx="175260" cy="169545"/>
            <a:chOff x="6777037" y="768667"/>
            <a:chExt cx="175260" cy="169545"/>
          </a:xfrm>
        </p:grpSpPr>
        <p:sp>
          <p:nvSpPr>
            <p:cNvPr id="38" name="object 38" descr=""/>
            <p:cNvSpPr/>
            <p:nvPr/>
          </p:nvSpPr>
          <p:spPr>
            <a:xfrm>
              <a:off x="678180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8180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02360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777037" y="1165669"/>
            <a:ext cx="175260" cy="169545"/>
            <a:chOff x="6777037" y="1165669"/>
            <a:chExt cx="175260" cy="169545"/>
          </a:xfrm>
        </p:grpSpPr>
        <p:sp>
          <p:nvSpPr>
            <p:cNvPr id="42" name="object 42" descr=""/>
            <p:cNvSpPr/>
            <p:nvPr/>
          </p:nvSpPr>
          <p:spPr>
            <a:xfrm>
              <a:off x="678180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78180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3943985" cy="315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Workforce</a:t>
            </a:r>
            <a:r>
              <a:rPr dirty="0" spc="-45"/>
              <a:t> </a:t>
            </a:r>
            <a:r>
              <a:rPr dirty="0" spc="-10"/>
              <a:t>opportunities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 spc="-20"/>
              <a:t>USPS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4032" y="543561"/>
            <a:ext cx="21672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6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55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Workforce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54438" y="1609601"/>
            <a:ext cx="5143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opportunities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30782" y="2191321"/>
            <a:ext cx="1939925" cy="934719"/>
            <a:chOff x="1030782" y="2191321"/>
            <a:chExt cx="1939925" cy="934719"/>
          </a:xfrm>
        </p:grpSpPr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256013" y="2363983"/>
            <a:ext cx="1156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Workforce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30782" y="3567506"/>
            <a:ext cx="1939925" cy="934719"/>
            <a:chOff x="1030782" y="3567506"/>
            <a:chExt cx="1939925" cy="934719"/>
          </a:xfrm>
        </p:grpSpPr>
        <p:sp>
          <p:nvSpPr>
            <p:cNvPr id="13" name="object 13" descr=""/>
            <p:cNvSpPr/>
            <p:nvPr/>
          </p:nvSpPr>
          <p:spPr>
            <a:xfrm>
              <a:off x="1035545" y="3572268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35545" y="3572268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7"/>
                  </a:lnTo>
                  <a:lnTo>
                    <a:pt x="1930146" y="925067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56013" y="3740157"/>
            <a:ext cx="927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13041" y="381687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8694"/>
                </a:moveTo>
                <a:lnTo>
                  <a:pt x="432351" y="168430"/>
                </a:lnTo>
                <a:lnTo>
                  <a:pt x="415836" y="122353"/>
                </a:lnTo>
                <a:lnTo>
                  <a:pt x="389924" y="81753"/>
                </a:lnTo>
                <a:lnTo>
                  <a:pt x="355933" y="47926"/>
                </a:lnTo>
                <a:lnTo>
                  <a:pt x="315185" y="22162"/>
                </a:lnTo>
                <a:lnTo>
                  <a:pt x="268999" y="5756"/>
                </a:lnTo>
                <a:lnTo>
                  <a:pt x="218694" y="0"/>
                </a:lnTo>
                <a:lnTo>
                  <a:pt x="168670" y="5756"/>
                </a:lnTo>
                <a:lnTo>
                  <a:pt x="122686" y="22162"/>
                </a:lnTo>
                <a:lnTo>
                  <a:pt x="82073" y="47926"/>
                </a:lnTo>
                <a:lnTo>
                  <a:pt x="48165" y="81753"/>
                </a:lnTo>
                <a:lnTo>
                  <a:pt x="22295" y="122353"/>
                </a:lnTo>
                <a:lnTo>
                  <a:pt x="5796" y="168430"/>
                </a:lnTo>
                <a:lnTo>
                  <a:pt x="0" y="218694"/>
                </a:lnTo>
                <a:lnTo>
                  <a:pt x="5796" y="268999"/>
                </a:lnTo>
                <a:lnTo>
                  <a:pt x="22295" y="315185"/>
                </a:lnTo>
                <a:lnTo>
                  <a:pt x="48165" y="355933"/>
                </a:lnTo>
                <a:lnTo>
                  <a:pt x="82073" y="389924"/>
                </a:lnTo>
                <a:lnTo>
                  <a:pt x="122686" y="415836"/>
                </a:lnTo>
                <a:lnTo>
                  <a:pt x="168670" y="432351"/>
                </a:lnTo>
                <a:lnTo>
                  <a:pt x="218694" y="438150"/>
                </a:lnTo>
                <a:lnTo>
                  <a:pt x="262909" y="433689"/>
                </a:lnTo>
                <a:lnTo>
                  <a:pt x="304097" y="420897"/>
                </a:lnTo>
                <a:lnTo>
                  <a:pt x="341374" y="400658"/>
                </a:lnTo>
                <a:lnTo>
                  <a:pt x="373856" y="373856"/>
                </a:lnTo>
                <a:lnTo>
                  <a:pt x="400658" y="341374"/>
                </a:lnTo>
                <a:lnTo>
                  <a:pt x="420897" y="304097"/>
                </a:lnTo>
                <a:lnTo>
                  <a:pt x="433689" y="262909"/>
                </a:lnTo>
                <a:lnTo>
                  <a:pt x="438150" y="218694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41230" y="4015232"/>
            <a:ext cx="1914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W2</a:t>
            </a:r>
            <a:r>
              <a:rPr dirty="0" baseline="39930" sz="2400" spc="32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4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/>
              <a:t>Implement</a:t>
            </a:r>
            <a:r>
              <a:rPr dirty="0" spc="-50"/>
              <a:t> </a:t>
            </a:r>
            <a:r>
              <a:rPr dirty="0"/>
              <a:t>initiatives</a:t>
            </a:r>
            <a:r>
              <a:rPr dirty="0" spc="-50"/>
              <a:t> </a:t>
            </a:r>
            <a:r>
              <a:rPr dirty="0" spc="-25"/>
              <a:t>to</a:t>
            </a:r>
          </a:p>
          <a:p>
            <a:pPr lvl="1" marL="467995" marR="19685" indent="-262255">
              <a:lnSpc>
                <a:spcPts val="2160"/>
              </a:lnSpc>
              <a:spcBef>
                <a:spcPts val="275"/>
              </a:spcBef>
              <a:buClr>
                <a:srgbClr val="1E2D5D"/>
              </a:buClr>
              <a:buSzPct val="122222"/>
              <a:buChar char="–"/>
              <a:tabLst>
                <a:tab pos="46799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Improve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workforce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flexibility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leverage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natural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shift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employee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mix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5%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attrition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31F20"/>
                </a:solidFill>
                <a:latin typeface="Arial MT"/>
                <a:cs typeface="Arial MT"/>
              </a:rPr>
              <a:t>rate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170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Align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workforce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overall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market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trends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E2D5D"/>
              </a:buClr>
              <a:buFont typeface="Arial MT"/>
              <a:buChar char="–"/>
            </a:pPr>
          </a:p>
          <a:p>
            <a:pPr marL="203200" marR="5080" indent="-203200">
              <a:lnSpc>
                <a:spcPct val="100000"/>
              </a:lnSpc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/>
              <a:t>Bring</a:t>
            </a:r>
            <a:r>
              <a:rPr dirty="0" spc="-35"/>
              <a:t> </a:t>
            </a:r>
            <a:r>
              <a:rPr dirty="0" spc="-10"/>
              <a:t>federally-</a:t>
            </a:r>
            <a:r>
              <a:rPr dirty="0"/>
              <a:t>mandated</a:t>
            </a:r>
            <a:r>
              <a:rPr dirty="0" spc="-20"/>
              <a:t> </a:t>
            </a:r>
            <a:r>
              <a:rPr dirty="0"/>
              <a:t>benefits</a:t>
            </a:r>
            <a:r>
              <a:rPr dirty="0" spc="-20"/>
              <a:t> </a:t>
            </a:r>
            <a:r>
              <a:rPr dirty="0"/>
              <a:t>payments</a:t>
            </a:r>
            <a:r>
              <a:rPr dirty="0" spc="-20"/>
              <a:t> </a:t>
            </a:r>
            <a:r>
              <a:rPr dirty="0"/>
              <a:t>more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20"/>
              <a:t> line </a:t>
            </a:r>
            <a:r>
              <a:rPr dirty="0" spc="-20"/>
              <a:t>	</a:t>
            </a:r>
            <a:r>
              <a:rPr dirty="0"/>
              <a:t>with</a:t>
            </a:r>
            <a:r>
              <a:rPr dirty="0" spc="-5"/>
              <a:t> </a:t>
            </a:r>
            <a:r>
              <a:rPr dirty="0"/>
              <a:t>private</a:t>
            </a:r>
            <a:r>
              <a:rPr dirty="0" spc="-5"/>
              <a:t> </a:t>
            </a:r>
            <a:r>
              <a:rPr dirty="0" spc="-10"/>
              <a:t>sector</a:t>
            </a:r>
          </a:p>
        </p:txBody>
      </p:sp>
      <p:sp>
        <p:nvSpPr>
          <p:cNvPr id="19" name="object 19" descr=""/>
          <p:cNvSpPr/>
          <p:nvPr/>
        </p:nvSpPr>
        <p:spPr>
          <a:xfrm>
            <a:off x="813041" y="243840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9456"/>
                </a:moveTo>
                <a:lnTo>
                  <a:pt x="433689" y="175240"/>
                </a:lnTo>
                <a:lnTo>
                  <a:pt x="420897" y="134052"/>
                </a:lnTo>
                <a:lnTo>
                  <a:pt x="400658" y="96775"/>
                </a:lnTo>
                <a:lnTo>
                  <a:pt x="373856" y="64293"/>
                </a:lnTo>
                <a:lnTo>
                  <a:pt x="341374" y="37491"/>
                </a:lnTo>
                <a:lnTo>
                  <a:pt x="304097" y="17252"/>
                </a:lnTo>
                <a:lnTo>
                  <a:pt x="262909" y="4460"/>
                </a:lnTo>
                <a:lnTo>
                  <a:pt x="218694" y="0"/>
                </a:lnTo>
                <a:lnTo>
                  <a:pt x="168670" y="5798"/>
                </a:lnTo>
                <a:lnTo>
                  <a:pt x="122686" y="22313"/>
                </a:lnTo>
                <a:lnTo>
                  <a:pt x="82073" y="48225"/>
                </a:lnTo>
                <a:lnTo>
                  <a:pt x="48165" y="82216"/>
                </a:lnTo>
                <a:lnTo>
                  <a:pt x="22295" y="122964"/>
                </a:lnTo>
                <a:lnTo>
                  <a:pt x="5796" y="169150"/>
                </a:lnTo>
                <a:lnTo>
                  <a:pt x="0" y="219456"/>
                </a:lnTo>
                <a:lnTo>
                  <a:pt x="5796" y="269719"/>
                </a:lnTo>
                <a:lnTo>
                  <a:pt x="22295" y="315796"/>
                </a:lnTo>
                <a:lnTo>
                  <a:pt x="48165" y="356396"/>
                </a:lnTo>
                <a:lnTo>
                  <a:pt x="82073" y="390223"/>
                </a:lnTo>
                <a:lnTo>
                  <a:pt x="122686" y="415987"/>
                </a:lnTo>
                <a:lnTo>
                  <a:pt x="168670" y="432393"/>
                </a:lnTo>
                <a:lnTo>
                  <a:pt x="218694" y="438150"/>
                </a:lnTo>
                <a:lnTo>
                  <a:pt x="268999" y="432393"/>
                </a:lnTo>
                <a:lnTo>
                  <a:pt x="315185" y="415987"/>
                </a:lnTo>
                <a:lnTo>
                  <a:pt x="355933" y="390223"/>
                </a:lnTo>
                <a:lnTo>
                  <a:pt x="389924" y="356396"/>
                </a:lnTo>
                <a:lnTo>
                  <a:pt x="415836" y="315796"/>
                </a:lnTo>
                <a:lnTo>
                  <a:pt x="432351" y="269719"/>
                </a:lnTo>
                <a:lnTo>
                  <a:pt x="438150" y="219456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41230" y="2638302"/>
            <a:ext cx="1456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W1</a:t>
            </a:r>
            <a:r>
              <a:rPr dirty="0" baseline="39930" sz="2400" spc="32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31F20"/>
                </a:solidFill>
                <a:latin typeface="Arial"/>
                <a:cs typeface="Arial"/>
              </a:rPr>
              <a:t>flexibility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19505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948487" y="768667"/>
            <a:ext cx="175260" cy="169545"/>
            <a:chOff x="6948487" y="768667"/>
            <a:chExt cx="175260" cy="169545"/>
          </a:xfrm>
        </p:grpSpPr>
        <p:sp>
          <p:nvSpPr>
            <p:cNvPr id="23" name="object 23" descr=""/>
            <p:cNvSpPr/>
            <p:nvPr/>
          </p:nvSpPr>
          <p:spPr>
            <a:xfrm>
              <a:off x="69532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9532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19505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948487" y="1165669"/>
            <a:ext cx="175260" cy="169545"/>
            <a:chOff x="6948487" y="1165669"/>
            <a:chExt cx="175260" cy="169545"/>
          </a:xfrm>
        </p:grpSpPr>
        <p:sp>
          <p:nvSpPr>
            <p:cNvPr id="27" name="object 27" descr=""/>
            <p:cNvSpPr/>
            <p:nvPr/>
          </p:nvSpPr>
          <p:spPr>
            <a:xfrm>
              <a:off x="69532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9532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4231" y="741426"/>
            <a:ext cx="558546" cy="666749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528868"/>
            <a:ext cx="3303904" cy="5232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Fundamental</a:t>
            </a:r>
            <a:r>
              <a:rPr dirty="0" sz="1100" spc="-5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098140"/>
                </a:solidFill>
                <a:latin typeface="Arial"/>
                <a:cs typeface="Arial"/>
              </a:rPr>
              <a:t>Change:</a:t>
            </a:r>
            <a:r>
              <a:rPr dirty="0" sz="1100" spc="-40" b="1">
                <a:solidFill>
                  <a:srgbClr val="098140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Public</a:t>
            </a:r>
            <a:r>
              <a:rPr dirty="0" sz="1100" spc="-40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98140"/>
                </a:solidFill>
                <a:latin typeface="Arial MT"/>
                <a:cs typeface="Arial MT"/>
              </a:rPr>
              <a:t>policy</a:t>
            </a:r>
            <a:r>
              <a:rPr dirty="0" sz="1100" spc="-45">
                <a:solidFill>
                  <a:srgbClr val="098140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98140"/>
                </a:solidFill>
                <a:latin typeface="Arial MT"/>
                <a:cs typeface="Arial MT"/>
              </a:rPr>
              <a:t>considerations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Public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policy</a:t>
            </a:r>
            <a:r>
              <a:rPr dirty="0" sz="1900" spc="-2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considerations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81418" y="1511427"/>
            <a:ext cx="8493760" cy="4965065"/>
            <a:chOff x="781418" y="1511427"/>
            <a:chExt cx="8493760" cy="4965065"/>
          </a:xfrm>
        </p:grpSpPr>
        <p:sp>
          <p:nvSpPr>
            <p:cNvPr id="4" name="object 4" descr=""/>
            <p:cNvSpPr/>
            <p:nvPr/>
          </p:nvSpPr>
          <p:spPr>
            <a:xfrm>
              <a:off x="790943" y="1520952"/>
              <a:ext cx="8474710" cy="4946015"/>
            </a:xfrm>
            <a:custGeom>
              <a:avLst/>
              <a:gdLst/>
              <a:ahLst/>
              <a:cxnLst/>
              <a:rect l="l" t="t" r="r" b="b"/>
              <a:pathLst>
                <a:path w="8474710" h="4946015">
                  <a:moveTo>
                    <a:pt x="0" y="0"/>
                  </a:moveTo>
                  <a:lnTo>
                    <a:pt x="0" y="4945392"/>
                  </a:lnTo>
                  <a:lnTo>
                    <a:pt x="8474214" y="4945392"/>
                  </a:lnTo>
                  <a:lnTo>
                    <a:pt x="8474214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0943" y="1520952"/>
              <a:ext cx="8474710" cy="492759"/>
            </a:xfrm>
            <a:custGeom>
              <a:avLst/>
              <a:gdLst/>
              <a:ahLst/>
              <a:cxnLst/>
              <a:rect l="l" t="t" r="r" b="b"/>
              <a:pathLst>
                <a:path w="8474710" h="492760">
                  <a:moveTo>
                    <a:pt x="8474214" y="492251"/>
                  </a:moveTo>
                  <a:lnTo>
                    <a:pt x="8474214" y="0"/>
                  </a:lnTo>
                  <a:lnTo>
                    <a:pt x="0" y="0"/>
                  </a:lnTo>
                  <a:lnTo>
                    <a:pt x="0" y="492252"/>
                  </a:lnTo>
                  <a:lnTo>
                    <a:pt x="8474214" y="49225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4438" y="1609601"/>
            <a:ext cx="5588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Fundamental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Change: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Public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policy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considerations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030782" y="2191321"/>
            <a:ext cx="1939925" cy="3003550"/>
            <a:chOff x="1030782" y="2191321"/>
            <a:chExt cx="1939925" cy="3003550"/>
          </a:xfrm>
        </p:grpSpPr>
        <p:sp>
          <p:nvSpPr>
            <p:cNvPr id="8" name="object 8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1930146" y="925068"/>
                  </a:moveTo>
                  <a:lnTo>
                    <a:pt x="1930145" y="0"/>
                  </a:lnTo>
                  <a:lnTo>
                    <a:pt x="0" y="0"/>
                  </a:lnTo>
                  <a:lnTo>
                    <a:pt x="0" y="925068"/>
                  </a:lnTo>
                  <a:lnTo>
                    <a:pt x="1930146" y="925068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5545" y="2196083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4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5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5545" y="4264164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0" y="0"/>
                  </a:moveTo>
                  <a:lnTo>
                    <a:pt x="0" y="925830"/>
                  </a:lnTo>
                  <a:lnTo>
                    <a:pt x="1930146" y="925830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56013" y="4432817"/>
            <a:ext cx="1333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Streamlined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84815" y="4245364"/>
            <a:ext cx="5127625" cy="1134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ts val="196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flexibility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speed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market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by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20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More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clearly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defining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roles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8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oversight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bodies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165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Moving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toward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after-the-fact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review</a:t>
            </a:r>
            <a:endParaRPr sz="1800">
              <a:latin typeface="Arial MT"/>
              <a:cs typeface="Arial MT"/>
            </a:endParaRPr>
          </a:p>
          <a:p>
            <a:pPr lvl="1" marL="467359" indent="-261620">
              <a:lnSpc>
                <a:spcPts val="2400"/>
              </a:lnSpc>
              <a:buClr>
                <a:srgbClr val="1E2D5D"/>
              </a:buClr>
              <a:buSzPct val="122222"/>
              <a:buChar char="–"/>
              <a:tabLst>
                <a:tab pos="467359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Defining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limits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dirty="0" sz="18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reviews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13041" y="3224593"/>
            <a:ext cx="2157730" cy="934719"/>
            <a:chOff x="813041" y="3224593"/>
            <a:chExt cx="2157730" cy="934719"/>
          </a:xfrm>
        </p:grpSpPr>
        <p:sp>
          <p:nvSpPr>
            <p:cNvPr id="15" name="object 15" descr=""/>
            <p:cNvSpPr/>
            <p:nvPr/>
          </p:nvSpPr>
          <p:spPr>
            <a:xfrm>
              <a:off x="1035545" y="3229355"/>
              <a:ext cx="1930400" cy="925830"/>
            </a:xfrm>
            <a:custGeom>
              <a:avLst/>
              <a:gdLst/>
              <a:ahLst/>
              <a:cxnLst/>
              <a:rect l="l" t="t" r="r" b="b"/>
              <a:pathLst>
                <a:path w="1930400" h="925829">
                  <a:moveTo>
                    <a:pt x="1930146" y="925830"/>
                  </a:moveTo>
                  <a:lnTo>
                    <a:pt x="1930146" y="0"/>
                  </a:lnTo>
                  <a:lnTo>
                    <a:pt x="0" y="0"/>
                  </a:lnTo>
                  <a:lnTo>
                    <a:pt x="0" y="925830"/>
                  </a:lnTo>
                  <a:lnTo>
                    <a:pt x="1930146" y="925830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35545" y="3229355"/>
              <a:ext cx="1930400" cy="925194"/>
            </a:xfrm>
            <a:custGeom>
              <a:avLst/>
              <a:gdLst/>
              <a:ahLst/>
              <a:cxnLst/>
              <a:rect l="l" t="t" r="r" b="b"/>
              <a:pathLst>
                <a:path w="1930400" h="925195">
                  <a:moveTo>
                    <a:pt x="0" y="0"/>
                  </a:moveTo>
                  <a:lnTo>
                    <a:pt x="0" y="925068"/>
                  </a:lnTo>
                  <a:lnTo>
                    <a:pt x="1930146" y="925068"/>
                  </a:lnTo>
                  <a:lnTo>
                    <a:pt x="1930146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13041" y="3472446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438150" y="218694"/>
                  </a:moveTo>
                  <a:lnTo>
                    <a:pt x="432351" y="168430"/>
                  </a:lnTo>
                  <a:lnTo>
                    <a:pt x="415836" y="122353"/>
                  </a:lnTo>
                  <a:lnTo>
                    <a:pt x="389924" y="81753"/>
                  </a:lnTo>
                  <a:lnTo>
                    <a:pt x="355933" y="47926"/>
                  </a:lnTo>
                  <a:lnTo>
                    <a:pt x="315185" y="22162"/>
                  </a:lnTo>
                  <a:lnTo>
                    <a:pt x="268999" y="5756"/>
                  </a:lnTo>
                  <a:lnTo>
                    <a:pt x="218694" y="0"/>
                  </a:lnTo>
                  <a:lnTo>
                    <a:pt x="168670" y="5756"/>
                  </a:lnTo>
                  <a:lnTo>
                    <a:pt x="122686" y="22162"/>
                  </a:lnTo>
                  <a:lnTo>
                    <a:pt x="82073" y="47926"/>
                  </a:lnTo>
                  <a:lnTo>
                    <a:pt x="48165" y="81753"/>
                  </a:lnTo>
                  <a:lnTo>
                    <a:pt x="22295" y="122353"/>
                  </a:lnTo>
                  <a:lnTo>
                    <a:pt x="5796" y="168430"/>
                  </a:lnTo>
                  <a:lnTo>
                    <a:pt x="0" y="218694"/>
                  </a:lnTo>
                  <a:lnTo>
                    <a:pt x="5796" y="268999"/>
                  </a:lnTo>
                  <a:lnTo>
                    <a:pt x="22295" y="315185"/>
                  </a:lnTo>
                  <a:lnTo>
                    <a:pt x="48165" y="355933"/>
                  </a:lnTo>
                  <a:lnTo>
                    <a:pt x="82073" y="389924"/>
                  </a:lnTo>
                  <a:lnTo>
                    <a:pt x="122686" y="415836"/>
                  </a:lnTo>
                  <a:lnTo>
                    <a:pt x="168670" y="432351"/>
                  </a:lnTo>
                  <a:lnTo>
                    <a:pt x="218694" y="438150"/>
                  </a:lnTo>
                  <a:lnTo>
                    <a:pt x="262909" y="433689"/>
                  </a:lnTo>
                  <a:lnTo>
                    <a:pt x="304097" y="420897"/>
                  </a:lnTo>
                  <a:lnTo>
                    <a:pt x="341374" y="400658"/>
                  </a:lnTo>
                  <a:lnTo>
                    <a:pt x="373856" y="373856"/>
                  </a:lnTo>
                  <a:lnTo>
                    <a:pt x="400658" y="341374"/>
                  </a:lnTo>
                  <a:lnTo>
                    <a:pt x="420897" y="304097"/>
                  </a:lnTo>
                  <a:lnTo>
                    <a:pt x="433689" y="262909"/>
                  </a:lnTo>
                  <a:lnTo>
                    <a:pt x="438150" y="218694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084815" y="2176531"/>
            <a:ext cx="5831840" cy="160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3333"/>
              <a:buChar char="▪"/>
              <a:tabLst>
                <a:tab pos="203835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Defer</a:t>
            </a:r>
            <a:r>
              <a:rPr dirty="0" sz="18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payments</a:t>
            </a:r>
            <a:endParaRPr sz="1800">
              <a:latin typeface="Arial MT"/>
              <a:cs typeface="Arial MT"/>
            </a:endParaRPr>
          </a:p>
          <a:p>
            <a:pPr marL="203200" marR="194945" indent="-2032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Shift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“pay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you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go”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system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comparable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other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federal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agencies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private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sector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 companies</a:t>
            </a:r>
            <a:endParaRPr sz="1800">
              <a:latin typeface="Arial MT"/>
              <a:cs typeface="Arial MT"/>
            </a:endParaRPr>
          </a:p>
          <a:p>
            <a:pPr marL="203200" marR="5080" indent="-203200">
              <a:lnSpc>
                <a:spcPct val="100000"/>
              </a:lnSpc>
              <a:spcBef>
                <a:spcPts val="1650"/>
              </a:spcBef>
              <a:buClr>
                <a:srgbClr val="1E2D5D"/>
              </a:buClr>
              <a:buSzPct val="83333"/>
              <a:buChar char="▪"/>
              <a:tabLst>
                <a:tab pos="204470" algn="l"/>
              </a:tabLst>
            </a:pP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Receive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Universal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Service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Obligation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subsidies</a:t>
            </a:r>
            <a:r>
              <a:rPr dirty="0" sz="18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through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800">
                <a:solidFill>
                  <a:srgbClr val="231F20"/>
                </a:solidFill>
                <a:latin typeface="Arial MT"/>
                <a:cs typeface="Arial MT"/>
              </a:rPr>
              <a:t>federal</a:t>
            </a:r>
            <a:r>
              <a:rPr dirty="0" sz="18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31F20"/>
                </a:solidFill>
                <a:latin typeface="Arial MT"/>
                <a:cs typeface="Arial MT"/>
              </a:rPr>
              <a:t>appropriations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83394" y="3535179"/>
            <a:ext cx="2011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solidFill>
                  <a:srgbClr val="FFFFFF"/>
                </a:solidFill>
                <a:latin typeface="Arial"/>
                <a:cs typeface="Arial"/>
              </a:rPr>
              <a:t>G2</a:t>
            </a:r>
            <a:r>
              <a:rPr dirty="0" baseline="1736" sz="2400" spc="50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USO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subsidies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400" y="762000"/>
            <a:ext cx="762000" cy="571499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813041" y="243840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9456"/>
                </a:moveTo>
                <a:lnTo>
                  <a:pt x="433689" y="175240"/>
                </a:lnTo>
                <a:lnTo>
                  <a:pt x="420897" y="134052"/>
                </a:lnTo>
                <a:lnTo>
                  <a:pt x="400658" y="96775"/>
                </a:lnTo>
                <a:lnTo>
                  <a:pt x="373856" y="64293"/>
                </a:lnTo>
                <a:lnTo>
                  <a:pt x="341374" y="37491"/>
                </a:lnTo>
                <a:lnTo>
                  <a:pt x="304097" y="17252"/>
                </a:lnTo>
                <a:lnTo>
                  <a:pt x="262909" y="4460"/>
                </a:lnTo>
                <a:lnTo>
                  <a:pt x="218694" y="0"/>
                </a:lnTo>
                <a:lnTo>
                  <a:pt x="168670" y="5798"/>
                </a:lnTo>
                <a:lnTo>
                  <a:pt x="122686" y="22313"/>
                </a:lnTo>
                <a:lnTo>
                  <a:pt x="82073" y="48225"/>
                </a:lnTo>
                <a:lnTo>
                  <a:pt x="48165" y="82216"/>
                </a:lnTo>
                <a:lnTo>
                  <a:pt x="22295" y="122964"/>
                </a:lnTo>
                <a:lnTo>
                  <a:pt x="5796" y="169150"/>
                </a:lnTo>
                <a:lnTo>
                  <a:pt x="0" y="219456"/>
                </a:lnTo>
                <a:lnTo>
                  <a:pt x="5796" y="269719"/>
                </a:lnTo>
                <a:lnTo>
                  <a:pt x="22295" y="315796"/>
                </a:lnTo>
                <a:lnTo>
                  <a:pt x="48165" y="356396"/>
                </a:lnTo>
                <a:lnTo>
                  <a:pt x="82073" y="390223"/>
                </a:lnTo>
                <a:lnTo>
                  <a:pt x="122686" y="415987"/>
                </a:lnTo>
                <a:lnTo>
                  <a:pt x="168670" y="432393"/>
                </a:lnTo>
                <a:lnTo>
                  <a:pt x="218694" y="438150"/>
                </a:lnTo>
                <a:lnTo>
                  <a:pt x="268999" y="432393"/>
                </a:lnTo>
                <a:lnTo>
                  <a:pt x="315185" y="415987"/>
                </a:lnTo>
                <a:lnTo>
                  <a:pt x="355933" y="390223"/>
                </a:lnTo>
                <a:lnTo>
                  <a:pt x="389924" y="356396"/>
                </a:lnTo>
                <a:lnTo>
                  <a:pt x="415836" y="315796"/>
                </a:lnTo>
                <a:lnTo>
                  <a:pt x="432351" y="269719"/>
                </a:lnTo>
                <a:lnTo>
                  <a:pt x="438150" y="219456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83394" y="2501905"/>
            <a:ext cx="894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736" sz="2400" b="1">
                <a:solidFill>
                  <a:srgbClr val="FFFFFF"/>
                </a:solidFill>
                <a:latin typeface="Arial"/>
                <a:cs typeface="Arial"/>
              </a:rPr>
              <a:t>G1</a:t>
            </a:r>
            <a:r>
              <a:rPr dirty="0" baseline="1736" sz="2400" spc="49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RHB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13041" y="4508766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38150" y="219456"/>
                </a:moveTo>
                <a:lnTo>
                  <a:pt x="433689" y="175240"/>
                </a:lnTo>
                <a:lnTo>
                  <a:pt x="420897" y="134052"/>
                </a:lnTo>
                <a:lnTo>
                  <a:pt x="400658" y="96775"/>
                </a:lnTo>
                <a:lnTo>
                  <a:pt x="373856" y="64293"/>
                </a:lnTo>
                <a:lnTo>
                  <a:pt x="341374" y="37491"/>
                </a:lnTo>
                <a:lnTo>
                  <a:pt x="304097" y="17252"/>
                </a:lnTo>
                <a:lnTo>
                  <a:pt x="262909" y="4460"/>
                </a:lnTo>
                <a:lnTo>
                  <a:pt x="218694" y="0"/>
                </a:lnTo>
                <a:lnTo>
                  <a:pt x="168670" y="5798"/>
                </a:lnTo>
                <a:lnTo>
                  <a:pt x="122686" y="22313"/>
                </a:lnTo>
                <a:lnTo>
                  <a:pt x="82073" y="48225"/>
                </a:lnTo>
                <a:lnTo>
                  <a:pt x="48165" y="82216"/>
                </a:lnTo>
                <a:lnTo>
                  <a:pt x="22295" y="122964"/>
                </a:lnTo>
                <a:lnTo>
                  <a:pt x="5796" y="169150"/>
                </a:lnTo>
                <a:lnTo>
                  <a:pt x="0" y="219456"/>
                </a:lnTo>
                <a:lnTo>
                  <a:pt x="5796" y="269479"/>
                </a:lnTo>
                <a:lnTo>
                  <a:pt x="22295" y="315463"/>
                </a:lnTo>
                <a:lnTo>
                  <a:pt x="48165" y="356076"/>
                </a:lnTo>
                <a:lnTo>
                  <a:pt x="82073" y="389984"/>
                </a:lnTo>
                <a:lnTo>
                  <a:pt x="122686" y="415854"/>
                </a:lnTo>
                <a:lnTo>
                  <a:pt x="168670" y="432353"/>
                </a:lnTo>
                <a:lnTo>
                  <a:pt x="218694" y="438150"/>
                </a:lnTo>
                <a:lnTo>
                  <a:pt x="268999" y="432353"/>
                </a:lnTo>
                <a:lnTo>
                  <a:pt x="315185" y="415854"/>
                </a:lnTo>
                <a:lnTo>
                  <a:pt x="355933" y="389984"/>
                </a:lnTo>
                <a:lnTo>
                  <a:pt x="389924" y="356076"/>
                </a:lnTo>
                <a:lnTo>
                  <a:pt x="415836" y="315463"/>
                </a:lnTo>
                <a:lnTo>
                  <a:pt x="432351" y="269479"/>
                </a:lnTo>
                <a:lnTo>
                  <a:pt x="438150" y="219456"/>
                </a:lnTo>
                <a:close/>
              </a:path>
            </a:pathLst>
          </a:custGeom>
          <a:solidFill>
            <a:srgbClr val="2E67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57994" y="4707136"/>
            <a:ext cx="147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39930" sz="2400" b="1">
                <a:solidFill>
                  <a:srgbClr val="FFFFFF"/>
                </a:solidFill>
                <a:latin typeface="Arial"/>
                <a:cs typeface="Arial"/>
              </a:rPr>
              <a:t>G3</a:t>
            </a:r>
            <a:r>
              <a:rPr dirty="0" baseline="39930" sz="2400" spc="49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oversight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18853" y="1140208"/>
            <a:ext cx="742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872287" y="768667"/>
            <a:ext cx="175260" cy="169545"/>
            <a:chOff x="6872287" y="768667"/>
            <a:chExt cx="175260" cy="169545"/>
          </a:xfrm>
        </p:grpSpPr>
        <p:sp>
          <p:nvSpPr>
            <p:cNvPr id="27" name="object 27" descr=""/>
            <p:cNvSpPr/>
            <p:nvPr/>
          </p:nvSpPr>
          <p:spPr>
            <a:xfrm>
              <a:off x="68770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BECF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877050" y="773430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118853" y="749301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Non-legislative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872287" y="1165669"/>
            <a:ext cx="175260" cy="169545"/>
            <a:chOff x="6872287" y="1165669"/>
            <a:chExt cx="175260" cy="169545"/>
          </a:xfrm>
        </p:grpSpPr>
        <p:sp>
          <p:nvSpPr>
            <p:cNvPr id="31" name="object 31" descr=""/>
            <p:cNvSpPr/>
            <p:nvPr/>
          </p:nvSpPr>
          <p:spPr>
            <a:xfrm>
              <a:off x="68770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165353" y="160019"/>
                  </a:moveTo>
                  <a:lnTo>
                    <a:pt x="165353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3" y="160019"/>
                  </a:lnTo>
                  <a:close/>
                </a:path>
              </a:pathLst>
            </a:custGeom>
            <a:solidFill>
              <a:srgbClr val="669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77050" y="1170432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4" h="160019">
                  <a:moveTo>
                    <a:pt x="0" y="0"/>
                  </a:moveTo>
                  <a:lnTo>
                    <a:pt x="0" y="160019"/>
                  </a:lnTo>
                  <a:lnTo>
                    <a:pt x="165353" y="160019"/>
                  </a:lnTo>
                  <a:lnTo>
                    <a:pt x="16535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 descr=""/>
            <p:cNvSpPr/>
            <p:nvPr/>
          </p:nvSpPr>
          <p:spPr>
            <a:xfrm>
              <a:off x="2741663" y="6826770"/>
              <a:ext cx="6758305" cy="412750"/>
            </a:xfrm>
            <a:custGeom>
              <a:avLst/>
              <a:gdLst/>
              <a:ahLst/>
              <a:cxnLst/>
              <a:rect l="l" t="t" r="r" b="b"/>
              <a:pathLst>
                <a:path w="6758305" h="412750">
                  <a:moveTo>
                    <a:pt x="0" y="412242"/>
                  </a:moveTo>
                  <a:lnTo>
                    <a:pt x="6757936" y="412242"/>
                  </a:lnTo>
                  <a:lnTo>
                    <a:pt x="675793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787" y="2764535"/>
              <a:ext cx="2183130" cy="4474845"/>
            </a:xfrm>
            <a:custGeom>
              <a:avLst/>
              <a:gdLst/>
              <a:ahLst/>
              <a:cxnLst/>
              <a:rect l="l" t="t" r="r" b="b"/>
              <a:pathLst>
                <a:path w="2183130" h="4474845">
                  <a:moveTo>
                    <a:pt x="2182876" y="4474476"/>
                  </a:moveTo>
                  <a:lnTo>
                    <a:pt x="218287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18287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58787" y="533400"/>
              <a:ext cx="2183130" cy="2231390"/>
            </a:xfrm>
            <a:custGeom>
              <a:avLst/>
              <a:gdLst/>
              <a:ahLst/>
              <a:cxnLst/>
              <a:rect l="l" t="t" r="r" b="b"/>
              <a:pathLst>
                <a:path w="2183130" h="2231390">
                  <a:moveTo>
                    <a:pt x="2182876" y="2231136"/>
                  </a:moveTo>
                  <a:lnTo>
                    <a:pt x="218287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18287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37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203687" y="2705388"/>
            <a:ext cx="3549015" cy="12255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Recent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context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–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Addressing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challenge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87611" y="4038612"/>
            <a:ext cx="4629785" cy="3911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1280" rIns="0" bIns="0" rtlCol="0" vert="horz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40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Short</a:t>
            </a:r>
            <a:r>
              <a:rPr dirty="0" sz="14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term</a:t>
            </a:r>
            <a:r>
              <a:rPr dirty="0" sz="1400" spc="-3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4032" y="736347"/>
            <a:ext cx="806450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the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short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run,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USPS</a:t>
            </a:r>
            <a:r>
              <a:rPr dirty="0" sz="1900" spc="-5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will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violate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its</a:t>
            </a:r>
            <a:r>
              <a:rPr dirty="0" sz="1900" spc="-3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statutory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financing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10" b="1">
                <a:solidFill>
                  <a:srgbClr val="1E2D5D"/>
                </a:solidFill>
                <a:latin typeface="Arial"/>
                <a:cs typeface="Arial"/>
              </a:rPr>
              <a:t>requirements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in</a:t>
            </a:r>
            <a:r>
              <a:rPr dirty="0" sz="1900" spc="-4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b="1">
                <a:solidFill>
                  <a:srgbClr val="1E2D5D"/>
                </a:solidFill>
                <a:latin typeface="Arial"/>
                <a:cs typeface="Arial"/>
              </a:rPr>
              <a:t>October</a:t>
            </a:r>
            <a:r>
              <a:rPr dirty="0" sz="1900" spc="-3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900" spc="-20" b="1">
                <a:solidFill>
                  <a:srgbClr val="1E2D5D"/>
                </a:solidFill>
                <a:latin typeface="Arial"/>
                <a:cs typeface="Arial"/>
              </a:rPr>
              <a:t>2010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0"/>
              <a:t>Company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38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09865" y="1878329"/>
            <a:ext cx="7437755" cy="4462780"/>
          </a:xfrm>
          <a:prstGeom prst="rect">
            <a:avLst/>
          </a:prstGeom>
          <a:ln w="19050">
            <a:solidFill>
              <a:srgbClr val="C9DFF4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454659" marR="396875" indent="-266700">
              <a:lnSpc>
                <a:spcPct val="100000"/>
              </a:lnSpc>
              <a:spcBef>
                <a:spcPts val="1115"/>
              </a:spcBef>
              <a:buClr>
                <a:srgbClr val="1E2D5D"/>
              </a:buClr>
              <a:buSzPct val="125000"/>
              <a:buChar char="▪"/>
              <a:tabLst>
                <a:tab pos="45656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Only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limited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subset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will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take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effect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quickly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enough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address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financing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requirement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Clr>
                <a:srgbClr val="1E2D5D"/>
              </a:buClr>
              <a:buFont typeface="Arial MT"/>
              <a:buChar char="▪"/>
            </a:pPr>
            <a:endParaRPr sz="1600">
              <a:latin typeface="Arial MT"/>
              <a:cs typeface="Arial MT"/>
            </a:endParaRPr>
          </a:p>
          <a:p>
            <a:pPr marL="455295" indent="-266700">
              <a:lnSpc>
                <a:spcPct val="100000"/>
              </a:lnSpc>
              <a:buClr>
                <a:srgbClr val="1E2D5D"/>
              </a:buClr>
              <a:buSzPct val="125000"/>
              <a:buChar char="▪"/>
              <a:tabLst>
                <a:tab pos="4552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available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maintain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solvency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October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2010:</a:t>
            </a:r>
            <a:endParaRPr sz="1600">
              <a:latin typeface="Arial MT"/>
              <a:cs typeface="Arial MT"/>
            </a:endParaRPr>
          </a:p>
          <a:p>
            <a:pPr lvl="1" marL="720725" indent="-262255">
              <a:lnSpc>
                <a:spcPct val="100000"/>
              </a:lnSpc>
              <a:spcBef>
                <a:spcPts val="670"/>
              </a:spcBef>
              <a:buClr>
                <a:srgbClr val="1E2D5D"/>
              </a:buClr>
              <a:buSzPct val="118750"/>
              <a:buChar char="–"/>
              <a:tabLst>
                <a:tab pos="72072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6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restructuring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Congress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(deferral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relief)</a:t>
            </a:r>
            <a:endParaRPr sz="1600">
              <a:latin typeface="Arial MT"/>
              <a:cs typeface="Arial MT"/>
            </a:endParaRPr>
          </a:p>
          <a:p>
            <a:pPr lvl="1" marL="720725" indent="-262255">
              <a:lnSpc>
                <a:spcPct val="100000"/>
              </a:lnSpc>
              <a:spcBef>
                <a:spcPts val="605"/>
              </a:spcBef>
              <a:buClr>
                <a:srgbClr val="1E2D5D"/>
              </a:buClr>
              <a:buSzPct val="118750"/>
              <a:buChar char="–"/>
              <a:tabLst>
                <a:tab pos="72072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Receive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increased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debt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limit</a:t>
            </a:r>
            <a:r>
              <a:rPr dirty="0" sz="1600" spc="4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(does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not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resolve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core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issues)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1E2D5D"/>
              </a:buClr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14"/>
              </a:spcBef>
              <a:buClr>
                <a:srgbClr val="1E2D5D"/>
              </a:buClr>
              <a:buFont typeface="Arial MT"/>
              <a:buChar char="–"/>
            </a:pPr>
            <a:endParaRPr sz="1600">
              <a:latin typeface="Arial MT"/>
              <a:cs typeface="Arial MT"/>
            </a:endParaRPr>
          </a:p>
          <a:p>
            <a:pPr marL="455295" indent="-266700">
              <a:lnSpc>
                <a:spcPct val="100000"/>
              </a:lnSpc>
              <a:buClr>
                <a:srgbClr val="1E2D5D"/>
              </a:buClr>
              <a:buSzPct val="125000"/>
              <a:buChar char="▪"/>
              <a:tabLst>
                <a:tab pos="45529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available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maintain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solvency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September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2011:</a:t>
            </a:r>
            <a:endParaRPr sz="1600">
              <a:latin typeface="Arial MT"/>
              <a:cs typeface="Arial MT"/>
            </a:endParaRPr>
          </a:p>
          <a:p>
            <a:pPr lvl="1" marL="720725" indent="-262255">
              <a:lnSpc>
                <a:spcPct val="100000"/>
              </a:lnSpc>
              <a:spcBef>
                <a:spcPts val="670"/>
              </a:spcBef>
              <a:buClr>
                <a:srgbClr val="1E2D5D"/>
              </a:buClr>
              <a:buSzPct val="118750"/>
              <a:buChar char="–"/>
              <a:tabLst>
                <a:tab pos="72072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restructuring</a:t>
            </a:r>
            <a:endParaRPr sz="1600">
              <a:latin typeface="Arial MT"/>
              <a:cs typeface="Arial MT"/>
            </a:endParaRPr>
          </a:p>
          <a:p>
            <a:pPr lvl="1" marL="720725" indent="-262255">
              <a:lnSpc>
                <a:spcPct val="100000"/>
              </a:lnSpc>
              <a:spcBef>
                <a:spcPts val="605"/>
              </a:spcBef>
              <a:buClr>
                <a:srgbClr val="1E2D5D"/>
              </a:buClr>
              <a:buSzPct val="118750"/>
              <a:buChar char="–"/>
              <a:tabLst>
                <a:tab pos="72072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Receive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increased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debt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limit</a:t>
            </a:r>
            <a:endParaRPr sz="1600">
              <a:latin typeface="Arial MT"/>
              <a:cs typeface="Arial MT"/>
            </a:endParaRPr>
          </a:p>
          <a:p>
            <a:pPr lvl="1" marL="720725" indent="-262255">
              <a:lnSpc>
                <a:spcPct val="100000"/>
              </a:lnSpc>
              <a:spcBef>
                <a:spcPts val="610"/>
              </a:spcBef>
              <a:buClr>
                <a:srgbClr val="1E2D5D"/>
              </a:buClr>
              <a:buSzPct val="118750"/>
              <a:buChar char="–"/>
              <a:tabLst>
                <a:tab pos="72072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Exigent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price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increase</a:t>
            </a:r>
            <a:endParaRPr sz="1600">
              <a:latin typeface="Arial MT"/>
              <a:cs typeface="Arial MT"/>
            </a:endParaRPr>
          </a:p>
          <a:p>
            <a:pPr lvl="1" marL="720725" indent="-262255">
              <a:lnSpc>
                <a:spcPct val="100000"/>
              </a:lnSpc>
              <a:spcBef>
                <a:spcPts val="610"/>
              </a:spcBef>
              <a:buClr>
                <a:srgbClr val="1E2D5D"/>
              </a:buClr>
              <a:buSzPct val="118750"/>
              <a:buChar char="–"/>
              <a:tabLst>
                <a:tab pos="720725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6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5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day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delivery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46569" y="1572005"/>
            <a:ext cx="8373745" cy="2425065"/>
            <a:chOff x="846569" y="1572005"/>
            <a:chExt cx="8373745" cy="2425065"/>
          </a:xfrm>
        </p:grpSpPr>
        <p:sp>
          <p:nvSpPr>
            <p:cNvPr id="3" name="object 3" descr=""/>
            <p:cNvSpPr/>
            <p:nvPr/>
          </p:nvSpPr>
          <p:spPr>
            <a:xfrm>
              <a:off x="846569" y="1572005"/>
              <a:ext cx="8373745" cy="690880"/>
            </a:xfrm>
            <a:custGeom>
              <a:avLst/>
              <a:gdLst/>
              <a:ahLst/>
              <a:cxnLst/>
              <a:rect l="l" t="t" r="r" b="b"/>
              <a:pathLst>
                <a:path w="8373745" h="690880">
                  <a:moveTo>
                    <a:pt x="8373630" y="690371"/>
                  </a:moveTo>
                  <a:lnTo>
                    <a:pt x="8373630" y="0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8373630" y="69037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519665" y="2945130"/>
              <a:ext cx="4086225" cy="1048385"/>
            </a:xfrm>
            <a:custGeom>
              <a:avLst/>
              <a:gdLst/>
              <a:ahLst/>
              <a:cxnLst/>
              <a:rect l="l" t="t" r="r" b="b"/>
              <a:pathLst>
                <a:path w="4086225" h="1048385">
                  <a:moveTo>
                    <a:pt x="2495550" y="256794"/>
                  </a:moveTo>
                  <a:lnTo>
                    <a:pt x="2847593" y="256794"/>
                  </a:lnTo>
                </a:path>
                <a:path w="4086225" h="1048385">
                  <a:moveTo>
                    <a:pt x="1247393" y="1047762"/>
                  </a:moveTo>
                  <a:lnTo>
                    <a:pt x="1600200" y="1047762"/>
                  </a:lnTo>
                </a:path>
                <a:path w="4086225" h="1048385">
                  <a:moveTo>
                    <a:pt x="0" y="704862"/>
                  </a:moveTo>
                  <a:lnTo>
                    <a:pt x="352043" y="704862"/>
                  </a:lnTo>
                </a:path>
                <a:path w="4086225" h="1048385">
                  <a:moveTo>
                    <a:pt x="3733812" y="0"/>
                  </a:moveTo>
                  <a:lnTo>
                    <a:pt x="4085856" y="0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85303" y="2649473"/>
              <a:ext cx="895350" cy="57150"/>
            </a:xfrm>
            <a:custGeom>
              <a:avLst/>
              <a:gdLst/>
              <a:ahLst/>
              <a:cxnLst/>
              <a:rect l="l" t="t" r="r" b="b"/>
              <a:pathLst>
                <a:path w="895350" h="57150">
                  <a:moveTo>
                    <a:pt x="0" y="57150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85303" y="2649473"/>
              <a:ext cx="895350" cy="57150"/>
            </a:xfrm>
            <a:custGeom>
              <a:avLst/>
              <a:gdLst/>
              <a:ahLst/>
              <a:cxnLst/>
              <a:rect l="l" t="t" r="r" b="b"/>
              <a:pathLst>
                <a:path w="895350" h="57150">
                  <a:moveTo>
                    <a:pt x="0" y="57150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571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32697" y="2706636"/>
              <a:ext cx="885825" cy="942975"/>
            </a:xfrm>
            <a:custGeom>
              <a:avLst/>
              <a:gdLst/>
              <a:ahLst/>
              <a:cxnLst/>
              <a:rect l="l" t="t" r="r" b="b"/>
              <a:pathLst>
                <a:path w="885825" h="942975">
                  <a:moveTo>
                    <a:pt x="0" y="942594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942594"/>
                  </a:lnTo>
                  <a:lnTo>
                    <a:pt x="0" y="9425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32697" y="2706636"/>
              <a:ext cx="885825" cy="942975"/>
            </a:xfrm>
            <a:custGeom>
              <a:avLst/>
              <a:gdLst/>
              <a:ahLst/>
              <a:cxnLst/>
              <a:rect l="l" t="t" r="r" b="b"/>
              <a:pathLst>
                <a:path w="885825" h="942975">
                  <a:moveTo>
                    <a:pt x="0" y="942594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942594"/>
                  </a:lnTo>
                  <a:lnTo>
                    <a:pt x="0" y="9425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70185" y="3649230"/>
              <a:ext cx="894715" cy="342900"/>
            </a:xfrm>
            <a:custGeom>
              <a:avLst/>
              <a:gdLst/>
              <a:ahLst/>
              <a:cxnLst/>
              <a:rect l="l" t="t" r="r" b="b"/>
              <a:pathLst>
                <a:path w="894714" h="342900">
                  <a:moveTo>
                    <a:pt x="0" y="342900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3429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70185" y="3649230"/>
              <a:ext cx="894715" cy="342900"/>
            </a:xfrm>
            <a:custGeom>
              <a:avLst/>
              <a:gdLst/>
              <a:ahLst/>
              <a:cxnLst/>
              <a:rect l="l" t="t" r="r" b="b"/>
              <a:pathLst>
                <a:path w="894714" h="342900">
                  <a:moveTo>
                    <a:pt x="0" y="342900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3429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17579" y="3201936"/>
              <a:ext cx="894715" cy="790575"/>
            </a:xfrm>
            <a:custGeom>
              <a:avLst/>
              <a:gdLst/>
              <a:ahLst/>
              <a:cxnLst/>
              <a:rect l="l" t="t" r="r" b="b"/>
              <a:pathLst>
                <a:path w="894714" h="790575">
                  <a:moveTo>
                    <a:pt x="0" y="790194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790193"/>
                  </a:lnTo>
                  <a:lnTo>
                    <a:pt x="0" y="7901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17579" y="3201936"/>
              <a:ext cx="894715" cy="790575"/>
            </a:xfrm>
            <a:custGeom>
              <a:avLst/>
              <a:gdLst/>
              <a:ahLst/>
              <a:cxnLst/>
              <a:rect l="l" t="t" r="r" b="b"/>
              <a:pathLst>
                <a:path w="894714" h="790575">
                  <a:moveTo>
                    <a:pt x="0" y="790194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790193"/>
                  </a:lnTo>
                  <a:lnTo>
                    <a:pt x="0" y="7901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64211" y="2944367"/>
              <a:ext cx="885825" cy="257810"/>
            </a:xfrm>
            <a:custGeom>
              <a:avLst/>
              <a:gdLst/>
              <a:ahLst/>
              <a:cxnLst/>
              <a:rect l="l" t="t" r="r" b="b"/>
              <a:pathLst>
                <a:path w="885825" h="257810">
                  <a:moveTo>
                    <a:pt x="0" y="257556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257556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64211" y="2944367"/>
              <a:ext cx="885825" cy="257810"/>
            </a:xfrm>
            <a:custGeom>
              <a:avLst/>
              <a:gdLst/>
              <a:ahLst/>
              <a:cxnLst/>
              <a:rect l="l" t="t" r="r" b="b"/>
              <a:pathLst>
                <a:path w="885825" h="257810">
                  <a:moveTo>
                    <a:pt x="0" y="257556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257556"/>
                  </a:lnTo>
                  <a:lnTo>
                    <a:pt x="0" y="25755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01711" y="2706623"/>
              <a:ext cx="895350" cy="238125"/>
            </a:xfrm>
            <a:custGeom>
              <a:avLst/>
              <a:gdLst/>
              <a:ahLst/>
              <a:cxnLst/>
              <a:rect l="l" t="t" r="r" b="b"/>
              <a:pathLst>
                <a:path w="895350" h="238125">
                  <a:moveTo>
                    <a:pt x="0" y="237743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237743"/>
                  </a:lnTo>
                  <a:lnTo>
                    <a:pt x="0" y="2377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601711" y="2706623"/>
              <a:ext cx="895350" cy="238125"/>
            </a:xfrm>
            <a:custGeom>
              <a:avLst/>
              <a:gdLst/>
              <a:ahLst/>
              <a:cxnLst/>
              <a:rect l="l" t="t" r="r" b="b"/>
              <a:pathLst>
                <a:path w="895350" h="238125">
                  <a:moveTo>
                    <a:pt x="0" y="237743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237743"/>
                  </a:lnTo>
                  <a:lnTo>
                    <a:pt x="0" y="237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32697" y="2649473"/>
              <a:ext cx="885825" cy="57150"/>
            </a:xfrm>
            <a:custGeom>
              <a:avLst/>
              <a:gdLst/>
              <a:ahLst/>
              <a:cxnLst/>
              <a:rect l="l" t="t" r="r" b="b"/>
              <a:pathLst>
                <a:path w="885825" h="57150">
                  <a:moveTo>
                    <a:pt x="0" y="57150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57149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32697" y="2649473"/>
              <a:ext cx="885825" cy="57150"/>
            </a:xfrm>
            <a:custGeom>
              <a:avLst/>
              <a:gdLst/>
              <a:ahLst/>
              <a:cxnLst/>
              <a:rect l="l" t="t" r="r" b="b"/>
              <a:pathLst>
                <a:path w="885825" h="57150">
                  <a:moveTo>
                    <a:pt x="0" y="57150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57149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13853" y="2706623"/>
              <a:ext cx="7464425" cy="0"/>
            </a:xfrm>
            <a:custGeom>
              <a:avLst/>
              <a:gdLst/>
              <a:ahLst/>
              <a:cxnLst/>
              <a:rect l="l" t="t" r="r" b="b"/>
              <a:pathLst>
                <a:path w="7464425" h="0">
                  <a:moveTo>
                    <a:pt x="0" y="0"/>
                  </a:moveTo>
                  <a:lnTo>
                    <a:pt x="1424939" y="0"/>
                  </a:lnTo>
                </a:path>
                <a:path w="7464425" h="0">
                  <a:moveTo>
                    <a:pt x="2301240" y="0"/>
                  </a:moveTo>
                  <a:lnTo>
                    <a:pt x="746380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38793" y="2679953"/>
              <a:ext cx="876300" cy="54610"/>
            </a:xfrm>
            <a:custGeom>
              <a:avLst/>
              <a:gdLst/>
              <a:ahLst/>
              <a:cxnLst/>
              <a:rect l="l" t="t" r="r" b="b"/>
              <a:pathLst>
                <a:path w="876300" h="54610">
                  <a:moveTo>
                    <a:pt x="876300" y="54101"/>
                  </a:moveTo>
                  <a:lnTo>
                    <a:pt x="876300" y="0"/>
                  </a:lnTo>
                  <a:lnTo>
                    <a:pt x="0" y="0"/>
                  </a:lnTo>
                  <a:lnTo>
                    <a:pt x="0" y="54102"/>
                  </a:lnTo>
                  <a:lnTo>
                    <a:pt x="876300" y="5410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268209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Losses</a:t>
            </a:r>
            <a:r>
              <a:rPr dirty="0" spc="-55"/>
              <a:t> </a:t>
            </a:r>
            <a:r>
              <a:rPr dirty="0"/>
              <a:t>have</a:t>
            </a:r>
            <a:r>
              <a:rPr dirty="0" spc="-50"/>
              <a:t> </a:t>
            </a:r>
            <a:r>
              <a:rPr dirty="0"/>
              <a:t>been</a:t>
            </a:r>
            <a:r>
              <a:rPr dirty="0" spc="-5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by</a:t>
            </a:r>
            <a:r>
              <a:rPr dirty="0" spc="-55"/>
              <a:t> </a:t>
            </a:r>
            <a:r>
              <a:rPr dirty="0"/>
              <a:t>volume</a:t>
            </a:r>
            <a:r>
              <a:rPr dirty="0" spc="-50"/>
              <a:t> </a:t>
            </a:r>
            <a:r>
              <a:rPr dirty="0"/>
              <a:t>declines,</a:t>
            </a:r>
            <a:r>
              <a:rPr dirty="0" spc="-55"/>
              <a:t> </a:t>
            </a:r>
            <a:r>
              <a:rPr dirty="0"/>
              <a:t>RHB</a:t>
            </a:r>
            <a:r>
              <a:rPr dirty="0" spc="-50"/>
              <a:t> </a:t>
            </a:r>
            <a:r>
              <a:rPr dirty="0" spc="-10"/>
              <a:t>pre-funding </a:t>
            </a:r>
            <a:r>
              <a:rPr dirty="0"/>
              <a:t>requirements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limitations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cost</a:t>
            </a:r>
            <a:r>
              <a:rPr dirty="0" spc="-45"/>
              <a:t> </a:t>
            </a:r>
            <a:r>
              <a:rPr dirty="0" spc="-10"/>
              <a:t>savings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1373361" y="4079247"/>
            <a:ext cx="9232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FY2006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Net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income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64211" y="2945129"/>
            <a:ext cx="885825" cy="25717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5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4.0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593507" y="4079247"/>
            <a:ext cx="9232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FY2009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Net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income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88412" y="2955203"/>
            <a:ext cx="3302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55302" y="4079070"/>
            <a:ext cx="10515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07153" y="4079070"/>
            <a:ext cx="10420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savings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17579" y="3201923"/>
            <a:ext cx="894715" cy="79121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</a:pPr>
            <a:endParaRPr sz="1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12.6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859715" y="4079070"/>
            <a:ext cx="971550" cy="663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pre-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funding requirement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70185" y="3649992"/>
            <a:ext cx="894715" cy="3429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484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596109" y="4078892"/>
            <a:ext cx="786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Revenue decline</a:t>
            </a:r>
            <a:r>
              <a:rPr dirty="0" baseline="24691" sz="1350" spc="-15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baseline="24691" sz="13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632697" y="2706623"/>
            <a:ext cx="885825" cy="94361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19"/>
              </a:spcBef>
            </a:pPr>
            <a:endParaRPr sz="14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15.8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65690" y="1624841"/>
            <a:ext cx="5567680" cy="1016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change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in</a:t>
            </a:r>
            <a:r>
              <a:rPr dirty="0" sz="2000" spc="-5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income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2006</a:t>
            </a:r>
            <a:r>
              <a:rPr dirty="0" sz="2000" spc="-5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vs.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2F67B1"/>
                </a:solidFill>
                <a:latin typeface="Arial"/>
                <a:cs typeface="Arial"/>
              </a:rPr>
              <a:t>2009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dirty="0" sz="1600" spc="-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  <a:p>
            <a:pPr marL="753110">
              <a:lnSpc>
                <a:spcPct val="100000"/>
              </a:lnSpc>
              <a:spcBef>
                <a:spcPts val="1780"/>
              </a:spcBef>
              <a:tabLst>
                <a:tab pos="1315085" algn="l"/>
                <a:tab pos="1667510" algn="l"/>
              </a:tabLst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u="dash" sz="1400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 MT"/>
                <a:cs typeface="Arial MT"/>
              </a:rPr>
              <a:t>	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37044" y="1562480"/>
            <a:ext cx="8392795" cy="4827905"/>
            <a:chOff x="837044" y="1562480"/>
            <a:chExt cx="8392795" cy="4827905"/>
          </a:xfrm>
        </p:grpSpPr>
        <p:sp>
          <p:nvSpPr>
            <p:cNvPr id="35" name="object 35" descr=""/>
            <p:cNvSpPr/>
            <p:nvPr/>
          </p:nvSpPr>
          <p:spPr>
            <a:xfrm>
              <a:off x="846569" y="1572005"/>
              <a:ext cx="8373745" cy="4808855"/>
            </a:xfrm>
            <a:custGeom>
              <a:avLst/>
              <a:gdLst/>
              <a:ahLst/>
              <a:cxnLst/>
              <a:rect l="l" t="t" r="r" b="b"/>
              <a:pathLst>
                <a:path w="8373745" h="4808855">
                  <a:moveTo>
                    <a:pt x="0" y="0"/>
                  </a:moveTo>
                  <a:lnTo>
                    <a:pt x="0" y="4808232"/>
                  </a:lnTo>
                  <a:lnTo>
                    <a:pt x="8373630" y="4808232"/>
                  </a:lnTo>
                  <a:lnTo>
                    <a:pt x="837363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57287" y="4602492"/>
              <a:ext cx="3399790" cy="1575435"/>
            </a:xfrm>
            <a:custGeom>
              <a:avLst/>
              <a:gdLst/>
              <a:ahLst/>
              <a:cxnLst/>
              <a:rect l="l" t="t" r="r" b="b"/>
              <a:pathLst>
                <a:path w="3399790" h="1575435">
                  <a:moveTo>
                    <a:pt x="3399294" y="1575054"/>
                  </a:moveTo>
                  <a:lnTo>
                    <a:pt x="3399294" y="352044"/>
                  </a:lnTo>
                  <a:lnTo>
                    <a:pt x="2832354" y="352044"/>
                  </a:lnTo>
                  <a:lnTo>
                    <a:pt x="1908048" y="0"/>
                  </a:lnTo>
                  <a:lnTo>
                    <a:pt x="1982724" y="352044"/>
                  </a:lnTo>
                  <a:lnTo>
                    <a:pt x="0" y="352044"/>
                  </a:lnTo>
                  <a:lnTo>
                    <a:pt x="0" y="1575054"/>
                  </a:lnTo>
                  <a:lnTo>
                    <a:pt x="3399294" y="157505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32141" y="4577346"/>
              <a:ext cx="3399154" cy="1574800"/>
            </a:xfrm>
            <a:custGeom>
              <a:avLst/>
              <a:gdLst/>
              <a:ahLst/>
              <a:cxnLst/>
              <a:rect l="l" t="t" r="r" b="b"/>
              <a:pathLst>
                <a:path w="3399154" h="1574800">
                  <a:moveTo>
                    <a:pt x="3398532" y="1574291"/>
                  </a:moveTo>
                  <a:lnTo>
                    <a:pt x="3398532" y="352043"/>
                  </a:lnTo>
                  <a:lnTo>
                    <a:pt x="2832354" y="352043"/>
                  </a:lnTo>
                  <a:lnTo>
                    <a:pt x="1908048" y="0"/>
                  </a:lnTo>
                  <a:lnTo>
                    <a:pt x="1982724" y="352043"/>
                  </a:lnTo>
                  <a:lnTo>
                    <a:pt x="0" y="352043"/>
                  </a:lnTo>
                  <a:lnTo>
                    <a:pt x="0" y="1574291"/>
                  </a:lnTo>
                  <a:lnTo>
                    <a:pt x="3398532" y="1574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32141" y="4577346"/>
              <a:ext cx="3399154" cy="1574800"/>
            </a:xfrm>
            <a:custGeom>
              <a:avLst/>
              <a:gdLst/>
              <a:ahLst/>
              <a:cxnLst/>
              <a:rect l="l" t="t" r="r" b="b"/>
              <a:pathLst>
                <a:path w="3399154" h="1574800">
                  <a:moveTo>
                    <a:pt x="0" y="352043"/>
                  </a:moveTo>
                  <a:lnTo>
                    <a:pt x="0" y="1574291"/>
                  </a:lnTo>
                  <a:lnTo>
                    <a:pt x="3398532" y="1574291"/>
                  </a:lnTo>
                  <a:lnTo>
                    <a:pt x="3398532" y="352043"/>
                  </a:lnTo>
                  <a:lnTo>
                    <a:pt x="2832354" y="352043"/>
                  </a:lnTo>
                  <a:lnTo>
                    <a:pt x="1908048" y="0"/>
                  </a:lnTo>
                  <a:lnTo>
                    <a:pt x="1982724" y="352043"/>
                  </a:lnTo>
                  <a:lnTo>
                    <a:pt x="0" y="352043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1336785" y="4993650"/>
            <a:ext cx="3013710" cy="8839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ts val="1525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17%,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driven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70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E-substitution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spend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shift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other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channels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Deep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recession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399328" y="4427804"/>
            <a:ext cx="2991485" cy="1750060"/>
            <a:chOff x="5399328" y="4427804"/>
            <a:chExt cx="2991485" cy="1750060"/>
          </a:xfrm>
        </p:grpSpPr>
        <p:sp>
          <p:nvSpPr>
            <p:cNvPr id="41" name="object 41" descr=""/>
            <p:cNvSpPr/>
            <p:nvPr/>
          </p:nvSpPr>
          <p:spPr>
            <a:xfrm>
              <a:off x="5429237" y="4457712"/>
              <a:ext cx="2961640" cy="1720214"/>
            </a:xfrm>
            <a:custGeom>
              <a:avLst/>
              <a:gdLst/>
              <a:ahLst/>
              <a:cxnLst/>
              <a:rect l="l" t="t" r="r" b="b"/>
              <a:pathLst>
                <a:path w="2961640" h="1720214">
                  <a:moveTo>
                    <a:pt x="2961132" y="1719833"/>
                  </a:moveTo>
                  <a:lnTo>
                    <a:pt x="2961132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776" y="496824"/>
                  </a:lnTo>
                  <a:lnTo>
                    <a:pt x="0" y="496824"/>
                  </a:lnTo>
                  <a:lnTo>
                    <a:pt x="0" y="1719834"/>
                  </a:lnTo>
                  <a:lnTo>
                    <a:pt x="2961132" y="171983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404091" y="4432566"/>
              <a:ext cx="2960370" cy="1719580"/>
            </a:xfrm>
            <a:custGeom>
              <a:avLst/>
              <a:gdLst/>
              <a:ahLst/>
              <a:cxnLst/>
              <a:rect l="l" t="t" r="r" b="b"/>
              <a:pathLst>
                <a:path w="2960370" h="1719579">
                  <a:moveTo>
                    <a:pt x="2960370" y="1719071"/>
                  </a:moveTo>
                  <a:lnTo>
                    <a:pt x="2960370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014" y="496824"/>
                  </a:lnTo>
                  <a:lnTo>
                    <a:pt x="0" y="496824"/>
                  </a:lnTo>
                  <a:lnTo>
                    <a:pt x="0" y="1719072"/>
                  </a:lnTo>
                  <a:lnTo>
                    <a:pt x="2960370" y="17190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404091" y="4432566"/>
              <a:ext cx="2960370" cy="1719580"/>
            </a:xfrm>
            <a:custGeom>
              <a:avLst/>
              <a:gdLst/>
              <a:ahLst/>
              <a:cxnLst/>
              <a:rect l="l" t="t" r="r" b="b"/>
              <a:pathLst>
                <a:path w="2960370" h="1719579">
                  <a:moveTo>
                    <a:pt x="0" y="496824"/>
                  </a:moveTo>
                  <a:lnTo>
                    <a:pt x="0" y="1719072"/>
                  </a:lnTo>
                  <a:lnTo>
                    <a:pt x="2960370" y="1719071"/>
                  </a:lnTo>
                  <a:lnTo>
                    <a:pt x="2960370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014" y="496824"/>
                  </a:lnTo>
                  <a:lnTo>
                    <a:pt x="0" y="496824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5508743" y="4993650"/>
            <a:ext cx="2698750" cy="109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835" indent="-203200">
              <a:lnSpc>
                <a:spcPts val="1525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Savings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driven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70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overtime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Extreme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slow-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down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hiring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Route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consolidation</a:t>
            </a:r>
            <a:endParaRPr sz="1400">
              <a:latin typeface="Arial MT"/>
              <a:cs typeface="Arial MT"/>
            </a:endParaRPr>
          </a:p>
          <a:p>
            <a:pPr lvl="1" marL="467995" indent="-262255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4032" y="6588569"/>
            <a:ext cx="500253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calculating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applying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prices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against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2006-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4032" y="6944371"/>
            <a:ext cx="330200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2006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Report;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Budget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0" name="object 50" descr=""/>
          <p:cNvSpPr txBox="1"/>
          <p:nvPr/>
        </p:nvSpPr>
        <p:spPr>
          <a:xfrm>
            <a:off x="9081029" y="6944371"/>
            <a:ext cx="9652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27341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Volume</a:t>
            </a:r>
            <a:r>
              <a:rPr dirty="0" spc="-50"/>
              <a:t> </a:t>
            </a:r>
            <a:r>
              <a:rPr dirty="0"/>
              <a:t>declines</a:t>
            </a:r>
            <a:r>
              <a:rPr dirty="0" spc="-50"/>
              <a:t> </a:t>
            </a:r>
            <a:r>
              <a:rPr dirty="0"/>
              <a:t>have</a:t>
            </a:r>
            <a:r>
              <a:rPr dirty="0" spc="-50"/>
              <a:t> </a:t>
            </a:r>
            <a:r>
              <a:rPr dirty="0"/>
              <a:t>been</a:t>
            </a:r>
            <a:r>
              <a:rPr dirty="0" spc="-45"/>
              <a:t> </a:t>
            </a:r>
            <a:r>
              <a:rPr dirty="0"/>
              <a:t>worse</a:t>
            </a:r>
            <a:r>
              <a:rPr dirty="0" spc="-50"/>
              <a:t> </a:t>
            </a:r>
            <a:r>
              <a:rPr dirty="0"/>
              <a:t>than</a:t>
            </a:r>
            <a:r>
              <a:rPr dirty="0" spc="-50"/>
              <a:t> </a:t>
            </a:r>
            <a:r>
              <a:rPr dirty="0"/>
              <a:t>expected</a:t>
            </a:r>
            <a:r>
              <a:rPr dirty="0" spc="-45"/>
              <a:t> </a:t>
            </a:r>
            <a:r>
              <a:rPr dirty="0"/>
              <a:t>when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current</a:t>
            </a:r>
            <a:r>
              <a:rPr dirty="0" spc="-50"/>
              <a:t> </a:t>
            </a:r>
            <a:r>
              <a:rPr dirty="0" spc="-10"/>
              <a:t>legal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regulatory</a:t>
            </a:r>
            <a:r>
              <a:rPr dirty="0" spc="-65"/>
              <a:t> </a:t>
            </a:r>
            <a:r>
              <a:rPr dirty="0"/>
              <a:t>framework</a:t>
            </a:r>
            <a:r>
              <a:rPr dirty="0" spc="-65"/>
              <a:t> </a:t>
            </a:r>
            <a:r>
              <a:rPr dirty="0"/>
              <a:t>was</a:t>
            </a:r>
            <a:r>
              <a:rPr dirty="0" spc="-65"/>
              <a:t> </a:t>
            </a:r>
            <a:r>
              <a:rPr dirty="0" spc="-10"/>
              <a:t>established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17472" y="2524315"/>
            <a:ext cx="3218815" cy="3010535"/>
            <a:chOff x="1217472" y="2524315"/>
            <a:chExt cx="3218815" cy="3010535"/>
          </a:xfrm>
        </p:grpSpPr>
        <p:sp>
          <p:nvSpPr>
            <p:cNvPr id="4" name="object 4" descr=""/>
            <p:cNvSpPr/>
            <p:nvPr/>
          </p:nvSpPr>
          <p:spPr>
            <a:xfrm>
              <a:off x="1299959" y="2529077"/>
              <a:ext cx="3122295" cy="2998470"/>
            </a:xfrm>
            <a:custGeom>
              <a:avLst/>
              <a:gdLst/>
              <a:ahLst/>
              <a:cxnLst/>
              <a:rect l="l" t="t" r="r" b="b"/>
              <a:pathLst>
                <a:path w="3122295" h="2998470">
                  <a:moveTo>
                    <a:pt x="0" y="0"/>
                  </a:moveTo>
                  <a:lnTo>
                    <a:pt x="0" y="2998470"/>
                  </a:lnTo>
                  <a:lnTo>
                    <a:pt x="3121914" y="2998469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99959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47253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94547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41841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9991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27285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74579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21873" y="5470398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w="0" h="57150">
                  <a:moveTo>
                    <a:pt x="0" y="57149"/>
                  </a:moveTo>
                  <a:lnTo>
                    <a:pt x="0" y="0"/>
                  </a:lnTo>
                </a:path>
              </a:pathLst>
            </a:custGeom>
            <a:ln w="95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94547" y="3224034"/>
              <a:ext cx="2018030" cy="180975"/>
            </a:xfrm>
            <a:custGeom>
              <a:avLst/>
              <a:gdLst/>
              <a:ahLst/>
              <a:cxnLst/>
              <a:rect l="l" t="t" r="r" b="b"/>
              <a:pathLst>
                <a:path w="2018029" h="180975">
                  <a:moveTo>
                    <a:pt x="133350" y="142494"/>
                  </a:moveTo>
                  <a:lnTo>
                    <a:pt x="0" y="161544"/>
                  </a:lnTo>
                  <a:lnTo>
                    <a:pt x="0" y="180594"/>
                  </a:lnTo>
                  <a:lnTo>
                    <a:pt x="133350" y="161544"/>
                  </a:lnTo>
                  <a:lnTo>
                    <a:pt x="133350" y="142494"/>
                  </a:lnTo>
                  <a:close/>
                </a:path>
                <a:path w="2018029" h="180975">
                  <a:moveTo>
                    <a:pt x="342900" y="114300"/>
                  </a:moveTo>
                  <a:lnTo>
                    <a:pt x="209550" y="133350"/>
                  </a:lnTo>
                  <a:lnTo>
                    <a:pt x="209550" y="152400"/>
                  </a:lnTo>
                  <a:lnTo>
                    <a:pt x="342900" y="133350"/>
                  </a:lnTo>
                  <a:lnTo>
                    <a:pt x="342900" y="114300"/>
                  </a:lnTo>
                  <a:close/>
                </a:path>
                <a:path w="2018029" h="180975">
                  <a:moveTo>
                    <a:pt x="552450" y="104394"/>
                  </a:moveTo>
                  <a:lnTo>
                    <a:pt x="419100" y="104394"/>
                  </a:lnTo>
                  <a:lnTo>
                    <a:pt x="419100" y="123444"/>
                  </a:lnTo>
                  <a:lnTo>
                    <a:pt x="552450" y="123444"/>
                  </a:lnTo>
                  <a:lnTo>
                    <a:pt x="552450" y="104394"/>
                  </a:lnTo>
                  <a:close/>
                </a:path>
                <a:path w="2018029" h="180975">
                  <a:moveTo>
                    <a:pt x="762000" y="95250"/>
                  </a:moveTo>
                  <a:lnTo>
                    <a:pt x="628650" y="104394"/>
                  </a:lnTo>
                  <a:lnTo>
                    <a:pt x="628650" y="123444"/>
                  </a:lnTo>
                  <a:lnTo>
                    <a:pt x="762000" y="114300"/>
                  </a:lnTo>
                  <a:lnTo>
                    <a:pt x="762000" y="95250"/>
                  </a:lnTo>
                  <a:close/>
                </a:path>
                <a:path w="2018029" h="180975">
                  <a:moveTo>
                    <a:pt x="970788" y="85344"/>
                  </a:moveTo>
                  <a:lnTo>
                    <a:pt x="885444" y="95250"/>
                  </a:lnTo>
                  <a:lnTo>
                    <a:pt x="838200" y="95250"/>
                  </a:lnTo>
                  <a:lnTo>
                    <a:pt x="838200" y="114300"/>
                  </a:lnTo>
                  <a:lnTo>
                    <a:pt x="885444" y="114300"/>
                  </a:lnTo>
                  <a:lnTo>
                    <a:pt x="970788" y="104394"/>
                  </a:lnTo>
                  <a:lnTo>
                    <a:pt x="970788" y="85344"/>
                  </a:lnTo>
                  <a:close/>
                </a:path>
                <a:path w="2018029" h="180975">
                  <a:moveTo>
                    <a:pt x="1180338" y="57137"/>
                  </a:moveTo>
                  <a:lnTo>
                    <a:pt x="1046988" y="76187"/>
                  </a:lnTo>
                  <a:lnTo>
                    <a:pt x="1046988" y="95237"/>
                  </a:lnTo>
                  <a:lnTo>
                    <a:pt x="1180338" y="76187"/>
                  </a:lnTo>
                  <a:lnTo>
                    <a:pt x="1180338" y="57137"/>
                  </a:lnTo>
                  <a:close/>
                </a:path>
                <a:path w="2018029" h="180975">
                  <a:moveTo>
                    <a:pt x="1389888" y="38087"/>
                  </a:moveTo>
                  <a:lnTo>
                    <a:pt x="1332738" y="38087"/>
                  </a:lnTo>
                  <a:lnTo>
                    <a:pt x="1256538" y="47231"/>
                  </a:lnTo>
                  <a:lnTo>
                    <a:pt x="1256538" y="66281"/>
                  </a:lnTo>
                  <a:lnTo>
                    <a:pt x="1332738" y="57137"/>
                  </a:lnTo>
                  <a:lnTo>
                    <a:pt x="1389888" y="57137"/>
                  </a:lnTo>
                  <a:lnTo>
                    <a:pt x="1389888" y="38087"/>
                  </a:lnTo>
                  <a:close/>
                </a:path>
                <a:path w="2018029" h="180975">
                  <a:moveTo>
                    <a:pt x="1599438" y="28181"/>
                  </a:moveTo>
                  <a:lnTo>
                    <a:pt x="1466088" y="28181"/>
                  </a:lnTo>
                  <a:lnTo>
                    <a:pt x="1466088" y="47231"/>
                  </a:lnTo>
                  <a:lnTo>
                    <a:pt x="1599438" y="47231"/>
                  </a:lnTo>
                  <a:lnTo>
                    <a:pt x="1599438" y="28181"/>
                  </a:lnTo>
                  <a:close/>
                </a:path>
                <a:path w="2018029" h="180975">
                  <a:moveTo>
                    <a:pt x="1808988" y="19050"/>
                  </a:moveTo>
                  <a:lnTo>
                    <a:pt x="1675638" y="19050"/>
                  </a:lnTo>
                  <a:lnTo>
                    <a:pt x="1675638" y="38100"/>
                  </a:lnTo>
                  <a:lnTo>
                    <a:pt x="1808988" y="38100"/>
                  </a:lnTo>
                  <a:lnTo>
                    <a:pt x="1808988" y="19050"/>
                  </a:lnTo>
                  <a:close/>
                </a:path>
                <a:path w="2018029" h="180975">
                  <a:moveTo>
                    <a:pt x="2017776" y="0"/>
                  </a:moveTo>
                  <a:lnTo>
                    <a:pt x="1885188" y="9144"/>
                  </a:lnTo>
                  <a:lnTo>
                    <a:pt x="1885188" y="28194"/>
                  </a:lnTo>
                  <a:lnTo>
                    <a:pt x="2017776" y="19050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94547" y="3376434"/>
              <a:ext cx="1123315" cy="342265"/>
            </a:xfrm>
            <a:custGeom>
              <a:avLst/>
              <a:gdLst/>
              <a:ahLst/>
              <a:cxnLst/>
              <a:rect l="l" t="t" r="r" b="b"/>
              <a:pathLst>
                <a:path w="1123314" h="342264">
                  <a:moveTo>
                    <a:pt x="200406" y="57150"/>
                  </a:moveTo>
                  <a:lnTo>
                    <a:pt x="9906" y="0"/>
                  </a:lnTo>
                  <a:lnTo>
                    <a:pt x="0" y="28194"/>
                  </a:lnTo>
                  <a:lnTo>
                    <a:pt x="190500" y="85344"/>
                  </a:lnTo>
                  <a:lnTo>
                    <a:pt x="200406" y="57150"/>
                  </a:lnTo>
                  <a:close/>
                </a:path>
                <a:path w="1123314" h="342264">
                  <a:moveTo>
                    <a:pt x="504444" y="142494"/>
                  </a:moveTo>
                  <a:lnTo>
                    <a:pt x="457200" y="133350"/>
                  </a:lnTo>
                  <a:lnTo>
                    <a:pt x="314706" y="85344"/>
                  </a:lnTo>
                  <a:lnTo>
                    <a:pt x="304800" y="114300"/>
                  </a:lnTo>
                  <a:lnTo>
                    <a:pt x="447294" y="161544"/>
                  </a:lnTo>
                  <a:lnTo>
                    <a:pt x="495300" y="170688"/>
                  </a:lnTo>
                  <a:lnTo>
                    <a:pt x="504444" y="142494"/>
                  </a:lnTo>
                  <a:close/>
                </a:path>
                <a:path w="1123314" h="342264">
                  <a:moveTo>
                    <a:pt x="809244" y="237744"/>
                  </a:moveTo>
                  <a:lnTo>
                    <a:pt x="618744" y="180594"/>
                  </a:lnTo>
                  <a:lnTo>
                    <a:pt x="609600" y="208788"/>
                  </a:lnTo>
                  <a:lnTo>
                    <a:pt x="800100" y="265938"/>
                  </a:lnTo>
                  <a:lnTo>
                    <a:pt x="809244" y="237744"/>
                  </a:lnTo>
                  <a:close/>
                </a:path>
                <a:path w="1123314" h="342264">
                  <a:moveTo>
                    <a:pt x="1123188" y="313944"/>
                  </a:moveTo>
                  <a:lnTo>
                    <a:pt x="923544" y="265938"/>
                  </a:lnTo>
                  <a:lnTo>
                    <a:pt x="913638" y="294894"/>
                  </a:lnTo>
                  <a:lnTo>
                    <a:pt x="1114044" y="342138"/>
                  </a:lnTo>
                  <a:lnTo>
                    <a:pt x="1123188" y="31394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2985" y="3709428"/>
              <a:ext cx="209550" cy="761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726929" y="3785628"/>
              <a:ext cx="695325" cy="171450"/>
            </a:xfrm>
            <a:custGeom>
              <a:avLst/>
              <a:gdLst/>
              <a:ahLst/>
              <a:cxnLst/>
              <a:rect l="l" t="t" r="r" b="b"/>
              <a:pathLst>
                <a:path w="695325" h="171450">
                  <a:moveTo>
                    <a:pt x="200406" y="57150"/>
                  </a:moveTo>
                  <a:lnTo>
                    <a:pt x="9906" y="0"/>
                  </a:lnTo>
                  <a:lnTo>
                    <a:pt x="0" y="28194"/>
                  </a:lnTo>
                  <a:lnTo>
                    <a:pt x="190500" y="85344"/>
                  </a:lnTo>
                  <a:lnTo>
                    <a:pt x="200406" y="57150"/>
                  </a:lnTo>
                  <a:close/>
                </a:path>
                <a:path w="695325" h="171450">
                  <a:moveTo>
                    <a:pt x="514350" y="114300"/>
                  </a:moveTo>
                  <a:lnTo>
                    <a:pt x="314706" y="76200"/>
                  </a:lnTo>
                  <a:lnTo>
                    <a:pt x="304800" y="104394"/>
                  </a:lnTo>
                  <a:lnTo>
                    <a:pt x="504444" y="142494"/>
                  </a:lnTo>
                  <a:lnTo>
                    <a:pt x="514350" y="114300"/>
                  </a:lnTo>
                  <a:close/>
                </a:path>
                <a:path w="695325" h="171450">
                  <a:moveTo>
                    <a:pt x="694944" y="142494"/>
                  </a:moveTo>
                  <a:lnTo>
                    <a:pt x="618744" y="133350"/>
                  </a:lnTo>
                  <a:lnTo>
                    <a:pt x="618744" y="161544"/>
                  </a:lnTo>
                  <a:lnTo>
                    <a:pt x="694944" y="171450"/>
                  </a:lnTo>
                  <a:lnTo>
                    <a:pt x="694944" y="14249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85403" y="2633471"/>
              <a:ext cx="2189480" cy="771525"/>
            </a:xfrm>
            <a:custGeom>
              <a:avLst/>
              <a:gdLst/>
              <a:ahLst/>
              <a:cxnLst/>
              <a:rect l="l" t="t" r="r" b="b"/>
              <a:pathLst>
                <a:path w="2189479" h="771525">
                  <a:moveTo>
                    <a:pt x="66294" y="742962"/>
                  </a:moveTo>
                  <a:lnTo>
                    <a:pt x="57150" y="714006"/>
                  </a:lnTo>
                  <a:lnTo>
                    <a:pt x="0" y="742962"/>
                  </a:lnTo>
                  <a:lnTo>
                    <a:pt x="9144" y="771156"/>
                  </a:lnTo>
                  <a:lnTo>
                    <a:pt x="66294" y="742962"/>
                  </a:lnTo>
                  <a:close/>
                </a:path>
                <a:path w="2189479" h="771525">
                  <a:moveTo>
                    <a:pt x="218694" y="675894"/>
                  </a:moveTo>
                  <a:lnTo>
                    <a:pt x="209550" y="647700"/>
                  </a:lnTo>
                  <a:lnTo>
                    <a:pt x="161544" y="666750"/>
                  </a:lnTo>
                  <a:lnTo>
                    <a:pt x="171450" y="694944"/>
                  </a:lnTo>
                  <a:lnTo>
                    <a:pt x="218694" y="675894"/>
                  </a:lnTo>
                  <a:close/>
                </a:path>
                <a:path w="2189479" h="771525">
                  <a:moveTo>
                    <a:pt x="381000" y="599706"/>
                  </a:moveTo>
                  <a:lnTo>
                    <a:pt x="371094" y="571512"/>
                  </a:lnTo>
                  <a:lnTo>
                    <a:pt x="313944" y="590562"/>
                  </a:lnTo>
                  <a:lnTo>
                    <a:pt x="323850" y="618756"/>
                  </a:lnTo>
                  <a:lnTo>
                    <a:pt x="381000" y="599706"/>
                  </a:lnTo>
                  <a:close/>
                </a:path>
                <a:path w="2189479" h="771525">
                  <a:moveTo>
                    <a:pt x="542544" y="514362"/>
                  </a:moveTo>
                  <a:lnTo>
                    <a:pt x="485394" y="523506"/>
                  </a:lnTo>
                  <a:lnTo>
                    <a:pt x="485394" y="552462"/>
                  </a:lnTo>
                  <a:lnTo>
                    <a:pt x="542544" y="542556"/>
                  </a:lnTo>
                  <a:lnTo>
                    <a:pt x="542544" y="514362"/>
                  </a:lnTo>
                  <a:close/>
                </a:path>
                <a:path w="2189479" h="771525">
                  <a:moveTo>
                    <a:pt x="704088" y="495300"/>
                  </a:moveTo>
                  <a:lnTo>
                    <a:pt x="694944" y="466344"/>
                  </a:lnTo>
                  <a:lnTo>
                    <a:pt x="646938" y="476250"/>
                  </a:lnTo>
                  <a:lnTo>
                    <a:pt x="656844" y="504444"/>
                  </a:lnTo>
                  <a:lnTo>
                    <a:pt x="704088" y="495300"/>
                  </a:lnTo>
                  <a:close/>
                </a:path>
                <a:path w="2189479" h="771525">
                  <a:moveTo>
                    <a:pt x="875538" y="419100"/>
                  </a:moveTo>
                  <a:lnTo>
                    <a:pt x="818388" y="428244"/>
                  </a:lnTo>
                  <a:lnTo>
                    <a:pt x="818388" y="457200"/>
                  </a:lnTo>
                  <a:lnTo>
                    <a:pt x="875538" y="447294"/>
                  </a:lnTo>
                  <a:lnTo>
                    <a:pt x="875538" y="419100"/>
                  </a:lnTo>
                  <a:close/>
                </a:path>
                <a:path w="2189479" h="771525">
                  <a:moveTo>
                    <a:pt x="1037082" y="381000"/>
                  </a:moveTo>
                  <a:lnTo>
                    <a:pt x="1027938" y="352806"/>
                  </a:lnTo>
                  <a:lnTo>
                    <a:pt x="970788" y="371094"/>
                  </a:lnTo>
                  <a:lnTo>
                    <a:pt x="979932" y="400050"/>
                  </a:lnTo>
                  <a:lnTo>
                    <a:pt x="1037082" y="381000"/>
                  </a:lnTo>
                  <a:close/>
                </a:path>
                <a:path w="2189479" h="771525">
                  <a:moveTo>
                    <a:pt x="1199388" y="314706"/>
                  </a:moveTo>
                  <a:lnTo>
                    <a:pt x="1189482" y="285750"/>
                  </a:lnTo>
                  <a:lnTo>
                    <a:pt x="1132319" y="304800"/>
                  </a:lnTo>
                  <a:lnTo>
                    <a:pt x="1142225" y="333756"/>
                  </a:lnTo>
                  <a:lnTo>
                    <a:pt x="1199388" y="314706"/>
                  </a:lnTo>
                  <a:close/>
                </a:path>
                <a:path w="2189479" h="771525">
                  <a:moveTo>
                    <a:pt x="1341882" y="257556"/>
                  </a:moveTo>
                  <a:lnTo>
                    <a:pt x="1332738" y="228600"/>
                  </a:lnTo>
                  <a:lnTo>
                    <a:pt x="1294638" y="247650"/>
                  </a:lnTo>
                  <a:lnTo>
                    <a:pt x="1303782" y="276606"/>
                  </a:lnTo>
                  <a:lnTo>
                    <a:pt x="1341882" y="257556"/>
                  </a:lnTo>
                  <a:close/>
                </a:path>
                <a:path w="2189479" h="771525">
                  <a:moveTo>
                    <a:pt x="1360932" y="228600"/>
                  </a:moveTo>
                  <a:lnTo>
                    <a:pt x="1341882" y="228600"/>
                  </a:lnTo>
                  <a:lnTo>
                    <a:pt x="1341882" y="257556"/>
                  </a:lnTo>
                  <a:lnTo>
                    <a:pt x="1360932" y="257556"/>
                  </a:lnTo>
                  <a:lnTo>
                    <a:pt x="1360932" y="228600"/>
                  </a:lnTo>
                  <a:close/>
                </a:path>
                <a:path w="2189479" h="771525">
                  <a:moveTo>
                    <a:pt x="1532382" y="209550"/>
                  </a:moveTo>
                  <a:lnTo>
                    <a:pt x="1522476" y="181356"/>
                  </a:lnTo>
                  <a:lnTo>
                    <a:pt x="1465326" y="200406"/>
                  </a:lnTo>
                  <a:lnTo>
                    <a:pt x="1475232" y="228600"/>
                  </a:lnTo>
                  <a:lnTo>
                    <a:pt x="1532382" y="209550"/>
                  </a:lnTo>
                  <a:close/>
                </a:path>
                <a:path w="2189479" h="771525">
                  <a:moveTo>
                    <a:pt x="1693926" y="171450"/>
                  </a:moveTo>
                  <a:lnTo>
                    <a:pt x="1684782" y="143256"/>
                  </a:lnTo>
                  <a:lnTo>
                    <a:pt x="1627632" y="162306"/>
                  </a:lnTo>
                  <a:lnTo>
                    <a:pt x="1636776" y="190500"/>
                  </a:lnTo>
                  <a:lnTo>
                    <a:pt x="1693926" y="171450"/>
                  </a:lnTo>
                  <a:close/>
                </a:path>
                <a:path w="2189479" h="771525">
                  <a:moveTo>
                    <a:pt x="1865376" y="105156"/>
                  </a:moveTo>
                  <a:lnTo>
                    <a:pt x="1808226" y="114300"/>
                  </a:lnTo>
                  <a:lnTo>
                    <a:pt x="1808226" y="143256"/>
                  </a:lnTo>
                  <a:lnTo>
                    <a:pt x="1865376" y="133350"/>
                  </a:lnTo>
                  <a:lnTo>
                    <a:pt x="1865376" y="105156"/>
                  </a:lnTo>
                  <a:close/>
                </a:path>
                <a:path w="2189479" h="771525">
                  <a:moveTo>
                    <a:pt x="2026920" y="57150"/>
                  </a:moveTo>
                  <a:lnTo>
                    <a:pt x="1969770" y="67056"/>
                  </a:lnTo>
                  <a:lnTo>
                    <a:pt x="1969770" y="95250"/>
                  </a:lnTo>
                  <a:lnTo>
                    <a:pt x="2026920" y="86106"/>
                  </a:lnTo>
                  <a:lnTo>
                    <a:pt x="2026920" y="57150"/>
                  </a:lnTo>
                  <a:close/>
                </a:path>
                <a:path w="2189479" h="771525">
                  <a:moveTo>
                    <a:pt x="2189226" y="28956"/>
                  </a:moveTo>
                  <a:lnTo>
                    <a:pt x="2179320" y="0"/>
                  </a:lnTo>
                  <a:lnTo>
                    <a:pt x="2122170" y="19050"/>
                  </a:lnTo>
                  <a:lnTo>
                    <a:pt x="2132076" y="48006"/>
                  </a:lnTo>
                  <a:lnTo>
                    <a:pt x="2189226" y="28956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99959" y="3566172"/>
              <a:ext cx="447675" cy="124460"/>
            </a:xfrm>
            <a:custGeom>
              <a:avLst/>
              <a:gdLst/>
              <a:ahLst/>
              <a:cxnLst/>
              <a:rect l="l" t="t" r="r" b="b"/>
              <a:pathLst>
                <a:path w="447675" h="124460">
                  <a:moveTo>
                    <a:pt x="0" y="124205"/>
                  </a:moveTo>
                  <a:lnTo>
                    <a:pt x="447294" y="0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47253" y="3347478"/>
              <a:ext cx="2674620" cy="1370965"/>
            </a:xfrm>
            <a:custGeom>
              <a:avLst/>
              <a:gdLst/>
              <a:ahLst/>
              <a:cxnLst/>
              <a:rect l="l" t="t" r="r" b="b"/>
              <a:pathLst>
                <a:path w="2674620" h="1370964">
                  <a:moveTo>
                    <a:pt x="0" y="218694"/>
                  </a:moveTo>
                  <a:lnTo>
                    <a:pt x="447294" y="48006"/>
                  </a:lnTo>
                  <a:lnTo>
                    <a:pt x="894588" y="0"/>
                  </a:lnTo>
                  <a:lnTo>
                    <a:pt x="1332738" y="28956"/>
                  </a:lnTo>
                  <a:lnTo>
                    <a:pt x="1780032" y="323850"/>
                  </a:lnTo>
                  <a:lnTo>
                    <a:pt x="2227326" y="1114044"/>
                  </a:lnTo>
                  <a:lnTo>
                    <a:pt x="2674620" y="1370838"/>
                  </a:lnTo>
                </a:path>
              </a:pathLst>
            </a:custGeom>
            <a:ln w="28549">
              <a:solidFill>
                <a:srgbClr val="2F67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99959" y="28338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99959" y="31386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99959" y="34434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299959" y="37581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99959" y="40629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99959" y="43677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99959" y="46725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99959" y="497738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299959" y="522503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99959" y="5529833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99959" y="2529077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90" h="0">
                  <a:moveTo>
                    <a:pt x="0" y="0"/>
                  </a:moveTo>
                  <a:lnTo>
                    <a:pt x="59436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472" y="5075504"/>
              <a:ext cx="155828" cy="104775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852914" y="2304195"/>
            <a:ext cx="321945" cy="277939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240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230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220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210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200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190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180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170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160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49457" y="5397046"/>
            <a:ext cx="1244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90470" y="5655376"/>
            <a:ext cx="35439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8800" algn="l"/>
                <a:tab pos="1005840" algn="l"/>
                <a:tab pos="1454150" algn="l"/>
                <a:tab pos="1892300" algn="l"/>
                <a:tab pos="2339340" algn="l"/>
                <a:tab pos="2787650" algn="l"/>
                <a:tab pos="3136900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552972" y="4595426"/>
            <a:ext cx="5200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Actual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552972" y="2412321"/>
            <a:ext cx="6559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Upside forecast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552972" y="3717461"/>
            <a:ext cx="8051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Downside forecast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552972" y="3196186"/>
            <a:ext cx="6559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forecast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730745" y="1543050"/>
            <a:ext cx="5761355" cy="4648835"/>
          </a:xfrm>
          <a:custGeom>
            <a:avLst/>
            <a:gdLst/>
            <a:ahLst/>
            <a:cxnLst/>
            <a:rect l="l" t="t" r="r" b="b"/>
            <a:pathLst>
              <a:path w="5761355" h="4648835">
                <a:moveTo>
                  <a:pt x="0" y="0"/>
                </a:moveTo>
                <a:lnTo>
                  <a:pt x="0" y="4648212"/>
                </a:lnTo>
                <a:lnTo>
                  <a:pt x="5760732" y="4648212"/>
                </a:lnTo>
                <a:lnTo>
                  <a:pt x="5760732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4250423" y="2983664"/>
            <a:ext cx="16986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4960" algn="l"/>
              </a:tabLst>
            </a:pPr>
            <a:r>
              <a:rPr dirty="0" u="heavy" sz="1400" spc="500">
                <a:solidFill>
                  <a:srgbClr val="231F20"/>
                </a:solidFill>
                <a:uFill>
                  <a:solidFill>
                    <a:srgbClr val="99AEDA"/>
                  </a:solidFill>
                </a:u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Base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dirty="0" sz="1400" spc="4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7936" sz="2100" spc="-30" b="1">
                <a:solidFill>
                  <a:srgbClr val="231F20"/>
                </a:solidFill>
                <a:latin typeface="Arial"/>
                <a:cs typeface="Arial"/>
              </a:rPr>
              <a:t>2005</a:t>
            </a:r>
            <a:endParaRPr baseline="7936" sz="21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465817" y="3173914"/>
            <a:ext cx="9277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forecasts</a:t>
            </a:r>
            <a:r>
              <a:rPr dirty="0" baseline="24691" sz="1350" spc="-15" b="1">
                <a:solidFill>
                  <a:srgbClr val="231F20"/>
                </a:solidFill>
                <a:latin typeface="Arial"/>
                <a:cs typeface="Arial"/>
              </a:rPr>
              <a:t>2</a:t>
            </a:r>
            <a:endParaRPr baseline="24691" sz="1350">
              <a:latin typeface="Arial"/>
              <a:cs typeface="Aria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5430761" y="2413254"/>
            <a:ext cx="0" cy="1771650"/>
          </a:xfrm>
          <a:custGeom>
            <a:avLst/>
            <a:gdLst/>
            <a:ahLst/>
            <a:cxnLst/>
            <a:rect l="l" t="t" r="r" b="b"/>
            <a:pathLst>
              <a:path w="0" h="1771650">
                <a:moveTo>
                  <a:pt x="0" y="0"/>
                </a:moveTo>
                <a:lnTo>
                  <a:pt x="0" y="1771650"/>
                </a:lnTo>
              </a:path>
            </a:pathLst>
          </a:custGeom>
          <a:ln w="9525">
            <a:solidFill>
              <a:srgbClr val="01020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6670547" y="1543050"/>
            <a:ext cx="2540635" cy="4648835"/>
          </a:xfrm>
          <a:custGeom>
            <a:avLst/>
            <a:gdLst/>
            <a:ahLst/>
            <a:cxnLst/>
            <a:rect l="l" t="t" r="r" b="b"/>
            <a:pathLst>
              <a:path w="2540634" h="4648835">
                <a:moveTo>
                  <a:pt x="0" y="0"/>
                </a:moveTo>
                <a:lnTo>
                  <a:pt x="0" y="4648212"/>
                </a:lnTo>
                <a:lnTo>
                  <a:pt x="2540507" y="4648212"/>
                </a:lnTo>
                <a:lnTo>
                  <a:pt x="2540507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6680072" y="2293117"/>
            <a:ext cx="2521585" cy="3642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0" marR="120650" indent="-2413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28571"/>
              <a:buChar char="▪"/>
              <a:tabLst>
                <a:tab pos="274320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When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was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passed,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projections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did</a:t>
            </a:r>
            <a:r>
              <a:rPr dirty="0" sz="14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not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anticipate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current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scale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4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73050" marR="401955" indent="-2413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128571"/>
              <a:buChar char="▪"/>
              <a:tabLst>
                <a:tab pos="274320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introduced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 some 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additional</a:t>
            </a:r>
            <a:r>
              <a:rPr dirty="0" sz="14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product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flexibility,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but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also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two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crucial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restrictions: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lvl="1" marL="537845" marR="132080" indent="-262255">
              <a:lnSpc>
                <a:spcPts val="1670"/>
              </a:lnSpc>
              <a:spcBef>
                <a:spcPts val="5"/>
              </a:spcBef>
              <a:buClr>
                <a:srgbClr val="1E2D5D"/>
              </a:buClr>
              <a:buSzPct val="121428"/>
              <a:buChar char="–"/>
              <a:tabLst>
                <a:tab pos="537845" algn="l"/>
              </a:tabLst>
            </a:pP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Price</a:t>
            </a: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increases</a:t>
            </a:r>
            <a:r>
              <a:rPr dirty="0" sz="14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capped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at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CPI</a:t>
            </a:r>
            <a:r>
              <a:rPr dirty="0" sz="1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 class</a:t>
            </a:r>
            <a:endParaRPr sz="1400">
              <a:latin typeface="Arial MT"/>
              <a:cs typeface="Arial MT"/>
            </a:endParaRPr>
          </a:p>
          <a:p>
            <a:pPr lvl="1" marL="537845" marR="150495" indent="-262255">
              <a:lnSpc>
                <a:spcPct val="98600"/>
              </a:lnSpc>
              <a:spcBef>
                <a:spcPts val="1345"/>
              </a:spcBef>
              <a:buClr>
                <a:srgbClr val="1E2D5D"/>
              </a:buClr>
              <a:buSzPct val="121428"/>
              <a:buChar char="–"/>
              <a:tabLst>
                <a:tab pos="537845" algn="l"/>
              </a:tabLst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Significant</a:t>
            </a:r>
            <a:r>
              <a:rPr dirty="0" sz="14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pre-funding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r>
              <a:rPr dirty="0" sz="1400" spc="-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for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Retiree</a:t>
            </a:r>
            <a:r>
              <a:rPr dirty="0" sz="14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Benefits (RHB)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4</a:t>
            </a:r>
          </a:p>
        </p:txBody>
      </p:sp>
      <p:sp>
        <p:nvSpPr>
          <p:cNvPr id="45" name="object 45" descr=""/>
          <p:cNvSpPr txBox="1"/>
          <p:nvPr/>
        </p:nvSpPr>
        <p:spPr>
          <a:xfrm>
            <a:off x="654032" y="6436880"/>
            <a:ext cx="34963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1620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Postal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Accountability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Enhancement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Act,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2006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Forecasts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“USPS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Strategic</a:t>
            </a:r>
            <a:r>
              <a:rPr dirty="0" sz="1000" spc="-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Transformation</a:t>
            </a:r>
            <a:r>
              <a:rPr dirty="0" sz="10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Plan”,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2005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30745" y="1533525"/>
            <a:ext cx="5761355" cy="69786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175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565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Volume</a:t>
            </a:r>
            <a:r>
              <a:rPr dirty="0" sz="2000" spc="-7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forecasts</a:t>
            </a:r>
            <a:r>
              <a:rPr dirty="0" sz="2000" spc="-6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2000" spc="-6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actuals</a:t>
            </a:r>
            <a:endParaRPr sz="20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15"/>
              </a:spcBef>
            </a:pP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r>
              <a:rPr dirty="0" sz="1600" spc="-3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of</a:t>
            </a:r>
            <a:r>
              <a:rPr dirty="0" sz="1600" spc="-3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pieces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670547" y="1533525"/>
            <a:ext cx="2540635" cy="69786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7175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565"/>
              </a:spcBef>
            </a:pP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PAEA</a:t>
            </a:r>
            <a:r>
              <a:rPr dirty="0" sz="2000" spc="-6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implications</a:t>
            </a:r>
            <a:r>
              <a:rPr dirty="0" baseline="25641" sz="1950" spc="-15" b="1">
                <a:solidFill>
                  <a:srgbClr val="2F67B1"/>
                </a:solidFill>
                <a:latin typeface="Arial"/>
                <a:cs typeface="Arial"/>
              </a:rPr>
              <a:t>1</a:t>
            </a:r>
            <a:endParaRPr baseline="25641" sz="195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86168" y="1549527"/>
            <a:ext cx="8608060" cy="5177155"/>
            <a:chOff x="686168" y="1549527"/>
            <a:chExt cx="8608060" cy="5177155"/>
          </a:xfrm>
        </p:grpSpPr>
        <p:sp>
          <p:nvSpPr>
            <p:cNvPr id="3" name="object 3" descr=""/>
            <p:cNvSpPr/>
            <p:nvPr/>
          </p:nvSpPr>
          <p:spPr>
            <a:xfrm>
              <a:off x="695693" y="1559052"/>
              <a:ext cx="8589010" cy="5158105"/>
            </a:xfrm>
            <a:custGeom>
              <a:avLst/>
              <a:gdLst/>
              <a:ahLst/>
              <a:cxnLst/>
              <a:rect l="l" t="t" r="r" b="b"/>
              <a:pathLst>
                <a:path w="8589010" h="5158105">
                  <a:moveTo>
                    <a:pt x="0" y="0"/>
                  </a:moveTo>
                  <a:lnTo>
                    <a:pt x="0" y="5157990"/>
                  </a:lnTo>
                  <a:lnTo>
                    <a:pt x="8588514" y="5157990"/>
                  </a:lnTo>
                  <a:lnTo>
                    <a:pt x="8588514" y="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95693" y="1559052"/>
              <a:ext cx="8589010" cy="676910"/>
            </a:xfrm>
            <a:custGeom>
              <a:avLst/>
              <a:gdLst/>
              <a:ahLst/>
              <a:cxnLst/>
              <a:rect l="l" t="t" r="r" b="b"/>
              <a:pathLst>
                <a:path w="8589010" h="676910">
                  <a:moveTo>
                    <a:pt x="8588514" y="676655"/>
                  </a:moveTo>
                  <a:lnTo>
                    <a:pt x="8588514" y="0"/>
                  </a:lnTo>
                  <a:lnTo>
                    <a:pt x="0" y="0"/>
                  </a:lnTo>
                  <a:lnTo>
                    <a:pt x="0" y="676656"/>
                  </a:lnTo>
                  <a:lnTo>
                    <a:pt x="8588514" y="676655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7382" y="1604267"/>
            <a:ext cx="5760085" cy="575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First-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Class</a:t>
            </a:r>
            <a:r>
              <a:rPr dirty="0" sz="2000" spc="-5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Mail,</a:t>
            </a:r>
            <a:r>
              <a:rPr dirty="0" sz="2000" spc="-4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Standard</a:t>
            </a:r>
            <a:r>
              <a:rPr dirty="0" sz="2000" spc="-4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Mail</a:t>
            </a:r>
            <a:r>
              <a:rPr dirty="0" sz="2000" spc="-4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and</a:t>
            </a:r>
            <a:r>
              <a:rPr dirty="0" sz="2000" spc="-4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F67B1"/>
                </a:solidFill>
                <a:latin typeface="Arial"/>
                <a:cs typeface="Arial"/>
              </a:rPr>
              <a:t>GDP</a:t>
            </a:r>
            <a:r>
              <a:rPr dirty="0" sz="2000" spc="-5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F67B1"/>
                </a:solidFill>
                <a:latin typeface="Arial"/>
                <a:cs typeface="Arial"/>
              </a:rPr>
              <a:t>growth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Cumulative</a:t>
            </a:r>
            <a:r>
              <a:rPr dirty="0" sz="1600" spc="-4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increase</a:t>
            </a:r>
            <a:r>
              <a:rPr dirty="0" sz="1600" spc="-4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from</a:t>
            </a:r>
            <a:r>
              <a:rPr dirty="0" sz="1600" spc="-4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939598"/>
                </a:solidFill>
                <a:latin typeface="Arial MT"/>
                <a:cs typeface="Arial MT"/>
              </a:rPr>
              <a:t>1973,</a:t>
            </a:r>
            <a:r>
              <a:rPr dirty="0" sz="1600" spc="-4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939598"/>
                </a:solidFill>
                <a:latin typeface="Arial MT"/>
                <a:cs typeface="Arial MT"/>
              </a:rPr>
              <a:t>percent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45058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60"/>
              <a:t> </a:t>
            </a:r>
            <a:r>
              <a:rPr dirty="0"/>
              <a:t>recession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/>
              <a:t>exacerbated</a:t>
            </a:r>
            <a:r>
              <a:rPr dirty="0" spc="-55"/>
              <a:t> </a:t>
            </a:r>
            <a:r>
              <a:rPr dirty="0"/>
              <a:t>volume</a:t>
            </a:r>
            <a:r>
              <a:rPr dirty="0" spc="-55"/>
              <a:t> </a:t>
            </a:r>
            <a:r>
              <a:rPr dirty="0"/>
              <a:t>declines,</a:t>
            </a:r>
            <a:r>
              <a:rPr dirty="0" spc="-55"/>
              <a:t> </a:t>
            </a:r>
            <a:r>
              <a:rPr dirty="0"/>
              <a:t>but</a:t>
            </a:r>
            <a:r>
              <a:rPr dirty="0" spc="-55"/>
              <a:t> </a:t>
            </a:r>
            <a:r>
              <a:rPr dirty="0"/>
              <a:t>mail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/>
              <a:t>reached</a:t>
            </a:r>
            <a:r>
              <a:rPr dirty="0" spc="-55"/>
              <a:t> </a:t>
            </a:r>
            <a:r>
              <a:rPr dirty="0" spc="-25"/>
              <a:t>an </a:t>
            </a:r>
            <a:r>
              <a:rPr dirty="0"/>
              <a:t>inflection</a:t>
            </a:r>
            <a:r>
              <a:rPr dirty="0" spc="-35"/>
              <a:t> </a:t>
            </a:r>
            <a:r>
              <a:rPr dirty="0"/>
              <a:t>point,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 spc="-10"/>
              <a:t>e-</a:t>
            </a:r>
            <a:r>
              <a:rPr dirty="0"/>
              <a:t>diversion</a:t>
            </a:r>
            <a:r>
              <a:rPr dirty="0" spc="-30"/>
              <a:t> </a:t>
            </a:r>
            <a:r>
              <a:rPr dirty="0"/>
              <a:t>now</a:t>
            </a:r>
            <a:r>
              <a:rPr dirty="0" spc="-30"/>
              <a:t> </a:t>
            </a:r>
            <a:r>
              <a:rPr dirty="0"/>
              <a:t>driving</a:t>
            </a:r>
            <a:r>
              <a:rPr dirty="0" spc="-35"/>
              <a:t> </a:t>
            </a:r>
            <a:r>
              <a:rPr dirty="0"/>
              <a:t>long</a:t>
            </a:r>
            <a:r>
              <a:rPr dirty="0" spc="-30"/>
              <a:t> </a:t>
            </a:r>
            <a:r>
              <a:rPr dirty="0"/>
              <a:t>term</a:t>
            </a:r>
            <a:r>
              <a:rPr dirty="0" spc="-30"/>
              <a:t> </a:t>
            </a:r>
            <a:r>
              <a:rPr dirty="0" spc="-10"/>
              <a:t>decline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572952" y="2705684"/>
            <a:ext cx="6036945" cy="3517265"/>
            <a:chOff x="1572952" y="2705684"/>
            <a:chExt cx="6036945" cy="3517265"/>
          </a:xfrm>
        </p:grpSpPr>
        <p:sp>
          <p:nvSpPr>
            <p:cNvPr id="8" name="object 8" descr=""/>
            <p:cNvSpPr/>
            <p:nvPr/>
          </p:nvSpPr>
          <p:spPr>
            <a:xfrm>
              <a:off x="1587233" y="2709672"/>
              <a:ext cx="0" cy="3513454"/>
            </a:xfrm>
            <a:custGeom>
              <a:avLst/>
              <a:gdLst/>
              <a:ahLst/>
              <a:cxnLst/>
              <a:rect l="l" t="t" r="r" b="b"/>
              <a:pathLst>
                <a:path w="0" h="3513454">
                  <a:moveTo>
                    <a:pt x="0" y="0"/>
                  </a:moveTo>
                  <a:lnTo>
                    <a:pt x="0" y="3512832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87233" y="6089142"/>
              <a:ext cx="6009005" cy="47625"/>
            </a:xfrm>
            <a:custGeom>
              <a:avLst/>
              <a:gdLst/>
              <a:ahLst/>
              <a:cxnLst/>
              <a:rect l="l" t="t" r="r" b="b"/>
              <a:pathLst>
                <a:path w="6009005" h="47625">
                  <a:moveTo>
                    <a:pt x="0" y="47243"/>
                  </a:moveTo>
                  <a:lnTo>
                    <a:pt x="6008382" y="47243"/>
                  </a:lnTo>
                </a:path>
                <a:path w="6009005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586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301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015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2730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444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159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873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588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302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0173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7318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4387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1532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98677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5822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32967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501121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6817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8531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0246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960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3675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5389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7104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8818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533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247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9621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567665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73835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90980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8125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25270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2415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595603" y="6089142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w="0" h="47625">
                  <a:moveTo>
                    <a:pt x="0" y="4724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587233" y="6136398"/>
              <a:ext cx="171450" cy="10160"/>
            </a:xfrm>
            <a:custGeom>
              <a:avLst/>
              <a:gdLst/>
              <a:ahLst/>
              <a:cxnLst/>
              <a:rect l="l" t="t" r="r" b="b"/>
              <a:pathLst>
                <a:path w="171450" h="10160">
                  <a:moveTo>
                    <a:pt x="0" y="0"/>
                  </a:moveTo>
                  <a:lnTo>
                    <a:pt x="171450" y="9905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58683" y="4670310"/>
              <a:ext cx="5837555" cy="1476375"/>
            </a:xfrm>
            <a:custGeom>
              <a:avLst/>
              <a:gdLst/>
              <a:ahLst/>
              <a:cxnLst/>
              <a:rect l="l" t="t" r="r" b="b"/>
              <a:pathLst>
                <a:path w="5837555" h="1476375">
                  <a:moveTo>
                    <a:pt x="0" y="1475994"/>
                  </a:moveTo>
                  <a:lnTo>
                    <a:pt x="171450" y="1427988"/>
                  </a:lnTo>
                  <a:lnTo>
                    <a:pt x="342900" y="1389888"/>
                  </a:lnTo>
                  <a:lnTo>
                    <a:pt x="514350" y="1332738"/>
                  </a:lnTo>
                  <a:lnTo>
                    <a:pt x="685800" y="1304544"/>
                  </a:lnTo>
                  <a:lnTo>
                    <a:pt x="857250" y="1304544"/>
                  </a:lnTo>
                  <a:lnTo>
                    <a:pt x="1028700" y="1275588"/>
                  </a:lnTo>
                  <a:lnTo>
                    <a:pt x="1200150" y="1304544"/>
                  </a:lnTo>
                  <a:lnTo>
                    <a:pt x="1371600" y="1256538"/>
                  </a:lnTo>
                  <a:lnTo>
                    <a:pt x="1543050" y="1180338"/>
                  </a:lnTo>
                  <a:lnTo>
                    <a:pt x="1714500" y="1133094"/>
                  </a:lnTo>
                  <a:lnTo>
                    <a:pt x="1885188" y="1085850"/>
                  </a:lnTo>
                  <a:lnTo>
                    <a:pt x="2056638" y="1047750"/>
                  </a:lnTo>
                  <a:lnTo>
                    <a:pt x="2228088" y="999744"/>
                  </a:lnTo>
                  <a:lnTo>
                    <a:pt x="2399538" y="952500"/>
                  </a:lnTo>
                  <a:lnTo>
                    <a:pt x="2570988" y="923544"/>
                  </a:lnTo>
                  <a:lnTo>
                    <a:pt x="2742438" y="923544"/>
                  </a:lnTo>
                  <a:lnTo>
                    <a:pt x="2923032" y="876300"/>
                  </a:lnTo>
                  <a:lnTo>
                    <a:pt x="3094494" y="838200"/>
                  </a:lnTo>
                  <a:lnTo>
                    <a:pt x="3265944" y="781050"/>
                  </a:lnTo>
                  <a:lnTo>
                    <a:pt x="3437394" y="742950"/>
                  </a:lnTo>
                  <a:lnTo>
                    <a:pt x="3608844" y="675894"/>
                  </a:lnTo>
                  <a:lnTo>
                    <a:pt x="3780294" y="609600"/>
                  </a:lnTo>
                  <a:lnTo>
                    <a:pt x="3951744" y="533400"/>
                  </a:lnTo>
                  <a:lnTo>
                    <a:pt x="4123194" y="448056"/>
                  </a:lnTo>
                  <a:lnTo>
                    <a:pt x="4294644" y="371856"/>
                  </a:lnTo>
                  <a:lnTo>
                    <a:pt x="4466094" y="342900"/>
                  </a:lnTo>
                  <a:lnTo>
                    <a:pt x="4637544" y="314706"/>
                  </a:lnTo>
                  <a:lnTo>
                    <a:pt x="4808994" y="257556"/>
                  </a:lnTo>
                  <a:lnTo>
                    <a:pt x="4979682" y="190500"/>
                  </a:lnTo>
                  <a:lnTo>
                    <a:pt x="5151132" y="124206"/>
                  </a:lnTo>
                  <a:lnTo>
                    <a:pt x="5322582" y="57150"/>
                  </a:lnTo>
                  <a:lnTo>
                    <a:pt x="5494032" y="9906"/>
                  </a:lnTo>
                  <a:lnTo>
                    <a:pt x="5665482" y="0"/>
                  </a:lnTo>
                  <a:lnTo>
                    <a:pt x="5836932" y="28956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87233" y="5936754"/>
              <a:ext cx="1457325" cy="210185"/>
            </a:xfrm>
            <a:custGeom>
              <a:avLst/>
              <a:gdLst/>
              <a:ahLst/>
              <a:cxnLst/>
              <a:rect l="l" t="t" r="r" b="b"/>
              <a:pathLst>
                <a:path w="1457325" h="210185">
                  <a:moveTo>
                    <a:pt x="200406" y="180594"/>
                  </a:moveTo>
                  <a:lnTo>
                    <a:pt x="171450" y="180594"/>
                  </a:lnTo>
                  <a:lnTo>
                    <a:pt x="0" y="171462"/>
                  </a:lnTo>
                  <a:lnTo>
                    <a:pt x="0" y="199656"/>
                  </a:lnTo>
                  <a:lnTo>
                    <a:pt x="171450" y="209562"/>
                  </a:lnTo>
                  <a:lnTo>
                    <a:pt x="200406" y="209550"/>
                  </a:lnTo>
                  <a:lnTo>
                    <a:pt x="200406" y="180594"/>
                  </a:lnTo>
                  <a:close/>
                </a:path>
                <a:path w="1457325" h="210185">
                  <a:moveTo>
                    <a:pt x="514350" y="161544"/>
                  </a:moveTo>
                  <a:lnTo>
                    <a:pt x="342900" y="180594"/>
                  </a:lnTo>
                  <a:lnTo>
                    <a:pt x="314706" y="180594"/>
                  </a:lnTo>
                  <a:lnTo>
                    <a:pt x="314706" y="209550"/>
                  </a:lnTo>
                  <a:lnTo>
                    <a:pt x="342900" y="209550"/>
                  </a:lnTo>
                  <a:lnTo>
                    <a:pt x="514350" y="190500"/>
                  </a:lnTo>
                  <a:lnTo>
                    <a:pt x="514350" y="161544"/>
                  </a:lnTo>
                  <a:close/>
                </a:path>
                <a:path w="1457325" h="210185">
                  <a:moveTo>
                    <a:pt x="829056" y="123444"/>
                  </a:moveTo>
                  <a:lnTo>
                    <a:pt x="819150" y="95250"/>
                  </a:lnTo>
                  <a:lnTo>
                    <a:pt x="676656" y="123444"/>
                  </a:lnTo>
                  <a:lnTo>
                    <a:pt x="677125" y="124955"/>
                  </a:lnTo>
                  <a:lnTo>
                    <a:pt x="628650" y="133350"/>
                  </a:lnTo>
                  <a:lnTo>
                    <a:pt x="628650" y="161544"/>
                  </a:lnTo>
                  <a:lnTo>
                    <a:pt x="685800" y="152400"/>
                  </a:lnTo>
                  <a:lnTo>
                    <a:pt x="829056" y="123444"/>
                  </a:lnTo>
                  <a:close/>
                </a:path>
                <a:path w="1457325" h="210185">
                  <a:moveTo>
                    <a:pt x="1028700" y="76200"/>
                  </a:moveTo>
                  <a:lnTo>
                    <a:pt x="1018794" y="47244"/>
                  </a:lnTo>
                  <a:lnTo>
                    <a:pt x="933450" y="66294"/>
                  </a:lnTo>
                  <a:lnTo>
                    <a:pt x="942594" y="95250"/>
                  </a:lnTo>
                  <a:lnTo>
                    <a:pt x="1028700" y="76200"/>
                  </a:lnTo>
                  <a:close/>
                </a:path>
                <a:path w="1457325" h="210185">
                  <a:moveTo>
                    <a:pt x="1143000" y="38100"/>
                  </a:moveTo>
                  <a:lnTo>
                    <a:pt x="1028700" y="47244"/>
                  </a:lnTo>
                  <a:lnTo>
                    <a:pt x="1028700" y="76200"/>
                  </a:lnTo>
                  <a:lnTo>
                    <a:pt x="1143000" y="66294"/>
                  </a:lnTo>
                  <a:lnTo>
                    <a:pt x="1143000" y="38100"/>
                  </a:lnTo>
                  <a:close/>
                </a:path>
                <a:path w="1457325" h="210185">
                  <a:moveTo>
                    <a:pt x="1456944" y="28194"/>
                  </a:moveTo>
                  <a:lnTo>
                    <a:pt x="1447800" y="0"/>
                  </a:lnTo>
                  <a:lnTo>
                    <a:pt x="1361694" y="19050"/>
                  </a:lnTo>
                  <a:lnTo>
                    <a:pt x="1361960" y="19824"/>
                  </a:lnTo>
                  <a:lnTo>
                    <a:pt x="1257300" y="28194"/>
                  </a:lnTo>
                  <a:lnTo>
                    <a:pt x="1257300" y="57150"/>
                  </a:lnTo>
                  <a:lnTo>
                    <a:pt x="1371600" y="47244"/>
                  </a:lnTo>
                  <a:lnTo>
                    <a:pt x="1456944" y="2819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9333" y="5831598"/>
              <a:ext cx="199643" cy="10515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4227" y="5727204"/>
              <a:ext cx="209549" cy="9524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8171" y="5631954"/>
              <a:ext cx="209550" cy="86106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2877" y="5527560"/>
              <a:ext cx="209550" cy="95250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4396727" y="5489460"/>
              <a:ext cx="200025" cy="47625"/>
            </a:xfrm>
            <a:custGeom>
              <a:avLst/>
              <a:gdLst/>
              <a:ahLst/>
              <a:cxnLst/>
              <a:rect l="l" t="t" r="r" b="b"/>
              <a:pathLst>
                <a:path w="200025" h="47625">
                  <a:moveTo>
                    <a:pt x="199644" y="0"/>
                  </a:moveTo>
                  <a:lnTo>
                    <a:pt x="104394" y="9144"/>
                  </a:lnTo>
                  <a:lnTo>
                    <a:pt x="0" y="19050"/>
                  </a:lnTo>
                  <a:lnTo>
                    <a:pt x="0" y="47244"/>
                  </a:lnTo>
                  <a:lnTo>
                    <a:pt x="104394" y="38100"/>
                  </a:lnTo>
                  <a:lnTo>
                    <a:pt x="199644" y="28194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671" y="5441454"/>
              <a:ext cx="199644" cy="67056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5024615" y="5279910"/>
              <a:ext cx="1143000" cy="161925"/>
            </a:xfrm>
            <a:custGeom>
              <a:avLst/>
              <a:gdLst/>
              <a:ahLst/>
              <a:cxnLst/>
              <a:rect l="l" t="t" r="r" b="b"/>
              <a:pathLst>
                <a:path w="1143000" h="161925">
                  <a:moveTo>
                    <a:pt x="200406" y="133350"/>
                  </a:moveTo>
                  <a:lnTo>
                    <a:pt x="190500" y="104394"/>
                  </a:lnTo>
                  <a:lnTo>
                    <a:pt x="162306" y="114300"/>
                  </a:lnTo>
                  <a:lnTo>
                    <a:pt x="162623" y="115290"/>
                  </a:lnTo>
                  <a:lnTo>
                    <a:pt x="0" y="133350"/>
                  </a:lnTo>
                  <a:lnTo>
                    <a:pt x="0" y="161544"/>
                  </a:lnTo>
                  <a:lnTo>
                    <a:pt x="171450" y="142494"/>
                  </a:lnTo>
                  <a:lnTo>
                    <a:pt x="200406" y="133350"/>
                  </a:lnTo>
                  <a:close/>
                </a:path>
                <a:path w="1143000" h="161925">
                  <a:moveTo>
                    <a:pt x="514350" y="57150"/>
                  </a:moveTo>
                  <a:lnTo>
                    <a:pt x="342900" y="85344"/>
                  </a:lnTo>
                  <a:lnTo>
                    <a:pt x="314706" y="85344"/>
                  </a:lnTo>
                  <a:lnTo>
                    <a:pt x="314706" y="114300"/>
                  </a:lnTo>
                  <a:lnTo>
                    <a:pt x="342900" y="114300"/>
                  </a:lnTo>
                  <a:lnTo>
                    <a:pt x="514350" y="85344"/>
                  </a:lnTo>
                  <a:lnTo>
                    <a:pt x="514350" y="57150"/>
                  </a:lnTo>
                  <a:close/>
                </a:path>
                <a:path w="1143000" h="161925">
                  <a:moveTo>
                    <a:pt x="828294" y="28194"/>
                  </a:moveTo>
                  <a:lnTo>
                    <a:pt x="685800" y="47244"/>
                  </a:lnTo>
                  <a:lnTo>
                    <a:pt x="628650" y="47244"/>
                  </a:lnTo>
                  <a:lnTo>
                    <a:pt x="628650" y="76200"/>
                  </a:lnTo>
                  <a:lnTo>
                    <a:pt x="685800" y="76200"/>
                  </a:lnTo>
                  <a:lnTo>
                    <a:pt x="828294" y="57150"/>
                  </a:lnTo>
                  <a:lnTo>
                    <a:pt x="828294" y="28194"/>
                  </a:lnTo>
                  <a:close/>
                </a:path>
                <a:path w="1143000" h="161925">
                  <a:moveTo>
                    <a:pt x="1143000" y="0"/>
                  </a:moveTo>
                  <a:lnTo>
                    <a:pt x="1028700" y="0"/>
                  </a:lnTo>
                  <a:lnTo>
                    <a:pt x="942594" y="9144"/>
                  </a:lnTo>
                  <a:lnTo>
                    <a:pt x="942594" y="38100"/>
                  </a:lnTo>
                  <a:lnTo>
                    <a:pt x="1028700" y="28194"/>
                  </a:lnTo>
                  <a:lnTo>
                    <a:pt x="1143000" y="2819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915" y="5289054"/>
              <a:ext cx="209549" cy="67055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6595859" y="5356110"/>
              <a:ext cx="1010285" cy="276225"/>
            </a:xfrm>
            <a:custGeom>
              <a:avLst/>
              <a:gdLst/>
              <a:ahLst/>
              <a:cxnLst/>
              <a:rect l="l" t="t" r="r" b="b"/>
              <a:pathLst>
                <a:path w="1010284" h="276225">
                  <a:moveTo>
                    <a:pt x="199644" y="9144"/>
                  </a:moveTo>
                  <a:lnTo>
                    <a:pt x="142494" y="9144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2494" y="38100"/>
                  </a:lnTo>
                  <a:lnTo>
                    <a:pt x="199644" y="38100"/>
                  </a:lnTo>
                  <a:lnTo>
                    <a:pt x="199644" y="9144"/>
                  </a:lnTo>
                  <a:close/>
                </a:path>
                <a:path w="1010284" h="276225">
                  <a:moveTo>
                    <a:pt x="514362" y="19050"/>
                  </a:moveTo>
                  <a:lnTo>
                    <a:pt x="485406" y="19050"/>
                  </a:lnTo>
                  <a:lnTo>
                    <a:pt x="313956" y="9144"/>
                  </a:lnTo>
                  <a:lnTo>
                    <a:pt x="313956" y="38100"/>
                  </a:lnTo>
                  <a:lnTo>
                    <a:pt x="485406" y="47244"/>
                  </a:lnTo>
                  <a:lnTo>
                    <a:pt x="514362" y="47244"/>
                  </a:lnTo>
                  <a:lnTo>
                    <a:pt x="514362" y="19050"/>
                  </a:lnTo>
                  <a:close/>
                </a:path>
                <a:path w="1010284" h="276225">
                  <a:moveTo>
                    <a:pt x="656856" y="38100"/>
                  </a:moveTo>
                  <a:lnTo>
                    <a:pt x="628662" y="38100"/>
                  </a:lnTo>
                  <a:lnTo>
                    <a:pt x="628662" y="66294"/>
                  </a:lnTo>
                  <a:lnTo>
                    <a:pt x="656856" y="66294"/>
                  </a:lnTo>
                  <a:lnTo>
                    <a:pt x="656856" y="38100"/>
                  </a:lnTo>
                  <a:close/>
                </a:path>
                <a:path w="1010284" h="276225">
                  <a:moveTo>
                    <a:pt x="828306" y="114300"/>
                  </a:moveTo>
                  <a:lnTo>
                    <a:pt x="666762" y="38100"/>
                  </a:lnTo>
                  <a:lnTo>
                    <a:pt x="656856" y="66294"/>
                  </a:lnTo>
                  <a:lnTo>
                    <a:pt x="819162" y="142494"/>
                  </a:lnTo>
                  <a:lnTo>
                    <a:pt x="828306" y="114300"/>
                  </a:lnTo>
                  <a:close/>
                </a:path>
                <a:path w="1010284" h="276225">
                  <a:moveTo>
                    <a:pt x="1009662" y="256794"/>
                  </a:moveTo>
                  <a:lnTo>
                    <a:pt x="923556" y="190500"/>
                  </a:lnTo>
                  <a:lnTo>
                    <a:pt x="904506" y="209550"/>
                  </a:lnTo>
                  <a:lnTo>
                    <a:pt x="990612" y="275844"/>
                  </a:lnTo>
                  <a:lnTo>
                    <a:pt x="1009662" y="256794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87233" y="3071621"/>
              <a:ext cx="6009005" cy="3103245"/>
            </a:xfrm>
            <a:custGeom>
              <a:avLst/>
              <a:gdLst/>
              <a:ahLst/>
              <a:cxnLst/>
              <a:rect l="l" t="t" r="r" b="b"/>
              <a:pathLst>
                <a:path w="6009005" h="3103245">
                  <a:moveTo>
                    <a:pt x="57150" y="3064789"/>
                  </a:moveTo>
                  <a:lnTo>
                    <a:pt x="0" y="3055645"/>
                  </a:lnTo>
                  <a:lnTo>
                    <a:pt x="0" y="3083839"/>
                  </a:lnTo>
                  <a:lnTo>
                    <a:pt x="57150" y="3093745"/>
                  </a:lnTo>
                  <a:lnTo>
                    <a:pt x="57150" y="3064789"/>
                  </a:lnTo>
                  <a:close/>
                </a:path>
                <a:path w="6009005" h="3103245">
                  <a:moveTo>
                    <a:pt x="228600" y="3064789"/>
                  </a:moveTo>
                  <a:lnTo>
                    <a:pt x="171450" y="3074695"/>
                  </a:lnTo>
                  <a:lnTo>
                    <a:pt x="171450" y="3102889"/>
                  </a:lnTo>
                  <a:lnTo>
                    <a:pt x="228600" y="3093745"/>
                  </a:lnTo>
                  <a:lnTo>
                    <a:pt x="228600" y="3064789"/>
                  </a:lnTo>
                  <a:close/>
                </a:path>
                <a:path w="6009005" h="3103245">
                  <a:moveTo>
                    <a:pt x="400050" y="3064789"/>
                  </a:moveTo>
                  <a:lnTo>
                    <a:pt x="390906" y="3036595"/>
                  </a:lnTo>
                  <a:lnTo>
                    <a:pt x="333756" y="3055645"/>
                  </a:lnTo>
                  <a:lnTo>
                    <a:pt x="342900" y="3083839"/>
                  </a:lnTo>
                  <a:lnTo>
                    <a:pt x="400050" y="3064789"/>
                  </a:lnTo>
                  <a:close/>
                </a:path>
                <a:path w="6009005" h="3103245">
                  <a:moveTo>
                    <a:pt x="571500" y="2998482"/>
                  </a:moveTo>
                  <a:lnTo>
                    <a:pt x="552450" y="2969526"/>
                  </a:lnTo>
                  <a:lnTo>
                    <a:pt x="505206" y="2998482"/>
                  </a:lnTo>
                  <a:lnTo>
                    <a:pt x="524256" y="3026676"/>
                  </a:lnTo>
                  <a:lnTo>
                    <a:pt x="571500" y="2998482"/>
                  </a:lnTo>
                  <a:close/>
                </a:path>
                <a:path w="6009005" h="3103245">
                  <a:moveTo>
                    <a:pt x="723900" y="2931426"/>
                  </a:moveTo>
                  <a:lnTo>
                    <a:pt x="714756" y="2903232"/>
                  </a:lnTo>
                  <a:lnTo>
                    <a:pt x="676656" y="2912376"/>
                  </a:lnTo>
                  <a:lnTo>
                    <a:pt x="657606" y="2922282"/>
                  </a:lnTo>
                  <a:lnTo>
                    <a:pt x="666750" y="2950476"/>
                  </a:lnTo>
                  <a:lnTo>
                    <a:pt x="685800" y="2941332"/>
                  </a:lnTo>
                  <a:lnTo>
                    <a:pt x="723900" y="2931426"/>
                  </a:lnTo>
                  <a:close/>
                </a:path>
                <a:path w="6009005" h="3103245">
                  <a:moveTo>
                    <a:pt x="895350" y="2874276"/>
                  </a:moveTo>
                  <a:lnTo>
                    <a:pt x="876300" y="2855226"/>
                  </a:lnTo>
                  <a:lnTo>
                    <a:pt x="850531" y="2872638"/>
                  </a:lnTo>
                  <a:lnTo>
                    <a:pt x="848106" y="2865132"/>
                  </a:lnTo>
                  <a:lnTo>
                    <a:pt x="829056" y="2874276"/>
                  </a:lnTo>
                  <a:lnTo>
                    <a:pt x="838200" y="2903232"/>
                  </a:lnTo>
                  <a:lnTo>
                    <a:pt x="857250" y="2893326"/>
                  </a:lnTo>
                  <a:lnTo>
                    <a:pt x="852487" y="2878671"/>
                  </a:lnTo>
                  <a:lnTo>
                    <a:pt x="867156" y="2893326"/>
                  </a:lnTo>
                  <a:lnTo>
                    <a:pt x="895350" y="2874276"/>
                  </a:lnTo>
                  <a:close/>
                </a:path>
                <a:path w="6009005" h="3103245">
                  <a:moveTo>
                    <a:pt x="1047750" y="2769882"/>
                  </a:moveTo>
                  <a:lnTo>
                    <a:pt x="1028700" y="2750832"/>
                  </a:lnTo>
                  <a:lnTo>
                    <a:pt x="1018794" y="2759976"/>
                  </a:lnTo>
                  <a:lnTo>
                    <a:pt x="980694" y="2788932"/>
                  </a:lnTo>
                  <a:lnTo>
                    <a:pt x="999744" y="2807982"/>
                  </a:lnTo>
                  <a:lnTo>
                    <a:pt x="1037844" y="2779026"/>
                  </a:lnTo>
                  <a:lnTo>
                    <a:pt x="1047750" y="2769882"/>
                  </a:lnTo>
                  <a:close/>
                </a:path>
                <a:path w="6009005" h="3103245">
                  <a:moveTo>
                    <a:pt x="1190244" y="2674632"/>
                  </a:moveTo>
                  <a:lnTo>
                    <a:pt x="1171194" y="2655582"/>
                  </a:lnTo>
                  <a:lnTo>
                    <a:pt x="1123950" y="2693682"/>
                  </a:lnTo>
                  <a:lnTo>
                    <a:pt x="1143000" y="2712732"/>
                  </a:lnTo>
                  <a:lnTo>
                    <a:pt x="1190244" y="2674632"/>
                  </a:lnTo>
                  <a:close/>
                </a:path>
                <a:path w="6009005" h="3103245">
                  <a:moveTo>
                    <a:pt x="1333500" y="2579382"/>
                  </a:moveTo>
                  <a:lnTo>
                    <a:pt x="1314450" y="2551188"/>
                  </a:lnTo>
                  <a:lnTo>
                    <a:pt x="1266444" y="2579382"/>
                  </a:lnTo>
                  <a:lnTo>
                    <a:pt x="1285494" y="2608338"/>
                  </a:lnTo>
                  <a:lnTo>
                    <a:pt x="1333500" y="2579382"/>
                  </a:lnTo>
                  <a:close/>
                </a:path>
                <a:path w="6009005" h="3103245">
                  <a:moveTo>
                    <a:pt x="1466850" y="2465082"/>
                  </a:moveTo>
                  <a:lnTo>
                    <a:pt x="1447800" y="2446032"/>
                  </a:lnTo>
                  <a:lnTo>
                    <a:pt x="1409700" y="2484132"/>
                  </a:lnTo>
                  <a:lnTo>
                    <a:pt x="1428750" y="2503182"/>
                  </a:lnTo>
                  <a:lnTo>
                    <a:pt x="1466850" y="2465082"/>
                  </a:lnTo>
                  <a:close/>
                </a:path>
                <a:path w="6009005" h="3103245">
                  <a:moveTo>
                    <a:pt x="1581150" y="2341638"/>
                  </a:moveTo>
                  <a:lnTo>
                    <a:pt x="1552194" y="2322588"/>
                  </a:lnTo>
                  <a:lnTo>
                    <a:pt x="1524000" y="2369832"/>
                  </a:lnTo>
                  <a:lnTo>
                    <a:pt x="1552194" y="2388882"/>
                  </a:lnTo>
                  <a:lnTo>
                    <a:pt x="1581150" y="2341638"/>
                  </a:lnTo>
                  <a:close/>
                </a:path>
                <a:path w="6009005" h="3103245">
                  <a:moveTo>
                    <a:pt x="1676400" y="2198382"/>
                  </a:moveTo>
                  <a:lnTo>
                    <a:pt x="1647444" y="2179332"/>
                  </a:lnTo>
                  <a:lnTo>
                    <a:pt x="1619250" y="2227338"/>
                  </a:lnTo>
                  <a:lnTo>
                    <a:pt x="1647444" y="2246388"/>
                  </a:lnTo>
                  <a:lnTo>
                    <a:pt x="1676400" y="2198382"/>
                  </a:lnTo>
                  <a:close/>
                </a:path>
                <a:path w="6009005" h="3103245">
                  <a:moveTo>
                    <a:pt x="1780794" y="2065794"/>
                  </a:moveTo>
                  <a:lnTo>
                    <a:pt x="1761744" y="2046744"/>
                  </a:lnTo>
                  <a:lnTo>
                    <a:pt x="1723644" y="2084082"/>
                  </a:lnTo>
                  <a:lnTo>
                    <a:pt x="1742694" y="2103132"/>
                  </a:lnTo>
                  <a:lnTo>
                    <a:pt x="1780794" y="2065794"/>
                  </a:lnTo>
                  <a:close/>
                </a:path>
                <a:path w="6009005" h="3103245">
                  <a:moveTo>
                    <a:pt x="1905000" y="1951507"/>
                  </a:moveTo>
                  <a:lnTo>
                    <a:pt x="1895094" y="1922551"/>
                  </a:lnTo>
                  <a:lnTo>
                    <a:pt x="1876044" y="1932457"/>
                  </a:lnTo>
                  <a:lnTo>
                    <a:pt x="1880997" y="1946554"/>
                  </a:lnTo>
                  <a:lnTo>
                    <a:pt x="1876044" y="1941601"/>
                  </a:lnTo>
                  <a:lnTo>
                    <a:pt x="1847850" y="1970557"/>
                  </a:lnTo>
                  <a:lnTo>
                    <a:pt x="1866900" y="1989607"/>
                  </a:lnTo>
                  <a:lnTo>
                    <a:pt x="1895094" y="1960651"/>
                  </a:lnTo>
                  <a:lnTo>
                    <a:pt x="1892122" y="1957692"/>
                  </a:lnTo>
                  <a:lnTo>
                    <a:pt x="1905000" y="1951507"/>
                  </a:lnTo>
                  <a:close/>
                </a:path>
                <a:path w="6009005" h="3103245">
                  <a:moveTo>
                    <a:pt x="2056638" y="1865388"/>
                  </a:moveTo>
                  <a:lnTo>
                    <a:pt x="2037588" y="1837194"/>
                  </a:lnTo>
                  <a:lnTo>
                    <a:pt x="1990344" y="1865388"/>
                  </a:lnTo>
                  <a:lnTo>
                    <a:pt x="2009394" y="1894344"/>
                  </a:lnTo>
                  <a:lnTo>
                    <a:pt x="2056638" y="1865388"/>
                  </a:lnTo>
                  <a:close/>
                </a:path>
                <a:path w="6009005" h="3103245">
                  <a:moveTo>
                    <a:pt x="2180844" y="1741957"/>
                  </a:moveTo>
                  <a:lnTo>
                    <a:pt x="2161794" y="1722907"/>
                  </a:lnTo>
                  <a:lnTo>
                    <a:pt x="2123694" y="1761007"/>
                  </a:lnTo>
                  <a:lnTo>
                    <a:pt x="2142744" y="1780057"/>
                  </a:lnTo>
                  <a:lnTo>
                    <a:pt x="2180844" y="1741957"/>
                  </a:lnTo>
                  <a:close/>
                </a:path>
                <a:path w="6009005" h="3103245">
                  <a:moveTo>
                    <a:pt x="2304288" y="1617738"/>
                  </a:moveTo>
                  <a:lnTo>
                    <a:pt x="2285238" y="1598688"/>
                  </a:lnTo>
                  <a:lnTo>
                    <a:pt x="2237994" y="1636788"/>
                  </a:lnTo>
                  <a:lnTo>
                    <a:pt x="2257044" y="1655838"/>
                  </a:lnTo>
                  <a:lnTo>
                    <a:pt x="2304288" y="1617738"/>
                  </a:lnTo>
                  <a:close/>
                </a:path>
                <a:path w="6009005" h="3103245">
                  <a:moveTo>
                    <a:pt x="2456688" y="1522501"/>
                  </a:moveTo>
                  <a:lnTo>
                    <a:pt x="2409444" y="1513357"/>
                  </a:lnTo>
                  <a:lnTo>
                    <a:pt x="2402103" y="1534223"/>
                  </a:lnTo>
                  <a:lnTo>
                    <a:pt x="2390394" y="1522501"/>
                  </a:lnTo>
                  <a:lnTo>
                    <a:pt x="2380488" y="1532407"/>
                  </a:lnTo>
                  <a:lnTo>
                    <a:pt x="2399538" y="1551457"/>
                  </a:lnTo>
                  <a:lnTo>
                    <a:pt x="2407742" y="1543253"/>
                  </a:lnTo>
                  <a:lnTo>
                    <a:pt x="2447544" y="1551457"/>
                  </a:lnTo>
                  <a:lnTo>
                    <a:pt x="2456688" y="1522501"/>
                  </a:lnTo>
                  <a:close/>
                </a:path>
                <a:path w="6009005" h="3103245">
                  <a:moveTo>
                    <a:pt x="2618994" y="1551457"/>
                  </a:moveTo>
                  <a:lnTo>
                    <a:pt x="2609088" y="1522501"/>
                  </a:lnTo>
                  <a:lnTo>
                    <a:pt x="2561894" y="1532394"/>
                  </a:lnTo>
                  <a:lnTo>
                    <a:pt x="2561844" y="1560601"/>
                  </a:lnTo>
                  <a:lnTo>
                    <a:pt x="2570988" y="1560601"/>
                  </a:lnTo>
                  <a:lnTo>
                    <a:pt x="2618994" y="1551457"/>
                  </a:lnTo>
                  <a:close/>
                </a:path>
                <a:path w="6009005" h="3103245">
                  <a:moveTo>
                    <a:pt x="2742438" y="1494294"/>
                  </a:moveTo>
                  <a:lnTo>
                    <a:pt x="2733294" y="1494294"/>
                  </a:lnTo>
                  <a:lnTo>
                    <a:pt x="2733294" y="1522501"/>
                  </a:lnTo>
                  <a:lnTo>
                    <a:pt x="2742438" y="1522501"/>
                  </a:lnTo>
                  <a:lnTo>
                    <a:pt x="2742438" y="1494294"/>
                  </a:lnTo>
                  <a:close/>
                </a:path>
                <a:path w="6009005" h="3103245">
                  <a:moveTo>
                    <a:pt x="2799588" y="1503451"/>
                  </a:moveTo>
                  <a:lnTo>
                    <a:pt x="2752344" y="1494307"/>
                  </a:lnTo>
                  <a:lnTo>
                    <a:pt x="2742438" y="1522501"/>
                  </a:lnTo>
                  <a:lnTo>
                    <a:pt x="2790444" y="1532407"/>
                  </a:lnTo>
                  <a:lnTo>
                    <a:pt x="2799588" y="1503451"/>
                  </a:lnTo>
                  <a:close/>
                </a:path>
                <a:path w="6009005" h="3103245">
                  <a:moveTo>
                    <a:pt x="2961894" y="1541538"/>
                  </a:moveTo>
                  <a:lnTo>
                    <a:pt x="2904744" y="1541538"/>
                  </a:lnTo>
                  <a:lnTo>
                    <a:pt x="2904744" y="1570494"/>
                  </a:lnTo>
                  <a:lnTo>
                    <a:pt x="2961894" y="1570494"/>
                  </a:lnTo>
                  <a:lnTo>
                    <a:pt x="2961894" y="1541538"/>
                  </a:lnTo>
                  <a:close/>
                </a:path>
                <a:path w="6009005" h="3103245">
                  <a:moveTo>
                    <a:pt x="3132582" y="1551457"/>
                  </a:moveTo>
                  <a:lnTo>
                    <a:pt x="3113532" y="1532407"/>
                  </a:lnTo>
                  <a:lnTo>
                    <a:pt x="3094482" y="1545285"/>
                  </a:lnTo>
                  <a:lnTo>
                    <a:pt x="3094482" y="1541538"/>
                  </a:lnTo>
                  <a:lnTo>
                    <a:pt x="3075432" y="1541538"/>
                  </a:lnTo>
                  <a:lnTo>
                    <a:pt x="3075432" y="1570494"/>
                  </a:lnTo>
                  <a:lnTo>
                    <a:pt x="3094482" y="1570494"/>
                  </a:lnTo>
                  <a:lnTo>
                    <a:pt x="3094482" y="1560601"/>
                  </a:lnTo>
                  <a:lnTo>
                    <a:pt x="3104388" y="1570507"/>
                  </a:lnTo>
                  <a:lnTo>
                    <a:pt x="3132582" y="1551457"/>
                  </a:lnTo>
                  <a:close/>
                </a:path>
                <a:path w="6009005" h="3103245">
                  <a:moveTo>
                    <a:pt x="3275838" y="1446288"/>
                  </a:moveTo>
                  <a:lnTo>
                    <a:pt x="3256788" y="1428000"/>
                  </a:lnTo>
                  <a:lnTo>
                    <a:pt x="3208782" y="1465338"/>
                  </a:lnTo>
                  <a:lnTo>
                    <a:pt x="3227832" y="1484388"/>
                  </a:lnTo>
                  <a:lnTo>
                    <a:pt x="3275838" y="1446288"/>
                  </a:lnTo>
                  <a:close/>
                </a:path>
                <a:path w="6009005" h="3103245">
                  <a:moveTo>
                    <a:pt x="3418332" y="1341894"/>
                  </a:moveTo>
                  <a:lnTo>
                    <a:pt x="3399282" y="1313700"/>
                  </a:lnTo>
                  <a:lnTo>
                    <a:pt x="3352038" y="1341894"/>
                  </a:lnTo>
                  <a:lnTo>
                    <a:pt x="3371088" y="1370850"/>
                  </a:lnTo>
                  <a:lnTo>
                    <a:pt x="3418332" y="1341894"/>
                  </a:lnTo>
                  <a:close/>
                </a:path>
                <a:path w="6009005" h="3103245">
                  <a:moveTo>
                    <a:pt x="3561588" y="1265694"/>
                  </a:moveTo>
                  <a:lnTo>
                    <a:pt x="3551682" y="1237500"/>
                  </a:lnTo>
                  <a:lnTo>
                    <a:pt x="3504438" y="1256550"/>
                  </a:lnTo>
                  <a:lnTo>
                    <a:pt x="3513582" y="1284744"/>
                  </a:lnTo>
                  <a:lnTo>
                    <a:pt x="3561588" y="1265694"/>
                  </a:lnTo>
                  <a:close/>
                </a:path>
                <a:path w="6009005" h="3103245">
                  <a:moveTo>
                    <a:pt x="3733038" y="1208544"/>
                  </a:moveTo>
                  <a:lnTo>
                    <a:pt x="3675888" y="1208544"/>
                  </a:lnTo>
                  <a:lnTo>
                    <a:pt x="3675888" y="1237500"/>
                  </a:lnTo>
                  <a:lnTo>
                    <a:pt x="3733038" y="1237500"/>
                  </a:lnTo>
                  <a:lnTo>
                    <a:pt x="3733038" y="1208544"/>
                  </a:lnTo>
                  <a:close/>
                </a:path>
                <a:path w="6009005" h="3103245">
                  <a:moveTo>
                    <a:pt x="3866388" y="1132344"/>
                  </a:moveTo>
                  <a:lnTo>
                    <a:pt x="3847338" y="1113294"/>
                  </a:lnTo>
                  <a:lnTo>
                    <a:pt x="3818382" y="1151394"/>
                  </a:lnTo>
                  <a:lnTo>
                    <a:pt x="3837432" y="1170444"/>
                  </a:lnTo>
                  <a:lnTo>
                    <a:pt x="3866388" y="1132344"/>
                  </a:lnTo>
                  <a:close/>
                </a:path>
                <a:path w="6009005" h="3103245">
                  <a:moveTo>
                    <a:pt x="3980688" y="998994"/>
                  </a:moveTo>
                  <a:lnTo>
                    <a:pt x="3961638" y="979944"/>
                  </a:lnTo>
                  <a:lnTo>
                    <a:pt x="3942588" y="998994"/>
                  </a:lnTo>
                  <a:lnTo>
                    <a:pt x="3923538" y="1018044"/>
                  </a:lnTo>
                  <a:lnTo>
                    <a:pt x="3942588" y="1037094"/>
                  </a:lnTo>
                  <a:lnTo>
                    <a:pt x="3961638" y="1018044"/>
                  </a:lnTo>
                  <a:lnTo>
                    <a:pt x="3980688" y="998994"/>
                  </a:lnTo>
                  <a:close/>
                </a:path>
                <a:path w="6009005" h="3103245">
                  <a:moveTo>
                    <a:pt x="4094226" y="865644"/>
                  </a:moveTo>
                  <a:lnTo>
                    <a:pt x="4075938" y="846594"/>
                  </a:lnTo>
                  <a:lnTo>
                    <a:pt x="4037838" y="884694"/>
                  </a:lnTo>
                  <a:lnTo>
                    <a:pt x="4056888" y="903744"/>
                  </a:lnTo>
                  <a:lnTo>
                    <a:pt x="4094226" y="865644"/>
                  </a:lnTo>
                  <a:close/>
                </a:path>
                <a:path w="6009005" h="3103245">
                  <a:moveTo>
                    <a:pt x="4227576" y="752106"/>
                  </a:moveTo>
                  <a:lnTo>
                    <a:pt x="4208526" y="723150"/>
                  </a:lnTo>
                  <a:lnTo>
                    <a:pt x="4161282" y="752106"/>
                  </a:lnTo>
                  <a:lnTo>
                    <a:pt x="4180332" y="780300"/>
                  </a:lnTo>
                  <a:lnTo>
                    <a:pt x="4227576" y="752106"/>
                  </a:lnTo>
                  <a:close/>
                </a:path>
                <a:path w="6009005" h="3103245">
                  <a:moveTo>
                    <a:pt x="4360926" y="637806"/>
                  </a:moveTo>
                  <a:lnTo>
                    <a:pt x="4341876" y="618756"/>
                  </a:lnTo>
                  <a:lnTo>
                    <a:pt x="4303776" y="666000"/>
                  </a:lnTo>
                  <a:lnTo>
                    <a:pt x="4322826" y="685050"/>
                  </a:lnTo>
                  <a:lnTo>
                    <a:pt x="4360926" y="637806"/>
                  </a:lnTo>
                  <a:close/>
                </a:path>
                <a:path w="6009005" h="3103245">
                  <a:moveTo>
                    <a:pt x="4485132" y="504456"/>
                  </a:moveTo>
                  <a:lnTo>
                    <a:pt x="4466082" y="504456"/>
                  </a:lnTo>
                  <a:lnTo>
                    <a:pt x="4466082" y="523506"/>
                  </a:lnTo>
                  <a:lnTo>
                    <a:pt x="4456176" y="513600"/>
                  </a:lnTo>
                  <a:lnTo>
                    <a:pt x="4427982" y="542556"/>
                  </a:lnTo>
                  <a:lnTo>
                    <a:pt x="4447032" y="561606"/>
                  </a:lnTo>
                  <a:lnTo>
                    <a:pt x="4475226" y="532650"/>
                  </a:lnTo>
                  <a:lnTo>
                    <a:pt x="4485132" y="532650"/>
                  </a:lnTo>
                  <a:lnTo>
                    <a:pt x="4485132" y="504456"/>
                  </a:lnTo>
                  <a:close/>
                </a:path>
                <a:path w="6009005" h="3103245">
                  <a:moveTo>
                    <a:pt x="4637532" y="504456"/>
                  </a:moveTo>
                  <a:lnTo>
                    <a:pt x="4599432" y="504456"/>
                  </a:lnTo>
                  <a:lnTo>
                    <a:pt x="4599432" y="532650"/>
                  </a:lnTo>
                  <a:lnTo>
                    <a:pt x="4637532" y="532650"/>
                  </a:lnTo>
                  <a:lnTo>
                    <a:pt x="4637532" y="504456"/>
                  </a:lnTo>
                  <a:close/>
                </a:path>
                <a:path w="6009005" h="3103245">
                  <a:moveTo>
                    <a:pt x="4665726" y="513600"/>
                  </a:moveTo>
                  <a:lnTo>
                    <a:pt x="4646676" y="504456"/>
                  </a:lnTo>
                  <a:lnTo>
                    <a:pt x="4637532" y="532650"/>
                  </a:lnTo>
                  <a:lnTo>
                    <a:pt x="4656582" y="542556"/>
                  </a:lnTo>
                  <a:lnTo>
                    <a:pt x="4665726" y="513600"/>
                  </a:lnTo>
                  <a:close/>
                </a:path>
                <a:path w="6009005" h="3103245">
                  <a:moveTo>
                    <a:pt x="4808982" y="599706"/>
                  </a:moveTo>
                  <a:lnTo>
                    <a:pt x="4760976" y="570750"/>
                  </a:lnTo>
                  <a:lnTo>
                    <a:pt x="4741926" y="599706"/>
                  </a:lnTo>
                  <a:lnTo>
                    <a:pt x="4789932" y="627900"/>
                  </a:lnTo>
                  <a:lnTo>
                    <a:pt x="4808982" y="599706"/>
                  </a:lnTo>
                  <a:close/>
                </a:path>
                <a:path w="6009005" h="3103245">
                  <a:moveTo>
                    <a:pt x="4961382" y="542556"/>
                  </a:moveTo>
                  <a:lnTo>
                    <a:pt x="4942332" y="523506"/>
                  </a:lnTo>
                  <a:lnTo>
                    <a:pt x="4885182" y="561606"/>
                  </a:lnTo>
                  <a:lnTo>
                    <a:pt x="4904232" y="580656"/>
                  </a:lnTo>
                  <a:lnTo>
                    <a:pt x="4961382" y="542556"/>
                  </a:lnTo>
                  <a:close/>
                </a:path>
                <a:path w="6009005" h="3103245">
                  <a:moveTo>
                    <a:pt x="5075682" y="418350"/>
                  </a:moveTo>
                  <a:lnTo>
                    <a:pt x="5056632" y="399300"/>
                  </a:lnTo>
                  <a:lnTo>
                    <a:pt x="5018532" y="447306"/>
                  </a:lnTo>
                  <a:lnTo>
                    <a:pt x="5037582" y="466356"/>
                  </a:lnTo>
                  <a:lnTo>
                    <a:pt x="5075682" y="418350"/>
                  </a:lnTo>
                  <a:close/>
                </a:path>
                <a:path w="6009005" h="3103245">
                  <a:moveTo>
                    <a:pt x="5189220" y="285000"/>
                  </a:moveTo>
                  <a:lnTo>
                    <a:pt x="5170170" y="265950"/>
                  </a:lnTo>
                  <a:lnTo>
                    <a:pt x="5141976" y="304050"/>
                  </a:lnTo>
                  <a:lnTo>
                    <a:pt x="5132070" y="313956"/>
                  </a:lnTo>
                  <a:lnTo>
                    <a:pt x="5151120" y="333006"/>
                  </a:lnTo>
                  <a:lnTo>
                    <a:pt x="5161026" y="323100"/>
                  </a:lnTo>
                  <a:lnTo>
                    <a:pt x="5189220" y="285000"/>
                  </a:lnTo>
                  <a:close/>
                </a:path>
                <a:path w="6009005" h="3103245">
                  <a:moveTo>
                    <a:pt x="5303532" y="152400"/>
                  </a:moveTo>
                  <a:lnTo>
                    <a:pt x="5284482" y="133350"/>
                  </a:lnTo>
                  <a:lnTo>
                    <a:pt x="5246382" y="180594"/>
                  </a:lnTo>
                  <a:lnTo>
                    <a:pt x="5265432" y="199644"/>
                  </a:lnTo>
                  <a:lnTo>
                    <a:pt x="5303532" y="152400"/>
                  </a:lnTo>
                  <a:close/>
                </a:path>
                <a:path w="6009005" h="3103245">
                  <a:moveTo>
                    <a:pt x="5455932" y="76200"/>
                  </a:moveTo>
                  <a:lnTo>
                    <a:pt x="5446788" y="47244"/>
                  </a:lnTo>
                  <a:lnTo>
                    <a:pt x="5389638" y="66294"/>
                  </a:lnTo>
                  <a:lnTo>
                    <a:pt x="5398782" y="95250"/>
                  </a:lnTo>
                  <a:lnTo>
                    <a:pt x="5455932" y="76200"/>
                  </a:lnTo>
                  <a:close/>
                </a:path>
                <a:path w="6009005" h="3103245">
                  <a:moveTo>
                    <a:pt x="5627382" y="28194"/>
                  </a:moveTo>
                  <a:lnTo>
                    <a:pt x="5618238" y="0"/>
                  </a:lnTo>
                  <a:lnTo>
                    <a:pt x="5561088" y="19050"/>
                  </a:lnTo>
                  <a:lnTo>
                    <a:pt x="5570232" y="47244"/>
                  </a:lnTo>
                  <a:lnTo>
                    <a:pt x="5627382" y="28194"/>
                  </a:lnTo>
                  <a:close/>
                </a:path>
                <a:path w="6009005" h="3103245">
                  <a:moveTo>
                    <a:pt x="5770638" y="95250"/>
                  </a:moveTo>
                  <a:lnTo>
                    <a:pt x="5732538" y="57150"/>
                  </a:lnTo>
                  <a:lnTo>
                    <a:pt x="5713488" y="76200"/>
                  </a:lnTo>
                  <a:lnTo>
                    <a:pt x="5751588" y="114300"/>
                  </a:lnTo>
                  <a:lnTo>
                    <a:pt x="5770638" y="95250"/>
                  </a:lnTo>
                  <a:close/>
                </a:path>
                <a:path w="6009005" h="3103245">
                  <a:moveTo>
                    <a:pt x="5875032" y="237744"/>
                  </a:moveTo>
                  <a:lnTo>
                    <a:pt x="5855982" y="180594"/>
                  </a:lnTo>
                  <a:lnTo>
                    <a:pt x="5827788" y="189738"/>
                  </a:lnTo>
                  <a:lnTo>
                    <a:pt x="5846838" y="246888"/>
                  </a:lnTo>
                  <a:lnTo>
                    <a:pt x="5875032" y="237744"/>
                  </a:lnTo>
                  <a:close/>
                </a:path>
                <a:path w="6009005" h="3103245">
                  <a:moveTo>
                    <a:pt x="5923038" y="399300"/>
                  </a:moveTo>
                  <a:lnTo>
                    <a:pt x="5903988" y="342150"/>
                  </a:lnTo>
                  <a:lnTo>
                    <a:pt x="5875032" y="352056"/>
                  </a:lnTo>
                  <a:lnTo>
                    <a:pt x="5894082" y="409206"/>
                  </a:lnTo>
                  <a:lnTo>
                    <a:pt x="5923038" y="399300"/>
                  </a:lnTo>
                  <a:close/>
                </a:path>
                <a:path w="6009005" h="3103245">
                  <a:moveTo>
                    <a:pt x="5970282" y="570750"/>
                  </a:moveTo>
                  <a:lnTo>
                    <a:pt x="5951232" y="513600"/>
                  </a:lnTo>
                  <a:lnTo>
                    <a:pt x="5923038" y="523506"/>
                  </a:lnTo>
                  <a:lnTo>
                    <a:pt x="5942088" y="580656"/>
                  </a:lnTo>
                  <a:lnTo>
                    <a:pt x="5970282" y="570750"/>
                  </a:lnTo>
                  <a:close/>
                </a:path>
                <a:path w="6009005" h="3103245">
                  <a:moveTo>
                    <a:pt x="6008382" y="742200"/>
                  </a:moveTo>
                  <a:lnTo>
                    <a:pt x="5999238" y="685050"/>
                  </a:lnTo>
                  <a:lnTo>
                    <a:pt x="5970282" y="685050"/>
                  </a:lnTo>
                  <a:lnTo>
                    <a:pt x="5980188" y="742200"/>
                  </a:lnTo>
                  <a:lnTo>
                    <a:pt x="6008382" y="74220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587995" y="613944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587995" y="571044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87995" y="528219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587995" y="485319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587995" y="442494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587995" y="399594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587995" y="356769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587995" y="3138690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587995" y="271044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7726967" y="3641084"/>
            <a:ext cx="11887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Standard</a:t>
            </a:r>
            <a:r>
              <a:rPr dirty="0" sz="1400" spc="-20" b="1">
                <a:solidFill>
                  <a:srgbClr val="231F20"/>
                </a:solidFill>
                <a:latin typeface="Arial"/>
                <a:cs typeface="Arial"/>
              </a:rPr>
              <a:t> Mail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1" name="object 8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82" name="object 8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5</a:t>
            </a:r>
          </a:p>
        </p:txBody>
      </p:sp>
      <p:sp>
        <p:nvSpPr>
          <p:cNvPr id="68" name="object 68" descr=""/>
          <p:cNvSpPr txBox="1"/>
          <p:nvPr/>
        </p:nvSpPr>
        <p:spPr>
          <a:xfrm>
            <a:off x="5844802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987609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1995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121185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1990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3263993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1985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2406801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1980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549609" y="6308002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1975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727144" y="5393641"/>
            <a:ext cx="13366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First-</a:t>
            </a: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Class</a:t>
            </a:r>
            <a:r>
              <a:rPr dirty="0" sz="1400" spc="1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231F20"/>
                </a:solidFill>
                <a:latin typeface="Arial"/>
                <a:cs typeface="Arial"/>
              </a:rPr>
              <a:t>Mail </a:t>
            </a:r>
            <a:r>
              <a:rPr dirty="0" sz="1400" spc="-10" b="1">
                <a:solidFill>
                  <a:srgbClr val="231F20"/>
                </a:solidFill>
                <a:latin typeface="Arial"/>
                <a:cs typeface="Arial"/>
              </a:rPr>
              <a:t>volume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7727144" y="4575864"/>
            <a:ext cx="835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231F20"/>
                </a:solidFill>
                <a:latin typeface="Arial"/>
                <a:cs typeface="Arial"/>
              </a:rPr>
              <a:t>Real</a:t>
            </a:r>
            <a:r>
              <a:rPr dirty="0" sz="1400" spc="-25" b="1">
                <a:solidFill>
                  <a:srgbClr val="231F20"/>
                </a:solidFill>
                <a:latin typeface="Arial"/>
                <a:cs typeface="Arial"/>
              </a:rPr>
              <a:t> GDP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140188" y="2577051"/>
            <a:ext cx="321945" cy="3667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400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300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100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50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algn="r" marR="5715">
              <a:lnSpc>
                <a:spcPct val="100000"/>
              </a:lnSpc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701994" y="6308002"/>
            <a:ext cx="109474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7705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787" y="6826770"/>
            <a:ext cx="8941435" cy="412750"/>
          </a:xfrm>
          <a:prstGeom prst="rect">
            <a:avLst/>
          </a:prstGeom>
          <a:solidFill>
            <a:srgbClr val="C9DFF3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835"/>
              </a:spcBef>
              <a:tabLst>
                <a:tab pos="7077075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K;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Budget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	McKinsey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&amp;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Company</a:t>
            </a:r>
            <a:r>
              <a:rPr dirty="0" sz="1000" spc="36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baseline="2314" sz="180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r>
              <a:rPr dirty="0" baseline="2314" sz="1800" spc="494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solidFill>
                  <a:srgbClr val="231F20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952105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Retiree</a:t>
            </a:r>
            <a:r>
              <a:rPr dirty="0" spc="-65"/>
              <a:t> </a:t>
            </a:r>
            <a:r>
              <a:rPr dirty="0"/>
              <a:t>Health</a:t>
            </a:r>
            <a:r>
              <a:rPr dirty="0" spc="-65"/>
              <a:t> </a:t>
            </a:r>
            <a:r>
              <a:rPr dirty="0"/>
              <a:t>Benefit</a:t>
            </a:r>
            <a:r>
              <a:rPr dirty="0" spc="-65"/>
              <a:t> </a:t>
            </a:r>
            <a:r>
              <a:rPr dirty="0"/>
              <a:t>funding</a:t>
            </a:r>
            <a:r>
              <a:rPr dirty="0" spc="-65"/>
              <a:t> </a:t>
            </a:r>
            <a:r>
              <a:rPr dirty="0"/>
              <a:t>requirements</a:t>
            </a:r>
            <a:r>
              <a:rPr dirty="0" spc="-65"/>
              <a:t> </a:t>
            </a:r>
            <a:r>
              <a:rPr dirty="0"/>
              <a:t>are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significant</a:t>
            </a:r>
            <a:r>
              <a:rPr dirty="0" spc="-65"/>
              <a:t> </a:t>
            </a:r>
            <a:r>
              <a:rPr dirty="0" spc="-10"/>
              <a:t>burden, </a:t>
            </a:r>
            <a:r>
              <a:rPr dirty="0"/>
              <a:t>equal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12%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total</a:t>
            </a:r>
            <a:r>
              <a:rPr dirty="0" spc="-30"/>
              <a:t> </a:t>
            </a:r>
            <a:r>
              <a:rPr dirty="0"/>
              <a:t>revenue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20"/>
              <a:t>2010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06361" y="1608582"/>
            <a:ext cx="4222115" cy="4516755"/>
          </a:xfrm>
          <a:custGeom>
            <a:avLst/>
            <a:gdLst/>
            <a:ahLst/>
            <a:cxnLst/>
            <a:rect l="l" t="t" r="r" b="b"/>
            <a:pathLst>
              <a:path w="4222115" h="4516755">
                <a:moveTo>
                  <a:pt x="0" y="0"/>
                </a:moveTo>
                <a:lnTo>
                  <a:pt x="0" y="4516386"/>
                </a:lnTo>
                <a:lnTo>
                  <a:pt x="4221492" y="4516386"/>
                </a:lnTo>
                <a:lnTo>
                  <a:pt x="4221492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06361" y="1599057"/>
            <a:ext cx="4222115" cy="6324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461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430"/>
              </a:spcBef>
            </a:pP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RHB</a:t>
            </a:r>
            <a:r>
              <a:rPr dirty="0" sz="1700" spc="-4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payments,</a:t>
            </a:r>
            <a:r>
              <a:rPr dirty="0" sz="17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2006</a:t>
            </a:r>
            <a:r>
              <a:rPr dirty="0" sz="17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–</a:t>
            </a:r>
            <a:r>
              <a:rPr dirty="0" sz="17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2F67B1"/>
                </a:solidFill>
                <a:latin typeface="Arial"/>
                <a:cs typeface="Arial"/>
              </a:rPr>
              <a:t>2010</a:t>
            </a:r>
            <a:endParaRPr sz="17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</a:pPr>
            <a:r>
              <a:rPr dirty="0" sz="170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dirty="0" sz="1700" spc="-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solidFill>
                  <a:srgbClr val="939598"/>
                </a:solidFill>
                <a:latin typeface="Arial MT"/>
                <a:cs typeface="Arial MT"/>
              </a:rPr>
              <a:t>billion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56843" y="3450920"/>
            <a:ext cx="3912870" cy="1952625"/>
            <a:chOff x="756843" y="3450920"/>
            <a:chExt cx="3912870" cy="1952625"/>
          </a:xfrm>
        </p:grpSpPr>
        <p:sp>
          <p:nvSpPr>
            <p:cNvPr id="7" name="object 7" descr=""/>
            <p:cNvSpPr/>
            <p:nvPr/>
          </p:nvSpPr>
          <p:spPr>
            <a:xfrm>
              <a:off x="1656575" y="4969776"/>
              <a:ext cx="2884170" cy="419100"/>
            </a:xfrm>
            <a:custGeom>
              <a:avLst/>
              <a:gdLst/>
              <a:ahLst/>
              <a:cxnLst/>
              <a:rect l="l" t="t" r="r" b="b"/>
              <a:pathLst>
                <a:path w="2884170" h="419100">
                  <a:moveTo>
                    <a:pt x="552450" y="86106"/>
                  </a:moveTo>
                  <a:lnTo>
                    <a:pt x="0" y="86106"/>
                  </a:lnTo>
                  <a:lnTo>
                    <a:pt x="0" y="419100"/>
                  </a:lnTo>
                  <a:lnTo>
                    <a:pt x="552450" y="419100"/>
                  </a:lnTo>
                  <a:lnTo>
                    <a:pt x="552450" y="86106"/>
                  </a:lnTo>
                  <a:close/>
                </a:path>
                <a:path w="2884170" h="419100">
                  <a:moveTo>
                    <a:pt x="1332738" y="76200"/>
                  </a:moveTo>
                  <a:lnTo>
                    <a:pt x="771144" y="76200"/>
                  </a:lnTo>
                  <a:lnTo>
                    <a:pt x="771144" y="419100"/>
                  </a:lnTo>
                  <a:lnTo>
                    <a:pt x="1332738" y="419100"/>
                  </a:lnTo>
                  <a:lnTo>
                    <a:pt x="1332738" y="76200"/>
                  </a:lnTo>
                  <a:close/>
                </a:path>
                <a:path w="2884170" h="419100">
                  <a:moveTo>
                    <a:pt x="2103882" y="38100"/>
                  </a:moveTo>
                  <a:lnTo>
                    <a:pt x="1551432" y="38100"/>
                  </a:lnTo>
                  <a:lnTo>
                    <a:pt x="1551432" y="419100"/>
                  </a:lnTo>
                  <a:lnTo>
                    <a:pt x="2103882" y="419100"/>
                  </a:lnTo>
                  <a:lnTo>
                    <a:pt x="2103882" y="38100"/>
                  </a:lnTo>
                  <a:close/>
                </a:path>
                <a:path w="2884170" h="419100">
                  <a:moveTo>
                    <a:pt x="2884170" y="0"/>
                  </a:moveTo>
                  <a:lnTo>
                    <a:pt x="2322576" y="0"/>
                  </a:lnTo>
                  <a:lnTo>
                    <a:pt x="2322576" y="419100"/>
                  </a:lnTo>
                  <a:lnTo>
                    <a:pt x="2884170" y="419100"/>
                  </a:lnTo>
                  <a:lnTo>
                    <a:pt x="2884170" y="0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56575" y="3455682"/>
              <a:ext cx="552450" cy="1600200"/>
            </a:xfrm>
            <a:custGeom>
              <a:avLst/>
              <a:gdLst/>
              <a:ahLst/>
              <a:cxnLst/>
              <a:rect l="l" t="t" r="r" b="b"/>
              <a:pathLst>
                <a:path w="552450" h="1600200">
                  <a:moveTo>
                    <a:pt x="0" y="1600200"/>
                  </a:moveTo>
                  <a:lnTo>
                    <a:pt x="0" y="0"/>
                  </a:lnTo>
                  <a:lnTo>
                    <a:pt x="552450" y="0"/>
                  </a:lnTo>
                  <a:lnTo>
                    <a:pt x="552450" y="1600200"/>
                  </a:lnTo>
                  <a:lnTo>
                    <a:pt x="0" y="160020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56575" y="3455682"/>
              <a:ext cx="552450" cy="1600200"/>
            </a:xfrm>
            <a:custGeom>
              <a:avLst/>
              <a:gdLst/>
              <a:ahLst/>
              <a:cxnLst/>
              <a:rect l="l" t="t" r="r" b="b"/>
              <a:pathLst>
                <a:path w="552450" h="1600200">
                  <a:moveTo>
                    <a:pt x="0" y="1600200"/>
                  </a:moveTo>
                  <a:lnTo>
                    <a:pt x="0" y="0"/>
                  </a:lnTo>
                  <a:lnTo>
                    <a:pt x="552450" y="0"/>
                  </a:lnTo>
                  <a:lnTo>
                    <a:pt x="552450" y="1600200"/>
                  </a:lnTo>
                  <a:lnTo>
                    <a:pt x="0" y="160020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27719" y="3970032"/>
              <a:ext cx="561975" cy="1076325"/>
            </a:xfrm>
            <a:custGeom>
              <a:avLst/>
              <a:gdLst/>
              <a:ahLst/>
              <a:cxnLst/>
              <a:rect l="l" t="t" r="r" b="b"/>
              <a:pathLst>
                <a:path w="561975" h="1076325">
                  <a:moveTo>
                    <a:pt x="0" y="1075944"/>
                  </a:moveTo>
                  <a:lnTo>
                    <a:pt x="0" y="0"/>
                  </a:lnTo>
                  <a:lnTo>
                    <a:pt x="561594" y="0"/>
                  </a:lnTo>
                  <a:lnTo>
                    <a:pt x="561594" y="1075944"/>
                  </a:lnTo>
                  <a:lnTo>
                    <a:pt x="0" y="1075944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427719" y="3970032"/>
              <a:ext cx="561975" cy="1076325"/>
            </a:xfrm>
            <a:custGeom>
              <a:avLst/>
              <a:gdLst/>
              <a:ahLst/>
              <a:cxnLst/>
              <a:rect l="l" t="t" r="r" b="b"/>
              <a:pathLst>
                <a:path w="561975" h="1076325">
                  <a:moveTo>
                    <a:pt x="0" y="1075944"/>
                  </a:moveTo>
                  <a:lnTo>
                    <a:pt x="0" y="0"/>
                  </a:lnTo>
                  <a:lnTo>
                    <a:pt x="561594" y="0"/>
                  </a:lnTo>
                  <a:lnTo>
                    <a:pt x="561594" y="1075944"/>
                  </a:lnTo>
                  <a:lnTo>
                    <a:pt x="0" y="1075944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08007" y="4741176"/>
              <a:ext cx="552450" cy="266700"/>
            </a:xfrm>
            <a:custGeom>
              <a:avLst/>
              <a:gdLst/>
              <a:ahLst/>
              <a:cxnLst/>
              <a:rect l="l" t="t" r="r" b="b"/>
              <a:pathLst>
                <a:path w="552450" h="266700">
                  <a:moveTo>
                    <a:pt x="0" y="266700"/>
                  </a:moveTo>
                  <a:lnTo>
                    <a:pt x="0" y="0"/>
                  </a:lnTo>
                  <a:lnTo>
                    <a:pt x="552449" y="0"/>
                  </a:lnTo>
                  <a:lnTo>
                    <a:pt x="552449" y="2667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08007" y="4741176"/>
              <a:ext cx="552450" cy="266700"/>
            </a:xfrm>
            <a:custGeom>
              <a:avLst/>
              <a:gdLst/>
              <a:ahLst/>
              <a:cxnLst/>
              <a:rect l="l" t="t" r="r" b="b"/>
              <a:pathLst>
                <a:path w="552450" h="266700">
                  <a:moveTo>
                    <a:pt x="0" y="266700"/>
                  </a:moveTo>
                  <a:lnTo>
                    <a:pt x="0" y="0"/>
                  </a:lnTo>
                  <a:lnTo>
                    <a:pt x="552449" y="0"/>
                  </a:lnTo>
                  <a:lnTo>
                    <a:pt x="552449" y="266700"/>
                  </a:lnTo>
                  <a:lnTo>
                    <a:pt x="0" y="26670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79151" y="3912882"/>
              <a:ext cx="561975" cy="1057275"/>
            </a:xfrm>
            <a:custGeom>
              <a:avLst/>
              <a:gdLst/>
              <a:ahLst/>
              <a:cxnLst/>
              <a:rect l="l" t="t" r="r" b="b"/>
              <a:pathLst>
                <a:path w="561975" h="1057275">
                  <a:moveTo>
                    <a:pt x="0" y="1056894"/>
                  </a:moveTo>
                  <a:lnTo>
                    <a:pt x="0" y="0"/>
                  </a:lnTo>
                  <a:lnTo>
                    <a:pt x="561593" y="0"/>
                  </a:lnTo>
                  <a:lnTo>
                    <a:pt x="561593" y="1056894"/>
                  </a:lnTo>
                  <a:lnTo>
                    <a:pt x="0" y="1056894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79151" y="3912882"/>
              <a:ext cx="561975" cy="1057275"/>
            </a:xfrm>
            <a:custGeom>
              <a:avLst/>
              <a:gdLst/>
              <a:ahLst/>
              <a:cxnLst/>
              <a:rect l="l" t="t" r="r" b="b"/>
              <a:pathLst>
                <a:path w="561975" h="1057275">
                  <a:moveTo>
                    <a:pt x="0" y="1056894"/>
                  </a:moveTo>
                  <a:lnTo>
                    <a:pt x="0" y="0"/>
                  </a:lnTo>
                  <a:lnTo>
                    <a:pt x="561593" y="0"/>
                  </a:lnTo>
                  <a:lnTo>
                    <a:pt x="561593" y="1056894"/>
                  </a:lnTo>
                  <a:lnTo>
                    <a:pt x="0" y="1056894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1131" y="5388876"/>
              <a:ext cx="3884295" cy="0"/>
            </a:xfrm>
            <a:custGeom>
              <a:avLst/>
              <a:gdLst/>
              <a:ahLst/>
              <a:cxnLst/>
              <a:rect l="l" t="t" r="r" b="b"/>
              <a:pathLst>
                <a:path w="3884295" h="0">
                  <a:moveTo>
                    <a:pt x="0" y="0"/>
                  </a:moveTo>
                  <a:lnTo>
                    <a:pt x="3883926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656575" y="3455682"/>
            <a:ext cx="552450" cy="159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8.4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27719" y="3970032"/>
            <a:ext cx="561975" cy="108140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15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5"/>
              </a:spcBef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08007" y="4741176"/>
            <a:ext cx="55245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3985">
              <a:lnSpc>
                <a:spcPts val="1845"/>
              </a:lnSpc>
              <a:spcBef>
                <a:spcPts val="105"/>
              </a:spcBef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979151" y="3912882"/>
            <a:ext cx="561975" cy="1076325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endParaRPr sz="155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dirty="0" sz="1550" spc="-25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32467" y="4454914"/>
            <a:ext cx="307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3.4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45167" y="5059987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2.0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556086" y="3683824"/>
            <a:ext cx="307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7.4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68786" y="5079111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1.8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722357" y="3169418"/>
            <a:ext cx="4203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10.1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792228" y="5083513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1.7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76287" y="5074932"/>
            <a:ext cx="561975" cy="314325"/>
          </a:xfrm>
          <a:prstGeom prst="rect">
            <a:avLst/>
          </a:prstGeom>
          <a:solidFill>
            <a:srgbClr val="2F67B1"/>
          </a:solidFill>
        </p:spPr>
        <p:txBody>
          <a:bodyPr wrap="square" lIns="0" tIns="3111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245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1.6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93721" y="5474626"/>
            <a:ext cx="367093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4700" algn="l"/>
                <a:tab pos="1590040" algn="l"/>
                <a:tab pos="2326640" algn="l"/>
                <a:tab pos="3142615" algn="l"/>
              </a:tabLst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2006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2007</a:t>
            </a:r>
            <a:r>
              <a:rPr dirty="0" baseline="25252" sz="1650" spc="-15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baseline="25252" sz="165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2008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baseline="25252" sz="1650" spc="-15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r>
              <a:rPr dirty="0" baseline="25252" sz="165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121572" y="5040788"/>
            <a:ext cx="2952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108872" y="3626579"/>
            <a:ext cx="30797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7.7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23323" y="2402083"/>
            <a:ext cx="3533775" cy="758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4375"/>
              <a:buChar char="▪"/>
              <a:tabLst>
                <a:tab pos="191770" algn="l"/>
              </a:tabLst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unique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within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public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sector,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rare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(and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not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required)</a:t>
            </a:r>
            <a:r>
              <a:rPr dirty="0" sz="1600" spc="-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within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private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sector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097767" y="1608582"/>
            <a:ext cx="4220845" cy="4516755"/>
          </a:xfrm>
          <a:custGeom>
            <a:avLst/>
            <a:gdLst/>
            <a:ahLst/>
            <a:cxnLst/>
            <a:rect l="l" t="t" r="r" b="b"/>
            <a:pathLst>
              <a:path w="4220845" h="4516755">
                <a:moveTo>
                  <a:pt x="0" y="0"/>
                </a:moveTo>
                <a:lnTo>
                  <a:pt x="0" y="4516386"/>
                </a:lnTo>
                <a:lnTo>
                  <a:pt x="4220730" y="4516386"/>
                </a:lnTo>
                <a:lnTo>
                  <a:pt x="422073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097767" y="1599057"/>
            <a:ext cx="4220845" cy="63246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54610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430"/>
              </a:spcBef>
            </a:pP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r>
              <a:rPr dirty="0" sz="17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dirty="0" sz="17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2F67B1"/>
                </a:solidFill>
                <a:latin typeface="Arial"/>
                <a:cs typeface="Arial"/>
              </a:rPr>
              <a:t>RHB</a:t>
            </a:r>
            <a:r>
              <a:rPr dirty="0" sz="17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2F67B1"/>
                </a:solidFill>
                <a:latin typeface="Arial"/>
                <a:cs typeface="Arial"/>
              </a:rPr>
              <a:t>requirements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323323" y="3591567"/>
            <a:ext cx="36042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4375"/>
              <a:buChar char="▪"/>
              <a:tabLst>
                <a:tab pos="1917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Schedule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funding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requirements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accelerated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 first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10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50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year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liability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323323" y="4718567"/>
            <a:ext cx="3756660" cy="1247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 marR="5080" indent="-190500">
              <a:lnSpc>
                <a:spcPct val="100000"/>
              </a:lnSpc>
              <a:spcBef>
                <a:spcPts val="100"/>
              </a:spcBef>
              <a:buClr>
                <a:srgbClr val="1E2D5D"/>
              </a:buClr>
              <a:buSzPct val="84375"/>
              <a:buChar char="▪"/>
              <a:tabLst>
                <a:tab pos="191770" algn="l"/>
              </a:tabLst>
            </a:pP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Actuarial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estimates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total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liability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vary</a:t>
            </a:r>
            <a:r>
              <a:rPr dirty="0" sz="16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widely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6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differences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in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discount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rates,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future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health</a:t>
            </a:r>
            <a:r>
              <a:rPr dirty="0" sz="16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care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costs,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size of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the workforce, and</a:t>
            </a:r>
            <a:r>
              <a:rPr dirty="0" sz="1600" spc="-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period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of </a:t>
            </a: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pre-funding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152637" y="2343150"/>
            <a:ext cx="165735" cy="601980"/>
            <a:chOff x="2152637" y="2343150"/>
            <a:chExt cx="165735" cy="601980"/>
          </a:xfrm>
        </p:grpSpPr>
        <p:sp>
          <p:nvSpPr>
            <p:cNvPr id="37" name="object 37" descr=""/>
            <p:cNvSpPr/>
            <p:nvPr/>
          </p:nvSpPr>
          <p:spPr>
            <a:xfrm>
              <a:off x="2152637" y="2343150"/>
              <a:ext cx="165735" cy="161290"/>
            </a:xfrm>
            <a:custGeom>
              <a:avLst/>
              <a:gdLst/>
              <a:ahLst/>
              <a:cxnLst/>
              <a:rect l="l" t="t" r="r" b="b"/>
              <a:pathLst>
                <a:path w="165735" h="161289">
                  <a:moveTo>
                    <a:pt x="165354" y="160781"/>
                  </a:moveTo>
                  <a:lnTo>
                    <a:pt x="165354" y="0"/>
                  </a:lnTo>
                  <a:lnTo>
                    <a:pt x="0" y="0"/>
                  </a:lnTo>
                  <a:lnTo>
                    <a:pt x="0" y="160781"/>
                  </a:lnTo>
                  <a:lnTo>
                    <a:pt x="165354" y="160781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152637" y="2785109"/>
              <a:ext cx="165735" cy="160020"/>
            </a:xfrm>
            <a:custGeom>
              <a:avLst/>
              <a:gdLst/>
              <a:ahLst/>
              <a:cxnLst/>
              <a:rect l="l" t="t" r="r" b="b"/>
              <a:pathLst>
                <a:path w="165735" h="160019">
                  <a:moveTo>
                    <a:pt x="165354" y="160019"/>
                  </a:moveTo>
                  <a:lnTo>
                    <a:pt x="165354" y="0"/>
                  </a:lnTo>
                  <a:lnTo>
                    <a:pt x="0" y="0"/>
                  </a:lnTo>
                  <a:lnTo>
                    <a:pt x="0" y="160019"/>
                  </a:lnTo>
                  <a:lnTo>
                    <a:pt x="165354" y="160019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394442" y="2315977"/>
            <a:ext cx="197612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scheduled</a:t>
            </a:r>
            <a:r>
              <a:rPr dirty="0" sz="12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pre-funding requirement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solidFill>
                  <a:srgbClr val="231F20"/>
                </a:solidFill>
                <a:latin typeface="Arial MT"/>
                <a:cs typeface="Arial MT"/>
              </a:rPr>
              <a:t>Employer</a:t>
            </a:r>
            <a:r>
              <a:rPr dirty="0" sz="12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Arial MT"/>
                <a:cs typeface="Arial MT"/>
              </a:rPr>
              <a:t>premiums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54032" y="6436880"/>
            <a:ext cx="39420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$8.4B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scheduled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$3B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legacy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CSRS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$1.4B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scheduled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payment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$4B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Congress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26389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Recent</a:t>
            </a:r>
            <a:r>
              <a:rPr dirty="0" spc="-60"/>
              <a:t> </a:t>
            </a:r>
            <a:r>
              <a:rPr dirty="0"/>
              <a:t>reductions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workforce</a:t>
            </a:r>
            <a:r>
              <a:rPr dirty="0" spc="-55"/>
              <a:t> </a:t>
            </a:r>
            <a:r>
              <a:rPr dirty="0"/>
              <a:t>usage</a:t>
            </a:r>
            <a:r>
              <a:rPr dirty="0" spc="-60"/>
              <a:t> </a:t>
            </a:r>
            <a:r>
              <a:rPr dirty="0"/>
              <a:t>have</a:t>
            </a:r>
            <a:r>
              <a:rPr dirty="0" spc="-60"/>
              <a:t> </a:t>
            </a:r>
            <a:r>
              <a:rPr dirty="0"/>
              <a:t>been</a:t>
            </a:r>
            <a:r>
              <a:rPr dirty="0" spc="-55"/>
              <a:t> </a:t>
            </a:r>
            <a:r>
              <a:rPr dirty="0"/>
              <a:t>significant,</a:t>
            </a:r>
            <a:r>
              <a:rPr dirty="0" spc="-60"/>
              <a:t> </a:t>
            </a:r>
            <a:r>
              <a:rPr dirty="0"/>
              <a:t>but</a:t>
            </a:r>
            <a:r>
              <a:rPr dirty="0" spc="-60"/>
              <a:t> </a:t>
            </a:r>
            <a:r>
              <a:rPr dirty="0" spc="-10"/>
              <a:t>pieces </a:t>
            </a:r>
            <a:r>
              <a:rPr dirty="0"/>
              <a:t>per</a:t>
            </a:r>
            <a:r>
              <a:rPr dirty="0" spc="-30"/>
              <a:t> </a:t>
            </a:r>
            <a:r>
              <a:rPr dirty="0"/>
              <a:t>FTE</a:t>
            </a:r>
            <a:r>
              <a:rPr dirty="0" spc="-25"/>
              <a:t> </a:t>
            </a:r>
            <a:r>
              <a:rPr dirty="0"/>
              <a:t>still</a:t>
            </a:r>
            <a:r>
              <a:rPr dirty="0" spc="-25"/>
              <a:t> </a:t>
            </a:r>
            <a:r>
              <a:rPr dirty="0"/>
              <a:t>declined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20"/>
              <a:t>2009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566087" y="5349252"/>
            <a:ext cx="7113270" cy="804545"/>
            <a:chOff x="1566087" y="5349252"/>
            <a:chExt cx="7113270" cy="804545"/>
          </a:xfrm>
        </p:grpSpPr>
        <p:sp>
          <p:nvSpPr>
            <p:cNvPr id="4" name="object 4" descr=""/>
            <p:cNvSpPr/>
            <p:nvPr/>
          </p:nvSpPr>
          <p:spPr>
            <a:xfrm>
              <a:off x="1675625" y="5721108"/>
              <a:ext cx="505459" cy="418465"/>
            </a:xfrm>
            <a:custGeom>
              <a:avLst/>
              <a:gdLst/>
              <a:ahLst/>
              <a:cxnLst/>
              <a:rect l="l" t="t" r="r" b="b"/>
              <a:pathLst>
                <a:path w="505460" h="418464">
                  <a:moveTo>
                    <a:pt x="0" y="418338"/>
                  </a:moveTo>
                  <a:lnTo>
                    <a:pt x="0" y="0"/>
                  </a:lnTo>
                  <a:lnTo>
                    <a:pt x="505206" y="0"/>
                  </a:lnTo>
                  <a:lnTo>
                    <a:pt x="505206" y="418338"/>
                  </a:lnTo>
                  <a:lnTo>
                    <a:pt x="0" y="418338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80475" y="5349252"/>
              <a:ext cx="6180455" cy="790575"/>
            </a:xfrm>
            <a:custGeom>
              <a:avLst/>
              <a:gdLst/>
              <a:ahLst/>
              <a:cxnLst/>
              <a:rect l="l" t="t" r="r" b="b"/>
              <a:pathLst>
                <a:path w="6180455" h="790575">
                  <a:moveTo>
                    <a:pt x="514350" y="333756"/>
                  </a:moveTo>
                  <a:lnTo>
                    <a:pt x="0" y="333756"/>
                  </a:lnTo>
                  <a:lnTo>
                    <a:pt x="0" y="790194"/>
                  </a:lnTo>
                  <a:lnTo>
                    <a:pt x="514350" y="790194"/>
                  </a:lnTo>
                  <a:lnTo>
                    <a:pt x="514350" y="333756"/>
                  </a:lnTo>
                  <a:close/>
                </a:path>
                <a:path w="6180455" h="790575">
                  <a:moveTo>
                    <a:pt x="1219200" y="790194"/>
                  </a:moveTo>
                  <a:lnTo>
                    <a:pt x="1219187" y="295656"/>
                  </a:lnTo>
                  <a:lnTo>
                    <a:pt x="713994" y="295656"/>
                  </a:lnTo>
                  <a:lnTo>
                    <a:pt x="713994" y="790194"/>
                  </a:lnTo>
                  <a:lnTo>
                    <a:pt x="1219200" y="790194"/>
                  </a:lnTo>
                  <a:close/>
                </a:path>
                <a:path w="6180455" h="790575">
                  <a:moveTo>
                    <a:pt x="1933194" y="209550"/>
                  </a:moveTo>
                  <a:lnTo>
                    <a:pt x="1418844" y="209550"/>
                  </a:lnTo>
                  <a:lnTo>
                    <a:pt x="1418844" y="790194"/>
                  </a:lnTo>
                  <a:lnTo>
                    <a:pt x="1933194" y="790194"/>
                  </a:lnTo>
                  <a:lnTo>
                    <a:pt x="1933194" y="209550"/>
                  </a:lnTo>
                  <a:close/>
                </a:path>
                <a:path w="6180455" h="790575">
                  <a:moveTo>
                    <a:pt x="2637282" y="133350"/>
                  </a:moveTo>
                  <a:lnTo>
                    <a:pt x="2132838" y="133350"/>
                  </a:lnTo>
                  <a:lnTo>
                    <a:pt x="2132838" y="790194"/>
                  </a:lnTo>
                  <a:lnTo>
                    <a:pt x="2637282" y="790194"/>
                  </a:lnTo>
                  <a:lnTo>
                    <a:pt x="2637282" y="133350"/>
                  </a:lnTo>
                  <a:close/>
                </a:path>
                <a:path w="6180455" h="790575">
                  <a:moveTo>
                    <a:pt x="3342132" y="67056"/>
                  </a:moveTo>
                  <a:lnTo>
                    <a:pt x="2837688" y="67056"/>
                  </a:lnTo>
                  <a:lnTo>
                    <a:pt x="2837688" y="790194"/>
                  </a:lnTo>
                  <a:lnTo>
                    <a:pt x="3342132" y="790194"/>
                  </a:lnTo>
                  <a:lnTo>
                    <a:pt x="3342132" y="67056"/>
                  </a:lnTo>
                  <a:close/>
                </a:path>
                <a:path w="6180455" h="790575">
                  <a:moveTo>
                    <a:pt x="4056126" y="38100"/>
                  </a:moveTo>
                  <a:lnTo>
                    <a:pt x="3541776" y="38100"/>
                  </a:lnTo>
                  <a:lnTo>
                    <a:pt x="3541776" y="790194"/>
                  </a:lnTo>
                  <a:lnTo>
                    <a:pt x="4056126" y="790194"/>
                  </a:lnTo>
                  <a:lnTo>
                    <a:pt x="4056126" y="38100"/>
                  </a:lnTo>
                  <a:close/>
                </a:path>
                <a:path w="6180455" h="790575">
                  <a:moveTo>
                    <a:pt x="4760976" y="0"/>
                  </a:moveTo>
                  <a:lnTo>
                    <a:pt x="4256532" y="0"/>
                  </a:lnTo>
                  <a:lnTo>
                    <a:pt x="4256532" y="790194"/>
                  </a:lnTo>
                  <a:lnTo>
                    <a:pt x="4760976" y="790194"/>
                  </a:lnTo>
                  <a:lnTo>
                    <a:pt x="4760976" y="0"/>
                  </a:lnTo>
                  <a:close/>
                </a:path>
                <a:path w="6180455" h="790575">
                  <a:moveTo>
                    <a:pt x="5474982" y="28956"/>
                  </a:moveTo>
                  <a:lnTo>
                    <a:pt x="4960632" y="28956"/>
                  </a:lnTo>
                  <a:lnTo>
                    <a:pt x="4960632" y="790194"/>
                  </a:lnTo>
                  <a:lnTo>
                    <a:pt x="5474982" y="790194"/>
                  </a:lnTo>
                  <a:lnTo>
                    <a:pt x="5474982" y="28956"/>
                  </a:lnTo>
                  <a:close/>
                </a:path>
                <a:path w="6180455" h="790575">
                  <a:moveTo>
                    <a:pt x="6179832" y="152400"/>
                  </a:moveTo>
                  <a:lnTo>
                    <a:pt x="5674626" y="152400"/>
                  </a:lnTo>
                  <a:lnTo>
                    <a:pt x="5674626" y="790194"/>
                  </a:lnTo>
                  <a:lnTo>
                    <a:pt x="6179832" y="790194"/>
                  </a:lnTo>
                  <a:lnTo>
                    <a:pt x="6179832" y="1524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80375" y="6139446"/>
              <a:ext cx="7084695" cy="0"/>
            </a:xfrm>
            <a:custGeom>
              <a:avLst/>
              <a:gdLst/>
              <a:ahLst/>
              <a:cxnLst/>
              <a:rect l="l" t="t" r="r" b="b"/>
              <a:pathLst>
                <a:path w="7084695" h="0">
                  <a:moveTo>
                    <a:pt x="0" y="0"/>
                  </a:moveTo>
                  <a:lnTo>
                    <a:pt x="7084326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35239" y="5823216"/>
              <a:ext cx="6986905" cy="220979"/>
            </a:xfrm>
            <a:custGeom>
              <a:avLst/>
              <a:gdLst/>
              <a:ahLst/>
              <a:cxnLst/>
              <a:rect l="l" t="t" r="r" b="b"/>
              <a:pathLst>
                <a:path w="6986905" h="220979">
                  <a:moveTo>
                    <a:pt x="611124" y="0"/>
                  </a:moveTo>
                  <a:lnTo>
                    <a:pt x="0" y="163830"/>
                  </a:lnTo>
                  <a:lnTo>
                    <a:pt x="0" y="220980"/>
                  </a:lnTo>
                  <a:lnTo>
                    <a:pt x="611124" y="57150"/>
                  </a:lnTo>
                  <a:lnTo>
                    <a:pt x="611124" y="0"/>
                  </a:lnTo>
                  <a:close/>
                </a:path>
                <a:path w="6986905" h="220979">
                  <a:moveTo>
                    <a:pt x="1319022" y="0"/>
                  </a:moveTo>
                  <a:lnTo>
                    <a:pt x="707898" y="163830"/>
                  </a:lnTo>
                  <a:lnTo>
                    <a:pt x="707898" y="220980"/>
                  </a:lnTo>
                  <a:lnTo>
                    <a:pt x="1319022" y="57150"/>
                  </a:lnTo>
                  <a:lnTo>
                    <a:pt x="1319022" y="0"/>
                  </a:lnTo>
                  <a:close/>
                </a:path>
                <a:path w="6986905" h="220979">
                  <a:moveTo>
                    <a:pt x="2029206" y="0"/>
                  </a:moveTo>
                  <a:lnTo>
                    <a:pt x="1415796" y="163830"/>
                  </a:lnTo>
                  <a:lnTo>
                    <a:pt x="1415796" y="220980"/>
                  </a:lnTo>
                  <a:lnTo>
                    <a:pt x="2029206" y="57150"/>
                  </a:lnTo>
                  <a:lnTo>
                    <a:pt x="2029206" y="0"/>
                  </a:lnTo>
                  <a:close/>
                </a:path>
                <a:path w="6986905" h="220979">
                  <a:moveTo>
                    <a:pt x="2737104" y="0"/>
                  </a:moveTo>
                  <a:lnTo>
                    <a:pt x="2125980" y="163830"/>
                  </a:lnTo>
                  <a:lnTo>
                    <a:pt x="2125980" y="220980"/>
                  </a:lnTo>
                  <a:lnTo>
                    <a:pt x="2737104" y="57150"/>
                  </a:lnTo>
                  <a:lnTo>
                    <a:pt x="2737104" y="0"/>
                  </a:lnTo>
                  <a:close/>
                </a:path>
                <a:path w="6986905" h="220979">
                  <a:moveTo>
                    <a:pt x="3445002" y="0"/>
                  </a:moveTo>
                  <a:lnTo>
                    <a:pt x="2833878" y="163830"/>
                  </a:lnTo>
                  <a:lnTo>
                    <a:pt x="2833878" y="220980"/>
                  </a:lnTo>
                  <a:lnTo>
                    <a:pt x="3445002" y="57150"/>
                  </a:lnTo>
                  <a:lnTo>
                    <a:pt x="3445002" y="0"/>
                  </a:lnTo>
                  <a:close/>
                </a:path>
                <a:path w="6986905" h="220979">
                  <a:moveTo>
                    <a:pt x="4152900" y="0"/>
                  </a:moveTo>
                  <a:lnTo>
                    <a:pt x="3541776" y="163830"/>
                  </a:lnTo>
                  <a:lnTo>
                    <a:pt x="3541776" y="220980"/>
                  </a:lnTo>
                  <a:lnTo>
                    <a:pt x="4152900" y="57150"/>
                  </a:lnTo>
                  <a:lnTo>
                    <a:pt x="4152900" y="0"/>
                  </a:lnTo>
                  <a:close/>
                </a:path>
                <a:path w="6986905" h="220979">
                  <a:moveTo>
                    <a:pt x="4860798" y="0"/>
                  </a:moveTo>
                  <a:lnTo>
                    <a:pt x="4249674" y="163830"/>
                  </a:lnTo>
                  <a:lnTo>
                    <a:pt x="4249674" y="220980"/>
                  </a:lnTo>
                  <a:lnTo>
                    <a:pt x="4860798" y="57150"/>
                  </a:lnTo>
                  <a:lnTo>
                    <a:pt x="4860798" y="0"/>
                  </a:lnTo>
                  <a:close/>
                </a:path>
                <a:path w="6986905" h="220979">
                  <a:moveTo>
                    <a:pt x="5570220" y="0"/>
                  </a:moveTo>
                  <a:lnTo>
                    <a:pt x="4957572" y="163830"/>
                  </a:lnTo>
                  <a:lnTo>
                    <a:pt x="4957572" y="220980"/>
                  </a:lnTo>
                  <a:lnTo>
                    <a:pt x="5570220" y="57150"/>
                  </a:lnTo>
                  <a:lnTo>
                    <a:pt x="5570220" y="0"/>
                  </a:lnTo>
                  <a:close/>
                </a:path>
                <a:path w="6986905" h="220979">
                  <a:moveTo>
                    <a:pt x="6278892" y="0"/>
                  </a:moveTo>
                  <a:lnTo>
                    <a:pt x="5667768" y="163830"/>
                  </a:lnTo>
                  <a:lnTo>
                    <a:pt x="5667768" y="220980"/>
                  </a:lnTo>
                  <a:lnTo>
                    <a:pt x="6278892" y="57150"/>
                  </a:lnTo>
                  <a:lnTo>
                    <a:pt x="6278892" y="0"/>
                  </a:lnTo>
                  <a:close/>
                </a:path>
                <a:path w="6986905" h="220979">
                  <a:moveTo>
                    <a:pt x="6986791" y="0"/>
                  </a:moveTo>
                  <a:lnTo>
                    <a:pt x="6375667" y="163830"/>
                  </a:lnTo>
                  <a:lnTo>
                    <a:pt x="6375667" y="220980"/>
                  </a:lnTo>
                  <a:lnTo>
                    <a:pt x="6986791" y="57150"/>
                  </a:lnTo>
                  <a:lnTo>
                    <a:pt x="698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03008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03008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92824" y="5880366"/>
              <a:ext cx="612775" cy="163830"/>
            </a:xfrm>
            <a:custGeom>
              <a:avLst/>
              <a:gdLst/>
              <a:ahLst/>
              <a:cxnLst/>
              <a:rect l="l" t="t" r="r" b="b"/>
              <a:pathLst>
                <a:path w="612775" h="163829">
                  <a:moveTo>
                    <a:pt x="0" y="163829"/>
                  </a:moveTo>
                  <a:lnTo>
                    <a:pt x="612648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92824" y="5823216"/>
              <a:ext cx="612775" cy="163830"/>
            </a:xfrm>
            <a:custGeom>
              <a:avLst/>
              <a:gdLst/>
              <a:ahLst/>
              <a:cxnLst/>
              <a:rect l="l" t="t" r="r" b="b"/>
              <a:pathLst>
                <a:path w="612775" h="163829">
                  <a:moveTo>
                    <a:pt x="0" y="163829"/>
                  </a:moveTo>
                  <a:lnTo>
                    <a:pt x="612648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884926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884926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177027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177027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69130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69130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61231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761231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51048" y="5880366"/>
              <a:ext cx="613410" cy="163830"/>
            </a:xfrm>
            <a:custGeom>
              <a:avLst/>
              <a:gdLst/>
              <a:ahLst/>
              <a:cxnLst/>
              <a:rect l="l" t="t" r="r" b="b"/>
              <a:pathLst>
                <a:path w="613410" h="163829">
                  <a:moveTo>
                    <a:pt x="0" y="163829"/>
                  </a:moveTo>
                  <a:lnTo>
                    <a:pt x="613410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51048" y="5823216"/>
              <a:ext cx="613410" cy="163830"/>
            </a:xfrm>
            <a:custGeom>
              <a:avLst/>
              <a:gdLst/>
              <a:ahLst/>
              <a:cxnLst/>
              <a:rect l="l" t="t" r="r" b="b"/>
              <a:pathLst>
                <a:path w="613410" h="163829">
                  <a:moveTo>
                    <a:pt x="0" y="163829"/>
                  </a:moveTo>
                  <a:lnTo>
                    <a:pt x="613410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343150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343150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10918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30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010918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4" h="163829">
                  <a:moveTo>
                    <a:pt x="0" y="163830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35252" y="588036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35252" y="5823216"/>
              <a:ext cx="611505" cy="163830"/>
            </a:xfrm>
            <a:custGeom>
              <a:avLst/>
              <a:gdLst/>
              <a:ahLst/>
              <a:cxnLst/>
              <a:rect l="l" t="t" r="r" b="b"/>
              <a:pathLst>
                <a:path w="611505" h="163829">
                  <a:moveTo>
                    <a:pt x="0" y="163829"/>
                  </a:moveTo>
                  <a:lnTo>
                    <a:pt x="611124" y="0"/>
                  </a:lnTo>
                </a:path>
              </a:pathLst>
            </a:custGeom>
            <a:ln w="9524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780530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730994" y="5093436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265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070346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021521" y="5131608"/>
            <a:ext cx="17411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1925" algn="l"/>
              </a:tabLst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261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baseline="3968" sz="2100" spc="-37">
                <a:solidFill>
                  <a:srgbClr val="231F20"/>
                </a:solidFill>
                <a:latin typeface="Arial MT"/>
                <a:cs typeface="Arial MT"/>
              </a:rPr>
              <a:t>262</a:t>
            </a:r>
            <a:endParaRPr baseline="3968" sz="21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60872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312047" y="5159838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258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100939" y="6223516"/>
            <a:ext cx="41973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607189" y="5226773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251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897715" y="5303118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243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187531" y="5388340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234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655837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150297" y="5245948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249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489649" y="6223516"/>
            <a:ext cx="2222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477898" y="5426512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231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768424" y="5464507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227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1024115" y="1430274"/>
            <a:ext cx="8162925" cy="2964180"/>
          </a:xfrm>
          <a:custGeom>
            <a:avLst/>
            <a:gdLst/>
            <a:ahLst/>
            <a:cxnLst/>
            <a:rect l="l" t="t" r="r" b="b"/>
            <a:pathLst>
              <a:path w="8162925" h="2964179">
                <a:moveTo>
                  <a:pt x="0" y="0"/>
                </a:moveTo>
                <a:lnTo>
                  <a:pt x="0" y="2964180"/>
                </a:lnTo>
                <a:lnTo>
                  <a:pt x="8162556" y="2964179"/>
                </a:lnTo>
                <a:lnTo>
                  <a:pt x="816255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1024115" y="1425702"/>
            <a:ext cx="8163559" cy="57848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3810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30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USPS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workforce</a:t>
            </a:r>
            <a:endParaRPr sz="18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FTEs</a:t>
            </a:r>
            <a:r>
              <a:rPr dirty="0" baseline="24691" sz="1350">
                <a:solidFill>
                  <a:srgbClr val="939598"/>
                </a:solidFill>
                <a:latin typeface="Arial MT"/>
                <a:cs typeface="Arial MT"/>
              </a:rPr>
              <a:t>1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,</a:t>
            </a:r>
            <a:r>
              <a:rPr dirty="0" sz="1400" spc="-2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Thousands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1024115" y="4494288"/>
            <a:ext cx="8162925" cy="2025014"/>
          </a:xfrm>
          <a:custGeom>
            <a:avLst/>
            <a:gdLst/>
            <a:ahLst/>
            <a:cxnLst/>
            <a:rect l="l" t="t" r="r" b="b"/>
            <a:pathLst>
              <a:path w="8162925" h="2025015">
                <a:moveTo>
                  <a:pt x="0" y="0"/>
                </a:moveTo>
                <a:lnTo>
                  <a:pt x="0" y="2024634"/>
                </a:lnTo>
                <a:lnTo>
                  <a:pt x="8162556" y="2024634"/>
                </a:lnTo>
                <a:lnTo>
                  <a:pt x="816255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1024115" y="4484763"/>
            <a:ext cx="8163559" cy="58801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4762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375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Pieces</a:t>
            </a:r>
            <a:r>
              <a:rPr dirty="0" sz="1800" spc="-2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per</a:t>
            </a:r>
            <a:r>
              <a:rPr dirty="0" sz="1800" spc="-2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F67B1"/>
                </a:solidFill>
                <a:latin typeface="Arial"/>
                <a:cs typeface="Arial"/>
              </a:rPr>
              <a:t>FTE</a:t>
            </a:r>
            <a:endParaRPr sz="1800">
              <a:latin typeface="Arial"/>
              <a:cs typeface="Arial"/>
            </a:endParaRPr>
          </a:p>
          <a:p>
            <a:pPr marL="106045">
              <a:lnSpc>
                <a:spcPct val="100000"/>
              </a:lnSpc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Pieces</a:t>
            </a:r>
            <a:r>
              <a:rPr dirty="0" sz="1400" spc="-4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per</a:t>
            </a:r>
            <a:r>
              <a:rPr dirty="0" sz="1400" spc="-3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year,</a:t>
            </a:r>
            <a:r>
              <a:rPr dirty="0" sz="1400" spc="-4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thousands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54032" y="6223516"/>
            <a:ext cx="3622675" cy="544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76960">
              <a:lnSpc>
                <a:spcPct val="100000"/>
              </a:lnSpc>
              <a:spcBef>
                <a:spcPts val="95"/>
              </a:spcBef>
              <a:tabLst>
                <a:tab pos="1885314" algn="l"/>
                <a:tab pos="2595245" algn="l"/>
                <a:tab pos="3304540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Full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Equivalent,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based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work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hours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(includes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overtime)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759254" y="2212657"/>
            <a:ext cx="6570980" cy="1772285"/>
            <a:chOff x="1759254" y="2212657"/>
            <a:chExt cx="6570980" cy="1772285"/>
          </a:xfrm>
        </p:grpSpPr>
        <p:sp>
          <p:nvSpPr>
            <p:cNvPr id="49" name="object 49" descr=""/>
            <p:cNvSpPr/>
            <p:nvPr/>
          </p:nvSpPr>
          <p:spPr>
            <a:xfrm>
              <a:off x="1840979" y="2217420"/>
              <a:ext cx="6475095" cy="1762125"/>
            </a:xfrm>
            <a:custGeom>
              <a:avLst/>
              <a:gdLst/>
              <a:ahLst/>
              <a:cxnLst/>
              <a:rect l="l" t="t" r="r" b="b"/>
              <a:pathLst>
                <a:path w="6475095" h="1762125">
                  <a:moveTo>
                    <a:pt x="0" y="0"/>
                  </a:moveTo>
                  <a:lnTo>
                    <a:pt x="6474726" y="0"/>
                  </a:lnTo>
                  <a:lnTo>
                    <a:pt x="6474726" y="1761744"/>
                  </a:lnTo>
                  <a:lnTo>
                    <a:pt x="0" y="1761744"/>
                  </a:lnTo>
                  <a:lnTo>
                    <a:pt x="0" y="0"/>
                  </a:lnTo>
                  <a:lnTo>
                    <a:pt x="0" y="1761744"/>
                  </a:lnTo>
                  <a:lnTo>
                    <a:pt x="6474726" y="1761744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840979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564879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27887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00277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716767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440667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154661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877799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59179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315693" y="3931158"/>
              <a:ext cx="0" cy="48260"/>
            </a:xfrm>
            <a:custGeom>
              <a:avLst/>
              <a:gdLst/>
              <a:ahLst/>
              <a:cxnLst/>
              <a:rect l="l" t="t" r="r" b="b"/>
              <a:pathLst>
                <a:path w="0" h="48260">
                  <a:moveTo>
                    <a:pt x="0" y="4800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840979" y="2645664"/>
              <a:ext cx="723900" cy="95250"/>
            </a:xfrm>
            <a:custGeom>
              <a:avLst/>
              <a:gdLst/>
              <a:ahLst/>
              <a:cxnLst/>
              <a:rect l="l" t="t" r="r" b="b"/>
              <a:pathLst>
                <a:path w="723900" h="95250">
                  <a:moveTo>
                    <a:pt x="0" y="0"/>
                  </a:moveTo>
                  <a:lnTo>
                    <a:pt x="723900" y="95249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564879" y="2740914"/>
              <a:ext cx="5751195" cy="981075"/>
            </a:xfrm>
            <a:custGeom>
              <a:avLst/>
              <a:gdLst/>
              <a:ahLst/>
              <a:cxnLst/>
              <a:rect l="l" t="t" r="r" b="b"/>
              <a:pathLst>
                <a:path w="5751195" h="981075">
                  <a:moveTo>
                    <a:pt x="0" y="0"/>
                  </a:moveTo>
                  <a:lnTo>
                    <a:pt x="713994" y="181355"/>
                  </a:lnTo>
                  <a:lnTo>
                    <a:pt x="1437894" y="352805"/>
                  </a:lnTo>
                  <a:lnTo>
                    <a:pt x="2151888" y="409955"/>
                  </a:lnTo>
                  <a:lnTo>
                    <a:pt x="2875788" y="400049"/>
                  </a:lnTo>
                  <a:lnTo>
                    <a:pt x="3589794" y="428243"/>
                  </a:lnTo>
                  <a:lnTo>
                    <a:pt x="4312932" y="504443"/>
                  </a:lnTo>
                  <a:lnTo>
                    <a:pt x="5026926" y="656843"/>
                  </a:lnTo>
                  <a:lnTo>
                    <a:pt x="5750826" y="980693"/>
                  </a:lnTo>
                </a:path>
              </a:pathLst>
            </a:custGeom>
            <a:ln w="28562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841741" y="247497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841741" y="274167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841741" y="2999232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841741" y="325602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841741" y="352272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841741" y="3780282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841741" y="2218182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841741" y="3979926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5" h="0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764017" y="3805440"/>
              <a:ext cx="146050" cy="95250"/>
            </a:xfrm>
            <a:custGeom>
              <a:avLst/>
              <a:gdLst/>
              <a:ahLst/>
              <a:cxnLst/>
              <a:rect l="l" t="t" r="r" b="b"/>
              <a:pathLst>
                <a:path w="146050" h="95250">
                  <a:moveTo>
                    <a:pt x="145542" y="57149"/>
                  </a:moveTo>
                  <a:lnTo>
                    <a:pt x="145542" y="0"/>
                  </a:lnTo>
                  <a:lnTo>
                    <a:pt x="0" y="38100"/>
                  </a:lnTo>
                  <a:lnTo>
                    <a:pt x="0" y="95250"/>
                  </a:lnTo>
                  <a:lnTo>
                    <a:pt x="145542" y="571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764017" y="3862590"/>
              <a:ext cx="146050" cy="38100"/>
            </a:xfrm>
            <a:custGeom>
              <a:avLst/>
              <a:gdLst/>
              <a:ahLst/>
              <a:cxnLst/>
              <a:rect l="l" t="t" r="r" b="b"/>
              <a:pathLst>
                <a:path w="146050" h="38100">
                  <a:moveTo>
                    <a:pt x="0" y="38100"/>
                  </a:moveTo>
                  <a:lnTo>
                    <a:pt x="145542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764017" y="3805440"/>
              <a:ext cx="146050" cy="38100"/>
            </a:xfrm>
            <a:custGeom>
              <a:avLst/>
              <a:gdLst/>
              <a:ahLst/>
              <a:cxnLst/>
              <a:rect l="l" t="t" r="r" b="b"/>
              <a:pathLst>
                <a:path w="146050" h="38100">
                  <a:moveTo>
                    <a:pt x="0" y="38100"/>
                  </a:moveTo>
                  <a:lnTo>
                    <a:pt x="145542" y="0"/>
                  </a:lnTo>
                </a:path>
              </a:pathLst>
            </a:custGeom>
            <a:ln w="952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999475" y="3273552"/>
              <a:ext cx="314960" cy="443230"/>
            </a:xfrm>
            <a:custGeom>
              <a:avLst/>
              <a:gdLst/>
              <a:ahLst/>
              <a:cxnLst/>
              <a:rect l="l" t="t" r="r" b="b"/>
              <a:pathLst>
                <a:path w="314959" h="443229">
                  <a:moveTo>
                    <a:pt x="0" y="0"/>
                  </a:moveTo>
                  <a:lnTo>
                    <a:pt x="314706" y="442722"/>
                  </a:lnTo>
                </a:path>
              </a:pathLst>
            </a:custGeom>
            <a:ln w="317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849361" y="2559558"/>
              <a:ext cx="887730" cy="86995"/>
            </a:xfrm>
            <a:custGeom>
              <a:avLst/>
              <a:gdLst/>
              <a:ahLst/>
              <a:cxnLst/>
              <a:rect l="l" t="t" r="r" b="b"/>
              <a:pathLst>
                <a:path w="887730" h="86994">
                  <a:moveTo>
                    <a:pt x="887730" y="0"/>
                  </a:moveTo>
                  <a:lnTo>
                    <a:pt x="0" y="86868"/>
                  </a:lnTo>
                </a:path>
              </a:pathLst>
            </a:custGeom>
            <a:ln w="3175">
              <a:solidFill>
                <a:srgbClr val="01020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7762740" y="3042199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711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654032" y="6944371"/>
            <a:ext cx="98361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2" name="object 8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83" name="object 8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7</a:t>
            </a:r>
          </a:p>
        </p:txBody>
      </p:sp>
      <p:sp>
        <p:nvSpPr>
          <p:cNvPr id="76" name="object 76" descr=""/>
          <p:cNvSpPr txBox="1"/>
          <p:nvPr/>
        </p:nvSpPr>
        <p:spPr>
          <a:xfrm>
            <a:off x="1246092" y="2041514"/>
            <a:ext cx="469265" cy="18446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440"/>
              </a:spcBef>
            </a:pPr>
            <a:r>
              <a:rPr dirty="0" sz="1400" spc="-10">
                <a:solidFill>
                  <a:srgbClr val="231F20"/>
                </a:solidFill>
                <a:latin typeface="Arial MT"/>
                <a:cs typeface="Arial MT"/>
              </a:rPr>
              <a:t>1,000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950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900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5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850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4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800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750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50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700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590531" y="3846837"/>
            <a:ext cx="6937375" cy="455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231F20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  <a:p>
            <a:pPr marL="53340">
              <a:lnSpc>
                <a:spcPct val="100000"/>
              </a:lnSpc>
              <a:spcBef>
                <a:spcPts val="25"/>
              </a:spcBef>
              <a:tabLst>
                <a:tab pos="875665" algn="l"/>
                <a:tab pos="1590675" algn="l"/>
                <a:tab pos="2314575" algn="l"/>
                <a:tab pos="3028315" algn="l"/>
                <a:tab pos="3752215" algn="l"/>
                <a:tab pos="4467225" algn="l"/>
                <a:tab pos="5191125" algn="l"/>
                <a:tab pos="5904865" algn="l"/>
                <a:tab pos="6530340" algn="l"/>
              </a:tabLst>
            </a:pP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dirty="0" sz="1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2746533" y="2419012"/>
            <a:ext cx="3219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>
                <a:solidFill>
                  <a:srgbClr val="231F20"/>
                </a:solidFill>
                <a:latin typeface="Arial MT"/>
                <a:cs typeface="Arial MT"/>
              </a:rPr>
              <a:t>917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851027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USPS</a:t>
            </a:r>
            <a:r>
              <a:rPr dirty="0" spc="-35"/>
              <a:t> </a:t>
            </a:r>
            <a:r>
              <a:rPr dirty="0"/>
              <a:t>has</a:t>
            </a:r>
            <a:r>
              <a:rPr dirty="0" spc="-35"/>
              <a:t> </a:t>
            </a:r>
            <a:r>
              <a:rPr dirty="0"/>
              <a:t>been</a:t>
            </a:r>
            <a:r>
              <a:rPr dirty="0" spc="-35"/>
              <a:t> </a:t>
            </a:r>
            <a:r>
              <a:rPr dirty="0"/>
              <a:t>responsive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declining</a:t>
            </a:r>
            <a:r>
              <a:rPr dirty="0" spc="-35"/>
              <a:t> </a:t>
            </a:r>
            <a:r>
              <a:rPr dirty="0"/>
              <a:t>volume,</a:t>
            </a:r>
            <a:r>
              <a:rPr dirty="0" spc="-35"/>
              <a:t> </a:t>
            </a:r>
            <a:r>
              <a:rPr dirty="0"/>
              <a:t>but</a:t>
            </a:r>
            <a:r>
              <a:rPr dirty="0" spc="-30"/>
              <a:t> </a:t>
            </a:r>
            <a:r>
              <a:rPr dirty="0"/>
              <a:t>recent</a:t>
            </a:r>
            <a:r>
              <a:rPr dirty="0" spc="-35"/>
              <a:t> </a:t>
            </a:r>
            <a:r>
              <a:rPr dirty="0"/>
              <a:t>work</a:t>
            </a:r>
            <a:r>
              <a:rPr dirty="0" spc="-35"/>
              <a:t> </a:t>
            </a:r>
            <a:r>
              <a:rPr dirty="0" spc="-20"/>
              <a:t>hour </a:t>
            </a:r>
            <a:r>
              <a:rPr dirty="0"/>
              <a:t>reductions</a:t>
            </a:r>
            <a:r>
              <a:rPr dirty="0" spc="-65"/>
              <a:t> </a:t>
            </a:r>
            <a:r>
              <a:rPr dirty="0"/>
              <a:t>will</a:t>
            </a:r>
            <a:r>
              <a:rPr dirty="0" spc="-60"/>
              <a:t> </a:t>
            </a:r>
            <a:r>
              <a:rPr dirty="0"/>
              <a:t>become</a:t>
            </a:r>
            <a:r>
              <a:rPr dirty="0" spc="-60"/>
              <a:t> </a:t>
            </a:r>
            <a:r>
              <a:rPr dirty="0"/>
              <a:t>increasingly</a:t>
            </a:r>
            <a:r>
              <a:rPr dirty="0" spc="-60"/>
              <a:t> </a:t>
            </a:r>
            <a:r>
              <a:rPr dirty="0"/>
              <a:t>difficult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10"/>
              <a:t>replicate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95515" y="2111501"/>
            <a:ext cx="8417560" cy="4208780"/>
          </a:xfrm>
          <a:custGeom>
            <a:avLst/>
            <a:gdLst/>
            <a:ahLst/>
            <a:cxnLst/>
            <a:rect l="l" t="t" r="r" b="b"/>
            <a:pathLst>
              <a:path w="8417560" h="4208780">
                <a:moveTo>
                  <a:pt x="0" y="0"/>
                </a:moveTo>
                <a:lnTo>
                  <a:pt x="0" y="4208538"/>
                </a:lnTo>
                <a:lnTo>
                  <a:pt x="4160532" y="4208538"/>
                </a:lnTo>
                <a:lnTo>
                  <a:pt x="4160532" y="0"/>
                </a:lnTo>
                <a:lnTo>
                  <a:pt x="0" y="0"/>
                </a:lnTo>
                <a:close/>
              </a:path>
              <a:path w="8417560" h="4208780">
                <a:moveTo>
                  <a:pt x="4255770" y="0"/>
                </a:moveTo>
                <a:lnTo>
                  <a:pt x="4255770" y="4208538"/>
                </a:lnTo>
                <a:lnTo>
                  <a:pt x="8417064" y="4208538"/>
                </a:lnTo>
                <a:lnTo>
                  <a:pt x="8417064" y="0"/>
                </a:lnTo>
                <a:lnTo>
                  <a:pt x="425577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95515" y="2007107"/>
            <a:ext cx="4161154" cy="4984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38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66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Work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hours</a:t>
            </a:r>
            <a:r>
              <a:rPr dirty="0" sz="1800" spc="-5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reduction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51285" y="2007107"/>
            <a:ext cx="4161790" cy="49847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8382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660"/>
              </a:spcBef>
            </a:pP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Sources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work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F67B1"/>
                </a:solidFill>
                <a:latin typeface="Arial"/>
                <a:cs typeface="Arial"/>
              </a:rPr>
              <a:t>hours</a:t>
            </a:r>
            <a:r>
              <a:rPr dirty="0" sz="1800" spc="-10" b="1">
                <a:solidFill>
                  <a:srgbClr val="2F67B1"/>
                </a:solidFill>
                <a:latin typeface="Arial"/>
                <a:cs typeface="Arial"/>
              </a:rPr>
              <a:t> reduction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889307" y="3076003"/>
            <a:ext cx="2522855" cy="2522855"/>
            <a:chOff x="5889307" y="3076003"/>
            <a:chExt cx="2522855" cy="2522855"/>
          </a:xfrm>
        </p:grpSpPr>
        <p:sp>
          <p:nvSpPr>
            <p:cNvPr id="7" name="object 7" descr=""/>
            <p:cNvSpPr/>
            <p:nvPr/>
          </p:nvSpPr>
          <p:spPr>
            <a:xfrm>
              <a:off x="7150608" y="3080766"/>
              <a:ext cx="531495" cy="1256665"/>
            </a:xfrm>
            <a:custGeom>
              <a:avLst/>
              <a:gdLst/>
              <a:ahLst/>
              <a:cxnLst/>
              <a:rect l="l" t="t" r="r" b="b"/>
              <a:pathLst>
                <a:path w="531495" h="1256664">
                  <a:moveTo>
                    <a:pt x="531114" y="118110"/>
                  </a:moveTo>
                  <a:lnTo>
                    <a:pt x="485441" y="97840"/>
                  </a:lnTo>
                  <a:lnTo>
                    <a:pt x="439071" y="79436"/>
                  </a:lnTo>
                  <a:lnTo>
                    <a:pt x="392063" y="62911"/>
                  </a:lnTo>
                  <a:lnTo>
                    <a:pt x="344473" y="48278"/>
                  </a:lnTo>
                  <a:lnTo>
                    <a:pt x="296362" y="35552"/>
                  </a:lnTo>
                  <a:lnTo>
                    <a:pt x="247787" y="24746"/>
                  </a:lnTo>
                  <a:lnTo>
                    <a:pt x="198807" y="15874"/>
                  </a:lnTo>
                  <a:lnTo>
                    <a:pt x="149479" y="8949"/>
                  </a:lnTo>
                  <a:lnTo>
                    <a:pt x="99863" y="3986"/>
                  </a:lnTo>
                  <a:lnTo>
                    <a:pt x="50017" y="999"/>
                  </a:lnTo>
                  <a:lnTo>
                    <a:pt x="0" y="0"/>
                  </a:lnTo>
                  <a:lnTo>
                    <a:pt x="0" y="1256538"/>
                  </a:lnTo>
                  <a:lnTo>
                    <a:pt x="531114" y="11811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761988" y="3198888"/>
              <a:ext cx="1645285" cy="2395220"/>
            </a:xfrm>
            <a:custGeom>
              <a:avLst/>
              <a:gdLst/>
              <a:ahLst/>
              <a:cxnLst/>
              <a:rect l="l" t="t" r="r" b="b"/>
              <a:pathLst>
                <a:path w="1645284" h="2395220">
                  <a:moveTo>
                    <a:pt x="1645158" y="1138427"/>
                  </a:moveTo>
                  <a:lnTo>
                    <a:pt x="1644220" y="1089740"/>
                  </a:lnTo>
                  <a:lnTo>
                    <a:pt x="1641424" y="1041395"/>
                  </a:lnTo>
                  <a:lnTo>
                    <a:pt x="1636799" y="993436"/>
                  </a:lnTo>
                  <a:lnTo>
                    <a:pt x="1630371" y="945904"/>
                  </a:lnTo>
                  <a:lnTo>
                    <a:pt x="1622167" y="898842"/>
                  </a:lnTo>
                  <a:lnTo>
                    <a:pt x="1612215" y="852293"/>
                  </a:lnTo>
                  <a:lnTo>
                    <a:pt x="1600541" y="806301"/>
                  </a:lnTo>
                  <a:lnTo>
                    <a:pt x="1587174" y="760906"/>
                  </a:lnTo>
                  <a:lnTo>
                    <a:pt x="1572140" y="716153"/>
                  </a:lnTo>
                  <a:lnTo>
                    <a:pt x="1555467" y="672083"/>
                  </a:lnTo>
                  <a:lnTo>
                    <a:pt x="1537182" y="628740"/>
                  </a:lnTo>
                  <a:lnTo>
                    <a:pt x="1517312" y="586166"/>
                  </a:lnTo>
                  <a:lnTo>
                    <a:pt x="1495885" y="544404"/>
                  </a:lnTo>
                  <a:lnTo>
                    <a:pt x="1472927" y="503497"/>
                  </a:lnTo>
                  <a:lnTo>
                    <a:pt x="1448466" y="463486"/>
                  </a:lnTo>
                  <a:lnTo>
                    <a:pt x="1422530" y="424415"/>
                  </a:lnTo>
                  <a:lnTo>
                    <a:pt x="1395145" y="386327"/>
                  </a:lnTo>
                  <a:lnTo>
                    <a:pt x="1366339" y="349264"/>
                  </a:lnTo>
                  <a:lnTo>
                    <a:pt x="1336139" y="313268"/>
                  </a:lnTo>
                  <a:lnTo>
                    <a:pt x="1304572" y="278383"/>
                  </a:lnTo>
                  <a:lnTo>
                    <a:pt x="1271665" y="244652"/>
                  </a:lnTo>
                  <a:lnTo>
                    <a:pt x="1237447" y="212116"/>
                  </a:lnTo>
                  <a:lnTo>
                    <a:pt x="1201944" y="180819"/>
                  </a:lnTo>
                  <a:lnTo>
                    <a:pt x="1165183" y="150802"/>
                  </a:lnTo>
                  <a:lnTo>
                    <a:pt x="1127192" y="122110"/>
                  </a:lnTo>
                  <a:lnTo>
                    <a:pt x="1087997" y="94784"/>
                  </a:lnTo>
                  <a:lnTo>
                    <a:pt x="1047627" y="68868"/>
                  </a:lnTo>
                  <a:lnTo>
                    <a:pt x="1006108" y="44403"/>
                  </a:lnTo>
                  <a:lnTo>
                    <a:pt x="963468" y="21433"/>
                  </a:lnTo>
                  <a:lnTo>
                    <a:pt x="919733" y="0"/>
                  </a:lnTo>
                  <a:lnTo>
                    <a:pt x="388619" y="1138427"/>
                  </a:lnTo>
                  <a:lnTo>
                    <a:pt x="0" y="2332481"/>
                  </a:lnTo>
                  <a:lnTo>
                    <a:pt x="47139" y="2346980"/>
                  </a:lnTo>
                  <a:lnTo>
                    <a:pt x="94797" y="2359604"/>
                  </a:lnTo>
                  <a:lnTo>
                    <a:pt x="142919" y="2370334"/>
                  </a:lnTo>
                  <a:lnTo>
                    <a:pt x="191452" y="2379154"/>
                  </a:lnTo>
                  <a:lnTo>
                    <a:pt x="240342" y="2386045"/>
                  </a:lnTo>
                  <a:lnTo>
                    <a:pt x="289536" y="2390989"/>
                  </a:lnTo>
                  <a:lnTo>
                    <a:pt x="338979" y="2393968"/>
                  </a:lnTo>
                  <a:lnTo>
                    <a:pt x="388620" y="2394965"/>
                  </a:lnTo>
                  <a:lnTo>
                    <a:pt x="436831" y="2394058"/>
                  </a:lnTo>
                  <a:lnTo>
                    <a:pt x="484583" y="2391359"/>
                  </a:lnTo>
                  <a:lnTo>
                    <a:pt x="531842" y="2386900"/>
                  </a:lnTo>
                  <a:lnTo>
                    <a:pt x="578576" y="2380713"/>
                  </a:lnTo>
                  <a:lnTo>
                    <a:pt x="624752" y="2372832"/>
                  </a:lnTo>
                  <a:lnTo>
                    <a:pt x="670338" y="2363288"/>
                  </a:lnTo>
                  <a:lnTo>
                    <a:pt x="715301" y="2352114"/>
                  </a:lnTo>
                  <a:lnTo>
                    <a:pt x="759609" y="2339343"/>
                  </a:lnTo>
                  <a:lnTo>
                    <a:pt x="803229" y="2325007"/>
                  </a:lnTo>
                  <a:lnTo>
                    <a:pt x="846129" y="2309138"/>
                  </a:lnTo>
                  <a:lnTo>
                    <a:pt x="888276" y="2291770"/>
                  </a:lnTo>
                  <a:lnTo>
                    <a:pt x="929638" y="2272934"/>
                  </a:lnTo>
                  <a:lnTo>
                    <a:pt x="970183" y="2252663"/>
                  </a:lnTo>
                  <a:lnTo>
                    <a:pt x="1009877" y="2230990"/>
                  </a:lnTo>
                  <a:lnTo>
                    <a:pt x="1048689" y="2207946"/>
                  </a:lnTo>
                  <a:lnTo>
                    <a:pt x="1086585" y="2183565"/>
                  </a:lnTo>
                  <a:lnTo>
                    <a:pt x="1123534" y="2157879"/>
                  </a:lnTo>
                  <a:lnTo>
                    <a:pt x="1159503" y="2130921"/>
                  </a:lnTo>
                  <a:lnTo>
                    <a:pt x="1194459" y="2102723"/>
                  </a:lnTo>
                  <a:lnTo>
                    <a:pt x="1228371" y="2073317"/>
                  </a:lnTo>
                  <a:lnTo>
                    <a:pt x="1261204" y="2042736"/>
                  </a:lnTo>
                  <a:lnTo>
                    <a:pt x="1292928" y="2011012"/>
                  </a:lnTo>
                  <a:lnTo>
                    <a:pt x="1323509" y="1978179"/>
                  </a:lnTo>
                  <a:lnTo>
                    <a:pt x="1352915" y="1944267"/>
                  </a:lnTo>
                  <a:lnTo>
                    <a:pt x="1381113" y="1909311"/>
                  </a:lnTo>
                  <a:lnTo>
                    <a:pt x="1408071" y="1873342"/>
                  </a:lnTo>
                  <a:lnTo>
                    <a:pt x="1433757" y="1836393"/>
                  </a:lnTo>
                  <a:lnTo>
                    <a:pt x="1458138" y="1798497"/>
                  </a:lnTo>
                  <a:lnTo>
                    <a:pt x="1481182" y="1759685"/>
                  </a:lnTo>
                  <a:lnTo>
                    <a:pt x="1502855" y="1719991"/>
                  </a:lnTo>
                  <a:lnTo>
                    <a:pt x="1523126" y="1679446"/>
                  </a:lnTo>
                  <a:lnTo>
                    <a:pt x="1541962" y="1638084"/>
                  </a:lnTo>
                  <a:lnTo>
                    <a:pt x="1559330" y="1595937"/>
                  </a:lnTo>
                  <a:lnTo>
                    <a:pt x="1575199" y="1553037"/>
                  </a:lnTo>
                  <a:lnTo>
                    <a:pt x="1589535" y="1509417"/>
                  </a:lnTo>
                  <a:lnTo>
                    <a:pt x="1602306" y="1465109"/>
                  </a:lnTo>
                  <a:lnTo>
                    <a:pt x="1613480" y="1420146"/>
                  </a:lnTo>
                  <a:lnTo>
                    <a:pt x="1623024" y="1374560"/>
                  </a:lnTo>
                  <a:lnTo>
                    <a:pt x="1630905" y="1328384"/>
                  </a:lnTo>
                  <a:lnTo>
                    <a:pt x="1637092" y="1281650"/>
                  </a:lnTo>
                  <a:lnTo>
                    <a:pt x="1641551" y="1234391"/>
                  </a:lnTo>
                  <a:lnTo>
                    <a:pt x="1644250" y="1186639"/>
                  </a:lnTo>
                  <a:lnTo>
                    <a:pt x="1645158" y="1138427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61988" y="3198888"/>
              <a:ext cx="1645285" cy="2395220"/>
            </a:xfrm>
            <a:custGeom>
              <a:avLst/>
              <a:gdLst/>
              <a:ahLst/>
              <a:cxnLst/>
              <a:rect l="l" t="t" r="r" b="b"/>
              <a:pathLst>
                <a:path w="1645284" h="2395220">
                  <a:moveTo>
                    <a:pt x="0" y="2332481"/>
                  </a:moveTo>
                  <a:lnTo>
                    <a:pt x="47139" y="2346980"/>
                  </a:lnTo>
                  <a:lnTo>
                    <a:pt x="94797" y="2359604"/>
                  </a:lnTo>
                  <a:lnTo>
                    <a:pt x="142919" y="2370334"/>
                  </a:lnTo>
                  <a:lnTo>
                    <a:pt x="191452" y="2379154"/>
                  </a:lnTo>
                  <a:lnTo>
                    <a:pt x="240342" y="2386045"/>
                  </a:lnTo>
                  <a:lnTo>
                    <a:pt x="289536" y="2390989"/>
                  </a:lnTo>
                  <a:lnTo>
                    <a:pt x="338979" y="2393968"/>
                  </a:lnTo>
                  <a:lnTo>
                    <a:pt x="388620" y="2394965"/>
                  </a:lnTo>
                  <a:lnTo>
                    <a:pt x="436831" y="2394058"/>
                  </a:lnTo>
                  <a:lnTo>
                    <a:pt x="484583" y="2391359"/>
                  </a:lnTo>
                  <a:lnTo>
                    <a:pt x="531842" y="2386900"/>
                  </a:lnTo>
                  <a:lnTo>
                    <a:pt x="578576" y="2380713"/>
                  </a:lnTo>
                  <a:lnTo>
                    <a:pt x="624752" y="2372832"/>
                  </a:lnTo>
                  <a:lnTo>
                    <a:pt x="670338" y="2363288"/>
                  </a:lnTo>
                  <a:lnTo>
                    <a:pt x="715301" y="2352114"/>
                  </a:lnTo>
                  <a:lnTo>
                    <a:pt x="759609" y="2339343"/>
                  </a:lnTo>
                  <a:lnTo>
                    <a:pt x="803229" y="2325007"/>
                  </a:lnTo>
                  <a:lnTo>
                    <a:pt x="846129" y="2309138"/>
                  </a:lnTo>
                  <a:lnTo>
                    <a:pt x="888276" y="2291770"/>
                  </a:lnTo>
                  <a:lnTo>
                    <a:pt x="929638" y="2272934"/>
                  </a:lnTo>
                  <a:lnTo>
                    <a:pt x="970183" y="2252663"/>
                  </a:lnTo>
                  <a:lnTo>
                    <a:pt x="1009877" y="2230990"/>
                  </a:lnTo>
                  <a:lnTo>
                    <a:pt x="1048689" y="2207946"/>
                  </a:lnTo>
                  <a:lnTo>
                    <a:pt x="1086585" y="2183565"/>
                  </a:lnTo>
                  <a:lnTo>
                    <a:pt x="1123534" y="2157879"/>
                  </a:lnTo>
                  <a:lnTo>
                    <a:pt x="1159503" y="2130921"/>
                  </a:lnTo>
                  <a:lnTo>
                    <a:pt x="1194459" y="2102723"/>
                  </a:lnTo>
                  <a:lnTo>
                    <a:pt x="1228371" y="2073317"/>
                  </a:lnTo>
                  <a:lnTo>
                    <a:pt x="1261204" y="2042736"/>
                  </a:lnTo>
                  <a:lnTo>
                    <a:pt x="1292928" y="2011012"/>
                  </a:lnTo>
                  <a:lnTo>
                    <a:pt x="1323509" y="1978179"/>
                  </a:lnTo>
                  <a:lnTo>
                    <a:pt x="1352915" y="1944267"/>
                  </a:lnTo>
                  <a:lnTo>
                    <a:pt x="1381113" y="1909311"/>
                  </a:lnTo>
                  <a:lnTo>
                    <a:pt x="1408071" y="1873342"/>
                  </a:lnTo>
                  <a:lnTo>
                    <a:pt x="1433757" y="1836393"/>
                  </a:lnTo>
                  <a:lnTo>
                    <a:pt x="1458138" y="1798497"/>
                  </a:lnTo>
                  <a:lnTo>
                    <a:pt x="1481182" y="1759685"/>
                  </a:lnTo>
                  <a:lnTo>
                    <a:pt x="1502855" y="1719991"/>
                  </a:lnTo>
                  <a:lnTo>
                    <a:pt x="1523126" y="1679446"/>
                  </a:lnTo>
                  <a:lnTo>
                    <a:pt x="1541962" y="1638084"/>
                  </a:lnTo>
                  <a:lnTo>
                    <a:pt x="1559330" y="1595937"/>
                  </a:lnTo>
                  <a:lnTo>
                    <a:pt x="1575199" y="1553037"/>
                  </a:lnTo>
                  <a:lnTo>
                    <a:pt x="1589535" y="1509417"/>
                  </a:lnTo>
                  <a:lnTo>
                    <a:pt x="1602306" y="1465109"/>
                  </a:lnTo>
                  <a:lnTo>
                    <a:pt x="1613480" y="1420146"/>
                  </a:lnTo>
                  <a:lnTo>
                    <a:pt x="1623024" y="1374560"/>
                  </a:lnTo>
                  <a:lnTo>
                    <a:pt x="1630905" y="1328384"/>
                  </a:lnTo>
                  <a:lnTo>
                    <a:pt x="1637092" y="1281650"/>
                  </a:lnTo>
                  <a:lnTo>
                    <a:pt x="1641551" y="1234391"/>
                  </a:lnTo>
                  <a:lnTo>
                    <a:pt x="1644250" y="1186639"/>
                  </a:lnTo>
                  <a:lnTo>
                    <a:pt x="1645158" y="1138427"/>
                  </a:lnTo>
                  <a:lnTo>
                    <a:pt x="1644220" y="1089740"/>
                  </a:lnTo>
                  <a:lnTo>
                    <a:pt x="1641424" y="1041395"/>
                  </a:lnTo>
                  <a:lnTo>
                    <a:pt x="1636799" y="993436"/>
                  </a:lnTo>
                  <a:lnTo>
                    <a:pt x="1630371" y="945904"/>
                  </a:lnTo>
                  <a:lnTo>
                    <a:pt x="1622167" y="898842"/>
                  </a:lnTo>
                  <a:lnTo>
                    <a:pt x="1612215" y="852293"/>
                  </a:lnTo>
                  <a:lnTo>
                    <a:pt x="1600541" y="806301"/>
                  </a:lnTo>
                  <a:lnTo>
                    <a:pt x="1587174" y="760906"/>
                  </a:lnTo>
                  <a:lnTo>
                    <a:pt x="1572140" y="716153"/>
                  </a:lnTo>
                  <a:lnTo>
                    <a:pt x="1555467" y="672083"/>
                  </a:lnTo>
                  <a:lnTo>
                    <a:pt x="1537182" y="628740"/>
                  </a:lnTo>
                  <a:lnTo>
                    <a:pt x="1517312" y="586166"/>
                  </a:lnTo>
                  <a:lnTo>
                    <a:pt x="1495885" y="544404"/>
                  </a:lnTo>
                  <a:lnTo>
                    <a:pt x="1472927" y="503497"/>
                  </a:lnTo>
                  <a:lnTo>
                    <a:pt x="1448466" y="463486"/>
                  </a:lnTo>
                  <a:lnTo>
                    <a:pt x="1422530" y="424415"/>
                  </a:lnTo>
                  <a:lnTo>
                    <a:pt x="1395145" y="386327"/>
                  </a:lnTo>
                  <a:lnTo>
                    <a:pt x="1366339" y="349264"/>
                  </a:lnTo>
                  <a:lnTo>
                    <a:pt x="1336139" y="313268"/>
                  </a:lnTo>
                  <a:lnTo>
                    <a:pt x="1304572" y="278383"/>
                  </a:lnTo>
                  <a:lnTo>
                    <a:pt x="1271665" y="244652"/>
                  </a:lnTo>
                  <a:lnTo>
                    <a:pt x="1237447" y="212116"/>
                  </a:lnTo>
                  <a:lnTo>
                    <a:pt x="1201944" y="180819"/>
                  </a:lnTo>
                  <a:lnTo>
                    <a:pt x="1165183" y="150802"/>
                  </a:lnTo>
                  <a:lnTo>
                    <a:pt x="1127192" y="122110"/>
                  </a:lnTo>
                  <a:lnTo>
                    <a:pt x="1087997" y="94784"/>
                  </a:lnTo>
                  <a:lnTo>
                    <a:pt x="1047627" y="68868"/>
                  </a:lnTo>
                  <a:lnTo>
                    <a:pt x="1006108" y="44403"/>
                  </a:lnTo>
                  <a:lnTo>
                    <a:pt x="963468" y="21433"/>
                  </a:lnTo>
                  <a:lnTo>
                    <a:pt x="919733" y="0"/>
                  </a:lnTo>
                  <a:lnTo>
                    <a:pt x="388619" y="1138427"/>
                  </a:lnTo>
                  <a:lnTo>
                    <a:pt x="0" y="2332481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94070" y="3080766"/>
              <a:ext cx="1256665" cy="2451100"/>
            </a:xfrm>
            <a:custGeom>
              <a:avLst/>
              <a:gdLst/>
              <a:ahLst/>
              <a:cxnLst/>
              <a:rect l="l" t="t" r="r" b="b"/>
              <a:pathLst>
                <a:path w="1256665" h="2451100">
                  <a:moveTo>
                    <a:pt x="1256538" y="1256538"/>
                  </a:moveTo>
                  <a:lnTo>
                    <a:pt x="1256538" y="0"/>
                  </a:lnTo>
                  <a:lnTo>
                    <a:pt x="1208326" y="908"/>
                  </a:lnTo>
                  <a:lnTo>
                    <a:pt x="1160574" y="3611"/>
                  </a:lnTo>
                  <a:lnTo>
                    <a:pt x="1113315" y="8075"/>
                  </a:lnTo>
                  <a:lnTo>
                    <a:pt x="1066581" y="14270"/>
                  </a:lnTo>
                  <a:lnTo>
                    <a:pt x="1020405" y="22160"/>
                  </a:lnTo>
                  <a:lnTo>
                    <a:pt x="974819" y="31715"/>
                  </a:lnTo>
                  <a:lnTo>
                    <a:pt x="929856" y="42902"/>
                  </a:lnTo>
                  <a:lnTo>
                    <a:pt x="885548" y="55686"/>
                  </a:lnTo>
                  <a:lnTo>
                    <a:pt x="841928" y="70037"/>
                  </a:lnTo>
                  <a:lnTo>
                    <a:pt x="799028" y="85922"/>
                  </a:lnTo>
                  <a:lnTo>
                    <a:pt x="756881" y="103307"/>
                  </a:lnTo>
                  <a:lnTo>
                    <a:pt x="715519" y="122159"/>
                  </a:lnTo>
                  <a:lnTo>
                    <a:pt x="674974" y="142448"/>
                  </a:lnTo>
                  <a:lnTo>
                    <a:pt x="635280" y="164139"/>
                  </a:lnTo>
                  <a:lnTo>
                    <a:pt x="596468" y="187200"/>
                  </a:lnTo>
                  <a:lnTo>
                    <a:pt x="558572" y="211598"/>
                  </a:lnTo>
                  <a:lnTo>
                    <a:pt x="521623" y="237302"/>
                  </a:lnTo>
                  <a:lnTo>
                    <a:pt x="485654" y="264277"/>
                  </a:lnTo>
                  <a:lnTo>
                    <a:pt x="450698" y="292491"/>
                  </a:lnTo>
                  <a:lnTo>
                    <a:pt x="416786" y="321913"/>
                  </a:lnTo>
                  <a:lnTo>
                    <a:pt x="383953" y="352508"/>
                  </a:lnTo>
                  <a:lnTo>
                    <a:pt x="352229" y="384245"/>
                  </a:lnTo>
                  <a:lnTo>
                    <a:pt x="321648" y="417091"/>
                  </a:lnTo>
                  <a:lnTo>
                    <a:pt x="292242" y="451012"/>
                  </a:lnTo>
                  <a:lnTo>
                    <a:pt x="264044" y="485977"/>
                  </a:lnTo>
                  <a:lnTo>
                    <a:pt x="237086" y="521953"/>
                  </a:lnTo>
                  <a:lnTo>
                    <a:pt x="211400" y="558907"/>
                  </a:lnTo>
                  <a:lnTo>
                    <a:pt x="187019" y="596806"/>
                  </a:lnTo>
                  <a:lnTo>
                    <a:pt x="163975" y="635618"/>
                  </a:lnTo>
                  <a:lnTo>
                    <a:pt x="142302" y="675311"/>
                  </a:lnTo>
                  <a:lnTo>
                    <a:pt x="122031" y="715850"/>
                  </a:lnTo>
                  <a:lnTo>
                    <a:pt x="103195" y="757205"/>
                  </a:lnTo>
                  <a:lnTo>
                    <a:pt x="85827" y="799341"/>
                  </a:lnTo>
                  <a:lnTo>
                    <a:pt x="69958" y="842227"/>
                  </a:lnTo>
                  <a:lnTo>
                    <a:pt x="55622" y="885830"/>
                  </a:lnTo>
                  <a:lnTo>
                    <a:pt x="42851" y="930117"/>
                  </a:lnTo>
                  <a:lnTo>
                    <a:pt x="31677" y="975055"/>
                  </a:lnTo>
                  <a:lnTo>
                    <a:pt x="22133" y="1020613"/>
                  </a:lnTo>
                  <a:lnTo>
                    <a:pt x="14252" y="1066756"/>
                  </a:lnTo>
                  <a:lnTo>
                    <a:pt x="8065" y="1113453"/>
                  </a:lnTo>
                  <a:lnTo>
                    <a:pt x="3606" y="1160670"/>
                  </a:lnTo>
                  <a:lnTo>
                    <a:pt x="907" y="1208376"/>
                  </a:lnTo>
                  <a:lnTo>
                    <a:pt x="0" y="1256538"/>
                  </a:lnTo>
                  <a:lnTo>
                    <a:pt x="960" y="1305821"/>
                  </a:lnTo>
                  <a:lnTo>
                    <a:pt x="3821" y="1354723"/>
                  </a:lnTo>
                  <a:lnTo>
                    <a:pt x="8552" y="1403199"/>
                  </a:lnTo>
                  <a:lnTo>
                    <a:pt x="15122" y="1451209"/>
                  </a:lnTo>
                  <a:lnTo>
                    <a:pt x="23501" y="1498710"/>
                  </a:lnTo>
                  <a:lnTo>
                    <a:pt x="33658" y="1545660"/>
                  </a:lnTo>
                  <a:lnTo>
                    <a:pt x="45562" y="1592016"/>
                  </a:lnTo>
                  <a:lnTo>
                    <a:pt x="59183" y="1637737"/>
                  </a:lnTo>
                  <a:lnTo>
                    <a:pt x="74489" y="1682779"/>
                  </a:lnTo>
                  <a:lnTo>
                    <a:pt x="91451" y="1727102"/>
                  </a:lnTo>
                  <a:lnTo>
                    <a:pt x="110038" y="1770662"/>
                  </a:lnTo>
                  <a:lnTo>
                    <a:pt x="130218" y="1813417"/>
                  </a:lnTo>
                  <a:lnTo>
                    <a:pt x="151962" y="1855325"/>
                  </a:lnTo>
                  <a:lnTo>
                    <a:pt x="175239" y="1896344"/>
                  </a:lnTo>
                  <a:lnTo>
                    <a:pt x="200017" y="1936432"/>
                  </a:lnTo>
                  <a:lnTo>
                    <a:pt x="226267" y="1975546"/>
                  </a:lnTo>
                  <a:lnTo>
                    <a:pt x="253958" y="2013644"/>
                  </a:lnTo>
                  <a:lnTo>
                    <a:pt x="283058" y="2050685"/>
                  </a:lnTo>
                  <a:lnTo>
                    <a:pt x="313538" y="2086624"/>
                  </a:lnTo>
                  <a:lnTo>
                    <a:pt x="345367" y="2121422"/>
                  </a:lnTo>
                  <a:lnTo>
                    <a:pt x="378513" y="2155034"/>
                  </a:lnTo>
                  <a:lnTo>
                    <a:pt x="412947" y="2187419"/>
                  </a:lnTo>
                  <a:lnTo>
                    <a:pt x="448638" y="2218535"/>
                  </a:lnTo>
                  <a:lnTo>
                    <a:pt x="485554" y="2248340"/>
                  </a:lnTo>
                  <a:lnTo>
                    <a:pt x="523666" y="2276790"/>
                  </a:lnTo>
                  <a:lnTo>
                    <a:pt x="562943" y="2303845"/>
                  </a:lnTo>
                  <a:lnTo>
                    <a:pt x="603354" y="2329462"/>
                  </a:lnTo>
                  <a:lnTo>
                    <a:pt x="644868" y="2353597"/>
                  </a:lnTo>
                  <a:lnTo>
                    <a:pt x="687455" y="2376211"/>
                  </a:lnTo>
                  <a:lnTo>
                    <a:pt x="731084" y="2397259"/>
                  </a:lnTo>
                  <a:lnTo>
                    <a:pt x="775725" y="2416700"/>
                  </a:lnTo>
                  <a:lnTo>
                    <a:pt x="821346" y="2434492"/>
                  </a:lnTo>
                  <a:lnTo>
                    <a:pt x="867918" y="2450592"/>
                  </a:lnTo>
                  <a:lnTo>
                    <a:pt x="1256538" y="1256538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94070" y="3080766"/>
              <a:ext cx="1256665" cy="2451100"/>
            </a:xfrm>
            <a:custGeom>
              <a:avLst/>
              <a:gdLst/>
              <a:ahLst/>
              <a:cxnLst/>
              <a:rect l="l" t="t" r="r" b="b"/>
              <a:pathLst>
                <a:path w="1256665" h="2451100">
                  <a:moveTo>
                    <a:pt x="1256538" y="0"/>
                  </a:moveTo>
                  <a:lnTo>
                    <a:pt x="1208326" y="908"/>
                  </a:lnTo>
                  <a:lnTo>
                    <a:pt x="1160574" y="3611"/>
                  </a:lnTo>
                  <a:lnTo>
                    <a:pt x="1113315" y="8075"/>
                  </a:lnTo>
                  <a:lnTo>
                    <a:pt x="1066581" y="14270"/>
                  </a:lnTo>
                  <a:lnTo>
                    <a:pt x="1020405" y="22160"/>
                  </a:lnTo>
                  <a:lnTo>
                    <a:pt x="974819" y="31715"/>
                  </a:lnTo>
                  <a:lnTo>
                    <a:pt x="929856" y="42902"/>
                  </a:lnTo>
                  <a:lnTo>
                    <a:pt x="885548" y="55686"/>
                  </a:lnTo>
                  <a:lnTo>
                    <a:pt x="841928" y="70037"/>
                  </a:lnTo>
                  <a:lnTo>
                    <a:pt x="799028" y="85922"/>
                  </a:lnTo>
                  <a:lnTo>
                    <a:pt x="756881" y="103307"/>
                  </a:lnTo>
                  <a:lnTo>
                    <a:pt x="715519" y="122159"/>
                  </a:lnTo>
                  <a:lnTo>
                    <a:pt x="674974" y="142448"/>
                  </a:lnTo>
                  <a:lnTo>
                    <a:pt x="635280" y="164139"/>
                  </a:lnTo>
                  <a:lnTo>
                    <a:pt x="596468" y="187200"/>
                  </a:lnTo>
                  <a:lnTo>
                    <a:pt x="558572" y="211598"/>
                  </a:lnTo>
                  <a:lnTo>
                    <a:pt x="521623" y="237302"/>
                  </a:lnTo>
                  <a:lnTo>
                    <a:pt x="485654" y="264277"/>
                  </a:lnTo>
                  <a:lnTo>
                    <a:pt x="450698" y="292491"/>
                  </a:lnTo>
                  <a:lnTo>
                    <a:pt x="416786" y="321913"/>
                  </a:lnTo>
                  <a:lnTo>
                    <a:pt x="383953" y="352508"/>
                  </a:lnTo>
                  <a:lnTo>
                    <a:pt x="352229" y="384245"/>
                  </a:lnTo>
                  <a:lnTo>
                    <a:pt x="321648" y="417091"/>
                  </a:lnTo>
                  <a:lnTo>
                    <a:pt x="292242" y="451012"/>
                  </a:lnTo>
                  <a:lnTo>
                    <a:pt x="264044" y="485977"/>
                  </a:lnTo>
                  <a:lnTo>
                    <a:pt x="237086" y="521953"/>
                  </a:lnTo>
                  <a:lnTo>
                    <a:pt x="211400" y="558907"/>
                  </a:lnTo>
                  <a:lnTo>
                    <a:pt x="187019" y="596806"/>
                  </a:lnTo>
                  <a:lnTo>
                    <a:pt x="163975" y="635618"/>
                  </a:lnTo>
                  <a:lnTo>
                    <a:pt x="142302" y="675311"/>
                  </a:lnTo>
                  <a:lnTo>
                    <a:pt x="122031" y="715850"/>
                  </a:lnTo>
                  <a:lnTo>
                    <a:pt x="103195" y="757205"/>
                  </a:lnTo>
                  <a:lnTo>
                    <a:pt x="85827" y="799341"/>
                  </a:lnTo>
                  <a:lnTo>
                    <a:pt x="69958" y="842227"/>
                  </a:lnTo>
                  <a:lnTo>
                    <a:pt x="55622" y="885830"/>
                  </a:lnTo>
                  <a:lnTo>
                    <a:pt x="42851" y="930117"/>
                  </a:lnTo>
                  <a:lnTo>
                    <a:pt x="31677" y="975055"/>
                  </a:lnTo>
                  <a:lnTo>
                    <a:pt x="22133" y="1020613"/>
                  </a:lnTo>
                  <a:lnTo>
                    <a:pt x="14252" y="1066756"/>
                  </a:lnTo>
                  <a:lnTo>
                    <a:pt x="8065" y="1113453"/>
                  </a:lnTo>
                  <a:lnTo>
                    <a:pt x="3606" y="1160670"/>
                  </a:lnTo>
                  <a:lnTo>
                    <a:pt x="907" y="1208376"/>
                  </a:lnTo>
                  <a:lnTo>
                    <a:pt x="0" y="1256538"/>
                  </a:lnTo>
                  <a:lnTo>
                    <a:pt x="960" y="1305821"/>
                  </a:lnTo>
                  <a:lnTo>
                    <a:pt x="3821" y="1354723"/>
                  </a:lnTo>
                  <a:lnTo>
                    <a:pt x="8552" y="1403199"/>
                  </a:lnTo>
                  <a:lnTo>
                    <a:pt x="15122" y="1451209"/>
                  </a:lnTo>
                  <a:lnTo>
                    <a:pt x="23501" y="1498710"/>
                  </a:lnTo>
                  <a:lnTo>
                    <a:pt x="33658" y="1545660"/>
                  </a:lnTo>
                  <a:lnTo>
                    <a:pt x="45562" y="1592016"/>
                  </a:lnTo>
                  <a:lnTo>
                    <a:pt x="59183" y="1637737"/>
                  </a:lnTo>
                  <a:lnTo>
                    <a:pt x="74489" y="1682779"/>
                  </a:lnTo>
                  <a:lnTo>
                    <a:pt x="91451" y="1727102"/>
                  </a:lnTo>
                  <a:lnTo>
                    <a:pt x="110038" y="1770662"/>
                  </a:lnTo>
                  <a:lnTo>
                    <a:pt x="130218" y="1813417"/>
                  </a:lnTo>
                  <a:lnTo>
                    <a:pt x="151962" y="1855325"/>
                  </a:lnTo>
                  <a:lnTo>
                    <a:pt x="175239" y="1896344"/>
                  </a:lnTo>
                  <a:lnTo>
                    <a:pt x="200017" y="1936432"/>
                  </a:lnTo>
                  <a:lnTo>
                    <a:pt x="226267" y="1975546"/>
                  </a:lnTo>
                  <a:lnTo>
                    <a:pt x="253958" y="2013644"/>
                  </a:lnTo>
                  <a:lnTo>
                    <a:pt x="283058" y="2050685"/>
                  </a:lnTo>
                  <a:lnTo>
                    <a:pt x="313538" y="2086624"/>
                  </a:lnTo>
                  <a:lnTo>
                    <a:pt x="345367" y="2121422"/>
                  </a:lnTo>
                  <a:lnTo>
                    <a:pt x="378513" y="2155034"/>
                  </a:lnTo>
                  <a:lnTo>
                    <a:pt x="412947" y="2187419"/>
                  </a:lnTo>
                  <a:lnTo>
                    <a:pt x="448638" y="2218535"/>
                  </a:lnTo>
                  <a:lnTo>
                    <a:pt x="485554" y="2248340"/>
                  </a:lnTo>
                  <a:lnTo>
                    <a:pt x="523666" y="2276790"/>
                  </a:lnTo>
                  <a:lnTo>
                    <a:pt x="562943" y="2303845"/>
                  </a:lnTo>
                  <a:lnTo>
                    <a:pt x="603354" y="2329462"/>
                  </a:lnTo>
                  <a:lnTo>
                    <a:pt x="644868" y="2353597"/>
                  </a:lnTo>
                  <a:lnTo>
                    <a:pt x="687455" y="2376211"/>
                  </a:lnTo>
                  <a:lnTo>
                    <a:pt x="731084" y="2397259"/>
                  </a:lnTo>
                  <a:lnTo>
                    <a:pt x="775725" y="2416700"/>
                  </a:lnTo>
                  <a:lnTo>
                    <a:pt x="821346" y="2434492"/>
                  </a:lnTo>
                  <a:lnTo>
                    <a:pt x="867918" y="2450592"/>
                  </a:lnTo>
                  <a:lnTo>
                    <a:pt x="1256538" y="1256538"/>
                  </a:lnTo>
                  <a:lnTo>
                    <a:pt x="1256538" y="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001108" y="4062483"/>
            <a:ext cx="568325" cy="51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dirty="0" sz="1600" spc="-25" b="1">
                <a:solidFill>
                  <a:srgbClr val="FFFFFF"/>
                </a:solidFill>
                <a:latin typeface="Arial"/>
                <a:cs typeface="Arial"/>
              </a:rPr>
              <a:t>74M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(45%)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105650" y="3172205"/>
            <a:ext cx="504190" cy="489584"/>
          </a:xfrm>
          <a:custGeom>
            <a:avLst/>
            <a:gdLst/>
            <a:ahLst/>
            <a:cxnLst/>
            <a:rect l="l" t="t" r="r" b="b"/>
            <a:pathLst>
              <a:path w="504190" h="489585">
                <a:moveTo>
                  <a:pt x="503681" y="489203"/>
                </a:moveTo>
                <a:lnTo>
                  <a:pt x="503681" y="0"/>
                </a:lnTo>
                <a:lnTo>
                  <a:pt x="0" y="0"/>
                </a:lnTo>
                <a:lnTo>
                  <a:pt x="0" y="489203"/>
                </a:lnTo>
                <a:lnTo>
                  <a:pt x="503681" y="489203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105650" y="3172205"/>
            <a:ext cx="504190" cy="252095"/>
          </a:xfrm>
          <a:prstGeom prst="rect">
            <a:avLst/>
          </a:prstGeom>
          <a:solidFill>
            <a:srgbClr val="C9DFF4"/>
          </a:solidFill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85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12M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105650" y="3424094"/>
            <a:ext cx="504190" cy="237490"/>
          </a:xfrm>
          <a:prstGeom prst="rect">
            <a:avLst/>
          </a:prstGeom>
          <a:solidFill>
            <a:srgbClr val="C9DFF4"/>
          </a:solidFill>
        </p:spPr>
        <p:txBody>
          <a:bodyPr wrap="square" lIns="0" tIns="0" rIns="0" bIns="0" rtlCol="0" vert="horz">
            <a:spAutoFit/>
          </a:bodyPr>
          <a:lstStyle/>
          <a:p>
            <a:pPr marL="36195">
              <a:lnSpc>
                <a:spcPts val="1830"/>
              </a:lnSpc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(7%)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00934" y="4407606"/>
            <a:ext cx="5683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79M </a:t>
            </a: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(48%)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81286" y="1485394"/>
            <a:ext cx="130556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Millions</a:t>
            </a:r>
            <a:r>
              <a:rPr dirty="0" sz="1400" spc="-5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939598"/>
                </a:solidFill>
                <a:latin typeface="Arial MT"/>
                <a:cs typeface="Arial MT"/>
              </a:rPr>
              <a:t>of</a:t>
            </a:r>
            <a:r>
              <a:rPr dirty="0" sz="1400" spc="-55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939598"/>
                </a:solidFill>
                <a:latin typeface="Arial MT"/>
                <a:cs typeface="Arial MT"/>
              </a:rPr>
              <a:t>hours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dirty="0" sz="1200" spc="-25" b="1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854123" y="2983801"/>
            <a:ext cx="2313940" cy="2722880"/>
            <a:chOff x="1854123" y="2983801"/>
            <a:chExt cx="2313940" cy="2722880"/>
          </a:xfrm>
        </p:grpSpPr>
        <p:sp>
          <p:nvSpPr>
            <p:cNvPr id="20" name="object 20" descr=""/>
            <p:cNvSpPr/>
            <p:nvPr/>
          </p:nvSpPr>
          <p:spPr>
            <a:xfrm>
              <a:off x="2030717" y="3179076"/>
              <a:ext cx="818515" cy="285750"/>
            </a:xfrm>
            <a:custGeom>
              <a:avLst/>
              <a:gdLst/>
              <a:ahLst/>
              <a:cxnLst/>
              <a:rect l="l" t="t" r="r" b="b"/>
              <a:pathLst>
                <a:path w="818514" h="285750">
                  <a:moveTo>
                    <a:pt x="0" y="285750"/>
                  </a:moveTo>
                  <a:lnTo>
                    <a:pt x="0" y="0"/>
                  </a:lnTo>
                  <a:lnTo>
                    <a:pt x="818388" y="0"/>
                  </a:lnTo>
                  <a:lnTo>
                    <a:pt x="818388" y="285750"/>
                  </a:lnTo>
                  <a:lnTo>
                    <a:pt x="0" y="28575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72955" y="3473970"/>
              <a:ext cx="819150" cy="124460"/>
            </a:xfrm>
            <a:custGeom>
              <a:avLst/>
              <a:gdLst/>
              <a:ahLst/>
              <a:cxnLst/>
              <a:rect l="l" t="t" r="r" b="b"/>
              <a:pathLst>
                <a:path w="819150" h="124460">
                  <a:moveTo>
                    <a:pt x="0" y="124205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24205"/>
                  </a:lnTo>
                  <a:lnTo>
                    <a:pt x="0" y="12420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172955" y="3473970"/>
              <a:ext cx="819150" cy="124460"/>
            </a:xfrm>
            <a:custGeom>
              <a:avLst/>
              <a:gdLst/>
              <a:ahLst/>
              <a:cxnLst/>
              <a:rect l="l" t="t" r="r" b="b"/>
              <a:pathLst>
                <a:path w="819150" h="124460">
                  <a:moveTo>
                    <a:pt x="0" y="124205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24205"/>
                  </a:lnTo>
                  <a:lnTo>
                    <a:pt x="0" y="124205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30717" y="2988564"/>
              <a:ext cx="818515" cy="190500"/>
            </a:xfrm>
            <a:custGeom>
              <a:avLst/>
              <a:gdLst/>
              <a:ahLst/>
              <a:cxnLst/>
              <a:rect l="l" t="t" r="r" b="b"/>
              <a:pathLst>
                <a:path w="818514" h="190500">
                  <a:moveTo>
                    <a:pt x="0" y="190500"/>
                  </a:moveTo>
                  <a:lnTo>
                    <a:pt x="0" y="0"/>
                  </a:lnTo>
                  <a:lnTo>
                    <a:pt x="818388" y="0"/>
                  </a:lnTo>
                  <a:lnTo>
                    <a:pt x="818388" y="1905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030717" y="2988564"/>
              <a:ext cx="818515" cy="190500"/>
            </a:xfrm>
            <a:custGeom>
              <a:avLst/>
              <a:gdLst/>
              <a:ahLst/>
              <a:cxnLst/>
              <a:rect l="l" t="t" r="r" b="b"/>
              <a:pathLst>
                <a:path w="818514" h="190500">
                  <a:moveTo>
                    <a:pt x="0" y="190500"/>
                  </a:moveTo>
                  <a:lnTo>
                    <a:pt x="0" y="0"/>
                  </a:lnTo>
                  <a:lnTo>
                    <a:pt x="818388" y="0"/>
                  </a:lnTo>
                  <a:lnTo>
                    <a:pt x="818388" y="190500"/>
                  </a:lnTo>
                  <a:lnTo>
                    <a:pt x="0" y="190500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172955" y="3303282"/>
              <a:ext cx="819150" cy="170815"/>
            </a:xfrm>
            <a:custGeom>
              <a:avLst/>
              <a:gdLst/>
              <a:ahLst/>
              <a:cxnLst/>
              <a:rect l="l" t="t" r="r" b="b"/>
              <a:pathLst>
                <a:path w="819150" h="170814">
                  <a:moveTo>
                    <a:pt x="0" y="170687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70687"/>
                  </a:lnTo>
                  <a:lnTo>
                    <a:pt x="0" y="170687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172955" y="3303282"/>
              <a:ext cx="819150" cy="170815"/>
            </a:xfrm>
            <a:custGeom>
              <a:avLst/>
              <a:gdLst/>
              <a:ahLst/>
              <a:cxnLst/>
              <a:rect l="l" t="t" r="r" b="b"/>
              <a:pathLst>
                <a:path w="819150" h="170814">
                  <a:moveTo>
                    <a:pt x="0" y="170687"/>
                  </a:moveTo>
                  <a:lnTo>
                    <a:pt x="0" y="0"/>
                  </a:lnTo>
                  <a:lnTo>
                    <a:pt x="819149" y="0"/>
                  </a:lnTo>
                  <a:lnTo>
                    <a:pt x="819149" y="170687"/>
                  </a:lnTo>
                  <a:lnTo>
                    <a:pt x="0" y="170687"/>
                  </a:lnTo>
                  <a:close/>
                </a:path>
              </a:pathLst>
            </a:custGeom>
            <a:ln w="95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868411" y="5692152"/>
              <a:ext cx="2285365" cy="0"/>
            </a:xfrm>
            <a:custGeom>
              <a:avLst/>
              <a:gdLst/>
              <a:ahLst/>
              <a:cxnLst/>
              <a:rect l="l" t="t" r="r" b="b"/>
              <a:pathLst>
                <a:path w="2285365" h="0">
                  <a:moveTo>
                    <a:pt x="0" y="0"/>
                  </a:moveTo>
                  <a:lnTo>
                    <a:pt x="2285238" y="0"/>
                  </a:lnTo>
                </a:path>
              </a:pathLst>
            </a:custGeom>
            <a:ln w="285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030717" y="3464826"/>
            <a:ext cx="818515" cy="2227580"/>
          </a:xfrm>
          <a:prstGeom prst="rect">
            <a:avLst/>
          </a:prstGeom>
          <a:solidFill>
            <a:srgbClr val="2F67B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6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1,175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030717" y="3207257"/>
            <a:ext cx="818515" cy="281305"/>
          </a:xfrm>
          <a:prstGeom prst="rect">
            <a:avLst/>
          </a:prstGeom>
          <a:solidFill>
            <a:srgbClr val="99AEDA"/>
          </a:solidFill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1830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146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649967" y="3267455"/>
            <a:ext cx="276225" cy="245110"/>
          </a:xfrm>
          <a:custGeom>
            <a:avLst/>
            <a:gdLst/>
            <a:ahLst/>
            <a:cxnLst/>
            <a:rect l="l" t="t" r="r" b="b"/>
            <a:pathLst>
              <a:path w="276225" h="245110">
                <a:moveTo>
                  <a:pt x="275844" y="244601"/>
                </a:moveTo>
                <a:lnTo>
                  <a:pt x="275844" y="0"/>
                </a:lnTo>
                <a:lnTo>
                  <a:pt x="0" y="0"/>
                </a:lnTo>
                <a:lnTo>
                  <a:pt x="0" y="244601"/>
                </a:lnTo>
                <a:lnTo>
                  <a:pt x="275844" y="244601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172955" y="3250190"/>
            <a:ext cx="8191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00"/>
              </a:spcBef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90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73333" y="2700864"/>
            <a:ext cx="5334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1,423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39895" y="2865051"/>
            <a:ext cx="1040765" cy="61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Non-career Overtime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240011" y="3415296"/>
            <a:ext cx="276860" cy="245110"/>
          </a:xfrm>
          <a:prstGeom prst="rect">
            <a:avLst/>
          </a:prstGeom>
          <a:solidFill>
            <a:srgbClr val="99AEDA"/>
          </a:solidFill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885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67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316290" y="3005555"/>
            <a:ext cx="53340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1,258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172955" y="3598176"/>
            <a:ext cx="819150" cy="2094230"/>
          </a:xfrm>
          <a:prstGeom prst="rect">
            <a:avLst/>
          </a:prstGeom>
          <a:solidFill>
            <a:srgbClr val="2F67B1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16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1,101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39847" y="4440313"/>
            <a:ext cx="6464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31F20"/>
                </a:solidFill>
                <a:latin typeface="Arial MT"/>
                <a:cs typeface="Arial MT"/>
              </a:rPr>
              <a:t>Career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2244839" y="2962655"/>
            <a:ext cx="389890" cy="245110"/>
          </a:xfrm>
          <a:custGeom>
            <a:avLst/>
            <a:gdLst/>
            <a:ahLst/>
            <a:cxnLst/>
            <a:rect l="l" t="t" r="r" b="b"/>
            <a:pathLst>
              <a:path w="389889" h="245110">
                <a:moveTo>
                  <a:pt x="389381" y="244602"/>
                </a:moveTo>
                <a:lnTo>
                  <a:pt x="389381" y="0"/>
                </a:lnTo>
                <a:lnTo>
                  <a:pt x="0" y="0"/>
                </a:lnTo>
                <a:lnTo>
                  <a:pt x="0" y="244602"/>
                </a:lnTo>
                <a:lnTo>
                  <a:pt x="389381" y="244602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030717" y="2989326"/>
            <a:ext cx="818515" cy="2184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760">
              <a:lnSpc>
                <a:spcPts val="1675"/>
              </a:lnSpc>
            </a:pPr>
            <a:r>
              <a:rPr dirty="0" sz="1600" spc="-25">
                <a:solidFill>
                  <a:srgbClr val="231F20"/>
                </a:solidFill>
                <a:latin typeface="Arial MT"/>
                <a:cs typeface="Arial MT"/>
              </a:rPr>
              <a:t>102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848279" y="2984563"/>
            <a:ext cx="2087880" cy="323215"/>
            <a:chOff x="2848279" y="2984563"/>
            <a:chExt cx="2087880" cy="323215"/>
          </a:xfrm>
        </p:grpSpPr>
        <p:sp>
          <p:nvSpPr>
            <p:cNvPr id="41" name="object 41" descr=""/>
            <p:cNvSpPr/>
            <p:nvPr/>
          </p:nvSpPr>
          <p:spPr>
            <a:xfrm>
              <a:off x="2849867" y="2989326"/>
              <a:ext cx="1362075" cy="314960"/>
            </a:xfrm>
            <a:custGeom>
              <a:avLst/>
              <a:gdLst/>
              <a:ahLst/>
              <a:cxnLst/>
              <a:rect l="l" t="t" r="r" b="b"/>
              <a:pathLst>
                <a:path w="1362075" h="314960">
                  <a:moveTo>
                    <a:pt x="0" y="0"/>
                  </a:moveTo>
                  <a:lnTo>
                    <a:pt x="1361694" y="0"/>
                  </a:lnTo>
                </a:path>
                <a:path w="1362075" h="314960">
                  <a:moveTo>
                    <a:pt x="1142999" y="314706"/>
                  </a:moveTo>
                  <a:lnTo>
                    <a:pt x="1361694" y="314706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97261" y="2986278"/>
              <a:ext cx="114300" cy="321310"/>
            </a:xfrm>
            <a:custGeom>
              <a:avLst/>
              <a:gdLst/>
              <a:ahLst/>
              <a:cxnLst/>
              <a:rect l="l" t="t" r="r" b="b"/>
              <a:pathLst>
                <a:path w="114300" h="321310">
                  <a:moveTo>
                    <a:pt x="114300" y="206501"/>
                  </a:moveTo>
                  <a:lnTo>
                    <a:pt x="0" y="206501"/>
                  </a:lnTo>
                  <a:lnTo>
                    <a:pt x="38100" y="282710"/>
                  </a:lnTo>
                  <a:lnTo>
                    <a:pt x="38100" y="225551"/>
                  </a:lnTo>
                  <a:lnTo>
                    <a:pt x="76200" y="225551"/>
                  </a:lnTo>
                  <a:lnTo>
                    <a:pt x="76200" y="282710"/>
                  </a:lnTo>
                  <a:lnTo>
                    <a:pt x="114300" y="206501"/>
                  </a:lnTo>
                  <a:close/>
                </a:path>
                <a:path w="114300" h="321310">
                  <a:moveTo>
                    <a:pt x="76200" y="206501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38100" y="206501"/>
                  </a:lnTo>
                  <a:lnTo>
                    <a:pt x="76200" y="206501"/>
                  </a:lnTo>
                  <a:close/>
                </a:path>
                <a:path w="114300" h="321310">
                  <a:moveTo>
                    <a:pt x="76200" y="282710"/>
                  </a:moveTo>
                  <a:lnTo>
                    <a:pt x="76200" y="225551"/>
                  </a:lnTo>
                  <a:lnTo>
                    <a:pt x="38100" y="225551"/>
                  </a:lnTo>
                  <a:lnTo>
                    <a:pt x="38100" y="282710"/>
                  </a:lnTo>
                  <a:lnTo>
                    <a:pt x="57150" y="320814"/>
                  </a:lnTo>
                  <a:lnTo>
                    <a:pt x="76200" y="282710"/>
                  </a:lnTo>
                  <a:close/>
                </a:path>
              </a:pathLst>
            </a:custGeom>
            <a:solidFill>
              <a:srgbClr val="1E2D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59567" y="2989326"/>
              <a:ext cx="671830" cy="313690"/>
            </a:xfrm>
            <a:custGeom>
              <a:avLst/>
              <a:gdLst/>
              <a:ahLst/>
              <a:cxnLst/>
              <a:rect l="l" t="t" r="r" b="b"/>
              <a:pathLst>
                <a:path w="671829" h="313689">
                  <a:moveTo>
                    <a:pt x="671321" y="156971"/>
                  </a:moveTo>
                  <a:lnTo>
                    <a:pt x="650337" y="102128"/>
                  </a:lnTo>
                  <a:lnTo>
                    <a:pt x="592400" y="55765"/>
                  </a:lnTo>
                  <a:lnTo>
                    <a:pt x="551926" y="36860"/>
                  </a:lnTo>
                  <a:lnTo>
                    <a:pt x="505036" y="21392"/>
                  </a:lnTo>
                  <a:lnTo>
                    <a:pt x="452671" y="9800"/>
                  </a:lnTo>
                  <a:lnTo>
                    <a:pt x="395772" y="2523"/>
                  </a:lnTo>
                  <a:lnTo>
                    <a:pt x="335279" y="0"/>
                  </a:lnTo>
                  <a:lnTo>
                    <a:pt x="275014" y="2523"/>
                  </a:lnTo>
                  <a:lnTo>
                    <a:pt x="218291" y="9800"/>
                  </a:lnTo>
                  <a:lnTo>
                    <a:pt x="166059" y="21392"/>
                  </a:lnTo>
                  <a:lnTo>
                    <a:pt x="119265" y="36860"/>
                  </a:lnTo>
                  <a:lnTo>
                    <a:pt x="78854" y="55765"/>
                  </a:lnTo>
                  <a:lnTo>
                    <a:pt x="45776" y="77667"/>
                  </a:lnTo>
                  <a:lnTo>
                    <a:pt x="5401" y="128710"/>
                  </a:lnTo>
                  <a:lnTo>
                    <a:pt x="0" y="156972"/>
                  </a:lnTo>
                  <a:lnTo>
                    <a:pt x="5401" y="185007"/>
                  </a:lnTo>
                  <a:lnTo>
                    <a:pt x="45776" y="235740"/>
                  </a:lnTo>
                  <a:lnTo>
                    <a:pt x="78854" y="257547"/>
                  </a:lnTo>
                  <a:lnTo>
                    <a:pt x="119265" y="276388"/>
                  </a:lnTo>
                  <a:lnTo>
                    <a:pt x="166059" y="291817"/>
                  </a:lnTo>
                  <a:lnTo>
                    <a:pt x="218291" y="303389"/>
                  </a:lnTo>
                  <a:lnTo>
                    <a:pt x="275014" y="310659"/>
                  </a:lnTo>
                  <a:lnTo>
                    <a:pt x="335279" y="313182"/>
                  </a:lnTo>
                  <a:lnTo>
                    <a:pt x="395772" y="310659"/>
                  </a:lnTo>
                  <a:lnTo>
                    <a:pt x="452671" y="303389"/>
                  </a:lnTo>
                  <a:lnTo>
                    <a:pt x="505036" y="291817"/>
                  </a:lnTo>
                  <a:lnTo>
                    <a:pt x="551926" y="276388"/>
                  </a:lnTo>
                  <a:lnTo>
                    <a:pt x="592400" y="257547"/>
                  </a:lnTo>
                  <a:lnTo>
                    <a:pt x="625517" y="235740"/>
                  </a:lnTo>
                  <a:lnTo>
                    <a:pt x="665919" y="185007"/>
                  </a:lnTo>
                  <a:lnTo>
                    <a:pt x="671321" y="15697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259567" y="2989326"/>
              <a:ext cx="671830" cy="313690"/>
            </a:xfrm>
            <a:custGeom>
              <a:avLst/>
              <a:gdLst/>
              <a:ahLst/>
              <a:cxnLst/>
              <a:rect l="l" t="t" r="r" b="b"/>
              <a:pathLst>
                <a:path w="671829" h="313689">
                  <a:moveTo>
                    <a:pt x="335279" y="0"/>
                  </a:moveTo>
                  <a:lnTo>
                    <a:pt x="275014" y="2523"/>
                  </a:lnTo>
                  <a:lnTo>
                    <a:pt x="218291" y="9800"/>
                  </a:lnTo>
                  <a:lnTo>
                    <a:pt x="166059" y="21392"/>
                  </a:lnTo>
                  <a:lnTo>
                    <a:pt x="119265" y="36860"/>
                  </a:lnTo>
                  <a:lnTo>
                    <a:pt x="78854" y="55765"/>
                  </a:lnTo>
                  <a:lnTo>
                    <a:pt x="45776" y="77667"/>
                  </a:lnTo>
                  <a:lnTo>
                    <a:pt x="5401" y="128710"/>
                  </a:lnTo>
                  <a:lnTo>
                    <a:pt x="0" y="156972"/>
                  </a:lnTo>
                  <a:lnTo>
                    <a:pt x="5401" y="185007"/>
                  </a:lnTo>
                  <a:lnTo>
                    <a:pt x="45776" y="235740"/>
                  </a:lnTo>
                  <a:lnTo>
                    <a:pt x="78854" y="257547"/>
                  </a:lnTo>
                  <a:lnTo>
                    <a:pt x="119265" y="276388"/>
                  </a:lnTo>
                  <a:lnTo>
                    <a:pt x="166059" y="291817"/>
                  </a:lnTo>
                  <a:lnTo>
                    <a:pt x="218291" y="303389"/>
                  </a:lnTo>
                  <a:lnTo>
                    <a:pt x="275014" y="310659"/>
                  </a:lnTo>
                  <a:lnTo>
                    <a:pt x="335279" y="313182"/>
                  </a:lnTo>
                  <a:lnTo>
                    <a:pt x="395772" y="310659"/>
                  </a:lnTo>
                  <a:lnTo>
                    <a:pt x="452671" y="303389"/>
                  </a:lnTo>
                  <a:lnTo>
                    <a:pt x="505036" y="291817"/>
                  </a:lnTo>
                  <a:lnTo>
                    <a:pt x="551926" y="276388"/>
                  </a:lnTo>
                  <a:lnTo>
                    <a:pt x="592400" y="257547"/>
                  </a:lnTo>
                  <a:lnTo>
                    <a:pt x="625517" y="235740"/>
                  </a:lnTo>
                  <a:lnTo>
                    <a:pt x="665919" y="185007"/>
                  </a:lnTo>
                  <a:lnTo>
                    <a:pt x="671321" y="156971"/>
                  </a:lnTo>
                  <a:lnTo>
                    <a:pt x="665919" y="128710"/>
                  </a:lnTo>
                  <a:lnTo>
                    <a:pt x="625517" y="77667"/>
                  </a:lnTo>
                  <a:lnTo>
                    <a:pt x="592400" y="55765"/>
                  </a:lnTo>
                  <a:lnTo>
                    <a:pt x="551926" y="36860"/>
                  </a:lnTo>
                  <a:lnTo>
                    <a:pt x="505036" y="21392"/>
                  </a:lnTo>
                  <a:lnTo>
                    <a:pt x="452671" y="9800"/>
                  </a:lnTo>
                  <a:lnTo>
                    <a:pt x="395772" y="2523"/>
                  </a:lnTo>
                  <a:lnTo>
                    <a:pt x="335279" y="0"/>
                  </a:lnTo>
                  <a:close/>
                </a:path>
              </a:pathLst>
            </a:custGeom>
            <a:ln w="9525">
              <a:solidFill>
                <a:srgbClr val="1E2D5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345167" y="2998730"/>
            <a:ext cx="49974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dirty="0" sz="1600" spc="-25" b="1">
                <a:solidFill>
                  <a:srgbClr val="231F20"/>
                </a:solidFill>
                <a:latin typeface="Arial"/>
                <a:cs typeface="Arial"/>
              </a:rPr>
              <a:t>12%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156745" y="4069305"/>
            <a:ext cx="6692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Career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369511" y="2760892"/>
            <a:ext cx="111887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231F20"/>
                </a:solidFill>
                <a:latin typeface="Arial"/>
                <a:cs typeface="Arial"/>
              </a:rPr>
              <a:t>Non</a:t>
            </a:r>
            <a:r>
              <a:rPr dirty="0" sz="1600" spc="-2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Career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999608" y="5219837"/>
            <a:ext cx="90868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231F20"/>
                </a:solidFill>
                <a:latin typeface="Arial"/>
                <a:cs typeface="Arial"/>
              </a:rPr>
              <a:t>Overtime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769797" y="6080201"/>
            <a:ext cx="8468360" cy="628015"/>
            <a:chOff x="769797" y="6080201"/>
            <a:chExt cx="8468360" cy="628015"/>
          </a:xfrm>
        </p:grpSpPr>
        <p:sp>
          <p:nvSpPr>
            <p:cNvPr id="50" name="object 50" descr=""/>
            <p:cNvSpPr/>
            <p:nvPr/>
          </p:nvSpPr>
          <p:spPr>
            <a:xfrm>
              <a:off x="784085" y="6094488"/>
              <a:ext cx="8439785" cy="599440"/>
            </a:xfrm>
            <a:custGeom>
              <a:avLst/>
              <a:gdLst/>
              <a:ahLst/>
              <a:cxnLst/>
              <a:rect l="l" t="t" r="r" b="b"/>
              <a:pathLst>
                <a:path w="8439785" h="599440">
                  <a:moveTo>
                    <a:pt x="8439162" y="522731"/>
                  </a:moveTo>
                  <a:lnTo>
                    <a:pt x="8439162" y="76199"/>
                  </a:lnTo>
                  <a:lnTo>
                    <a:pt x="8433269" y="46612"/>
                  </a:lnTo>
                  <a:lnTo>
                    <a:pt x="8417159" y="22383"/>
                  </a:lnTo>
                  <a:lnTo>
                    <a:pt x="8393192" y="6012"/>
                  </a:lnTo>
                  <a:lnTo>
                    <a:pt x="8363724" y="0"/>
                  </a:lnTo>
                  <a:lnTo>
                    <a:pt x="76200" y="0"/>
                  </a:lnTo>
                  <a:lnTo>
                    <a:pt x="46612" y="6012"/>
                  </a:lnTo>
                  <a:lnTo>
                    <a:pt x="22383" y="22383"/>
                  </a:lnTo>
                  <a:lnTo>
                    <a:pt x="6012" y="46612"/>
                  </a:lnTo>
                  <a:lnTo>
                    <a:pt x="0" y="76200"/>
                  </a:lnTo>
                  <a:lnTo>
                    <a:pt x="0" y="522731"/>
                  </a:lnTo>
                  <a:lnTo>
                    <a:pt x="6012" y="552319"/>
                  </a:lnTo>
                  <a:lnTo>
                    <a:pt x="22383" y="576548"/>
                  </a:lnTo>
                  <a:lnTo>
                    <a:pt x="46612" y="592919"/>
                  </a:lnTo>
                  <a:lnTo>
                    <a:pt x="76200" y="598932"/>
                  </a:lnTo>
                  <a:lnTo>
                    <a:pt x="8363724" y="598931"/>
                  </a:lnTo>
                  <a:lnTo>
                    <a:pt x="8393192" y="592919"/>
                  </a:lnTo>
                  <a:lnTo>
                    <a:pt x="8417159" y="576548"/>
                  </a:lnTo>
                  <a:lnTo>
                    <a:pt x="8433269" y="552319"/>
                  </a:lnTo>
                  <a:lnTo>
                    <a:pt x="8439162" y="522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84085" y="6094488"/>
              <a:ext cx="8439785" cy="599440"/>
            </a:xfrm>
            <a:custGeom>
              <a:avLst/>
              <a:gdLst/>
              <a:ahLst/>
              <a:cxnLst/>
              <a:rect l="l" t="t" r="r" b="b"/>
              <a:pathLst>
                <a:path w="8439785" h="599440">
                  <a:moveTo>
                    <a:pt x="76200" y="0"/>
                  </a:moveTo>
                  <a:lnTo>
                    <a:pt x="46612" y="6012"/>
                  </a:lnTo>
                  <a:lnTo>
                    <a:pt x="22383" y="22383"/>
                  </a:lnTo>
                  <a:lnTo>
                    <a:pt x="6012" y="46612"/>
                  </a:lnTo>
                  <a:lnTo>
                    <a:pt x="0" y="76200"/>
                  </a:lnTo>
                  <a:lnTo>
                    <a:pt x="0" y="522731"/>
                  </a:lnTo>
                  <a:lnTo>
                    <a:pt x="6012" y="552319"/>
                  </a:lnTo>
                  <a:lnTo>
                    <a:pt x="22383" y="576548"/>
                  </a:lnTo>
                  <a:lnTo>
                    <a:pt x="46612" y="592919"/>
                  </a:lnTo>
                  <a:lnTo>
                    <a:pt x="76200" y="598932"/>
                  </a:lnTo>
                  <a:lnTo>
                    <a:pt x="8363724" y="598931"/>
                  </a:lnTo>
                  <a:lnTo>
                    <a:pt x="8393192" y="592919"/>
                  </a:lnTo>
                  <a:lnTo>
                    <a:pt x="8417159" y="576548"/>
                  </a:lnTo>
                  <a:lnTo>
                    <a:pt x="8433269" y="552319"/>
                  </a:lnTo>
                  <a:lnTo>
                    <a:pt x="8439162" y="522731"/>
                  </a:lnTo>
                  <a:lnTo>
                    <a:pt x="8439162" y="76199"/>
                  </a:lnTo>
                  <a:lnTo>
                    <a:pt x="8433269" y="46612"/>
                  </a:lnTo>
                  <a:lnTo>
                    <a:pt x="8417159" y="22383"/>
                  </a:lnTo>
                  <a:lnTo>
                    <a:pt x="8393192" y="6012"/>
                  </a:lnTo>
                  <a:lnTo>
                    <a:pt x="8363724" y="0"/>
                  </a:lnTo>
                  <a:lnTo>
                    <a:pt x="76200" y="0"/>
                  </a:lnTo>
                  <a:close/>
                </a:path>
              </a:pathLst>
            </a:custGeom>
            <a:ln w="2857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028687" y="6250698"/>
              <a:ext cx="7988934" cy="243840"/>
            </a:xfrm>
            <a:custGeom>
              <a:avLst/>
              <a:gdLst/>
              <a:ahLst/>
              <a:cxnLst/>
              <a:rect l="l" t="t" r="r" b="b"/>
              <a:pathLst>
                <a:path w="7988934" h="243839">
                  <a:moveTo>
                    <a:pt x="7988820" y="243839"/>
                  </a:moveTo>
                  <a:lnTo>
                    <a:pt x="7988820" y="0"/>
                  </a:lnTo>
                  <a:lnTo>
                    <a:pt x="0" y="0"/>
                  </a:lnTo>
                  <a:lnTo>
                    <a:pt x="0" y="243840"/>
                  </a:lnTo>
                  <a:lnTo>
                    <a:pt x="7988820" y="2438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111740" y="5779327"/>
            <a:ext cx="5822315" cy="723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  <a:tabLst>
                <a:tab pos="1245235" algn="l"/>
              </a:tabLst>
            </a:pP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2007</a:t>
            </a:r>
            <a:r>
              <a:rPr dirty="0" sz="16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1600" spc="-2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55%</a:t>
            </a:r>
            <a:r>
              <a:rPr dirty="0" sz="1600" spc="-2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of</a:t>
            </a:r>
            <a:r>
              <a:rPr dirty="0" sz="1600" spc="-2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reductions</a:t>
            </a:r>
            <a:r>
              <a:rPr dirty="0" sz="1600" spc="-2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have</a:t>
            </a:r>
            <a:r>
              <a:rPr dirty="0" sz="1600" spc="-2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come</a:t>
            </a:r>
            <a:r>
              <a:rPr dirty="0" sz="1600" spc="-2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from</a:t>
            </a:r>
            <a:r>
              <a:rPr dirty="0" sz="1600" spc="-2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E2D5D"/>
                </a:solidFill>
                <a:latin typeface="Arial"/>
                <a:cs typeface="Arial"/>
              </a:rPr>
              <a:t>non-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career</a:t>
            </a:r>
            <a:r>
              <a:rPr dirty="0" sz="1600" spc="-20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E2D5D"/>
                </a:solidFill>
                <a:latin typeface="Arial"/>
                <a:cs typeface="Arial"/>
              </a:rPr>
              <a:t>and</a:t>
            </a:r>
            <a:r>
              <a:rPr dirty="0" sz="1600" spc="-25" b="1">
                <a:solidFill>
                  <a:srgbClr val="1E2D5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E2D5D"/>
                </a:solidFill>
                <a:latin typeface="Arial"/>
                <a:cs typeface="Arial"/>
              </a:rPr>
              <a:t>overtime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54032" y="6944371"/>
            <a:ext cx="4548505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FY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10-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K;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2007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1000" spc="-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National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Payroll</a:t>
            </a:r>
            <a:r>
              <a:rPr dirty="0" sz="10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Hour</a:t>
            </a:r>
            <a:r>
              <a:rPr dirty="0" sz="1000" spc="-3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231F20"/>
                </a:solidFill>
                <a:latin typeface="Arial MT"/>
                <a:cs typeface="Arial MT"/>
              </a:rPr>
              <a:t>Summary</a:t>
            </a:r>
            <a:r>
              <a:rPr dirty="0" sz="1000" spc="-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Arial MT"/>
                <a:cs typeface="Arial MT"/>
              </a:rPr>
              <a:t>Report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10"/>
              <a:t>Company</a:t>
            </a:r>
          </a:p>
        </p:txBody>
      </p:sp>
      <p:sp>
        <p:nvSpPr>
          <p:cNvPr id="57" name="object 5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 spc="-5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Benjamin Maritz</dc:creator>
  <dc:title>Veritas – Initial perspectives</dc:title>
  <dcterms:created xsi:type="dcterms:W3CDTF">2025-07-01T12:28:41Z</dcterms:created>
  <dcterms:modified xsi:type="dcterms:W3CDTF">2025-07-01T12:28:41Z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2010-03-01T00:00:00Z</vt:filetime>
  </property>
  <property fmtid="{D5CDD505-2E9C-101B-9397-08002B2CF9AE}" pid="3" name="Creator">
    <vt:lpwstr>Adobe Acrobat Pro 9.0.0</vt:lpwstr>
  </property>
  <property fmtid="{D5CDD505-2E9C-101B-9397-08002B2CF9AE}" pid="4" name="LastSaved">
    <vt:filetime>2025-07-01T00:00:00Z</vt:filetime>
  </property>
  <property fmtid="{D5CDD505-2E9C-101B-9397-08002B2CF9AE}" pid="5" name="Producer">
    <vt:lpwstr>Acrobat Distiller 9.0.0 (Windows)</vt:lpwstr>
  </property>
</Properties>
</file>