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3" d="100"/>
          <a:sy n="103" d="100"/>
        </p:scale>
        <p:origin x="2032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1663" y="6826770"/>
            <a:ext cx="6758305" cy="412750"/>
          </a:xfrm>
          <a:custGeom>
            <a:avLst/>
            <a:gdLst/>
            <a:ahLst/>
            <a:cxnLst/>
            <a:rect l="l" t="t" r="r" b="b"/>
            <a:pathLst>
              <a:path w="6758305" h="412750">
                <a:moveTo>
                  <a:pt x="6757936" y="412242"/>
                </a:moveTo>
                <a:lnTo>
                  <a:pt x="6757936" y="0"/>
                </a:lnTo>
                <a:lnTo>
                  <a:pt x="0" y="0"/>
                </a:lnTo>
                <a:lnTo>
                  <a:pt x="0" y="412242"/>
                </a:lnTo>
                <a:lnTo>
                  <a:pt x="6757936" y="412242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108" y="6969264"/>
            <a:ext cx="1622298" cy="1783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787" y="2764535"/>
            <a:ext cx="2183130" cy="4474845"/>
          </a:xfrm>
          <a:custGeom>
            <a:avLst/>
            <a:gdLst/>
            <a:ahLst/>
            <a:cxnLst/>
            <a:rect l="l" t="t" r="r" b="b"/>
            <a:pathLst>
              <a:path w="2183130" h="4474845">
                <a:moveTo>
                  <a:pt x="2182876" y="4474476"/>
                </a:moveTo>
                <a:lnTo>
                  <a:pt x="2182875" y="0"/>
                </a:lnTo>
                <a:lnTo>
                  <a:pt x="0" y="0"/>
                </a:lnTo>
                <a:lnTo>
                  <a:pt x="0" y="4474476"/>
                </a:lnTo>
                <a:lnTo>
                  <a:pt x="2182876" y="4474476"/>
                </a:lnTo>
                <a:close/>
              </a:path>
            </a:pathLst>
          </a:custGeom>
          <a:solidFill>
            <a:srgbClr val="2F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8787" y="533400"/>
            <a:ext cx="2183130" cy="2231390"/>
          </a:xfrm>
          <a:custGeom>
            <a:avLst/>
            <a:gdLst/>
            <a:ahLst/>
            <a:cxnLst/>
            <a:rect l="l" t="t" r="r" b="b"/>
            <a:pathLst>
              <a:path w="2183130" h="2231390">
                <a:moveTo>
                  <a:pt x="2182876" y="2231136"/>
                </a:moveTo>
                <a:lnTo>
                  <a:pt x="2182876" y="0"/>
                </a:lnTo>
                <a:lnTo>
                  <a:pt x="0" y="0"/>
                </a:lnTo>
                <a:lnTo>
                  <a:pt x="0" y="2231136"/>
                </a:lnTo>
                <a:lnTo>
                  <a:pt x="2182876" y="2231136"/>
                </a:lnTo>
                <a:close/>
              </a:path>
            </a:pathLst>
          </a:custGeom>
          <a:solidFill>
            <a:srgbClr val="99A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39" y="3163061"/>
            <a:ext cx="2116074" cy="1796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493" y="2192531"/>
            <a:ext cx="53968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787" y="6826770"/>
            <a:ext cx="8941435" cy="412750"/>
          </a:xfrm>
          <a:custGeom>
            <a:avLst/>
            <a:gdLst/>
            <a:ahLst/>
            <a:cxnLst/>
            <a:rect l="l" t="t" r="r" b="b"/>
            <a:pathLst>
              <a:path w="8941435" h="412750">
                <a:moveTo>
                  <a:pt x="8940812" y="412242"/>
                </a:moveTo>
                <a:lnTo>
                  <a:pt x="8940812" y="0"/>
                </a:lnTo>
                <a:lnTo>
                  <a:pt x="0" y="0"/>
                </a:lnTo>
                <a:lnTo>
                  <a:pt x="0" y="412242"/>
                </a:lnTo>
                <a:lnTo>
                  <a:pt x="8940812" y="412242"/>
                </a:lnTo>
                <a:close/>
              </a:path>
            </a:pathLst>
          </a:custGeom>
          <a:solidFill>
            <a:srgbClr val="C9D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32" y="736347"/>
            <a:ext cx="85102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815" y="2176531"/>
            <a:ext cx="5932170" cy="195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3296" y="6944371"/>
            <a:ext cx="12712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54865" y="6944371"/>
            <a:ext cx="2298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dirty="0">
                <a:latin typeface="Arial MT"/>
                <a:cs typeface="Arial MT"/>
              </a:rPr>
              <a:t>USPS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Future</a:t>
            </a:r>
            <a:r>
              <a:rPr sz="3200" b="0" spc="-6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Business</a:t>
            </a:r>
            <a:r>
              <a:rPr sz="3200" b="0" spc="-60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Model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493" y="528473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E2D5D"/>
                </a:solidFill>
                <a:latin typeface="Arial MT"/>
                <a:cs typeface="Arial MT"/>
              </a:rPr>
              <a:t>March</a:t>
            </a:r>
            <a:r>
              <a:rPr sz="2400" spc="-35" dirty="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E2D5D"/>
                </a:solidFill>
                <a:latin typeface="Arial MT"/>
                <a:cs typeface="Arial MT"/>
              </a:rPr>
              <a:t>2,</a:t>
            </a:r>
            <a:r>
              <a:rPr sz="2400" spc="-35" dirty="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E2D5D"/>
                </a:solidFill>
                <a:latin typeface="Arial MT"/>
                <a:cs typeface="Arial MT"/>
              </a:rPr>
              <a:t>2010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489" y="2162555"/>
            <a:ext cx="5313680" cy="2343785"/>
            <a:chOff x="972489" y="2162555"/>
            <a:chExt cx="5313680" cy="2343785"/>
          </a:xfrm>
        </p:grpSpPr>
        <p:sp>
          <p:nvSpPr>
            <p:cNvPr id="3" name="object 3"/>
            <p:cNvSpPr/>
            <p:nvPr/>
          </p:nvSpPr>
          <p:spPr>
            <a:xfrm>
              <a:off x="4350245" y="2162555"/>
              <a:ext cx="645160" cy="840740"/>
            </a:xfrm>
            <a:custGeom>
              <a:avLst/>
              <a:gdLst/>
              <a:ahLst/>
              <a:cxnLst/>
              <a:rect l="l" t="t" r="r" b="b"/>
              <a:pathLst>
                <a:path w="645160" h="840739">
                  <a:moveTo>
                    <a:pt x="644651" y="243078"/>
                  </a:moveTo>
                  <a:lnTo>
                    <a:pt x="0" y="0"/>
                  </a:lnTo>
                  <a:lnTo>
                    <a:pt x="51815" y="840486"/>
                  </a:lnTo>
                  <a:lnTo>
                    <a:pt x="644651" y="243078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3833" y="3461778"/>
              <a:ext cx="342900" cy="29209"/>
            </a:xfrm>
            <a:custGeom>
              <a:avLst/>
              <a:gdLst/>
              <a:ahLst/>
              <a:cxnLst/>
              <a:rect l="l" t="t" r="r" b="b"/>
              <a:pathLst>
                <a:path w="342900" h="29210">
                  <a:moveTo>
                    <a:pt x="0" y="28955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28955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0083" y="2947428"/>
              <a:ext cx="4197985" cy="1200150"/>
            </a:xfrm>
            <a:custGeom>
              <a:avLst/>
              <a:gdLst/>
              <a:ahLst/>
              <a:cxnLst/>
              <a:rect l="l" t="t" r="r" b="b"/>
              <a:pathLst>
                <a:path w="4197985" h="1200150">
                  <a:moveTo>
                    <a:pt x="352044" y="514350"/>
                  </a:moveTo>
                  <a:lnTo>
                    <a:pt x="0" y="514350"/>
                  </a:lnTo>
                  <a:lnTo>
                    <a:pt x="0" y="742950"/>
                  </a:lnTo>
                  <a:lnTo>
                    <a:pt x="352044" y="742950"/>
                  </a:lnTo>
                  <a:lnTo>
                    <a:pt x="352044" y="514350"/>
                  </a:lnTo>
                  <a:close/>
                </a:path>
                <a:path w="4197985" h="1200150">
                  <a:moveTo>
                    <a:pt x="828294" y="514350"/>
                  </a:moveTo>
                  <a:lnTo>
                    <a:pt x="485394" y="514350"/>
                  </a:lnTo>
                  <a:lnTo>
                    <a:pt x="485394" y="600456"/>
                  </a:lnTo>
                  <a:lnTo>
                    <a:pt x="828294" y="600456"/>
                  </a:lnTo>
                  <a:lnTo>
                    <a:pt x="828294" y="514350"/>
                  </a:lnTo>
                  <a:close/>
                </a:path>
                <a:path w="4197985" h="1200150">
                  <a:moveTo>
                    <a:pt x="1313688" y="0"/>
                  </a:moveTo>
                  <a:lnTo>
                    <a:pt x="961644" y="0"/>
                  </a:lnTo>
                  <a:lnTo>
                    <a:pt x="961644" y="514350"/>
                  </a:lnTo>
                  <a:lnTo>
                    <a:pt x="1313688" y="514350"/>
                  </a:lnTo>
                  <a:lnTo>
                    <a:pt x="1313688" y="0"/>
                  </a:lnTo>
                  <a:close/>
                </a:path>
                <a:path w="4197985" h="1200150">
                  <a:moveTo>
                    <a:pt x="1789176" y="105156"/>
                  </a:moveTo>
                  <a:lnTo>
                    <a:pt x="1447038" y="105156"/>
                  </a:lnTo>
                  <a:lnTo>
                    <a:pt x="1447038" y="514350"/>
                  </a:lnTo>
                  <a:lnTo>
                    <a:pt x="1789176" y="514350"/>
                  </a:lnTo>
                  <a:lnTo>
                    <a:pt x="1789176" y="105156"/>
                  </a:lnTo>
                  <a:close/>
                </a:path>
                <a:path w="4197985" h="1200150">
                  <a:moveTo>
                    <a:pt x="2275332" y="323850"/>
                  </a:moveTo>
                  <a:lnTo>
                    <a:pt x="1922526" y="323850"/>
                  </a:lnTo>
                  <a:lnTo>
                    <a:pt x="1922526" y="514350"/>
                  </a:lnTo>
                  <a:lnTo>
                    <a:pt x="2275332" y="514350"/>
                  </a:lnTo>
                  <a:lnTo>
                    <a:pt x="2275332" y="323850"/>
                  </a:lnTo>
                  <a:close/>
                </a:path>
                <a:path w="4197985" h="1200150">
                  <a:moveTo>
                    <a:pt x="2750820" y="390906"/>
                  </a:moveTo>
                  <a:lnTo>
                    <a:pt x="2408682" y="390906"/>
                  </a:lnTo>
                  <a:lnTo>
                    <a:pt x="2408682" y="514350"/>
                  </a:lnTo>
                  <a:lnTo>
                    <a:pt x="2750820" y="514350"/>
                  </a:lnTo>
                  <a:lnTo>
                    <a:pt x="2750820" y="390906"/>
                  </a:lnTo>
                  <a:close/>
                </a:path>
                <a:path w="4197985" h="1200150">
                  <a:moveTo>
                    <a:pt x="3236976" y="514350"/>
                  </a:moveTo>
                  <a:lnTo>
                    <a:pt x="2884170" y="514350"/>
                  </a:lnTo>
                  <a:lnTo>
                    <a:pt x="2884170" y="1200150"/>
                  </a:lnTo>
                  <a:lnTo>
                    <a:pt x="3236976" y="1200150"/>
                  </a:lnTo>
                  <a:lnTo>
                    <a:pt x="3236976" y="514350"/>
                  </a:lnTo>
                  <a:close/>
                </a:path>
                <a:path w="4197985" h="1200150">
                  <a:moveTo>
                    <a:pt x="3712464" y="514350"/>
                  </a:moveTo>
                  <a:lnTo>
                    <a:pt x="3369564" y="514350"/>
                  </a:lnTo>
                  <a:lnTo>
                    <a:pt x="3369564" y="885444"/>
                  </a:lnTo>
                  <a:lnTo>
                    <a:pt x="3712464" y="885444"/>
                  </a:lnTo>
                  <a:lnTo>
                    <a:pt x="3712464" y="514350"/>
                  </a:lnTo>
                  <a:close/>
                </a:path>
                <a:path w="4197985" h="1200150">
                  <a:moveTo>
                    <a:pt x="4197858" y="514350"/>
                  </a:moveTo>
                  <a:lnTo>
                    <a:pt x="3845814" y="514350"/>
                  </a:lnTo>
                  <a:lnTo>
                    <a:pt x="3845814" y="1018794"/>
                  </a:lnTo>
                  <a:lnTo>
                    <a:pt x="4197858" y="1018794"/>
                  </a:lnTo>
                  <a:lnTo>
                    <a:pt x="4197858" y="51435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777" y="3461778"/>
              <a:ext cx="5285105" cy="0"/>
            </a:xfrm>
            <a:custGeom>
              <a:avLst/>
              <a:gdLst/>
              <a:ahLst/>
              <a:cxnLst/>
              <a:rect l="l" t="t" r="r" b="b"/>
              <a:pathLst>
                <a:path w="5285105">
                  <a:moveTo>
                    <a:pt x="0" y="0"/>
                  </a:moveTo>
                  <a:lnTo>
                    <a:pt x="52844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39" y="3462540"/>
              <a:ext cx="342900" cy="1038860"/>
            </a:xfrm>
            <a:custGeom>
              <a:avLst/>
              <a:gdLst/>
              <a:ahLst/>
              <a:cxnLst/>
              <a:rect l="l" t="t" r="r" b="b"/>
              <a:pathLst>
                <a:path w="342900" h="1038860">
                  <a:moveTo>
                    <a:pt x="342900" y="0"/>
                  </a:moveTo>
                  <a:lnTo>
                    <a:pt x="342900" y="1038605"/>
                  </a:lnTo>
                </a:path>
                <a:path w="342900" h="1038860">
                  <a:moveTo>
                    <a:pt x="0" y="0"/>
                  </a:moveTo>
                  <a:lnTo>
                    <a:pt x="0" y="1038606"/>
                  </a:lnTo>
                </a:path>
                <a:path w="342900" h="1038860">
                  <a:moveTo>
                    <a:pt x="0" y="1038606"/>
                  </a:moveTo>
                  <a:lnTo>
                    <a:pt x="342900" y="1038605"/>
                  </a:lnTo>
                </a:path>
              </a:pathLst>
            </a:custGeom>
            <a:ln w="9525">
              <a:solidFill>
                <a:srgbClr val="99AED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51320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experiencing</a:t>
            </a:r>
            <a:r>
              <a:rPr spc="-35" dirty="0"/>
              <a:t> </a:t>
            </a:r>
            <a:r>
              <a:rPr spc="-10" dirty="0"/>
              <a:t>unprecedented</a:t>
            </a:r>
            <a:r>
              <a:rPr spc="-35" dirty="0"/>
              <a:t> </a:t>
            </a:r>
            <a:r>
              <a:rPr spc="-10" dirty="0"/>
              <a:t>losses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5529" y="3081715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3847" y="3015490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875" y="2796043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903" y="2691646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08" y="355505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1214" y="369833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419" y="349788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8533" y="3840724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7046" y="415551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100" y="4405841"/>
            <a:ext cx="5407660" cy="655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7.8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1350" baseline="24691">
              <a:latin typeface="Arial MT"/>
              <a:cs typeface="Arial MT"/>
            </a:endParaRPr>
          </a:p>
          <a:p>
            <a:pPr marR="157480" algn="r">
              <a:lnSpc>
                <a:spcPct val="100000"/>
              </a:lnSpc>
              <a:spcBef>
                <a:spcPts val="800"/>
              </a:spcBef>
              <a:tabLst>
                <a:tab pos="578485" algn="l"/>
                <a:tab pos="1060450" algn="l"/>
                <a:tab pos="1541145" algn="l"/>
                <a:tab pos="2022475" algn="l"/>
                <a:tab pos="2503170" algn="l"/>
                <a:tab pos="2984500" algn="l"/>
                <a:tab pos="3465195" algn="l"/>
                <a:tab pos="3945890" algn="l"/>
                <a:tab pos="4426585" algn="l"/>
                <a:tab pos="4810125" algn="l"/>
              </a:tabLst>
            </a:pP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505" y="3974061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569" y="1232535"/>
            <a:ext cx="5603875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sz="2000" b="1" spc="-45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profit/loss</a:t>
            </a:r>
            <a:endParaRPr sz="20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600" spc="-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044" y="1232535"/>
            <a:ext cx="5622925" cy="5026025"/>
            <a:chOff x="837044" y="1232535"/>
            <a:chExt cx="5622925" cy="5026025"/>
          </a:xfrm>
        </p:grpSpPr>
        <p:sp>
          <p:nvSpPr>
            <p:cNvPr id="22" name="object 22"/>
            <p:cNvSpPr/>
            <p:nvPr/>
          </p:nvSpPr>
          <p:spPr>
            <a:xfrm>
              <a:off x="846569" y="1242060"/>
              <a:ext cx="5603875" cy="5006975"/>
            </a:xfrm>
            <a:custGeom>
              <a:avLst/>
              <a:gdLst/>
              <a:ahLst/>
              <a:cxnLst/>
              <a:rect l="l" t="t" r="r" b="b"/>
              <a:pathLst>
                <a:path w="5603875" h="5006975">
                  <a:moveTo>
                    <a:pt x="0" y="0"/>
                  </a:moveTo>
                  <a:lnTo>
                    <a:pt x="0" y="5006352"/>
                  </a:lnTo>
                  <a:lnTo>
                    <a:pt x="5603760" y="5006352"/>
                  </a:lnTo>
                  <a:lnTo>
                    <a:pt x="56037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0037" y="2004060"/>
              <a:ext cx="2161540" cy="589280"/>
            </a:xfrm>
            <a:custGeom>
              <a:avLst/>
              <a:gdLst/>
              <a:ahLst/>
              <a:cxnLst/>
              <a:rect l="l" t="t" r="r" b="b"/>
              <a:pathLst>
                <a:path w="2161540" h="589280">
                  <a:moveTo>
                    <a:pt x="2161031" y="589026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2161031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0037" y="2004060"/>
            <a:ext cx="2161540" cy="588645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236854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Postal</a:t>
            </a:r>
            <a:r>
              <a:rPr sz="1400" spc="-45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Act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signed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into </a:t>
            </a:r>
            <a:r>
              <a:rPr sz="1400" spc="-25" dirty="0">
                <a:solidFill>
                  <a:srgbClr val="2F67B1"/>
                </a:solidFill>
                <a:latin typeface="Arial MT"/>
                <a:cs typeface="Arial MT"/>
              </a:rPr>
              <a:t>law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032" y="6284480"/>
            <a:ext cx="5008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Note: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document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refer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Fiscal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ending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Sept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30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one-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$4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Integrated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Plan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(January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Year-to-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Date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favorable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Plan)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3387" y="5310390"/>
            <a:ext cx="1937385" cy="264160"/>
          </a:xfrm>
          <a:custGeom>
            <a:avLst/>
            <a:gdLst/>
            <a:ahLst/>
            <a:cxnLst/>
            <a:rect l="l" t="t" r="r" b="b"/>
            <a:pathLst>
              <a:path w="1937385" h="264160">
                <a:moveTo>
                  <a:pt x="467106" y="131838"/>
                </a:moveTo>
                <a:lnTo>
                  <a:pt x="435241" y="65481"/>
                </a:lnTo>
                <a:lnTo>
                  <a:pt x="398716" y="38773"/>
                </a:lnTo>
                <a:lnTo>
                  <a:pt x="351383" y="18097"/>
                </a:lnTo>
                <a:lnTo>
                  <a:pt x="295478" y="4749"/>
                </a:lnTo>
                <a:lnTo>
                  <a:pt x="233172" y="12"/>
                </a:lnTo>
                <a:lnTo>
                  <a:pt x="171183" y="4749"/>
                </a:lnTo>
                <a:lnTo>
                  <a:pt x="115481" y="18097"/>
                </a:lnTo>
                <a:lnTo>
                  <a:pt x="68287" y="38773"/>
                </a:lnTo>
                <a:lnTo>
                  <a:pt x="31826" y="65481"/>
                </a:lnTo>
                <a:lnTo>
                  <a:pt x="8318" y="96926"/>
                </a:lnTo>
                <a:lnTo>
                  <a:pt x="0" y="131838"/>
                </a:lnTo>
                <a:lnTo>
                  <a:pt x="8318" y="166992"/>
                </a:lnTo>
                <a:lnTo>
                  <a:pt x="31826" y="198526"/>
                </a:lnTo>
                <a:lnTo>
                  <a:pt x="68287" y="225183"/>
                </a:lnTo>
                <a:lnTo>
                  <a:pt x="115481" y="245732"/>
                </a:lnTo>
                <a:lnTo>
                  <a:pt x="171183" y="258978"/>
                </a:lnTo>
                <a:lnTo>
                  <a:pt x="233172" y="263664"/>
                </a:lnTo>
                <a:lnTo>
                  <a:pt x="295478" y="258978"/>
                </a:lnTo>
                <a:lnTo>
                  <a:pt x="351383" y="245732"/>
                </a:lnTo>
                <a:lnTo>
                  <a:pt x="398716" y="225183"/>
                </a:lnTo>
                <a:lnTo>
                  <a:pt x="435241" y="198526"/>
                </a:lnTo>
                <a:lnTo>
                  <a:pt x="458762" y="166992"/>
                </a:lnTo>
                <a:lnTo>
                  <a:pt x="467106" y="131838"/>
                </a:lnTo>
                <a:close/>
              </a:path>
              <a:path w="1937385" h="264160">
                <a:moveTo>
                  <a:pt x="955548" y="131838"/>
                </a:moveTo>
                <a:lnTo>
                  <a:pt x="923709" y="65481"/>
                </a:lnTo>
                <a:lnTo>
                  <a:pt x="887247" y="38773"/>
                </a:lnTo>
                <a:lnTo>
                  <a:pt x="840054" y="18097"/>
                </a:lnTo>
                <a:lnTo>
                  <a:pt x="784352" y="4749"/>
                </a:lnTo>
                <a:lnTo>
                  <a:pt x="722376" y="12"/>
                </a:lnTo>
                <a:lnTo>
                  <a:pt x="660387" y="4749"/>
                </a:lnTo>
                <a:lnTo>
                  <a:pt x="604685" y="18097"/>
                </a:lnTo>
                <a:lnTo>
                  <a:pt x="557491" y="38773"/>
                </a:lnTo>
                <a:lnTo>
                  <a:pt x="521030" y="65481"/>
                </a:lnTo>
                <a:lnTo>
                  <a:pt x="497522" y="96926"/>
                </a:lnTo>
                <a:lnTo>
                  <a:pt x="489204" y="131838"/>
                </a:lnTo>
                <a:lnTo>
                  <a:pt x="497522" y="166992"/>
                </a:lnTo>
                <a:lnTo>
                  <a:pt x="521030" y="198526"/>
                </a:lnTo>
                <a:lnTo>
                  <a:pt x="557491" y="225183"/>
                </a:lnTo>
                <a:lnTo>
                  <a:pt x="604685" y="245732"/>
                </a:lnTo>
                <a:lnTo>
                  <a:pt x="660387" y="258978"/>
                </a:lnTo>
                <a:lnTo>
                  <a:pt x="722376" y="263664"/>
                </a:lnTo>
                <a:lnTo>
                  <a:pt x="784352" y="258978"/>
                </a:lnTo>
                <a:lnTo>
                  <a:pt x="840054" y="245732"/>
                </a:lnTo>
                <a:lnTo>
                  <a:pt x="887247" y="225183"/>
                </a:lnTo>
                <a:lnTo>
                  <a:pt x="923709" y="198526"/>
                </a:lnTo>
                <a:lnTo>
                  <a:pt x="947216" y="166992"/>
                </a:lnTo>
                <a:lnTo>
                  <a:pt x="955548" y="131838"/>
                </a:lnTo>
                <a:close/>
              </a:path>
              <a:path w="1937385" h="264160">
                <a:moveTo>
                  <a:pt x="1446276" y="131838"/>
                </a:moveTo>
                <a:lnTo>
                  <a:pt x="1414437" y="65481"/>
                </a:lnTo>
                <a:lnTo>
                  <a:pt x="1377975" y="38773"/>
                </a:lnTo>
                <a:lnTo>
                  <a:pt x="1330782" y="18097"/>
                </a:lnTo>
                <a:lnTo>
                  <a:pt x="1275080" y="4749"/>
                </a:lnTo>
                <a:lnTo>
                  <a:pt x="1213104" y="12"/>
                </a:lnTo>
                <a:lnTo>
                  <a:pt x="1151115" y="4749"/>
                </a:lnTo>
                <a:lnTo>
                  <a:pt x="1095413" y="18097"/>
                </a:lnTo>
                <a:lnTo>
                  <a:pt x="1048219" y="38773"/>
                </a:lnTo>
                <a:lnTo>
                  <a:pt x="1011758" y="65481"/>
                </a:lnTo>
                <a:lnTo>
                  <a:pt x="988250" y="96926"/>
                </a:lnTo>
                <a:lnTo>
                  <a:pt x="979932" y="131838"/>
                </a:lnTo>
                <a:lnTo>
                  <a:pt x="988250" y="166992"/>
                </a:lnTo>
                <a:lnTo>
                  <a:pt x="1011758" y="198526"/>
                </a:lnTo>
                <a:lnTo>
                  <a:pt x="1048219" y="225183"/>
                </a:lnTo>
                <a:lnTo>
                  <a:pt x="1095413" y="245732"/>
                </a:lnTo>
                <a:lnTo>
                  <a:pt x="1151115" y="258978"/>
                </a:lnTo>
                <a:lnTo>
                  <a:pt x="1213104" y="263664"/>
                </a:lnTo>
                <a:lnTo>
                  <a:pt x="1275080" y="258978"/>
                </a:lnTo>
                <a:lnTo>
                  <a:pt x="1330782" y="245732"/>
                </a:lnTo>
                <a:lnTo>
                  <a:pt x="1377975" y="225183"/>
                </a:lnTo>
                <a:lnTo>
                  <a:pt x="1414437" y="198526"/>
                </a:lnTo>
                <a:lnTo>
                  <a:pt x="1437944" y="166992"/>
                </a:lnTo>
                <a:lnTo>
                  <a:pt x="1446276" y="131838"/>
                </a:lnTo>
                <a:close/>
              </a:path>
              <a:path w="1937385" h="264160">
                <a:moveTo>
                  <a:pt x="1937004" y="131826"/>
                </a:moveTo>
                <a:lnTo>
                  <a:pt x="1905165" y="65481"/>
                </a:lnTo>
                <a:lnTo>
                  <a:pt x="1868703" y="38773"/>
                </a:lnTo>
                <a:lnTo>
                  <a:pt x="1821510" y="18097"/>
                </a:lnTo>
                <a:lnTo>
                  <a:pt x="1765808" y="4749"/>
                </a:lnTo>
                <a:lnTo>
                  <a:pt x="1703832" y="0"/>
                </a:lnTo>
                <a:lnTo>
                  <a:pt x="1641513" y="4749"/>
                </a:lnTo>
                <a:lnTo>
                  <a:pt x="1585607" y="18097"/>
                </a:lnTo>
                <a:lnTo>
                  <a:pt x="1538287" y="38773"/>
                </a:lnTo>
                <a:lnTo>
                  <a:pt x="1501749" y="65481"/>
                </a:lnTo>
                <a:lnTo>
                  <a:pt x="1478229" y="96926"/>
                </a:lnTo>
                <a:lnTo>
                  <a:pt x="1469898" y="131826"/>
                </a:lnTo>
                <a:lnTo>
                  <a:pt x="1478229" y="166992"/>
                </a:lnTo>
                <a:lnTo>
                  <a:pt x="1501749" y="198526"/>
                </a:lnTo>
                <a:lnTo>
                  <a:pt x="1538287" y="225171"/>
                </a:lnTo>
                <a:lnTo>
                  <a:pt x="1585607" y="245732"/>
                </a:lnTo>
                <a:lnTo>
                  <a:pt x="1641513" y="258978"/>
                </a:lnTo>
                <a:lnTo>
                  <a:pt x="1703832" y="263652"/>
                </a:lnTo>
                <a:lnTo>
                  <a:pt x="1765808" y="258978"/>
                </a:lnTo>
                <a:lnTo>
                  <a:pt x="1821510" y="245732"/>
                </a:lnTo>
                <a:lnTo>
                  <a:pt x="1868703" y="225171"/>
                </a:lnTo>
                <a:lnTo>
                  <a:pt x="1905165" y="198526"/>
                </a:lnTo>
                <a:lnTo>
                  <a:pt x="1928672" y="166992"/>
                </a:lnTo>
                <a:lnTo>
                  <a:pt x="1937004" y="131826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15017" y="5317500"/>
            <a:ext cx="18192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7050" algn="l"/>
                <a:tab pos="985519" algn="l"/>
                <a:tab pos="1508125" algn="l"/>
              </a:tabLst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8.4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sz="1350" baseline="24691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2226" y="5879077"/>
            <a:ext cx="2135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funding,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400" spc="-1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62771" y="1986533"/>
            <a:ext cx="3875404" cy="3835400"/>
            <a:chOff x="2462771" y="1986533"/>
            <a:chExt cx="3875404" cy="3835400"/>
          </a:xfrm>
        </p:grpSpPr>
        <p:sp>
          <p:nvSpPr>
            <p:cNvPr id="30" name="object 30"/>
            <p:cNvSpPr/>
            <p:nvPr/>
          </p:nvSpPr>
          <p:spPr>
            <a:xfrm>
              <a:off x="4337291" y="5632716"/>
              <a:ext cx="1995805" cy="184785"/>
            </a:xfrm>
            <a:custGeom>
              <a:avLst/>
              <a:gdLst/>
              <a:ahLst/>
              <a:cxnLst/>
              <a:rect l="l" t="t" r="r" b="b"/>
              <a:pathLst>
                <a:path w="1995804" h="184785">
                  <a:moveTo>
                    <a:pt x="1995677" y="0"/>
                  </a:moveTo>
                  <a:lnTo>
                    <a:pt x="1995677" y="104394"/>
                  </a:lnTo>
                  <a:lnTo>
                    <a:pt x="1080515" y="104394"/>
                  </a:lnTo>
                  <a:lnTo>
                    <a:pt x="997457" y="184404"/>
                  </a:lnTo>
                  <a:lnTo>
                    <a:pt x="914399" y="104394"/>
                  </a:lnTo>
                  <a:lnTo>
                    <a:pt x="0" y="1043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34677" y="2011679"/>
              <a:ext cx="652780" cy="838200"/>
            </a:xfrm>
            <a:custGeom>
              <a:avLst/>
              <a:gdLst/>
              <a:ahLst/>
              <a:cxnLst/>
              <a:rect l="l" t="t" r="r" b="b"/>
              <a:pathLst>
                <a:path w="652779" h="838200">
                  <a:moveTo>
                    <a:pt x="652272" y="221742"/>
                  </a:moveTo>
                  <a:lnTo>
                    <a:pt x="0" y="0"/>
                  </a:lnTo>
                  <a:lnTo>
                    <a:pt x="78486" y="838200"/>
                  </a:lnTo>
                  <a:lnTo>
                    <a:pt x="652272" y="221742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771" y="1986533"/>
              <a:ext cx="1564005" cy="589280"/>
            </a:xfrm>
            <a:custGeom>
              <a:avLst/>
              <a:gdLst/>
              <a:ahLst/>
              <a:cxnLst/>
              <a:rect l="l" t="t" r="r" b="b"/>
              <a:pathLst>
                <a:path w="1564004" h="589280">
                  <a:moveTo>
                    <a:pt x="1563623" y="589026"/>
                  </a:moveTo>
                  <a:lnTo>
                    <a:pt x="1563623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563623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92811" y="1232535"/>
            <a:ext cx="2620010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Key</a:t>
            </a:r>
            <a:r>
              <a:rPr sz="2000" b="1" spc="-4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2811" y="1242060"/>
            <a:ext cx="2620010" cy="5006975"/>
          </a:xfrm>
          <a:custGeom>
            <a:avLst/>
            <a:gdLst/>
            <a:ahLst/>
            <a:cxnLst/>
            <a:rect l="l" t="t" r="r" b="b"/>
            <a:pathLst>
              <a:path w="2620009" h="5006975">
                <a:moveTo>
                  <a:pt x="0" y="0"/>
                </a:moveTo>
                <a:lnTo>
                  <a:pt x="0" y="5006352"/>
                </a:lnTo>
                <a:lnTo>
                  <a:pt x="2619755" y="5006352"/>
                </a:lnTo>
                <a:lnTo>
                  <a:pt x="26197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02336" y="1985267"/>
            <a:ext cx="2600960" cy="409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377190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to: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2005"/>
              </a:lnSpc>
              <a:spcBef>
                <a:spcPts val="1370"/>
              </a:spcBef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diversion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endParaRPr sz="1400">
              <a:latin typeface="Arial MT"/>
              <a:cs typeface="Arial MT"/>
            </a:endParaRPr>
          </a:p>
          <a:p>
            <a:pPr marL="641985">
              <a:lnSpc>
                <a:spcPts val="1495"/>
              </a:lnSpc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Down-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trading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  <a:p>
            <a:pPr marL="641985" marR="137795">
              <a:lnSpc>
                <a:spcPts val="1670"/>
              </a:lnSpc>
              <a:spcBef>
                <a:spcPts val="3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Standard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985" marR="285115" lvl="1" indent="-262255">
              <a:lnSpc>
                <a:spcPts val="1670"/>
              </a:lnSpc>
              <a:spcBef>
                <a:spcPts val="5"/>
              </a:spcBef>
              <a:buClr>
                <a:srgbClr val="1E2D5D"/>
              </a:buClr>
              <a:buSzPct val="121428"/>
              <a:buChar char="–"/>
              <a:tabLst>
                <a:tab pos="64198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advertising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  <a:p>
            <a:pPr marL="376555" marR="155575" indent="-241300">
              <a:lnSpc>
                <a:spcPct val="100000"/>
              </a:lnSpc>
              <a:spcBef>
                <a:spcPts val="915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pre-funding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requirement</a:t>
            </a:r>
            <a:r>
              <a:rPr sz="1400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introduced</a:t>
            </a:r>
            <a:r>
              <a:rPr sz="1400" spc="-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by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endParaRPr sz="1400">
              <a:latin typeface="Arial MT"/>
              <a:cs typeface="Arial MT"/>
            </a:endParaRPr>
          </a:p>
          <a:p>
            <a:pPr marL="376555" marR="115570" indent="-241300">
              <a:lnSpc>
                <a:spcPct val="100000"/>
              </a:lnSpc>
              <a:spcBef>
                <a:spcPts val="950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savings,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while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substantial,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been</a:t>
            </a:r>
            <a:r>
              <a:rPr sz="1400" spc="500" dirty="0">
                <a:solidFill>
                  <a:srgbClr val="231F20"/>
                </a:solidFill>
                <a:latin typeface="Arial MT"/>
                <a:cs typeface="Arial MT"/>
              </a:rPr>
              <a:t>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less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declines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high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fixed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sz="1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of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4032" y="6944371"/>
            <a:ext cx="223075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USPS;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P.L.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(PAEA)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462009" y="1986533"/>
            <a:ext cx="1564640" cy="589280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15367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No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rate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increase 2003-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sz="1200" b="1" spc="-25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</Words>
  <Application>Microsoft Macintosh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Arial MT</vt:lpstr>
      <vt:lpstr>Office Theme</vt:lpstr>
      <vt:lpstr>USPS Future Business Model</vt:lpstr>
      <vt:lpstr>USPS is experiencing unprecedented losses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Veritas – Initial perspectives</dc:title>
  <dc:creator>Benjamin Maritz</dc:creator>
  <cp:lastModifiedBy>Trần Quang Huy</cp:lastModifiedBy>
  <cp:revision>1</cp:revision>
  <dcterms:created xsi:type="dcterms:W3CDTF">2025-07-01T12:28:41Z</dcterms:created>
  <dcterms:modified xsi:type="dcterms:W3CDTF">2025-07-06T14:27:17Z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2010-03-01T00:00:00Z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2025-07-01T00:00:00Z</vt:filetime>
  </property>
  <property fmtid="{D5CDD505-2E9C-101B-9397-08002B2CF9AE}" pid="5" name="Producer">
    <vt:lpwstr>Acrobat Distiller 9.0.0 (Windows)</vt:lpwstr>
  </property>
</Properties>
</file>