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7"/>
  </p:normalViewPr>
  <p:slideViewPr>
    <p:cSldViewPr>
      <p:cViewPr varScale="1">
        <p:scale>
          <a:sx n="138" d="100"/>
          <a:sy n="138" d="100"/>
        </p:scale>
        <p:origin x="173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41663" y="6826770"/>
            <a:ext cx="6758305" cy="412750"/>
          </a:xfrm>
          <a:custGeom>
            <a:avLst/>
            <a:gdLst/>
            <a:ahLst/>
            <a:cxnLst/>
            <a:rect l="l" t="t" r="r" b="b"/>
            <a:pathLst>
              <a:path w="6758305" h="412750">
                <a:moveTo>
                  <a:pt x="6757936" y="412242"/>
                </a:moveTo>
                <a:lnTo>
                  <a:pt x="6757936" y="0"/>
                </a:lnTo>
                <a:lnTo>
                  <a:pt x="0" y="0"/>
                </a:lnTo>
                <a:lnTo>
                  <a:pt x="0" y="412242"/>
                </a:lnTo>
                <a:lnTo>
                  <a:pt x="6757936" y="412242"/>
                </a:lnTo>
                <a:close/>
              </a:path>
            </a:pathLst>
          </a:custGeom>
          <a:solidFill>
            <a:srgbClr val="1E2D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2108" y="6969264"/>
            <a:ext cx="1622298" cy="17830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58787" y="2764535"/>
            <a:ext cx="2183130" cy="4474845"/>
          </a:xfrm>
          <a:custGeom>
            <a:avLst/>
            <a:gdLst/>
            <a:ahLst/>
            <a:cxnLst/>
            <a:rect l="l" t="t" r="r" b="b"/>
            <a:pathLst>
              <a:path w="2183130" h="4474845">
                <a:moveTo>
                  <a:pt x="2182876" y="4474476"/>
                </a:moveTo>
                <a:lnTo>
                  <a:pt x="2182875" y="0"/>
                </a:lnTo>
                <a:lnTo>
                  <a:pt x="0" y="0"/>
                </a:lnTo>
                <a:lnTo>
                  <a:pt x="0" y="4474476"/>
                </a:lnTo>
                <a:lnTo>
                  <a:pt x="2182876" y="4474476"/>
                </a:lnTo>
                <a:close/>
              </a:path>
            </a:pathLst>
          </a:custGeom>
          <a:solidFill>
            <a:srgbClr val="2F67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58787" y="533400"/>
            <a:ext cx="2183130" cy="2231390"/>
          </a:xfrm>
          <a:custGeom>
            <a:avLst/>
            <a:gdLst/>
            <a:ahLst/>
            <a:cxnLst/>
            <a:rect l="l" t="t" r="r" b="b"/>
            <a:pathLst>
              <a:path w="2183130" h="2231390">
                <a:moveTo>
                  <a:pt x="2182876" y="2231136"/>
                </a:moveTo>
                <a:lnTo>
                  <a:pt x="2182876" y="0"/>
                </a:lnTo>
                <a:lnTo>
                  <a:pt x="0" y="0"/>
                </a:lnTo>
                <a:lnTo>
                  <a:pt x="0" y="2231136"/>
                </a:lnTo>
                <a:lnTo>
                  <a:pt x="2182876" y="2231136"/>
                </a:lnTo>
                <a:close/>
              </a:path>
            </a:pathLst>
          </a:custGeom>
          <a:solidFill>
            <a:srgbClr val="99A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1139" y="3163061"/>
            <a:ext cx="2116074" cy="17968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75493" y="2192531"/>
            <a:ext cx="539686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Company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Company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Company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Company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Company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58787" y="6826770"/>
            <a:ext cx="8941435" cy="412750"/>
          </a:xfrm>
          <a:custGeom>
            <a:avLst/>
            <a:gdLst/>
            <a:ahLst/>
            <a:cxnLst/>
            <a:rect l="l" t="t" r="r" b="b"/>
            <a:pathLst>
              <a:path w="8941435" h="412750">
                <a:moveTo>
                  <a:pt x="8940812" y="412242"/>
                </a:moveTo>
                <a:lnTo>
                  <a:pt x="8940812" y="0"/>
                </a:lnTo>
                <a:lnTo>
                  <a:pt x="0" y="0"/>
                </a:lnTo>
                <a:lnTo>
                  <a:pt x="0" y="412242"/>
                </a:lnTo>
                <a:lnTo>
                  <a:pt x="8940812" y="412242"/>
                </a:lnTo>
                <a:close/>
              </a:path>
            </a:pathLst>
          </a:custGeom>
          <a:solidFill>
            <a:srgbClr val="C9DF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4032" y="736347"/>
            <a:ext cx="8510270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1E2D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84815" y="2176531"/>
            <a:ext cx="5932170" cy="1951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623296" y="6944371"/>
            <a:ext cx="127127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Company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54865" y="6944371"/>
            <a:ext cx="22987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231F20"/>
                </a:solidFill>
                <a:latin typeface="Arial MT"/>
                <a:cs typeface="Arial MT"/>
              </a:defRPr>
            </a:lvl1pPr>
          </a:lstStyle>
          <a:p>
            <a:pPr marL="3873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0" dirty="0">
                <a:latin typeface="Arial MT"/>
                <a:cs typeface="Arial MT"/>
              </a:rPr>
              <a:t>USPS</a:t>
            </a:r>
            <a:r>
              <a:rPr sz="3200" b="0" spc="-5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Future</a:t>
            </a:r>
            <a:r>
              <a:rPr sz="3200" b="0" spc="-6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Business</a:t>
            </a:r>
            <a:r>
              <a:rPr sz="3200" b="0" spc="-60" dirty="0">
                <a:latin typeface="Arial MT"/>
                <a:cs typeface="Arial MT"/>
              </a:rPr>
              <a:t> </a:t>
            </a:r>
            <a:r>
              <a:rPr sz="3200" b="0" spc="-10" dirty="0">
                <a:latin typeface="Arial MT"/>
                <a:cs typeface="Arial MT"/>
              </a:rPr>
              <a:t>Model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5493" y="5284734"/>
            <a:ext cx="197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E2D5D"/>
                </a:solidFill>
                <a:latin typeface="Arial MT"/>
                <a:cs typeface="Arial MT"/>
              </a:rPr>
              <a:t>March</a:t>
            </a:r>
            <a:r>
              <a:rPr sz="2400" spc="-35" dirty="0">
                <a:solidFill>
                  <a:srgbClr val="1E2D5D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E2D5D"/>
                </a:solidFill>
                <a:latin typeface="Arial MT"/>
                <a:cs typeface="Arial MT"/>
              </a:rPr>
              <a:t>2,</a:t>
            </a:r>
            <a:r>
              <a:rPr sz="2400" spc="-35" dirty="0">
                <a:solidFill>
                  <a:srgbClr val="1E2D5D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E2D5D"/>
                </a:solidFill>
                <a:latin typeface="Arial MT"/>
                <a:cs typeface="Arial MT"/>
              </a:rPr>
              <a:t>2010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8787" y="533400"/>
            <a:ext cx="8941435" cy="6706234"/>
            <a:chOff x="558787" y="533400"/>
            <a:chExt cx="8941435" cy="6706234"/>
          </a:xfrm>
        </p:grpSpPr>
        <p:sp>
          <p:nvSpPr>
            <p:cNvPr id="3" name="object 3"/>
            <p:cNvSpPr/>
            <p:nvPr/>
          </p:nvSpPr>
          <p:spPr>
            <a:xfrm>
              <a:off x="2741663" y="6826770"/>
              <a:ext cx="6758305" cy="412750"/>
            </a:xfrm>
            <a:custGeom>
              <a:avLst/>
              <a:gdLst/>
              <a:ahLst/>
              <a:cxnLst/>
              <a:rect l="l" t="t" r="r" b="b"/>
              <a:pathLst>
                <a:path w="6758305" h="412750">
                  <a:moveTo>
                    <a:pt x="0" y="412242"/>
                  </a:moveTo>
                  <a:lnTo>
                    <a:pt x="6757936" y="412242"/>
                  </a:lnTo>
                  <a:lnTo>
                    <a:pt x="6757936" y="0"/>
                  </a:lnTo>
                  <a:lnTo>
                    <a:pt x="0" y="0"/>
                  </a:lnTo>
                  <a:lnTo>
                    <a:pt x="0" y="412242"/>
                  </a:lnTo>
                  <a:close/>
                </a:path>
              </a:pathLst>
            </a:custGeom>
            <a:solidFill>
              <a:srgbClr val="C9DF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58787" y="2764535"/>
              <a:ext cx="2183130" cy="4474845"/>
            </a:xfrm>
            <a:custGeom>
              <a:avLst/>
              <a:gdLst/>
              <a:ahLst/>
              <a:cxnLst/>
              <a:rect l="l" t="t" r="r" b="b"/>
              <a:pathLst>
                <a:path w="2183130" h="4474845">
                  <a:moveTo>
                    <a:pt x="2182876" y="4474476"/>
                  </a:moveTo>
                  <a:lnTo>
                    <a:pt x="2182875" y="0"/>
                  </a:lnTo>
                  <a:lnTo>
                    <a:pt x="0" y="0"/>
                  </a:lnTo>
                  <a:lnTo>
                    <a:pt x="0" y="4474476"/>
                  </a:lnTo>
                  <a:lnTo>
                    <a:pt x="2182876" y="4474476"/>
                  </a:lnTo>
                  <a:close/>
                </a:path>
              </a:pathLst>
            </a:custGeom>
            <a:solidFill>
              <a:srgbClr val="2F6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8787" y="533400"/>
              <a:ext cx="2183130" cy="2231390"/>
            </a:xfrm>
            <a:custGeom>
              <a:avLst/>
              <a:gdLst/>
              <a:ahLst/>
              <a:cxnLst/>
              <a:rect l="l" t="t" r="r" b="b"/>
              <a:pathLst>
                <a:path w="2183130" h="2231390">
                  <a:moveTo>
                    <a:pt x="2182876" y="2231136"/>
                  </a:moveTo>
                  <a:lnTo>
                    <a:pt x="2182876" y="0"/>
                  </a:lnTo>
                  <a:lnTo>
                    <a:pt x="0" y="0"/>
                  </a:lnTo>
                  <a:lnTo>
                    <a:pt x="0" y="2231136"/>
                  </a:lnTo>
                  <a:lnTo>
                    <a:pt x="2182876" y="2231136"/>
                  </a:lnTo>
                  <a:close/>
                </a:path>
              </a:pathLst>
            </a:custGeom>
            <a:solidFill>
              <a:srgbClr val="99AD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33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0" dirty="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Company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87611" y="2760726"/>
            <a:ext cx="4629785" cy="391160"/>
          </a:xfrm>
          <a:prstGeom prst="rect">
            <a:avLst/>
          </a:prstGeom>
          <a:solidFill>
            <a:srgbClr val="C9DFF4"/>
          </a:solidFill>
        </p:spPr>
        <p:txBody>
          <a:bodyPr vert="horz" wrap="square" lIns="0" tIns="82550" rIns="0" bIns="0" rtlCol="0">
            <a:spAutoFit/>
          </a:bodyPr>
          <a:lstStyle/>
          <a:p>
            <a:pPr marL="319405" indent="-241300">
              <a:lnSpc>
                <a:spcPct val="100000"/>
              </a:lnSpc>
              <a:spcBef>
                <a:spcPts val="650"/>
              </a:spcBef>
              <a:buClr>
                <a:srgbClr val="1E2D5D"/>
              </a:buClr>
              <a:buSzPct val="128571"/>
              <a:buFont typeface="Arial MT"/>
              <a:buChar char="▪"/>
              <a:tabLst>
                <a:tab pos="319405" algn="l"/>
              </a:tabLst>
            </a:pPr>
            <a:r>
              <a:rPr sz="1400" b="1" dirty="0">
                <a:solidFill>
                  <a:srgbClr val="231F20"/>
                </a:solidFill>
                <a:latin typeface="Arial"/>
                <a:cs typeface="Arial"/>
              </a:rPr>
              <a:t>Recent</a:t>
            </a:r>
            <a:r>
              <a:rPr sz="1400" b="1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Arial"/>
                <a:cs typeface="Arial"/>
              </a:rPr>
              <a:t>context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3687" y="3131936"/>
            <a:ext cx="3549015" cy="122428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203835" indent="-203200">
              <a:lnSpc>
                <a:spcPct val="100000"/>
              </a:lnSpc>
              <a:spcBef>
                <a:spcPts val="1080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Base</a:t>
            </a:r>
            <a:r>
              <a:rPr sz="1400" spc="-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case</a:t>
            </a:r>
            <a:r>
              <a:rPr sz="1400" spc="-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–</a:t>
            </a:r>
            <a:r>
              <a:rPr sz="1400" spc="-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minimal</a:t>
            </a:r>
            <a:r>
              <a:rPr sz="1400" spc="-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management</a:t>
            </a:r>
            <a:r>
              <a:rPr sz="1400" spc="-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actions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1E2D5D"/>
              </a:buClr>
              <a:buFont typeface="Arial MT"/>
              <a:buChar char="▪"/>
            </a:pPr>
            <a:endParaRPr sz="1400">
              <a:latin typeface="Arial MT"/>
              <a:cs typeface="Arial MT"/>
            </a:endParaRPr>
          </a:p>
          <a:p>
            <a:pPr marL="203835" indent="-203200">
              <a:lnSpc>
                <a:spcPct val="100000"/>
              </a:lnSpc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Addressing</a:t>
            </a:r>
            <a:r>
              <a:rPr sz="1400" spc="-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challenge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1E2D5D"/>
              </a:buClr>
              <a:buFont typeface="Arial MT"/>
              <a:buChar char="▪"/>
            </a:pPr>
            <a:endParaRPr sz="1400">
              <a:latin typeface="Arial MT"/>
              <a:cs typeface="Arial MT"/>
            </a:endParaRPr>
          </a:p>
          <a:p>
            <a:pPr marL="203835" indent="-203200">
              <a:lnSpc>
                <a:spcPct val="100000"/>
              </a:lnSpc>
              <a:spcBef>
                <a:spcPts val="5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Short</a:t>
            </a:r>
            <a:r>
              <a:rPr sz="1400" spc="-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term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requirements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2489" y="2162555"/>
            <a:ext cx="5313680" cy="2343785"/>
            <a:chOff x="972489" y="2162555"/>
            <a:chExt cx="5313680" cy="2343785"/>
          </a:xfrm>
        </p:grpSpPr>
        <p:sp>
          <p:nvSpPr>
            <p:cNvPr id="3" name="object 3"/>
            <p:cNvSpPr/>
            <p:nvPr/>
          </p:nvSpPr>
          <p:spPr>
            <a:xfrm>
              <a:off x="4350245" y="2162555"/>
              <a:ext cx="645160" cy="840740"/>
            </a:xfrm>
            <a:custGeom>
              <a:avLst/>
              <a:gdLst/>
              <a:ahLst/>
              <a:cxnLst/>
              <a:rect l="l" t="t" r="r" b="b"/>
              <a:pathLst>
                <a:path w="645160" h="840739">
                  <a:moveTo>
                    <a:pt x="644651" y="243078"/>
                  </a:moveTo>
                  <a:lnTo>
                    <a:pt x="0" y="0"/>
                  </a:lnTo>
                  <a:lnTo>
                    <a:pt x="51815" y="840486"/>
                  </a:lnTo>
                  <a:lnTo>
                    <a:pt x="644651" y="243078"/>
                  </a:lnTo>
                  <a:close/>
                </a:path>
              </a:pathLst>
            </a:custGeom>
            <a:solidFill>
              <a:srgbClr val="2E6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3833" y="3461778"/>
              <a:ext cx="342900" cy="29209"/>
            </a:xfrm>
            <a:custGeom>
              <a:avLst/>
              <a:gdLst/>
              <a:ahLst/>
              <a:cxnLst/>
              <a:rect l="l" t="t" r="r" b="b"/>
              <a:pathLst>
                <a:path w="342900" h="29210">
                  <a:moveTo>
                    <a:pt x="0" y="28955"/>
                  </a:moveTo>
                  <a:lnTo>
                    <a:pt x="0" y="0"/>
                  </a:lnTo>
                  <a:lnTo>
                    <a:pt x="342900" y="0"/>
                  </a:lnTo>
                  <a:lnTo>
                    <a:pt x="342900" y="28955"/>
                  </a:lnTo>
                  <a:lnTo>
                    <a:pt x="0" y="28955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0083" y="2947428"/>
              <a:ext cx="4197985" cy="1200150"/>
            </a:xfrm>
            <a:custGeom>
              <a:avLst/>
              <a:gdLst/>
              <a:ahLst/>
              <a:cxnLst/>
              <a:rect l="l" t="t" r="r" b="b"/>
              <a:pathLst>
                <a:path w="4197985" h="1200150">
                  <a:moveTo>
                    <a:pt x="352044" y="514350"/>
                  </a:moveTo>
                  <a:lnTo>
                    <a:pt x="0" y="514350"/>
                  </a:lnTo>
                  <a:lnTo>
                    <a:pt x="0" y="742950"/>
                  </a:lnTo>
                  <a:lnTo>
                    <a:pt x="352044" y="742950"/>
                  </a:lnTo>
                  <a:lnTo>
                    <a:pt x="352044" y="514350"/>
                  </a:lnTo>
                  <a:close/>
                </a:path>
                <a:path w="4197985" h="1200150">
                  <a:moveTo>
                    <a:pt x="828294" y="514350"/>
                  </a:moveTo>
                  <a:lnTo>
                    <a:pt x="485394" y="514350"/>
                  </a:lnTo>
                  <a:lnTo>
                    <a:pt x="485394" y="600456"/>
                  </a:lnTo>
                  <a:lnTo>
                    <a:pt x="828294" y="600456"/>
                  </a:lnTo>
                  <a:lnTo>
                    <a:pt x="828294" y="514350"/>
                  </a:lnTo>
                  <a:close/>
                </a:path>
                <a:path w="4197985" h="1200150">
                  <a:moveTo>
                    <a:pt x="1313688" y="0"/>
                  </a:moveTo>
                  <a:lnTo>
                    <a:pt x="961644" y="0"/>
                  </a:lnTo>
                  <a:lnTo>
                    <a:pt x="961644" y="514350"/>
                  </a:lnTo>
                  <a:lnTo>
                    <a:pt x="1313688" y="514350"/>
                  </a:lnTo>
                  <a:lnTo>
                    <a:pt x="1313688" y="0"/>
                  </a:lnTo>
                  <a:close/>
                </a:path>
                <a:path w="4197985" h="1200150">
                  <a:moveTo>
                    <a:pt x="1789176" y="105156"/>
                  </a:moveTo>
                  <a:lnTo>
                    <a:pt x="1447038" y="105156"/>
                  </a:lnTo>
                  <a:lnTo>
                    <a:pt x="1447038" y="514350"/>
                  </a:lnTo>
                  <a:lnTo>
                    <a:pt x="1789176" y="514350"/>
                  </a:lnTo>
                  <a:lnTo>
                    <a:pt x="1789176" y="105156"/>
                  </a:lnTo>
                  <a:close/>
                </a:path>
                <a:path w="4197985" h="1200150">
                  <a:moveTo>
                    <a:pt x="2275332" y="323850"/>
                  </a:moveTo>
                  <a:lnTo>
                    <a:pt x="1922526" y="323850"/>
                  </a:lnTo>
                  <a:lnTo>
                    <a:pt x="1922526" y="514350"/>
                  </a:lnTo>
                  <a:lnTo>
                    <a:pt x="2275332" y="514350"/>
                  </a:lnTo>
                  <a:lnTo>
                    <a:pt x="2275332" y="323850"/>
                  </a:lnTo>
                  <a:close/>
                </a:path>
                <a:path w="4197985" h="1200150">
                  <a:moveTo>
                    <a:pt x="2750820" y="390906"/>
                  </a:moveTo>
                  <a:lnTo>
                    <a:pt x="2408682" y="390906"/>
                  </a:lnTo>
                  <a:lnTo>
                    <a:pt x="2408682" y="514350"/>
                  </a:lnTo>
                  <a:lnTo>
                    <a:pt x="2750820" y="514350"/>
                  </a:lnTo>
                  <a:lnTo>
                    <a:pt x="2750820" y="390906"/>
                  </a:lnTo>
                  <a:close/>
                </a:path>
                <a:path w="4197985" h="1200150">
                  <a:moveTo>
                    <a:pt x="3236976" y="514350"/>
                  </a:moveTo>
                  <a:lnTo>
                    <a:pt x="2884170" y="514350"/>
                  </a:lnTo>
                  <a:lnTo>
                    <a:pt x="2884170" y="1200150"/>
                  </a:lnTo>
                  <a:lnTo>
                    <a:pt x="3236976" y="1200150"/>
                  </a:lnTo>
                  <a:lnTo>
                    <a:pt x="3236976" y="514350"/>
                  </a:lnTo>
                  <a:close/>
                </a:path>
                <a:path w="4197985" h="1200150">
                  <a:moveTo>
                    <a:pt x="3712464" y="514350"/>
                  </a:moveTo>
                  <a:lnTo>
                    <a:pt x="3369564" y="514350"/>
                  </a:lnTo>
                  <a:lnTo>
                    <a:pt x="3369564" y="885444"/>
                  </a:lnTo>
                  <a:lnTo>
                    <a:pt x="3712464" y="885444"/>
                  </a:lnTo>
                  <a:lnTo>
                    <a:pt x="3712464" y="514350"/>
                  </a:lnTo>
                  <a:close/>
                </a:path>
                <a:path w="4197985" h="1200150">
                  <a:moveTo>
                    <a:pt x="4197858" y="514350"/>
                  </a:moveTo>
                  <a:lnTo>
                    <a:pt x="3845814" y="514350"/>
                  </a:lnTo>
                  <a:lnTo>
                    <a:pt x="3845814" y="1018794"/>
                  </a:lnTo>
                  <a:lnTo>
                    <a:pt x="4197858" y="1018794"/>
                  </a:lnTo>
                  <a:lnTo>
                    <a:pt x="4197858" y="514350"/>
                  </a:lnTo>
                  <a:close/>
                </a:path>
              </a:pathLst>
            </a:custGeom>
            <a:solidFill>
              <a:srgbClr val="99AE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6777" y="3461778"/>
              <a:ext cx="5285105" cy="0"/>
            </a:xfrm>
            <a:custGeom>
              <a:avLst/>
              <a:gdLst/>
              <a:ahLst/>
              <a:cxnLst/>
              <a:rect l="l" t="t" r="r" b="b"/>
              <a:pathLst>
                <a:path w="5285105">
                  <a:moveTo>
                    <a:pt x="0" y="0"/>
                  </a:moveTo>
                  <a:lnTo>
                    <a:pt x="5284482" y="0"/>
                  </a:lnTo>
                </a:path>
              </a:pathLst>
            </a:custGeom>
            <a:ln w="2856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64339" y="3462540"/>
              <a:ext cx="342900" cy="1038860"/>
            </a:xfrm>
            <a:custGeom>
              <a:avLst/>
              <a:gdLst/>
              <a:ahLst/>
              <a:cxnLst/>
              <a:rect l="l" t="t" r="r" b="b"/>
              <a:pathLst>
                <a:path w="342900" h="1038860">
                  <a:moveTo>
                    <a:pt x="342900" y="0"/>
                  </a:moveTo>
                  <a:lnTo>
                    <a:pt x="342900" y="1038605"/>
                  </a:lnTo>
                </a:path>
                <a:path w="342900" h="1038860">
                  <a:moveTo>
                    <a:pt x="0" y="0"/>
                  </a:moveTo>
                  <a:lnTo>
                    <a:pt x="0" y="1038606"/>
                  </a:lnTo>
                </a:path>
                <a:path w="342900" h="1038860">
                  <a:moveTo>
                    <a:pt x="0" y="1038606"/>
                  </a:moveTo>
                  <a:lnTo>
                    <a:pt x="342900" y="1038605"/>
                  </a:lnTo>
                </a:path>
              </a:pathLst>
            </a:custGeom>
            <a:ln w="9525">
              <a:solidFill>
                <a:srgbClr val="99AED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513207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USPS</a:t>
            </a:r>
            <a:r>
              <a:rPr spc="-4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experiencing</a:t>
            </a:r>
            <a:r>
              <a:rPr spc="-35" dirty="0"/>
              <a:t> </a:t>
            </a:r>
            <a:r>
              <a:rPr spc="-10" dirty="0"/>
              <a:t>unprecedented</a:t>
            </a:r>
            <a:r>
              <a:rPr spc="-35" dirty="0"/>
              <a:t> </a:t>
            </a:r>
            <a:r>
              <a:rPr spc="-10" dirty="0"/>
              <a:t>losses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975529" y="3081715"/>
            <a:ext cx="2724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0.9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93847" y="3015490"/>
            <a:ext cx="2724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1.4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2875" y="2796043"/>
            <a:ext cx="2724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3.1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31903" y="2691646"/>
            <a:ext cx="2724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3.9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2008" y="3555052"/>
            <a:ext cx="330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0.7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41214" y="3698332"/>
            <a:ext cx="330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1.7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0419" y="3497883"/>
            <a:ext cx="330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0.2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08533" y="3840724"/>
            <a:ext cx="330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2.8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7046" y="4155513"/>
            <a:ext cx="330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5.1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0100" y="4405841"/>
            <a:ext cx="5407660" cy="65532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R="168910" algn="r">
              <a:lnSpc>
                <a:spcPct val="100000"/>
              </a:lnSpc>
              <a:spcBef>
                <a:spcPts val="894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7.8</a:t>
            </a:r>
            <a:r>
              <a:rPr sz="1350" spc="-30" baseline="24691" dirty="0">
                <a:solidFill>
                  <a:srgbClr val="231F20"/>
                </a:solidFill>
                <a:latin typeface="Arial MT"/>
                <a:cs typeface="Arial MT"/>
              </a:rPr>
              <a:t>2</a:t>
            </a:r>
            <a:endParaRPr sz="1350" baseline="24691">
              <a:latin typeface="Arial MT"/>
              <a:cs typeface="Arial MT"/>
            </a:endParaRPr>
          </a:p>
          <a:p>
            <a:pPr marR="157480" algn="r">
              <a:lnSpc>
                <a:spcPct val="100000"/>
              </a:lnSpc>
              <a:spcBef>
                <a:spcPts val="800"/>
              </a:spcBef>
              <a:tabLst>
                <a:tab pos="578485" algn="l"/>
                <a:tab pos="1060450" algn="l"/>
                <a:tab pos="1541145" algn="l"/>
                <a:tab pos="2022475" algn="l"/>
                <a:tab pos="2503170" algn="l"/>
                <a:tab pos="2984500" algn="l"/>
                <a:tab pos="3465195" algn="l"/>
                <a:tab pos="3945890" algn="l"/>
                <a:tab pos="4426585" algn="l"/>
                <a:tab pos="4810125" algn="l"/>
              </a:tabLst>
            </a:pP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2000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01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02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03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04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05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06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07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08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09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89505" y="3974061"/>
            <a:ext cx="330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3.8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6569" y="1232535"/>
            <a:ext cx="5603875" cy="700405"/>
          </a:xfrm>
          <a:prstGeom prst="rect">
            <a:avLst/>
          </a:prstGeom>
          <a:solidFill>
            <a:srgbClr val="C9DFF4"/>
          </a:solidFill>
        </p:spPr>
        <p:txBody>
          <a:bodyPr vert="horz" wrap="square" lIns="0" tIns="7239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570"/>
              </a:spcBef>
            </a:pPr>
            <a:r>
              <a:rPr sz="2000" b="1" dirty="0">
                <a:solidFill>
                  <a:srgbClr val="2F67B1"/>
                </a:solidFill>
                <a:latin typeface="Arial"/>
                <a:cs typeface="Arial"/>
              </a:rPr>
              <a:t>Net</a:t>
            </a:r>
            <a:r>
              <a:rPr sz="2000" b="1" spc="-45" dirty="0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F67B1"/>
                </a:solidFill>
                <a:latin typeface="Arial"/>
                <a:cs typeface="Arial"/>
              </a:rPr>
              <a:t>profit/loss</a:t>
            </a:r>
            <a:endParaRPr sz="2000">
              <a:latin typeface="Arial"/>
              <a:cs typeface="Arial"/>
            </a:endParaRPr>
          </a:p>
          <a:p>
            <a:pPr marL="146685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solidFill>
                  <a:srgbClr val="939598"/>
                </a:solidFill>
                <a:latin typeface="Arial MT"/>
                <a:cs typeface="Arial MT"/>
              </a:rPr>
              <a:t>$</a:t>
            </a:r>
            <a:r>
              <a:rPr sz="1600" spc="-5" dirty="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939598"/>
                </a:solidFill>
                <a:latin typeface="Arial MT"/>
                <a:cs typeface="Arial MT"/>
              </a:rPr>
              <a:t>billions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37044" y="1232535"/>
            <a:ext cx="5622925" cy="5026025"/>
            <a:chOff x="837044" y="1232535"/>
            <a:chExt cx="5622925" cy="5026025"/>
          </a:xfrm>
        </p:grpSpPr>
        <p:sp>
          <p:nvSpPr>
            <p:cNvPr id="22" name="object 22"/>
            <p:cNvSpPr/>
            <p:nvPr/>
          </p:nvSpPr>
          <p:spPr>
            <a:xfrm>
              <a:off x="846569" y="1242060"/>
              <a:ext cx="5603875" cy="5006975"/>
            </a:xfrm>
            <a:custGeom>
              <a:avLst/>
              <a:gdLst/>
              <a:ahLst/>
              <a:cxnLst/>
              <a:rect l="l" t="t" r="r" b="b"/>
              <a:pathLst>
                <a:path w="5603875" h="5006975">
                  <a:moveTo>
                    <a:pt x="0" y="0"/>
                  </a:moveTo>
                  <a:lnTo>
                    <a:pt x="0" y="5006352"/>
                  </a:lnTo>
                  <a:lnTo>
                    <a:pt x="5603760" y="5006352"/>
                  </a:lnTo>
                  <a:lnTo>
                    <a:pt x="5603760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10037" y="2004060"/>
              <a:ext cx="2161540" cy="589280"/>
            </a:xfrm>
            <a:custGeom>
              <a:avLst/>
              <a:gdLst/>
              <a:ahLst/>
              <a:cxnLst/>
              <a:rect l="l" t="t" r="r" b="b"/>
              <a:pathLst>
                <a:path w="2161540" h="589280">
                  <a:moveTo>
                    <a:pt x="2161031" y="589026"/>
                  </a:moveTo>
                  <a:lnTo>
                    <a:pt x="2161031" y="0"/>
                  </a:lnTo>
                  <a:lnTo>
                    <a:pt x="0" y="0"/>
                  </a:lnTo>
                  <a:lnTo>
                    <a:pt x="0" y="589026"/>
                  </a:lnTo>
                  <a:lnTo>
                    <a:pt x="2161031" y="5890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210037" y="2004060"/>
            <a:ext cx="2161540" cy="588645"/>
          </a:xfrm>
          <a:prstGeom prst="rect">
            <a:avLst/>
          </a:prstGeom>
          <a:ln w="9525">
            <a:solidFill>
              <a:srgbClr val="2E67B2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01600" marR="236854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solidFill>
                  <a:srgbClr val="2F67B1"/>
                </a:solidFill>
                <a:latin typeface="Arial MT"/>
                <a:cs typeface="Arial MT"/>
              </a:rPr>
              <a:t>Postal</a:t>
            </a:r>
            <a:r>
              <a:rPr sz="1400" spc="-45" dirty="0">
                <a:solidFill>
                  <a:srgbClr val="2F67B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F67B1"/>
                </a:solidFill>
                <a:latin typeface="Arial MT"/>
                <a:cs typeface="Arial MT"/>
              </a:rPr>
              <a:t>Act</a:t>
            </a:r>
            <a:r>
              <a:rPr sz="1400" spc="-40" dirty="0">
                <a:solidFill>
                  <a:srgbClr val="2F67B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F67B1"/>
                </a:solidFill>
                <a:latin typeface="Arial MT"/>
                <a:cs typeface="Arial MT"/>
              </a:rPr>
              <a:t>2006</a:t>
            </a:r>
            <a:r>
              <a:rPr sz="1400" spc="-40" dirty="0">
                <a:solidFill>
                  <a:srgbClr val="2F67B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F67B1"/>
                </a:solidFill>
                <a:latin typeface="Arial MT"/>
                <a:cs typeface="Arial MT"/>
              </a:rPr>
              <a:t>signed </a:t>
            </a:r>
            <a:r>
              <a:rPr sz="1400" dirty="0">
                <a:solidFill>
                  <a:srgbClr val="2F67B1"/>
                </a:solidFill>
                <a:latin typeface="Arial MT"/>
                <a:cs typeface="Arial MT"/>
              </a:rPr>
              <a:t>into </a:t>
            </a:r>
            <a:r>
              <a:rPr sz="1400" spc="-25" dirty="0">
                <a:solidFill>
                  <a:srgbClr val="2F67B1"/>
                </a:solidFill>
                <a:latin typeface="Arial MT"/>
                <a:cs typeface="Arial MT"/>
              </a:rPr>
              <a:t>law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4032" y="6284480"/>
            <a:ext cx="50082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Note: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All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years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sz="10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this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document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refer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Fiscal</a:t>
            </a:r>
            <a:r>
              <a:rPr sz="10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Years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ending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on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Sept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30</a:t>
            </a:r>
            <a:endParaRPr sz="1000">
              <a:latin typeface="Arial MT"/>
              <a:cs typeface="Arial MT"/>
            </a:endParaRPr>
          </a:p>
          <a:p>
            <a:pPr marL="116839" indent="-104139">
              <a:lnSpc>
                <a:spcPct val="100000"/>
              </a:lnSpc>
              <a:buAutoNum type="arabicPlain"/>
              <a:tabLst>
                <a:tab pos="116839" algn="l"/>
              </a:tabLst>
            </a:pP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Includes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one-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time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$4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billion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deferral</a:t>
            </a:r>
            <a:endParaRPr sz="1000">
              <a:latin typeface="Arial MT"/>
              <a:cs typeface="Arial MT"/>
            </a:endParaRPr>
          </a:p>
          <a:p>
            <a:pPr marL="116839" indent="-104139">
              <a:lnSpc>
                <a:spcPct val="100000"/>
              </a:lnSpc>
              <a:buAutoNum type="arabicPlain"/>
              <a:tabLst>
                <a:tab pos="116839" algn="l"/>
              </a:tabLst>
            </a:pP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Per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Integrated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Financial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Plan</a:t>
            </a:r>
            <a:r>
              <a:rPr sz="10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(January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Year-to-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Date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results</a:t>
            </a:r>
            <a:r>
              <a:rPr sz="10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are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favorable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Plan)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343387" y="5310390"/>
            <a:ext cx="1937385" cy="264160"/>
          </a:xfrm>
          <a:custGeom>
            <a:avLst/>
            <a:gdLst/>
            <a:ahLst/>
            <a:cxnLst/>
            <a:rect l="l" t="t" r="r" b="b"/>
            <a:pathLst>
              <a:path w="1937385" h="264160">
                <a:moveTo>
                  <a:pt x="467106" y="131838"/>
                </a:moveTo>
                <a:lnTo>
                  <a:pt x="435241" y="65481"/>
                </a:lnTo>
                <a:lnTo>
                  <a:pt x="398716" y="38773"/>
                </a:lnTo>
                <a:lnTo>
                  <a:pt x="351383" y="18097"/>
                </a:lnTo>
                <a:lnTo>
                  <a:pt x="295478" y="4749"/>
                </a:lnTo>
                <a:lnTo>
                  <a:pt x="233172" y="12"/>
                </a:lnTo>
                <a:lnTo>
                  <a:pt x="171183" y="4749"/>
                </a:lnTo>
                <a:lnTo>
                  <a:pt x="115481" y="18097"/>
                </a:lnTo>
                <a:lnTo>
                  <a:pt x="68287" y="38773"/>
                </a:lnTo>
                <a:lnTo>
                  <a:pt x="31826" y="65481"/>
                </a:lnTo>
                <a:lnTo>
                  <a:pt x="8318" y="96926"/>
                </a:lnTo>
                <a:lnTo>
                  <a:pt x="0" y="131838"/>
                </a:lnTo>
                <a:lnTo>
                  <a:pt x="8318" y="166992"/>
                </a:lnTo>
                <a:lnTo>
                  <a:pt x="31826" y="198526"/>
                </a:lnTo>
                <a:lnTo>
                  <a:pt x="68287" y="225183"/>
                </a:lnTo>
                <a:lnTo>
                  <a:pt x="115481" y="245732"/>
                </a:lnTo>
                <a:lnTo>
                  <a:pt x="171183" y="258978"/>
                </a:lnTo>
                <a:lnTo>
                  <a:pt x="233172" y="263664"/>
                </a:lnTo>
                <a:lnTo>
                  <a:pt x="295478" y="258978"/>
                </a:lnTo>
                <a:lnTo>
                  <a:pt x="351383" y="245732"/>
                </a:lnTo>
                <a:lnTo>
                  <a:pt x="398716" y="225183"/>
                </a:lnTo>
                <a:lnTo>
                  <a:pt x="435241" y="198526"/>
                </a:lnTo>
                <a:lnTo>
                  <a:pt x="458762" y="166992"/>
                </a:lnTo>
                <a:lnTo>
                  <a:pt x="467106" y="131838"/>
                </a:lnTo>
                <a:close/>
              </a:path>
              <a:path w="1937385" h="264160">
                <a:moveTo>
                  <a:pt x="955548" y="131838"/>
                </a:moveTo>
                <a:lnTo>
                  <a:pt x="923709" y="65481"/>
                </a:lnTo>
                <a:lnTo>
                  <a:pt x="887247" y="38773"/>
                </a:lnTo>
                <a:lnTo>
                  <a:pt x="840054" y="18097"/>
                </a:lnTo>
                <a:lnTo>
                  <a:pt x="784352" y="4749"/>
                </a:lnTo>
                <a:lnTo>
                  <a:pt x="722376" y="12"/>
                </a:lnTo>
                <a:lnTo>
                  <a:pt x="660387" y="4749"/>
                </a:lnTo>
                <a:lnTo>
                  <a:pt x="604685" y="18097"/>
                </a:lnTo>
                <a:lnTo>
                  <a:pt x="557491" y="38773"/>
                </a:lnTo>
                <a:lnTo>
                  <a:pt x="521030" y="65481"/>
                </a:lnTo>
                <a:lnTo>
                  <a:pt x="497522" y="96926"/>
                </a:lnTo>
                <a:lnTo>
                  <a:pt x="489204" y="131838"/>
                </a:lnTo>
                <a:lnTo>
                  <a:pt x="497522" y="166992"/>
                </a:lnTo>
                <a:lnTo>
                  <a:pt x="521030" y="198526"/>
                </a:lnTo>
                <a:lnTo>
                  <a:pt x="557491" y="225183"/>
                </a:lnTo>
                <a:lnTo>
                  <a:pt x="604685" y="245732"/>
                </a:lnTo>
                <a:lnTo>
                  <a:pt x="660387" y="258978"/>
                </a:lnTo>
                <a:lnTo>
                  <a:pt x="722376" y="263664"/>
                </a:lnTo>
                <a:lnTo>
                  <a:pt x="784352" y="258978"/>
                </a:lnTo>
                <a:lnTo>
                  <a:pt x="840054" y="245732"/>
                </a:lnTo>
                <a:lnTo>
                  <a:pt x="887247" y="225183"/>
                </a:lnTo>
                <a:lnTo>
                  <a:pt x="923709" y="198526"/>
                </a:lnTo>
                <a:lnTo>
                  <a:pt x="947216" y="166992"/>
                </a:lnTo>
                <a:lnTo>
                  <a:pt x="955548" y="131838"/>
                </a:lnTo>
                <a:close/>
              </a:path>
              <a:path w="1937385" h="264160">
                <a:moveTo>
                  <a:pt x="1446276" y="131838"/>
                </a:moveTo>
                <a:lnTo>
                  <a:pt x="1414437" y="65481"/>
                </a:lnTo>
                <a:lnTo>
                  <a:pt x="1377975" y="38773"/>
                </a:lnTo>
                <a:lnTo>
                  <a:pt x="1330782" y="18097"/>
                </a:lnTo>
                <a:lnTo>
                  <a:pt x="1275080" y="4749"/>
                </a:lnTo>
                <a:lnTo>
                  <a:pt x="1213104" y="12"/>
                </a:lnTo>
                <a:lnTo>
                  <a:pt x="1151115" y="4749"/>
                </a:lnTo>
                <a:lnTo>
                  <a:pt x="1095413" y="18097"/>
                </a:lnTo>
                <a:lnTo>
                  <a:pt x="1048219" y="38773"/>
                </a:lnTo>
                <a:lnTo>
                  <a:pt x="1011758" y="65481"/>
                </a:lnTo>
                <a:lnTo>
                  <a:pt x="988250" y="96926"/>
                </a:lnTo>
                <a:lnTo>
                  <a:pt x="979932" y="131838"/>
                </a:lnTo>
                <a:lnTo>
                  <a:pt x="988250" y="166992"/>
                </a:lnTo>
                <a:lnTo>
                  <a:pt x="1011758" y="198526"/>
                </a:lnTo>
                <a:lnTo>
                  <a:pt x="1048219" y="225183"/>
                </a:lnTo>
                <a:lnTo>
                  <a:pt x="1095413" y="245732"/>
                </a:lnTo>
                <a:lnTo>
                  <a:pt x="1151115" y="258978"/>
                </a:lnTo>
                <a:lnTo>
                  <a:pt x="1213104" y="263664"/>
                </a:lnTo>
                <a:lnTo>
                  <a:pt x="1275080" y="258978"/>
                </a:lnTo>
                <a:lnTo>
                  <a:pt x="1330782" y="245732"/>
                </a:lnTo>
                <a:lnTo>
                  <a:pt x="1377975" y="225183"/>
                </a:lnTo>
                <a:lnTo>
                  <a:pt x="1414437" y="198526"/>
                </a:lnTo>
                <a:lnTo>
                  <a:pt x="1437944" y="166992"/>
                </a:lnTo>
                <a:lnTo>
                  <a:pt x="1446276" y="131838"/>
                </a:lnTo>
                <a:close/>
              </a:path>
              <a:path w="1937385" h="264160">
                <a:moveTo>
                  <a:pt x="1937004" y="131826"/>
                </a:moveTo>
                <a:lnTo>
                  <a:pt x="1905165" y="65481"/>
                </a:lnTo>
                <a:lnTo>
                  <a:pt x="1868703" y="38773"/>
                </a:lnTo>
                <a:lnTo>
                  <a:pt x="1821510" y="18097"/>
                </a:lnTo>
                <a:lnTo>
                  <a:pt x="1765808" y="4749"/>
                </a:lnTo>
                <a:lnTo>
                  <a:pt x="1703832" y="0"/>
                </a:lnTo>
                <a:lnTo>
                  <a:pt x="1641513" y="4749"/>
                </a:lnTo>
                <a:lnTo>
                  <a:pt x="1585607" y="18097"/>
                </a:lnTo>
                <a:lnTo>
                  <a:pt x="1538287" y="38773"/>
                </a:lnTo>
                <a:lnTo>
                  <a:pt x="1501749" y="65481"/>
                </a:lnTo>
                <a:lnTo>
                  <a:pt x="1478229" y="96926"/>
                </a:lnTo>
                <a:lnTo>
                  <a:pt x="1469898" y="131826"/>
                </a:lnTo>
                <a:lnTo>
                  <a:pt x="1478229" y="166992"/>
                </a:lnTo>
                <a:lnTo>
                  <a:pt x="1501749" y="198526"/>
                </a:lnTo>
                <a:lnTo>
                  <a:pt x="1538287" y="225171"/>
                </a:lnTo>
                <a:lnTo>
                  <a:pt x="1585607" y="245732"/>
                </a:lnTo>
                <a:lnTo>
                  <a:pt x="1641513" y="258978"/>
                </a:lnTo>
                <a:lnTo>
                  <a:pt x="1703832" y="263652"/>
                </a:lnTo>
                <a:lnTo>
                  <a:pt x="1765808" y="258978"/>
                </a:lnTo>
                <a:lnTo>
                  <a:pt x="1821510" y="245732"/>
                </a:lnTo>
                <a:lnTo>
                  <a:pt x="1868703" y="225171"/>
                </a:lnTo>
                <a:lnTo>
                  <a:pt x="1905165" y="198526"/>
                </a:lnTo>
                <a:lnTo>
                  <a:pt x="1928672" y="166992"/>
                </a:lnTo>
                <a:lnTo>
                  <a:pt x="1937004" y="131826"/>
                </a:lnTo>
                <a:close/>
              </a:path>
            </a:pathLst>
          </a:custGeom>
          <a:solidFill>
            <a:srgbClr val="C9D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15017" y="5317500"/>
            <a:ext cx="181927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27050" algn="l"/>
                <a:tab pos="985519" algn="l"/>
                <a:tab pos="1508125" algn="l"/>
              </a:tabLst>
            </a:pP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8.4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5.6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1.4</a:t>
            </a:r>
            <a:r>
              <a:rPr sz="1350" spc="-30" baseline="24691" dirty="0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r>
              <a:rPr sz="1350" baseline="24691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5.5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12226" y="5879077"/>
            <a:ext cx="21355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RHB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pre-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funding,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939598"/>
                </a:solidFill>
                <a:latin typeface="Arial MT"/>
                <a:cs typeface="Arial MT"/>
              </a:rPr>
              <a:t>$</a:t>
            </a:r>
            <a:r>
              <a:rPr sz="1400" spc="-15" dirty="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939598"/>
                </a:solidFill>
                <a:latin typeface="Arial MT"/>
                <a:cs typeface="Arial MT"/>
              </a:rPr>
              <a:t>billions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462771" y="1986533"/>
            <a:ext cx="3875404" cy="3835400"/>
            <a:chOff x="2462771" y="1986533"/>
            <a:chExt cx="3875404" cy="3835400"/>
          </a:xfrm>
        </p:grpSpPr>
        <p:sp>
          <p:nvSpPr>
            <p:cNvPr id="30" name="object 30"/>
            <p:cNvSpPr/>
            <p:nvPr/>
          </p:nvSpPr>
          <p:spPr>
            <a:xfrm>
              <a:off x="4337291" y="5632716"/>
              <a:ext cx="1995805" cy="184785"/>
            </a:xfrm>
            <a:custGeom>
              <a:avLst/>
              <a:gdLst/>
              <a:ahLst/>
              <a:cxnLst/>
              <a:rect l="l" t="t" r="r" b="b"/>
              <a:pathLst>
                <a:path w="1995804" h="184785">
                  <a:moveTo>
                    <a:pt x="1995677" y="0"/>
                  </a:moveTo>
                  <a:lnTo>
                    <a:pt x="1995677" y="104394"/>
                  </a:lnTo>
                  <a:lnTo>
                    <a:pt x="1080515" y="104394"/>
                  </a:lnTo>
                  <a:lnTo>
                    <a:pt x="997457" y="184404"/>
                  </a:lnTo>
                  <a:lnTo>
                    <a:pt x="914399" y="104394"/>
                  </a:lnTo>
                  <a:lnTo>
                    <a:pt x="0" y="104394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34677" y="2011679"/>
              <a:ext cx="652780" cy="838200"/>
            </a:xfrm>
            <a:custGeom>
              <a:avLst/>
              <a:gdLst/>
              <a:ahLst/>
              <a:cxnLst/>
              <a:rect l="l" t="t" r="r" b="b"/>
              <a:pathLst>
                <a:path w="652779" h="838200">
                  <a:moveTo>
                    <a:pt x="652272" y="221742"/>
                  </a:moveTo>
                  <a:lnTo>
                    <a:pt x="0" y="0"/>
                  </a:lnTo>
                  <a:lnTo>
                    <a:pt x="78486" y="838200"/>
                  </a:lnTo>
                  <a:lnTo>
                    <a:pt x="652272" y="221742"/>
                  </a:lnTo>
                  <a:close/>
                </a:path>
              </a:pathLst>
            </a:custGeom>
            <a:solidFill>
              <a:srgbClr val="2E67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62771" y="1986533"/>
              <a:ext cx="1564005" cy="589280"/>
            </a:xfrm>
            <a:custGeom>
              <a:avLst/>
              <a:gdLst/>
              <a:ahLst/>
              <a:cxnLst/>
              <a:rect l="l" t="t" r="r" b="b"/>
              <a:pathLst>
                <a:path w="1564004" h="589280">
                  <a:moveTo>
                    <a:pt x="1563623" y="589026"/>
                  </a:moveTo>
                  <a:lnTo>
                    <a:pt x="1563623" y="0"/>
                  </a:lnTo>
                  <a:lnTo>
                    <a:pt x="0" y="0"/>
                  </a:lnTo>
                  <a:lnTo>
                    <a:pt x="0" y="589026"/>
                  </a:lnTo>
                  <a:lnTo>
                    <a:pt x="1563623" y="5890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592811" y="1232535"/>
            <a:ext cx="2620010" cy="700405"/>
          </a:xfrm>
          <a:prstGeom prst="rect">
            <a:avLst/>
          </a:prstGeom>
          <a:solidFill>
            <a:srgbClr val="C9DFF4"/>
          </a:solidFill>
        </p:spPr>
        <p:txBody>
          <a:bodyPr vert="horz" wrap="square" lIns="0" tIns="72390" rIns="0" bIns="0" rtlCol="0">
            <a:spAutoFit/>
          </a:bodyPr>
          <a:lstStyle/>
          <a:p>
            <a:pPr marL="147320">
              <a:lnSpc>
                <a:spcPct val="100000"/>
              </a:lnSpc>
              <a:spcBef>
                <a:spcPts val="570"/>
              </a:spcBef>
            </a:pPr>
            <a:r>
              <a:rPr sz="2000" b="1" dirty="0">
                <a:solidFill>
                  <a:srgbClr val="2F67B1"/>
                </a:solidFill>
                <a:latin typeface="Arial"/>
                <a:cs typeface="Arial"/>
              </a:rPr>
              <a:t>Key</a:t>
            </a:r>
            <a:r>
              <a:rPr sz="2000" b="1" spc="-40" dirty="0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F67B1"/>
                </a:solidFill>
                <a:latin typeface="Arial"/>
                <a:cs typeface="Arial"/>
              </a:rPr>
              <a:t>drivers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592811" y="1242060"/>
            <a:ext cx="2620010" cy="5006975"/>
          </a:xfrm>
          <a:custGeom>
            <a:avLst/>
            <a:gdLst/>
            <a:ahLst/>
            <a:cxnLst/>
            <a:rect l="l" t="t" r="r" b="b"/>
            <a:pathLst>
              <a:path w="2620009" h="5006975">
                <a:moveTo>
                  <a:pt x="0" y="0"/>
                </a:moveTo>
                <a:lnTo>
                  <a:pt x="0" y="5006352"/>
                </a:lnTo>
                <a:lnTo>
                  <a:pt x="2619755" y="5006352"/>
                </a:lnTo>
                <a:lnTo>
                  <a:pt x="2619755" y="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C9DF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602336" y="1985267"/>
            <a:ext cx="2600960" cy="4098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7190" indent="-241300">
              <a:lnSpc>
                <a:spcPct val="100000"/>
              </a:lnSpc>
              <a:spcBef>
                <a:spcPts val="95"/>
              </a:spcBef>
              <a:buClr>
                <a:srgbClr val="1E2D5D"/>
              </a:buClr>
              <a:buSzPct val="128571"/>
              <a:buChar char="▪"/>
              <a:tabLst>
                <a:tab pos="377190" algn="l"/>
              </a:tabLst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Revenue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declines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due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to:</a:t>
            </a:r>
            <a:endParaRPr sz="1400">
              <a:latin typeface="Arial MT"/>
              <a:cs typeface="Arial MT"/>
            </a:endParaRPr>
          </a:p>
          <a:p>
            <a:pPr marL="641350" lvl="1" indent="-261620">
              <a:lnSpc>
                <a:spcPts val="2005"/>
              </a:lnSpc>
              <a:spcBef>
                <a:spcPts val="1370"/>
              </a:spcBef>
              <a:buClr>
                <a:srgbClr val="1E2D5D"/>
              </a:buClr>
              <a:buSzPct val="121428"/>
              <a:buChar char="–"/>
              <a:tabLst>
                <a:tab pos="641350" algn="l"/>
              </a:tabLst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E-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diversion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First-</a:t>
            </a:r>
            <a:endParaRPr sz="1400">
              <a:latin typeface="Arial MT"/>
              <a:cs typeface="Arial MT"/>
            </a:endParaRPr>
          </a:p>
          <a:p>
            <a:pPr marL="641985">
              <a:lnSpc>
                <a:spcPts val="1495"/>
              </a:lnSpc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Class</a:t>
            </a:r>
            <a:r>
              <a:rPr sz="1400" spc="-4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endParaRPr sz="1400">
              <a:latin typeface="Arial MT"/>
              <a:cs typeface="Arial MT"/>
            </a:endParaRPr>
          </a:p>
          <a:p>
            <a:pPr marL="641350" lvl="1" indent="-261620">
              <a:lnSpc>
                <a:spcPts val="1855"/>
              </a:lnSpc>
              <a:buClr>
                <a:srgbClr val="1E2D5D"/>
              </a:buClr>
              <a:buSzPct val="121428"/>
              <a:buChar char="–"/>
              <a:tabLst>
                <a:tab pos="641350" algn="l"/>
              </a:tabLst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Down-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trading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from</a:t>
            </a:r>
            <a:endParaRPr sz="1400">
              <a:latin typeface="Arial MT"/>
              <a:cs typeface="Arial MT"/>
            </a:endParaRPr>
          </a:p>
          <a:p>
            <a:pPr marL="641985" marR="137795">
              <a:lnSpc>
                <a:spcPts val="1670"/>
              </a:lnSpc>
              <a:spcBef>
                <a:spcPts val="3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First-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Class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sz="1400" spc="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Standard 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endParaRPr sz="1400">
              <a:latin typeface="Arial MT"/>
              <a:cs typeface="Arial MT"/>
            </a:endParaRPr>
          </a:p>
          <a:p>
            <a:pPr marL="641985" marR="285115" lvl="1" indent="-262255">
              <a:lnSpc>
                <a:spcPts val="1670"/>
              </a:lnSpc>
              <a:spcBef>
                <a:spcPts val="5"/>
              </a:spcBef>
              <a:buClr>
                <a:srgbClr val="1E2D5D"/>
              </a:buClr>
              <a:buSzPct val="121428"/>
              <a:buChar char="–"/>
              <a:tabLst>
                <a:tab pos="641985" algn="l"/>
              </a:tabLst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Losses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advertising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mail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due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the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recession</a:t>
            </a:r>
            <a:endParaRPr sz="1400">
              <a:latin typeface="Arial MT"/>
              <a:cs typeface="Arial MT"/>
            </a:endParaRPr>
          </a:p>
          <a:p>
            <a:pPr marL="376555" marR="155575" indent="-241300">
              <a:lnSpc>
                <a:spcPct val="100000"/>
              </a:lnSpc>
              <a:spcBef>
                <a:spcPts val="915"/>
              </a:spcBef>
              <a:buClr>
                <a:srgbClr val="1E2D5D"/>
              </a:buClr>
              <a:buSzPct val="128571"/>
              <a:buChar char="▪"/>
              <a:tabLst>
                <a:tab pos="377825" algn="l"/>
              </a:tabLst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RHB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pre-funding 	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requirement</a:t>
            </a:r>
            <a:r>
              <a:rPr sz="1400" spc="-5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introduced</a:t>
            </a:r>
            <a:r>
              <a:rPr sz="1400" spc="-5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by 	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the 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PAEA</a:t>
            </a:r>
            <a:endParaRPr sz="1400">
              <a:latin typeface="Arial MT"/>
              <a:cs typeface="Arial MT"/>
            </a:endParaRPr>
          </a:p>
          <a:p>
            <a:pPr marL="376555" marR="115570" indent="-241300">
              <a:lnSpc>
                <a:spcPct val="100000"/>
              </a:lnSpc>
              <a:spcBef>
                <a:spcPts val="950"/>
              </a:spcBef>
              <a:buClr>
                <a:srgbClr val="1E2D5D"/>
              </a:buClr>
              <a:buSzPct val="128571"/>
              <a:buChar char="▪"/>
              <a:tabLst>
                <a:tab pos="377825" algn="l"/>
              </a:tabLst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Cost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savings,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while 	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substantial,</a:t>
            </a:r>
            <a:r>
              <a:rPr sz="1400" spc="-4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have</a:t>
            </a:r>
            <a:r>
              <a:rPr sz="1400" spc="-4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been</a:t>
            </a:r>
            <a:r>
              <a:rPr sz="1400" spc="500" dirty="0">
                <a:solidFill>
                  <a:srgbClr val="231F20"/>
                </a:solidFill>
                <a:latin typeface="Arial MT"/>
                <a:cs typeface="Arial MT"/>
              </a:rPr>
              <a:t> 	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less</a:t>
            </a:r>
            <a:r>
              <a:rPr sz="1400" spc="-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than</a:t>
            </a:r>
            <a:r>
              <a:rPr sz="1400" spc="-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revenue</a:t>
            </a:r>
            <a:r>
              <a:rPr sz="1400" spc="-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declines 	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due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high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fixed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costs</a:t>
            </a:r>
            <a:r>
              <a:rPr sz="14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of 	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the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network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0" dirty="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4032" y="6944371"/>
            <a:ext cx="2230755" cy="19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sz="10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USPS;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P.L.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109-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435</a:t>
            </a:r>
            <a:r>
              <a:rPr sz="10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(PAEA)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Company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2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462009" y="1986533"/>
            <a:ext cx="1564640" cy="589280"/>
          </a:xfrm>
          <a:prstGeom prst="rect">
            <a:avLst/>
          </a:prstGeom>
          <a:ln w="9525">
            <a:solidFill>
              <a:srgbClr val="2E67B2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101600" marR="153670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solidFill>
                  <a:srgbClr val="2F67B1"/>
                </a:solidFill>
                <a:latin typeface="Arial MT"/>
                <a:cs typeface="Arial MT"/>
              </a:rPr>
              <a:t>No</a:t>
            </a:r>
            <a:r>
              <a:rPr sz="1400" spc="-20" dirty="0">
                <a:solidFill>
                  <a:srgbClr val="2F67B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F67B1"/>
                </a:solidFill>
                <a:latin typeface="Arial MT"/>
                <a:cs typeface="Arial MT"/>
              </a:rPr>
              <a:t>rate</a:t>
            </a:r>
            <a:r>
              <a:rPr sz="1400" spc="-20" dirty="0">
                <a:solidFill>
                  <a:srgbClr val="2F67B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F67B1"/>
                </a:solidFill>
                <a:latin typeface="Arial MT"/>
                <a:cs typeface="Arial MT"/>
              </a:rPr>
              <a:t>increase 2003-</a:t>
            </a:r>
            <a:r>
              <a:rPr sz="1400" spc="-20" dirty="0">
                <a:solidFill>
                  <a:srgbClr val="2F67B1"/>
                </a:solidFill>
                <a:latin typeface="Arial MT"/>
                <a:cs typeface="Arial MT"/>
              </a:rPr>
              <a:t>2006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54032" y="542799"/>
            <a:ext cx="1142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939598"/>
                </a:solidFill>
                <a:latin typeface="Arial"/>
                <a:cs typeface="Arial"/>
              </a:rPr>
              <a:t>Recent</a:t>
            </a:r>
            <a:r>
              <a:rPr sz="1200" b="1" spc="-25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939598"/>
                </a:solidFill>
                <a:latin typeface="Arial"/>
                <a:cs typeface="Arial"/>
              </a:rPr>
              <a:t>Context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6569" y="1572005"/>
            <a:ext cx="8373745" cy="2425065"/>
            <a:chOff x="846569" y="1572005"/>
            <a:chExt cx="8373745" cy="2425065"/>
          </a:xfrm>
        </p:grpSpPr>
        <p:sp>
          <p:nvSpPr>
            <p:cNvPr id="3" name="object 3"/>
            <p:cNvSpPr/>
            <p:nvPr/>
          </p:nvSpPr>
          <p:spPr>
            <a:xfrm>
              <a:off x="846569" y="1572005"/>
              <a:ext cx="8373745" cy="690880"/>
            </a:xfrm>
            <a:custGeom>
              <a:avLst/>
              <a:gdLst/>
              <a:ahLst/>
              <a:cxnLst/>
              <a:rect l="l" t="t" r="r" b="b"/>
              <a:pathLst>
                <a:path w="8373745" h="690880">
                  <a:moveTo>
                    <a:pt x="8373630" y="690371"/>
                  </a:moveTo>
                  <a:lnTo>
                    <a:pt x="8373630" y="0"/>
                  </a:lnTo>
                  <a:lnTo>
                    <a:pt x="0" y="0"/>
                  </a:lnTo>
                  <a:lnTo>
                    <a:pt x="0" y="690372"/>
                  </a:lnTo>
                  <a:lnTo>
                    <a:pt x="8373630" y="690371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19665" y="2945130"/>
              <a:ext cx="4086225" cy="1048385"/>
            </a:xfrm>
            <a:custGeom>
              <a:avLst/>
              <a:gdLst/>
              <a:ahLst/>
              <a:cxnLst/>
              <a:rect l="l" t="t" r="r" b="b"/>
              <a:pathLst>
                <a:path w="4086225" h="1048385">
                  <a:moveTo>
                    <a:pt x="2495550" y="256794"/>
                  </a:moveTo>
                  <a:lnTo>
                    <a:pt x="2847593" y="256794"/>
                  </a:lnTo>
                </a:path>
                <a:path w="4086225" h="1048385">
                  <a:moveTo>
                    <a:pt x="1247393" y="1047762"/>
                  </a:moveTo>
                  <a:lnTo>
                    <a:pt x="1600200" y="1047762"/>
                  </a:lnTo>
                </a:path>
                <a:path w="4086225" h="1048385">
                  <a:moveTo>
                    <a:pt x="0" y="704862"/>
                  </a:moveTo>
                  <a:lnTo>
                    <a:pt x="352043" y="704862"/>
                  </a:lnTo>
                </a:path>
                <a:path w="4086225" h="1048385">
                  <a:moveTo>
                    <a:pt x="3733812" y="0"/>
                  </a:moveTo>
                  <a:lnTo>
                    <a:pt x="4085856" y="0"/>
                  </a:lnTo>
                </a:path>
              </a:pathLst>
            </a:custGeom>
            <a:ln w="3175">
              <a:solidFill>
                <a:srgbClr val="010202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5303" y="2649473"/>
              <a:ext cx="895350" cy="57150"/>
            </a:xfrm>
            <a:custGeom>
              <a:avLst/>
              <a:gdLst/>
              <a:ahLst/>
              <a:cxnLst/>
              <a:rect l="l" t="t" r="r" b="b"/>
              <a:pathLst>
                <a:path w="895350" h="57150">
                  <a:moveTo>
                    <a:pt x="0" y="57150"/>
                  </a:moveTo>
                  <a:lnTo>
                    <a:pt x="0" y="0"/>
                  </a:lnTo>
                  <a:lnTo>
                    <a:pt x="895350" y="0"/>
                  </a:lnTo>
                  <a:lnTo>
                    <a:pt x="895350" y="57150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85303" y="2649473"/>
              <a:ext cx="895350" cy="57150"/>
            </a:xfrm>
            <a:custGeom>
              <a:avLst/>
              <a:gdLst/>
              <a:ahLst/>
              <a:cxnLst/>
              <a:rect l="l" t="t" r="r" b="b"/>
              <a:pathLst>
                <a:path w="895350" h="57150">
                  <a:moveTo>
                    <a:pt x="0" y="57150"/>
                  </a:moveTo>
                  <a:lnTo>
                    <a:pt x="0" y="0"/>
                  </a:lnTo>
                  <a:lnTo>
                    <a:pt x="895350" y="0"/>
                  </a:lnTo>
                  <a:lnTo>
                    <a:pt x="895350" y="57150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32697" y="2706636"/>
              <a:ext cx="885825" cy="942975"/>
            </a:xfrm>
            <a:custGeom>
              <a:avLst/>
              <a:gdLst/>
              <a:ahLst/>
              <a:cxnLst/>
              <a:rect l="l" t="t" r="r" b="b"/>
              <a:pathLst>
                <a:path w="885825" h="942975">
                  <a:moveTo>
                    <a:pt x="0" y="942594"/>
                  </a:moveTo>
                  <a:lnTo>
                    <a:pt x="0" y="0"/>
                  </a:lnTo>
                  <a:lnTo>
                    <a:pt x="885444" y="0"/>
                  </a:lnTo>
                  <a:lnTo>
                    <a:pt x="885444" y="942594"/>
                  </a:lnTo>
                  <a:lnTo>
                    <a:pt x="0" y="942594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32697" y="2706636"/>
              <a:ext cx="885825" cy="942975"/>
            </a:xfrm>
            <a:custGeom>
              <a:avLst/>
              <a:gdLst/>
              <a:ahLst/>
              <a:cxnLst/>
              <a:rect l="l" t="t" r="r" b="b"/>
              <a:pathLst>
                <a:path w="885825" h="942975">
                  <a:moveTo>
                    <a:pt x="0" y="942594"/>
                  </a:moveTo>
                  <a:lnTo>
                    <a:pt x="0" y="0"/>
                  </a:lnTo>
                  <a:lnTo>
                    <a:pt x="885444" y="0"/>
                  </a:lnTo>
                  <a:lnTo>
                    <a:pt x="885444" y="942594"/>
                  </a:lnTo>
                  <a:lnTo>
                    <a:pt x="0" y="94259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70185" y="3649230"/>
              <a:ext cx="894715" cy="342900"/>
            </a:xfrm>
            <a:custGeom>
              <a:avLst/>
              <a:gdLst/>
              <a:ahLst/>
              <a:cxnLst/>
              <a:rect l="l" t="t" r="r" b="b"/>
              <a:pathLst>
                <a:path w="894714" h="342900">
                  <a:moveTo>
                    <a:pt x="0" y="342900"/>
                  </a:moveTo>
                  <a:lnTo>
                    <a:pt x="0" y="0"/>
                  </a:lnTo>
                  <a:lnTo>
                    <a:pt x="894588" y="0"/>
                  </a:lnTo>
                  <a:lnTo>
                    <a:pt x="894588" y="34290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70185" y="3649230"/>
              <a:ext cx="894715" cy="342900"/>
            </a:xfrm>
            <a:custGeom>
              <a:avLst/>
              <a:gdLst/>
              <a:ahLst/>
              <a:cxnLst/>
              <a:rect l="l" t="t" r="r" b="b"/>
              <a:pathLst>
                <a:path w="894714" h="342900">
                  <a:moveTo>
                    <a:pt x="0" y="342900"/>
                  </a:moveTo>
                  <a:lnTo>
                    <a:pt x="0" y="0"/>
                  </a:lnTo>
                  <a:lnTo>
                    <a:pt x="894588" y="0"/>
                  </a:lnTo>
                  <a:lnTo>
                    <a:pt x="894588" y="342900"/>
                  </a:lnTo>
                  <a:lnTo>
                    <a:pt x="0" y="3429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17579" y="3201936"/>
              <a:ext cx="894715" cy="790575"/>
            </a:xfrm>
            <a:custGeom>
              <a:avLst/>
              <a:gdLst/>
              <a:ahLst/>
              <a:cxnLst/>
              <a:rect l="l" t="t" r="r" b="b"/>
              <a:pathLst>
                <a:path w="894714" h="790575">
                  <a:moveTo>
                    <a:pt x="0" y="790194"/>
                  </a:moveTo>
                  <a:lnTo>
                    <a:pt x="0" y="0"/>
                  </a:lnTo>
                  <a:lnTo>
                    <a:pt x="894588" y="0"/>
                  </a:lnTo>
                  <a:lnTo>
                    <a:pt x="894588" y="790193"/>
                  </a:lnTo>
                  <a:lnTo>
                    <a:pt x="0" y="790194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17579" y="3201936"/>
              <a:ext cx="894715" cy="790575"/>
            </a:xfrm>
            <a:custGeom>
              <a:avLst/>
              <a:gdLst/>
              <a:ahLst/>
              <a:cxnLst/>
              <a:rect l="l" t="t" r="r" b="b"/>
              <a:pathLst>
                <a:path w="894714" h="790575">
                  <a:moveTo>
                    <a:pt x="0" y="790194"/>
                  </a:moveTo>
                  <a:lnTo>
                    <a:pt x="0" y="0"/>
                  </a:lnTo>
                  <a:lnTo>
                    <a:pt x="894588" y="0"/>
                  </a:lnTo>
                  <a:lnTo>
                    <a:pt x="894588" y="790193"/>
                  </a:lnTo>
                  <a:lnTo>
                    <a:pt x="0" y="79019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64211" y="2944367"/>
              <a:ext cx="885825" cy="257810"/>
            </a:xfrm>
            <a:custGeom>
              <a:avLst/>
              <a:gdLst/>
              <a:ahLst/>
              <a:cxnLst/>
              <a:rect l="l" t="t" r="r" b="b"/>
              <a:pathLst>
                <a:path w="885825" h="257810">
                  <a:moveTo>
                    <a:pt x="0" y="257556"/>
                  </a:moveTo>
                  <a:lnTo>
                    <a:pt x="0" y="0"/>
                  </a:lnTo>
                  <a:lnTo>
                    <a:pt x="885444" y="0"/>
                  </a:lnTo>
                  <a:lnTo>
                    <a:pt x="885444" y="257556"/>
                  </a:lnTo>
                  <a:lnTo>
                    <a:pt x="0" y="257556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64211" y="2944367"/>
              <a:ext cx="885825" cy="257810"/>
            </a:xfrm>
            <a:custGeom>
              <a:avLst/>
              <a:gdLst/>
              <a:ahLst/>
              <a:cxnLst/>
              <a:rect l="l" t="t" r="r" b="b"/>
              <a:pathLst>
                <a:path w="885825" h="257810">
                  <a:moveTo>
                    <a:pt x="0" y="257556"/>
                  </a:moveTo>
                  <a:lnTo>
                    <a:pt x="0" y="0"/>
                  </a:lnTo>
                  <a:lnTo>
                    <a:pt x="885444" y="0"/>
                  </a:lnTo>
                  <a:lnTo>
                    <a:pt x="885444" y="257556"/>
                  </a:lnTo>
                  <a:lnTo>
                    <a:pt x="0" y="257556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01711" y="2706623"/>
              <a:ext cx="895350" cy="238125"/>
            </a:xfrm>
            <a:custGeom>
              <a:avLst/>
              <a:gdLst/>
              <a:ahLst/>
              <a:cxnLst/>
              <a:rect l="l" t="t" r="r" b="b"/>
              <a:pathLst>
                <a:path w="895350" h="238125">
                  <a:moveTo>
                    <a:pt x="0" y="237743"/>
                  </a:moveTo>
                  <a:lnTo>
                    <a:pt x="0" y="0"/>
                  </a:lnTo>
                  <a:lnTo>
                    <a:pt x="895350" y="0"/>
                  </a:lnTo>
                  <a:lnTo>
                    <a:pt x="895350" y="237743"/>
                  </a:lnTo>
                  <a:lnTo>
                    <a:pt x="0" y="237743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601711" y="2706623"/>
              <a:ext cx="895350" cy="238125"/>
            </a:xfrm>
            <a:custGeom>
              <a:avLst/>
              <a:gdLst/>
              <a:ahLst/>
              <a:cxnLst/>
              <a:rect l="l" t="t" r="r" b="b"/>
              <a:pathLst>
                <a:path w="895350" h="238125">
                  <a:moveTo>
                    <a:pt x="0" y="237743"/>
                  </a:moveTo>
                  <a:lnTo>
                    <a:pt x="0" y="0"/>
                  </a:lnTo>
                  <a:lnTo>
                    <a:pt x="895350" y="0"/>
                  </a:lnTo>
                  <a:lnTo>
                    <a:pt x="895350" y="237743"/>
                  </a:lnTo>
                  <a:lnTo>
                    <a:pt x="0" y="237743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32697" y="2649473"/>
              <a:ext cx="885825" cy="57150"/>
            </a:xfrm>
            <a:custGeom>
              <a:avLst/>
              <a:gdLst/>
              <a:ahLst/>
              <a:cxnLst/>
              <a:rect l="l" t="t" r="r" b="b"/>
              <a:pathLst>
                <a:path w="885825" h="57150">
                  <a:moveTo>
                    <a:pt x="0" y="57150"/>
                  </a:moveTo>
                  <a:lnTo>
                    <a:pt x="0" y="0"/>
                  </a:lnTo>
                  <a:lnTo>
                    <a:pt x="885444" y="0"/>
                  </a:lnTo>
                  <a:lnTo>
                    <a:pt x="885444" y="57149"/>
                  </a:lnTo>
                  <a:lnTo>
                    <a:pt x="0" y="57150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32697" y="2649473"/>
              <a:ext cx="885825" cy="57150"/>
            </a:xfrm>
            <a:custGeom>
              <a:avLst/>
              <a:gdLst/>
              <a:ahLst/>
              <a:cxnLst/>
              <a:rect l="l" t="t" r="r" b="b"/>
              <a:pathLst>
                <a:path w="885825" h="57150">
                  <a:moveTo>
                    <a:pt x="0" y="57150"/>
                  </a:moveTo>
                  <a:lnTo>
                    <a:pt x="0" y="0"/>
                  </a:lnTo>
                  <a:lnTo>
                    <a:pt x="885444" y="0"/>
                  </a:lnTo>
                  <a:lnTo>
                    <a:pt x="885444" y="57149"/>
                  </a:lnTo>
                  <a:lnTo>
                    <a:pt x="0" y="5715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13853" y="2706623"/>
              <a:ext cx="7464425" cy="0"/>
            </a:xfrm>
            <a:custGeom>
              <a:avLst/>
              <a:gdLst/>
              <a:ahLst/>
              <a:cxnLst/>
              <a:rect l="l" t="t" r="r" b="b"/>
              <a:pathLst>
                <a:path w="7464425">
                  <a:moveTo>
                    <a:pt x="0" y="0"/>
                  </a:moveTo>
                  <a:lnTo>
                    <a:pt x="1424939" y="0"/>
                  </a:lnTo>
                </a:path>
                <a:path w="7464425">
                  <a:moveTo>
                    <a:pt x="2301240" y="0"/>
                  </a:moveTo>
                  <a:lnTo>
                    <a:pt x="7463802" y="0"/>
                  </a:lnTo>
                </a:path>
              </a:pathLst>
            </a:custGeom>
            <a:ln w="2856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38793" y="2679953"/>
              <a:ext cx="876300" cy="54610"/>
            </a:xfrm>
            <a:custGeom>
              <a:avLst/>
              <a:gdLst/>
              <a:ahLst/>
              <a:cxnLst/>
              <a:rect l="l" t="t" r="r" b="b"/>
              <a:pathLst>
                <a:path w="876300" h="54610">
                  <a:moveTo>
                    <a:pt x="876300" y="54101"/>
                  </a:moveTo>
                  <a:lnTo>
                    <a:pt x="876300" y="0"/>
                  </a:lnTo>
                  <a:lnTo>
                    <a:pt x="0" y="0"/>
                  </a:lnTo>
                  <a:lnTo>
                    <a:pt x="0" y="54102"/>
                  </a:lnTo>
                  <a:lnTo>
                    <a:pt x="876300" y="54101"/>
                  </a:lnTo>
                  <a:close/>
                </a:path>
              </a:pathLst>
            </a:custGeom>
            <a:solidFill>
              <a:srgbClr val="C9D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54032" y="736347"/>
            <a:ext cx="7268209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Losses</a:t>
            </a:r>
            <a:r>
              <a:rPr spc="-55" dirty="0"/>
              <a:t> </a:t>
            </a:r>
            <a:r>
              <a:rPr dirty="0"/>
              <a:t>have</a:t>
            </a:r>
            <a:r>
              <a:rPr spc="-50" dirty="0"/>
              <a:t> </a:t>
            </a:r>
            <a:r>
              <a:rPr dirty="0"/>
              <a:t>been</a:t>
            </a:r>
            <a:r>
              <a:rPr spc="-55" dirty="0"/>
              <a:t> </a:t>
            </a:r>
            <a:r>
              <a:rPr dirty="0"/>
              <a:t>driven</a:t>
            </a:r>
            <a:r>
              <a:rPr spc="-50" dirty="0"/>
              <a:t> </a:t>
            </a:r>
            <a:r>
              <a:rPr dirty="0"/>
              <a:t>by</a:t>
            </a:r>
            <a:r>
              <a:rPr spc="-55" dirty="0"/>
              <a:t> </a:t>
            </a:r>
            <a:r>
              <a:rPr dirty="0"/>
              <a:t>volume</a:t>
            </a:r>
            <a:r>
              <a:rPr spc="-50" dirty="0"/>
              <a:t> </a:t>
            </a:r>
            <a:r>
              <a:rPr dirty="0"/>
              <a:t>declines,</a:t>
            </a:r>
            <a:r>
              <a:rPr spc="-55" dirty="0"/>
              <a:t> </a:t>
            </a:r>
            <a:r>
              <a:rPr dirty="0"/>
              <a:t>RHB</a:t>
            </a:r>
            <a:r>
              <a:rPr spc="-50" dirty="0"/>
              <a:t> </a:t>
            </a:r>
            <a:r>
              <a:rPr spc="-10" dirty="0"/>
              <a:t>pre-funding </a:t>
            </a:r>
            <a:r>
              <a:rPr dirty="0"/>
              <a:t>requirements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limitations</a:t>
            </a:r>
            <a:r>
              <a:rPr spc="-45" dirty="0"/>
              <a:t>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cost</a:t>
            </a:r>
            <a:r>
              <a:rPr spc="-45" dirty="0"/>
              <a:t> </a:t>
            </a:r>
            <a:r>
              <a:rPr spc="-10" dirty="0"/>
              <a:t>savings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373361" y="4079247"/>
            <a:ext cx="92329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9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FY2006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Net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 income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64211" y="2945129"/>
            <a:ext cx="885825" cy="25717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50"/>
              </a:spcBef>
            </a:pP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4.0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93507" y="4079247"/>
            <a:ext cx="923290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9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FY2009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Net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 income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88412" y="2955203"/>
            <a:ext cx="33020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-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3.8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55302" y="4079070"/>
            <a:ext cx="105156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RHB</a:t>
            </a:r>
            <a:r>
              <a:rPr sz="1400" spc="-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deferral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07153" y="4079070"/>
            <a:ext cx="104203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Cost</a:t>
            </a:r>
            <a:r>
              <a:rPr sz="1400" spc="-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savings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17579" y="3201923"/>
            <a:ext cx="894715" cy="79121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40"/>
              </a:spcBef>
            </a:pPr>
            <a:endParaRPr sz="140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</a:pP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12.6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59715" y="4079070"/>
            <a:ext cx="971550" cy="663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RHB</a:t>
            </a:r>
            <a:r>
              <a:rPr sz="1400" spc="-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pre-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funding requirement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70185" y="3649992"/>
            <a:ext cx="894715" cy="3429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484"/>
              </a:spcBef>
            </a:pP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5.5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96109" y="4078892"/>
            <a:ext cx="78676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Revenue decline</a:t>
            </a:r>
            <a:r>
              <a:rPr sz="1350" spc="-15" baseline="24691" dirty="0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endParaRPr sz="1350" baseline="24691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32697" y="2706623"/>
            <a:ext cx="885825" cy="94361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19"/>
              </a:spcBef>
            </a:pPr>
            <a:endParaRPr sz="1400">
              <a:latin typeface="Times New Roman"/>
              <a:cs typeface="Times New Roman"/>
            </a:endParaRPr>
          </a:p>
          <a:p>
            <a:pPr marL="271145">
              <a:lnSpc>
                <a:spcPct val="100000"/>
              </a:lnSpc>
            </a:pP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15.8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65690" y="1624841"/>
            <a:ext cx="5567680" cy="1016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2F67B1"/>
                </a:solidFill>
                <a:latin typeface="Arial"/>
                <a:cs typeface="Arial"/>
              </a:rPr>
              <a:t>Drivers</a:t>
            </a:r>
            <a:r>
              <a:rPr sz="2000" b="1" spc="-60" dirty="0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F67B1"/>
                </a:solidFill>
                <a:latin typeface="Arial"/>
                <a:cs typeface="Arial"/>
              </a:rPr>
              <a:t>of</a:t>
            </a:r>
            <a:r>
              <a:rPr sz="2000" b="1" spc="-60" dirty="0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F67B1"/>
                </a:solidFill>
                <a:latin typeface="Arial"/>
                <a:cs typeface="Arial"/>
              </a:rPr>
              <a:t>change</a:t>
            </a:r>
            <a:r>
              <a:rPr sz="2000" b="1" spc="-60" dirty="0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F67B1"/>
                </a:solidFill>
                <a:latin typeface="Arial"/>
                <a:cs typeface="Arial"/>
              </a:rPr>
              <a:t>in</a:t>
            </a:r>
            <a:r>
              <a:rPr sz="2000" b="1" spc="-55" dirty="0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F67B1"/>
                </a:solidFill>
                <a:latin typeface="Arial"/>
                <a:cs typeface="Arial"/>
              </a:rPr>
              <a:t>net</a:t>
            </a:r>
            <a:r>
              <a:rPr sz="2000" b="1" spc="-60" dirty="0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F67B1"/>
                </a:solidFill>
                <a:latin typeface="Arial"/>
                <a:cs typeface="Arial"/>
              </a:rPr>
              <a:t>income</a:t>
            </a:r>
            <a:r>
              <a:rPr sz="2000" b="1" spc="-60" dirty="0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F67B1"/>
                </a:solidFill>
                <a:latin typeface="Arial"/>
                <a:cs typeface="Arial"/>
              </a:rPr>
              <a:t>2006</a:t>
            </a:r>
            <a:r>
              <a:rPr sz="2000" b="1" spc="-55" dirty="0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F67B1"/>
                </a:solidFill>
                <a:latin typeface="Arial"/>
                <a:cs typeface="Arial"/>
              </a:rPr>
              <a:t>vs.</a:t>
            </a:r>
            <a:r>
              <a:rPr sz="2000" b="1" spc="-60" dirty="0">
                <a:solidFill>
                  <a:srgbClr val="2F67B1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2F67B1"/>
                </a:solidFill>
                <a:latin typeface="Arial"/>
                <a:cs typeface="Arial"/>
              </a:rPr>
              <a:t>2009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dirty="0">
                <a:solidFill>
                  <a:srgbClr val="939598"/>
                </a:solidFill>
                <a:latin typeface="Arial MT"/>
                <a:cs typeface="Arial MT"/>
              </a:rPr>
              <a:t>$</a:t>
            </a:r>
            <a:r>
              <a:rPr sz="1600" spc="-5" dirty="0">
                <a:solidFill>
                  <a:srgbClr val="93959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939598"/>
                </a:solidFill>
                <a:latin typeface="Arial MT"/>
                <a:cs typeface="Arial MT"/>
              </a:rPr>
              <a:t>billions</a:t>
            </a:r>
            <a:endParaRPr sz="1600">
              <a:latin typeface="Arial MT"/>
              <a:cs typeface="Arial MT"/>
            </a:endParaRPr>
          </a:p>
          <a:p>
            <a:pPr marL="753110">
              <a:lnSpc>
                <a:spcPct val="100000"/>
              </a:lnSpc>
              <a:spcBef>
                <a:spcPts val="1780"/>
              </a:spcBef>
              <a:tabLst>
                <a:tab pos="1315085" algn="l"/>
                <a:tab pos="1667510" algn="l"/>
              </a:tabLst>
            </a:pP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0.9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	</a:t>
            </a:r>
            <a:r>
              <a:rPr sz="1400" u="dash" dirty="0">
                <a:solidFill>
                  <a:srgbClr val="231F20"/>
                </a:solidFill>
                <a:uFill>
                  <a:solidFill>
                    <a:srgbClr val="010202"/>
                  </a:solidFill>
                </a:uFill>
                <a:latin typeface="Arial MT"/>
                <a:cs typeface="Arial MT"/>
              </a:rPr>
              <a:t>	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37044" y="1562480"/>
            <a:ext cx="8392795" cy="4827905"/>
            <a:chOff x="837044" y="1562480"/>
            <a:chExt cx="8392795" cy="4827905"/>
          </a:xfrm>
        </p:grpSpPr>
        <p:sp>
          <p:nvSpPr>
            <p:cNvPr id="35" name="object 35"/>
            <p:cNvSpPr/>
            <p:nvPr/>
          </p:nvSpPr>
          <p:spPr>
            <a:xfrm>
              <a:off x="846569" y="1572005"/>
              <a:ext cx="8373745" cy="4808855"/>
            </a:xfrm>
            <a:custGeom>
              <a:avLst/>
              <a:gdLst/>
              <a:ahLst/>
              <a:cxnLst/>
              <a:rect l="l" t="t" r="r" b="b"/>
              <a:pathLst>
                <a:path w="8373745" h="4808855">
                  <a:moveTo>
                    <a:pt x="0" y="0"/>
                  </a:moveTo>
                  <a:lnTo>
                    <a:pt x="0" y="4808232"/>
                  </a:lnTo>
                  <a:lnTo>
                    <a:pt x="8373630" y="4808232"/>
                  </a:lnTo>
                  <a:lnTo>
                    <a:pt x="8373630" y="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C9DF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57287" y="4602492"/>
              <a:ext cx="3399790" cy="1575435"/>
            </a:xfrm>
            <a:custGeom>
              <a:avLst/>
              <a:gdLst/>
              <a:ahLst/>
              <a:cxnLst/>
              <a:rect l="l" t="t" r="r" b="b"/>
              <a:pathLst>
                <a:path w="3399790" h="1575435">
                  <a:moveTo>
                    <a:pt x="3399294" y="1575054"/>
                  </a:moveTo>
                  <a:lnTo>
                    <a:pt x="3399294" y="352044"/>
                  </a:lnTo>
                  <a:lnTo>
                    <a:pt x="2832354" y="352044"/>
                  </a:lnTo>
                  <a:lnTo>
                    <a:pt x="1908048" y="0"/>
                  </a:lnTo>
                  <a:lnTo>
                    <a:pt x="1982724" y="352044"/>
                  </a:lnTo>
                  <a:lnTo>
                    <a:pt x="0" y="352044"/>
                  </a:lnTo>
                  <a:lnTo>
                    <a:pt x="0" y="1575054"/>
                  </a:lnTo>
                  <a:lnTo>
                    <a:pt x="3399294" y="157505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32141" y="4577346"/>
              <a:ext cx="3399154" cy="1574800"/>
            </a:xfrm>
            <a:custGeom>
              <a:avLst/>
              <a:gdLst/>
              <a:ahLst/>
              <a:cxnLst/>
              <a:rect l="l" t="t" r="r" b="b"/>
              <a:pathLst>
                <a:path w="3399154" h="1574800">
                  <a:moveTo>
                    <a:pt x="3398532" y="1574291"/>
                  </a:moveTo>
                  <a:lnTo>
                    <a:pt x="3398532" y="352043"/>
                  </a:lnTo>
                  <a:lnTo>
                    <a:pt x="2832354" y="352043"/>
                  </a:lnTo>
                  <a:lnTo>
                    <a:pt x="1908048" y="0"/>
                  </a:lnTo>
                  <a:lnTo>
                    <a:pt x="1982724" y="352043"/>
                  </a:lnTo>
                  <a:lnTo>
                    <a:pt x="0" y="352043"/>
                  </a:lnTo>
                  <a:lnTo>
                    <a:pt x="0" y="1574291"/>
                  </a:lnTo>
                  <a:lnTo>
                    <a:pt x="3398532" y="15742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32141" y="4577346"/>
              <a:ext cx="3399154" cy="1574800"/>
            </a:xfrm>
            <a:custGeom>
              <a:avLst/>
              <a:gdLst/>
              <a:ahLst/>
              <a:cxnLst/>
              <a:rect l="l" t="t" r="r" b="b"/>
              <a:pathLst>
                <a:path w="3399154" h="1574800">
                  <a:moveTo>
                    <a:pt x="0" y="352043"/>
                  </a:moveTo>
                  <a:lnTo>
                    <a:pt x="0" y="1574291"/>
                  </a:lnTo>
                  <a:lnTo>
                    <a:pt x="3398532" y="1574291"/>
                  </a:lnTo>
                  <a:lnTo>
                    <a:pt x="3398532" y="352043"/>
                  </a:lnTo>
                  <a:lnTo>
                    <a:pt x="2832354" y="352043"/>
                  </a:lnTo>
                  <a:lnTo>
                    <a:pt x="1908048" y="0"/>
                  </a:lnTo>
                  <a:lnTo>
                    <a:pt x="1982724" y="352043"/>
                  </a:lnTo>
                  <a:lnTo>
                    <a:pt x="0" y="352043"/>
                  </a:lnTo>
                  <a:close/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336785" y="4993650"/>
            <a:ext cx="3013710" cy="8839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835" indent="-203200">
              <a:lnSpc>
                <a:spcPts val="1525"/>
              </a:lnSpc>
              <a:spcBef>
                <a:spcPts val="95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Volume</a:t>
            </a:r>
            <a:r>
              <a:rPr sz="1400" spc="-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declines</a:t>
            </a:r>
            <a:r>
              <a:rPr sz="1400" spc="-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17%,</a:t>
            </a:r>
            <a:r>
              <a:rPr sz="1400" spc="-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driven</a:t>
            </a:r>
            <a:r>
              <a:rPr sz="1400" spc="-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by</a:t>
            </a:r>
            <a:endParaRPr sz="1400">
              <a:latin typeface="Arial MT"/>
              <a:cs typeface="Arial MT"/>
            </a:endParaRPr>
          </a:p>
          <a:p>
            <a:pPr marL="467995" lvl="1" indent="-262255">
              <a:lnSpc>
                <a:spcPts val="1705"/>
              </a:lnSpc>
              <a:buClr>
                <a:srgbClr val="1E2D5D"/>
              </a:buClr>
              <a:buSzPct val="121428"/>
              <a:buChar char="–"/>
              <a:tabLst>
                <a:tab pos="467995" algn="l"/>
              </a:tabLst>
            </a:pP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E-substitution</a:t>
            </a:r>
            <a:endParaRPr sz="1400">
              <a:latin typeface="Arial MT"/>
              <a:cs typeface="Arial MT"/>
            </a:endParaRPr>
          </a:p>
          <a:p>
            <a:pPr marL="467995" lvl="1" indent="-262255">
              <a:lnSpc>
                <a:spcPts val="1675"/>
              </a:lnSpc>
              <a:buClr>
                <a:srgbClr val="1E2D5D"/>
              </a:buClr>
              <a:buSzPct val="121428"/>
              <a:buChar char="–"/>
              <a:tabLst>
                <a:tab pos="467995" algn="l"/>
              </a:tabLst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Ad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spend</a:t>
            </a:r>
            <a:r>
              <a:rPr sz="14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shift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to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other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channels</a:t>
            </a:r>
            <a:endParaRPr sz="1400">
              <a:latin typeface="Arial MT"/>
              <a:cs typeface="Arial MT"/>
            </a:endParaRPr>
          </a:p>
          <a:p>
            <a:pPr marL="467995" lvl="1" indent="-262255">
              <a:lnSpc>
                <a:spcPts val="1855"/>
              </a:lnSpc>
              <a:buClr>
                <a:srgbClr val="1E2D5D"/>
              </a:buClr>
              <a:buSzPct val="121428"/>
              <a:buChar char="–"/>
              <a:tabLst>
                <a:tab pos="467995" algn="l"/>
              </a:tabLst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Deep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recession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399328" y="4427804"/>
            <a:ext cx="2991485" cy="1750060"/>
            <a:chOff x="5399328" y="4427804"/>
            <a:chExt cx="2991485" cy="1750060"/>
          </a:xfrm>
        </p:grpSpPr>
        <p:sp>
          <p:nvSpPr>
            <p:cNvPr id="41" name="object 41"/>
            <p:cNvSpPr/>
            <p:nvPr/>
          </p:nvSpPr>
          <p:spPr>
            <a:xfrm>
              <a:off x="5429237" y="4457712"/>
              <a:ext cx="2961640" cy="1720214"/>
            </a:xfrm>
            <a:custGeom>
              <a:avLst/>
              <a:gdLst/>
              <a:ahLst/>
              <a:cxnLst/>
              <a:rect l="l" t="t" r="r" b="b"/>
              <a:pathLst>
                <a:path w="2961640" h="1720214">
                  <a:moveTo>
                    <a:pt x="2961132" y="1719833"/>
                  </a:moveTo>
                  <a:lnTo>
                    <a:pt x="2961132" y="496823"/>
                  </a:lnTo>
                  <a:lnTo>
                    <a:pt x="1233678" y="496823"/>
                  </a:lnTo>
                  <a:lnTo>
                    <a:pt x="244601" y="0"/>
                  </a:lnTo>
                  <a:lnTo>
                    <a:pt x="493776" y="496824"/>
                  </a:lnTo>
                  <a:lnTo>
                    <a:pt x="0" y="496824"/>
                  </a:lnTo>
                  <a:lnTo>
                    <a:pt x="0" y="1719834"/>
                  </a:lnTo>
                  <a:lnTo>
                    <a:pt x="2961132" y="1719833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04091" y="4432566"/>
              <a:ext cx="2960370" cy="1719580"/>
            </a:xfrm>
            <a:custGeom>
              <a:avLst/>
              <a:gdLst/>
              <a:ahLst/>
              <a:cxnLst/>
              <a:rect l="l" t="t" r="r" b="b"/>
              <a:pathLst>
                <a:path w="2960370" h="1719579">
                  <a:moveTo>
                    <a:pt x="2960370" y="1719071"/>
                  </a:moveTo>
                  <a:lnTo>
                    <a:pt x="2960370" y="496823"/>
                  </a:lnTo>
                  <a:lnTo>
                    <a:pt x="1233678" y="496823"/>
                  </a:lnTo>
                  <a:lnTo>
                    <a:pt x="244601" y="0"/>
                  </a:lnTo>
                  <a:lnTo>
                    <a:pt x="493014" y="496824"/>
                  </a:lnTo>
                  <a:lnTo>
                    <a:pt x="0" y="496824"/>
                  </a:lnTo>
                  <a:lnTo>
                    <a:pt x="0" y="1719072"/>
                  </a:lnTo>
                  <a:lnTo>
                    <a:pt x="2960370" y="17190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04091" y="4432566"/>
              <a:ext cx="2960370" cy="1719580"/>
            </a:xfrm>
            <a:custGeom>
              <a:avLst/>
              <a:gdLst/>
              <a:ahLst/>
              <a:cxnLst/>
              <a:rect l="l" t="t" r="r" b="b"/>
              <a:pathLst>
                <a:path w="2960370" h="1719579">
                  <a:moveTo>
                    <a:pt x="0" y="496824"/>
                  </a:moveTo>
                  <a:lnTo>
                    <a:pt x="0" y="1719072"/>
                  </a:lnTo>
                  <a:lnTo>
                    <a:pt x="2960370" y="1719071"/>
                  </a:lnTo>
                  <a:lnTo>
                    <a:pt x="2960370" y="496823"/>
                  </a:lnTo>
                  <a:lnTo>
                    <a:pt x="1233678" y="496823"/>
                  </a:lnTo>
                  <a:lnTo>
                    <a:pt x="244601" y="0"/>
                  </a:lnTo>
                  <a:lnTo>
                    <a:pt x="493014" y="496824"/>
                  </a:lnTo>
                  <a:lnTo>
                    <a:pt x="0" y="496824"/>
                  </a:lnTo>
                  <a:close/>
                </a:path>
              </a:pathLst>
            </a:custGeom>
            <a:ln w="9525">
              <a:solidFill>
                <a:srgbClr val="2E67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508743" y="4993650"/>
            <a:ext cx="2698750" cy="1096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3835" indent="-203200">
              <a:lnSpc>
                <a:spcPts val="1525"/>
              </a:lnSpc>
              <a:spcBef>
                <a:spcPts val="95"/>
              </a:spcBef>
              <a:buClr>
                <a:srgbClr val="1E2D5D"/>
              </a:buClr>
              <a:buSzPct val="107142"/>
              <a:buChar char="▪"/>
              <a:tabLst>
                <a:tab pos="203835" algn="l"/>
              </a:tabLst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Savings</a:t>
            </a:r>
            <a:r>
              <a:rPr sz="1400" spc="-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driven</a:t>
            </a:r>
            <a:r>
              <a:rPr sz="1400" spc="-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by</a:t>
            </a:r>
            <a:endParaRPr sz="1400">
              <a:latin typeface="Arial MT"/>
              <a:cs typeface="Arial MT"/>
            </a:endParaRPr>
          </a:p>
          <a:p>
            <a:pPr marL="467995" lvl="1" indent="-262255">
              <a:lnSpc>
                <a:spcPts val="1705"/>
              </a:lnSpc>
              <a:buClr>
                <a:srgbClr val="1E2D5D"/>
              </a:buClr>
              <a:buSzPct val="121428"/>
              <a:buChar char="–"/>
              <a:tabLst>
                <a:tab pos="467995" algn="l"/>
              </a:tabLst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Reduction</a:t>
            </a:r>
            <a:r>
              <a:rPr sz="1400" spc="-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of</a:t>
            </a:r>
            <a:r>
              <a:rPr sz="1400" spc="-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overtime</a:t>
            </a:r>
            <a:endParaRPr sz="1400">
              <a:latin typeface="Arial MT"/>
              <a:cs typeface="Arial MT"/>
            </a:endParaRPr>
          </a:p>
          <a:p>
            <a:pPr marL="467995" lvl="1" indent="-262255">
              <a:lnSpc>
                <a:spcPts val="1675"/>
              </a:lnSpc>
              <a:buClr>
                <a:srgbClr val="1E2D5D"/>
              </a:buClr>
              <a:buSzPct val="121428"/>
              <a:buChar char="–"/>
              <a:tabLst>
                <a:tab pos="467995" algn="l"/>
              </a:tabLst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Extreme</a:t>
            </a:r>
            <a:r>
              <a:rPr sz="14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slow-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down</a:t>
            </a:r>
            <a:r>
              <a:rPr sz="1400" spc="-1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in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 hiring</a:t>
            </a:r>
            <a:endParaRPr sz="1400">
              <a:latin typeface="Arial MT"/>
              <a:cs typeface="Arial MT"/>
            </a:endParaRPr>
          </a:p>
          <a:p>
            <a:pPr marL="467995" lvl="1" indent="-262255">
              <a:lnSpc>
                <a:spcPts val="1675"/>
              </a:lnSpc>
              <a:buClr>
                <a:srgbClr val="1E2D5D"/>
              </a:buClr>
              <a:buSzPct val="121428"/>
              <a:buChar char="–"/>
              <a:tabLst>
                <a:tab pos="467995" algn="l"/>
              </a:tabLst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Route</a:t>
            </a:r>
            <a:r>
              <a:rPr sz="14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consolidation</a:t>
            </a:r>
            <a:endParaRPr sz="1400">
              <a:latin typeface="Arial MT"/>
              <a:cs typeface="Arial MT"/>
            </a:endParaRPr>
          </a:p>
          <a:p>
            <a:pPr marL="467995" lvl="1" indent="-262255">
              <a:lnSpc>
                <a:spcPts val="1855"/>
              </a:lnSpc>
              <a:buClr>
                <a:srgbClr val="1E2D5D"/>
              </a:buClr>
              <a:buSzPct val="121428"/>
              <a:buChar char="–"/>
              <a:tabLst>
                <a:tab pos="467995" algn="l"/>
              </a:tabLst>
            </a:pPr>
            <a:r>
              <a:rPr sz="1400" dirty="0">
                <a:solidFill>
                  <a:srgbClr val="231F20"/>
                </a:solidFill>
                <a:latin typeface="Arial MT"/>
                <a:cs typeface="Arial MT"/>
              </a:rPr>
              <a:t>Volume</a:t>
            </a:r>
            <a:r>
              <a:rPr sz="1400" spc="-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231F20"/>
                </a:solidFill>
                <a:latin typeface="Arial MT"/>
                <a:cs typeface="Arial MT"/>
              </a:rPr>
              <a:t>reduction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4032" y="6588569"/>
            <a:ext cx="5002530" cy="19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1</a:t>
            </a:r>
            <a:r>
              <a:rPr sz="1000" spc="-4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Revenue</a:t>
            </a:r>
            <a:r>
              <a:rPr sz="1000" spc="-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declines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calculating</a:t>
            </a:r>
            <a:r>
              <a:rPr sz="1000" spc="-3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by</a:t>
            </a:r>
            <a:r>
              <a:rPr sz="1000" spc="-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applying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2009</a:t>
            </a:r>
            <a:r>
              <a:rPr sz="1000" spc="-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prices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against</a:t>
            </a:r>
            <a:r>
              <a:rPr sz="1000" spc="-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2006-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09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volume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declines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953751" y="6912979"/>
            <a:ext cx="65405" cy="22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0" dirty="0">
                <a:solidFill>
                  <a:srgbClr val="231F20"/>
                </a:solidFill>
                <a:latin typeface="Arial MT"/>
                <a:cs typeface="Arial MT"/>
              </a:rPr>
              <a:t>|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4032" y="6944371"/>
            <a:ext cx="3302000" cy="19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SOURCE: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USPS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2006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Annual</a:t>
            </a:r>
            <a:r>
              <a:rPr sz="1000" spc="-2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Report;</a:t>
            </a:r>
            <a:r>
              <a:rPr sz="1000" spc="-30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USPS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31F20"/>
                </a:solidFill>
                <a:latin typeface="Arial MT"/>
                <a:cs typeface="Arial MT"/>
              </a:rPr>
              <a:t>2010</a:t>
            </a:r>
            <a:r>
              <a:rPr sz="1000" spc="-25" dirty="0">
                <a:solidFill>
                  <a:srgbClr val="231F20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Arial MT"/>
                <a:cs typeface="Arial MT"/>
              </a:rPr>
              <a:t>Budget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McKinsey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Company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9081029" y="6944371"/>
            <a:ext cx="96520" cy="19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solidFill>
                  <a:srgbClr val="231F20"/>
                </a:solidFill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4032" y="542799"/>
            <a:ext cx="11423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939598"/>
                </a:solidFill>
                <a:latin typeface="Arial"/>
                <a:cs typeface="Arial"/>
              </a:rPr>
              <a:t>Recent</a:t>
            </a:r>
            <a:r>
              <a:rPr sz="1200" b="1" spc="-25" dirty="0">
                <a:solidFill>
                  <a:srgbClr val="939598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939598"/>
                </a:solidFill>
                <a:latin typeface="Arial"/>
                <a:cs typeface="Arial"/>
              </a:rPr>
              <a:t>Context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325</Words>
  <Application>Microsoft Macintosh PowerPoint</Application>
  <PresentationFormat>Custom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MT</vt:lpstr>
      <vt:lpstr>Times New Roman</vt:lpstr>
      <vt:lpstr>Office Theme</vt:lpstr>
      <vt:lpstr>USPS Future Business Model</vt:lpstr>
      <vt:lpstr>Contents</vt:lpstr>
      <vt:lpstr>USPS is experiencing unprecedented losses</vt:lpstr>
      <vt:lpstr>Losses have been driven by volume declines, RHB pre-funding requirements and limitations on cost savings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Veritas – Initial perspectives</dc:title>
  <dc:creator>Benjamin Maritz</dc:creator>
  <cp:lastModifiedBy>Trần Quang Huy</cp:lastModifiedBy>
  <cp:revision>1</cp:revision>
  <dcterms:created xsi:type="dcterms:W3CDTF">2025-07-01T12:28:41Z</dcterms:created>
  <dcterms:modified xsi:type="dcterms:W3CDTF">2025-07-08T19:00:15Z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2010-03-01T00:00:00Z</vt:filetime>
  </property>
  <property fmtid="{D5CDD505-2E9C-101B-9397-08002B2CF9AE}" pid="3" name="Creator">
    <vt:lpwstr>Adobe Acrobat Pro 9.0.0</vt:lpwstr>
  </property>
  <property fmtid="{D5CDD505-2E9C-101B-9397-08002B2CF9AE}" pid="4" name="LastSaved">
    <vt:filetime>2025-07-01T00:00:00Z</vt:filetime>
  </property>
  <property fmtid="{D5CDD505-2E9C-101B-9397-08002B2CF9AE}" pid="5" name="Producer">
    <vt:lpwstr>Acrobat Distiller 9.0.0 (Windows)</vt:lpwstr>
  </property>
</Properties>
</file>