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4"/>
  </p:notesMasterIdLst>
  <p:handoutMasterIdLst>
    <p:handoutMasterId r:id="rId55"/>
  </p:handoutMasterIdLst>
  <p:sldIdLst>
    <p:sldId id="431" r:id="rId2"/>
    <p:sldId id="433" r:id="rId3"/>
    <p:sldId id="432" r:id="rId4"/>
    <p:sldId id="437" r:id="rId5"/>
    <p:sldId id="441" r:id="rId6"/>
    <p:sldId id="442" r:id="rId7"/>
    <p:sldId id="444" r:id="rId8"/>
    <p:sldId id="445" r:id="rId9"/>
    <p:sldId id="446" r:id="rId10"/>
    <p:sldId id="447" r:id="rId11"/>
    <p:sldId id="456" r:id="rId12"/>
    <p:sldId id="462" r:id="rId13"/>
    <p:sldId id="537" r:id="rId14"/>
    <p:sldId id="538" r:id="rId15"/>
    <p:sldId id="539" r:id="rId16"/>
    <p:sldId id="540" r:id="rId17"/>
    <p:sldId id="541" r:id="rId18"/>
    <p:sldId id="484" r:id="rId19"/>
    <p:sldId id="485" r:id="rId20"/>
    <p:sldId id="486" r:id="rId21"/>
    <p:sldId id="487" r:id="rId22"/>
    <p:sldId id="489" r:id="rId23"/>
    <p:sldId id="490" r:id="rId24"/>
    <p:sldId id="491" r:id="rId25"/>
    <p:sldId id="546" r:id="rId26"/>
    <p:sldId id="518" r:id="rId27"/>
    <p:sldId id="519" r:id="rId28"/>
    <p:sldId id="524" r:id="rId29"/>
    <p:sldId id="547" r:id="rId30"/>
    <p:sldId id="548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76" r:id="rId40"/>
    <p:sldId id="577" r:id="rId41"/>
    <p:sldId id="580" r:id="rId42"/>
    <p:sldId id="581" r:id="rId43"/>
    <p:sldId id="578" r:id="rId44"/>
    <p:sldId id="579" r:id="rId45"/>
    <p:sldId id="582" r:id="rId46"/>
    <p:sldId id="583" r:id="rId47"/>
    <p:sldId id="584" r:id="rId48"/>
    <p:sldId id="585" r:id="rId49"/>
    <p:sldId id="586" r:id="rId50"/>
    <p:sldId id="588" r:id="rId51"/>
    <p:sldId id="589" r:id="rId52"/>
    <p:sldId id="536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7633" autoAdjust="0"/>
  </p:normalViewPr>
  <p:slideViewPr>
    <p:cSldViewPr>
      <p:cViewPr varScale="1">
        <p:scale>
          <a:sx n="74" d="100"/>
          <a:sy n="74" d="100"/>
        </p:scale>
        <p:origin x="117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43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437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054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474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945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105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9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07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168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466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105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57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z.about.com/d/christianity/1/0/b/2/Christian_Circle.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What you need to know</a:t>
            </a:r>
          </a:p>
        </p:txBody>
      </p:sp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gnome,mime,text,csharp,file,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6022">
            <a:off x="2507742" y="3175692"/>
            <a:ext cx="1127826" cy="112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4648200" y="4457700"/>
            <a:ext cx="4054578" cy="2050030"/>
            <a:chOff x="4648200" y="4457700"/>
            <a:chExt cx="4054578" cy="2050030"/>
          </a:xfrm>
        </p:grpSpPr>
        <p:pic>
          <p:nvPicPr>
            <p:cNvPr id="23" name="Picture 4" descr="C:\Temp\platka.png"/>
            <p:cNvPicPr>
              <a:picLocks noChangeAspect="1" noChangeArrowheads="1"/>
            </p:cNvPicPr>
            <p:nvPr/>
          </p:nvPicPr>
          <p:blipFill>
            <a:blip r:embed="rId6" cstate="screen">
              <a:lum contrast="2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4457700"/>
              <a:ext cx="4054578" cy="20500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Picture 7" descr="C:\Users\nakov\Desktop\cours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226" y="4665663"/>
              <a:ext cx="3438525" cy="165893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https://dementedvice.files.wordpress.com/2014/10/visual-studio-2013-logo1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4" b="13034"/>
          <a:stretch/>
        </p:blipFill>
        <p:spPr bwMode="auto">
          <a:xfrm>
            <a:off x="609600" y="4343400"/>
            <a:ext cx="2408259" cy="10243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If-else statement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Note: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</a:t>
            </a:r>
            <a:r>
              <a:rPr lang="en-US" dirty="0" smtClean="0">
                <a:solidFill>
                  <a:srgbClr val="FFFFFF"/>
                </a:solidFill>
              </a:rPr>
              <a:t> is not required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Conditions can be nested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lse</a:t>
            </a:r>
            <a:r>
              <a:rPr lang="en-US" dirty="0" smtClean="0">
                <a:solidFill>
                  <a:srgbClr val="FFFFFF"/>
                </a:solidFill>
              </a:rPr>
              <a:t>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 if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5355" y="1676400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62600" y="4572000"/>
            <a:ext cx="3398277" cy="2123452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77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9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08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2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12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ts val="4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1939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</a:t>
            </a:r>
            <a:r>
              <a:rPr lang="en-US" dirty="0"/>
              <a:t>Methods?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manageable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Split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Better </a:t>
            </a:r>
            <a:r>
              <a:rPr lang="en-US" dirty="0"/>
              <a:t>organization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code readability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code understandability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maintainability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en-US" dirty="0"/>
              <a:t>Code 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methods 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886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3964130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What means "to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</a:t>
            </a:r>
            <a:r>
              <a:rPr lang="en-US" dirty="0" smtClean="0"/>
              <a:t> a method name"?</a:t>
            </a:r>
          </a:p>
          <a:p>
            <a:pPr lvl="1"/>
            <a:r>
              <a:rPr lang="en-US" dirty="0" smtClean="0"/>
              <a:t>Use the same method name for multiple methods with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signature</a:t>
            </a:r>
            <a:r>
              <a:rPr lang="en-US" dirty="0" smtClean="0"/>
              <a:t> (parameters)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388" y="2895600"/>
            <a:ext cx="77708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Console.WriteLine(text);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Print(int number)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Print(string text,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 + ' ' + number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Variable Number</a:t>
            </a:r>
            <a:br>
              <a:rPr lang="en-US" dirty="0"/>
            </a:br>
            <a:r>
              <a:rPr lang="en-US" dirty="0"/>
              <a:t>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 smtClean="0"/>
              <a:t>A method in C# can take variable number of parameters by specifying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388" y="2362200"/>
            <a:ext cx="7770812" cy="40309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CalcSum(params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elements)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long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foreach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element in elements)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element;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Console.WriteLine(CalcSum(2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5)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Console.WriteLine(CalcSum(4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-2, 12)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Console.WriteLine(CalcSum());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sequences </a:t>
            </a:r>
            <a:r>
              <a:rPr lang="en-US" dirty="0"/>
              <a:t>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</a:t>
            </a:r>
            <a:r>
              <a:rPr lang="en-US" dirty="0" smtClean="0"/>
              <a:t>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/>
                <a:gridCol w="427038"/>
                <a:gridCol w="422275"/>
                <a:gridCol w="423862"/>
                <a:gridCol w="423863"/>
                <a:gridCol w="425450"/>
                <a:gridCol w="423862"/>
                <a:gridCol w="423863"/>
                <a:gridCol w="423862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1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represented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objects in .NET Framework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/>
              <a:t> to </a:t>
            </a:r>
            <a:r>
              <a:rPr lang="en-US" dirty="0"/>
              <a:t>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 are stored in </a:t>
            </a:r>
            <a:r>
              <a:rPr lang="en-US" dirty="0"/>
              <a:t>the dynamic memory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</a:t>
            </a:r>
            <a:r>
              <a:rPr lang="en-US" dirty="0" smtClean="0"/>
              <a:t>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55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</a:t>
            </a:r>
            <a:r>
              <a:rPr lang="en-US" dirty="0" smtClean="0"/>
              <a:t>directly by </a:t>
            </a:r>
            <a:r>
              <a:rPr lang="en-US" dirty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/>
                <a:gridCol w="457200"/>
                <a:gridCol w="455613"/>
                <a:gridCol w="454025"/>
                <a:gridCol w="455612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9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C# the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 smtClean="0"/>
              <a:t> 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 smtClean="0"/>
              <a:t> </a:t>
            </a:r>
            <a:r>
              <a:rPr lang="en-US" dirty="0" smtClean="0"/>
              <a:t>blocks </a:t>
            </a:r>
            <a:r>
              <a:rPr lang="en-US" dirty="0"/>
              <a:t>can be </a:t>
            </a:r>
            <a:r>
              <a:rPr lang="en-US" dirty="0" smtClean="0"/>
              <a:t>used multiple times to process different exception types</a:t>
            </a:r>
            <a:endParaRPr lang="ru-RU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85800" y="2292965"/>
            <a:ext cx="7631113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raise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(SomeException)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6323" name="Picture 3" descr="http://ts3.mm.bing.net/images/thumbnail.aspx?q=1386114390746&amp;id=047150d196e33d2fd1c4ea310fb807be&amp;url=http%3a%2f%2fiphonefan.com%2fblog%2fwp-content%2fuploads%2f2009%2f08%2f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09800"/>
            <a:ext cx="1083733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53708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Exceptions </a:t>
            </a:r>
            <a:r>
              <a:rPr lang="en-US" sz="3000" dirty="0"/>
              <a:t>in</a:t>
            </a:r>
            <a:r>
              <a:rPr lang="ru-RU" sz="3000" dirty="0"/>
              <a:t> .NET </a:t>
            </a:r>
            <a:r>
              <a:rPr lang="en-US" sz="3000" dirty="0"/>
              <a:t>are objects</a:t>
            </a:r>
            <a:endParaRPr lang="ru-RU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sz="3000" dirty="0"/>
              <a:t> </a:t>
            </a:r>
            <a:r>
              <a:rPr lang="en-US" sz="3000" dirty="0"/>
              <a:t>class is base for all exceptions in CLR</a:t>
            </a:r>
            <a:endParaRPr lang="ru-RU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Contains information for the cause of the error </a:t>
            </a:r>
            <a:r>
              <a:rPr lang="en-US" sz="2800" dirty="0" smtClean="0"/>
              <a:t>/ unusual </a:t>
            </a:r>
            <a:r>
              <a:rPr lang="en-US" sz="2800" dirty="0"/>
              <a:t>situation</a:t>
            </a:r>
            <a:endParaRPr lang="ru-RU" sz="28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sz="2600" dirty="0"/>
              <a:t> – </a:t>
            </a:r>
            <a:r>
              <a:rPr lang="en-US" sz="2600" dirty="0"/>
              <a:t>text description of the exception</a:t>
            </a:r>
            <a:endParaRPr lang="ru-RU" sz="26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sz="2600" dirty="0"/>
              <a:t> </a:t>
            </a:r>
            <a:r>
              <a:rPr lang="ru-RU" sz="2600" dirty="0" smtClean="0"/>
              <a:t>–</a:t>
            </a:r>
            <a:r>
              <a:rPr lang="en-US" sz="2600" dirty="0" smtClean="0"/>
              <a:t> the snapshot of the stack at </a:t>
            </a:r>
            <a:r>
              <a:rPr lang="en-US" sz="2600" dirty="0"/>
              <a:t>the moment of exception throwing</a:t>
            </a:r>
            <a:endParaRPr lang="ru-RU" sz="26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sz="2600" dirty="0"/>
              <a:t> – </a:t>
            </a:r>
            <a:r>
              <a:rPr lang="en-US" sz="2600" dirty="0"/>
              <a:t>exception </a:t>
            </a:r>
            <a:r>
              <a:rPr lang="en-US" sz="2600" dirty="0" smtClean="0"/>
              <a:t>caused the current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exception </a:t>
            </a:r>
            <a:r>
              <a:rPr lang="ru-RU" sz="2600" dirty="0"/>
              <a:t>(</a:t>
            </a:r>
            <a:r>
              <a:rPr lang="en-US" sz="2600" dirty="0"/>
              <a:t>if any</a:t>
            </a:r>
            <a:r>
              <a:rPr lang="ru-RU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40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a hierarchy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452176" y="2345453"/>
            <a:ext cx="8259745" cy="4009292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3749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dirty="0" smtClean="0"/>
              <a:t> Keyword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3000" dirty="0"/>
              <a:t>Throwing an </a:t>
            </a:r>
            <a:r>
              <a:rPr lang="en-US" sz="3000" dirty="0" smtClean="0"/>
              <a:t>exception with an error message:</a:t>
            </a:r>
            <a:endParaRPr lang="en-US" sz="3000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bg-BG" sz="3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000" dirty="0" smtClean="0"/>
              <a:t>Exceptions can accept message and cause: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Note</a:t>
            </a:r>
            <a:r>
              <a:rPr lang="bg-BG" sz="3000" dirty="0" smtClean="0"/>
              <a:t>:</a:t>
            </a:r>
            <a:r>
              <a:rPr lang="en-US" sz="3000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original exception is not passed </a:t>
            </a:r>
            <a:r>
              <a:rPr lang="en-US" dirty="0" smtClean="0"/>
              <a:t>the initial cause of the exception is lost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77862" y="1733490"/>
            <a:ext cx="77041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ArgumentException("Invalid amount!");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7862" y="2931855"/>
            <a:ext cx="770413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ArgumentException("Invalid number", fe);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8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9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</a:t>
            </a:r>
            <a:r>
              <a:rPr lang="en-US" dirty="0" smtClean="0"/>
              <a:t># and .NET Framework?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900"/>
              </a:lnSpc>
            </a:pPr>
            <a:r>
              <a:rPr lang="en-US" dirty="0" smtClean="0"/>
              <a:t>Microsoft is very strong industry leader</a:t>
            </a:r>
          </a:p>
          <a:p>
            <a:pPr lvl="1">
              <a:lnSpc>
                <a:spcPts val="39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.NET Framework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are the primary development technologies in the MS ecosystem</a:t>
            </a:r>
          </a:p>
          <a:p>
            <a:pPr>
              <a:lnSpc>
                <a:spcPts val="39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language</a:t>
            </a:r>
          </a:p>
          <a:p>
            <a:pPr lvl="1">
              <a:lnSpc>
                <a:spcPts val="3900"/>
              </a:lnSpc>
            </a:pPr>
            <a:r>
              <a:rPr lang="en-US" dirty="0" smtClean="0"/>
              <a:t>Modern object-oriented language</a:t>
            </a:r>
          </a:p>
          <a:p>
            <a:pPr lvl="2">
              <a:lnSpc>
                <a:spcPts val="3900"/>
              </a:lnSpc>
            </a:pPr>
            <a:r>
              <a:rPr lang="en-US" dirty="0"/>
              <a:t>Multi-paradigm programming language</a:t>
            </a:r>
          </a:p>
          <a:p>
            <a:pPr lvl="1">
              <a:lnSpc>
                <a:spcPts val="3900"/>
              </a:lnSpc>
            </a:pPr>
            <a:r>
              <a:rPr lang="en-US" dirty="0" smtClean="0"/>
              <a:t>Widespread </a:t>
            </a:r>
            <a:r>
              <a:rPr lang="en-US" dirty="0"/>
              <a:t>and very popular</a:t>
            </a:r>
          </a:p>
          <a:p>
            <a:pPr lvl="1">
              <a:lnSpc>
                <a:spcPts val="3900"/>
              </a:lnSpc>
            </a:pPr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pPr lvl="1">
              <a:lnSpc>
                <a:spcPts val="3900"/>
              </a:lnSpc>
            </a:pPr>
            <a:r>
              <a:rPr lang="en-US" dirty="0" smtClean="0"/>
              <a:t>Easy to switch to other languages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00600"/>
            <a:ext cx="1630456" cy="1167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228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 Explained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1219200"/>
            <a:ext cx="2362200" cy="1600200"/>
            <a:chOff x="6122029" y="3530263"/>
            <a:chExt cx="2362200" cy="1600200"/>
          </a:xfrm>
        </p:grpSpPr>
        <p:pic>
          <p:nvPicPr>
            <p:cNvPr id="2054" name="Picture 6" descr="enter image description her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8" t="2871" r="13193" b="7289"/>
            <a:stretch/>
          </p:blipFill>
          <p:spPr bwMode="auto">
            <a:xfrm>
              <a:off x="6122029" y="3530263"/>
              <a:ext cx="2362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530321" y="4643482"/>
              <a:ext cx="15456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protected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67823" y="1209273"/>
            <a:ext cx="2286000" cy="1600200"/>
            <a:chOff x="3522633" y="3520336"/>
            <a:chExt cx="2286000" cy="1600200"/>
          </a:xfrm>
        </p:grpSpPr>
        <p:pic>
          <p:nvPicPr>
            <p:cNvPr id="2052" name="Picture 4" descr="enter image description he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5" t="2871" r="13855" b="7289"/>
            <a:stretch/>
          </p:blipFill>
          <p:spPr bwMode="auto">
            <a:xfrm>
              <a:off x="3522633" y="3520336"/>
              <a:ext cx="22860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034208" y="4643482"/>
              <a:ext cx="126509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internal</a:t>
              </a:r>
            </a:p>
          </p:txBody>
        </p:sp>
      </p:grpSp>
      <p:pic>
        <p:nvPicPr>
          <p:cNvPr id="2056" name="Picture 8" descr="enter image description he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5" t="5882" r="11998" b="4279"/>
          <a:stretch/>
        </p:blipFill>
        <p:spPr bwMode="auto">
          <a:xfrm>
            <a:off x="5866841" y="3020101"/>
            <a:ext cx="2514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791200" y="4171146"/>
            <a:ext cx="26917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 internal</a:t>
            </a:r>
          </a:p>
        </p:txBody>
      </p:sp>
      <p:pic>
        <p:nvPicPr>
          <p:cNvPr id="2058" name="Picture 10" descr="enter image description he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3" t="4278" r="14408" b="5882"/>
          <a:stretch/>
        </p:blipFill>
        <p:spPr bwMode="auto">
          <a:xfrm>
            <a:off x="481341" y="2969636"/>
            <a:ext cx="2362200" cy="16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nter image description her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t="4278" r="13253" b="5882"/>
          <a:stretch/>
        </p:blipFill>
        <p:spPr bwMode="auto">
          <a:xfrm>
            <a:off x="481341" y="1209273"/>
            <a:ext cx="2362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8838" y="4153973"/>
            <a:ext cx="1217333" cy="48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8638" y="2332419"/>
            <a:ext cx="10150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54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42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 smtClean="0"/>
              <a:t>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data type </a:t>
            </a:r>
            <a:r>
              <a:rPr lang="en-US" dirty="0" smtClean="0"/>
              <a:t>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Examples of structures: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Declared by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Structures, like classes, have properties</a:t>
            </a:r>
            <a:r>
              <a:rPr lang="en-US" dirty="0"/>
              <a:t>, </a:t>
            </a: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Mostly used to store data (bunch of fields)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41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dirty="0" smtClean="0"/>
              <a:t> allow defining parameterized classes that process data of unknown (generic) 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20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Namespaces</a:t>
            </a:r>
            <a:r>
              <a:rPr lang="en-US" sz="3000" dirty="0" smtClean="0"/>
              <a:t> logically group type </a:t>
            </a:r>
            <a:r>
              <a:rPr lang="en-US" sz="3000" dirty="0"/>
              <a:t>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May contain classes, structures, interfaces, enumerators and other </a:t>
            </a:r>
            <a:r>
              <a:rPr lang="en-US" sz="2800" dirty="0" smtClean="0"/>
              <a:t>types and namespaces</a:t>
            </a:r>
            <a:endParaRPr lang="bg-BG" sz="28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not contain methods and </a:t>
            </a:r>
            <a:r>
              <a:rPr lang="en-US" sz="2800" dirty="0" smtClean="0"/>
              <a:t>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be allocated in one or several </a:t>
            </a:r>
            <a:r>
              <a:rPr lang="en-US" sz="2800" dirty="0" smtClean="0"/>
              <a:t>files</a:t>
            </a:r>
            <a:endParaRPr lang="en-US" sz="2800" dirty="0"/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/>
              <a:t>Namespaces in .NET are similar </a:t>
            </a:r>
            <a:r>
              <a:rPr lang="en-US" sz="3000" dirty="0"/>
              <a:t>to namespaces in C++ and </a:t>
            </a:r>
            <a:r>
              <a:rPr lang="en-US" sz="3000" dirty="0" smtClean="0"/>
              <a:t>packages in </a:t>
            </a:r>
            <a:r>
              <a:rPr lang="en-US" sz="3000" dirty="0"/>
              <a:t>Java</a:t>
            </a:r>
            <a:endParaRPr lang="bg-BG" sz="30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3000" dirty="0" smtClean="0"/>
              <a:t>Allows </a:t>
            </a:r>
            <a:r>
              <a:rPr lang="en-US" sz="3000" dirty="0"/>
              <a:t>definition of types with </a:t>
            </a:r>
            <a:r>
              <a:rPr lang="en-US" sz="3000" dirty="0" smtClean="0"/>
              <a:t>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800" dirty="0" smtClean="0"/>
              <a:t>E.g. a type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is found in Windows Forms, in WPF and in ASP.NET Web Forms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10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In C# some operators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redefined</a:t>
            </a:r>
            <a:r>
              <a:rPr lang="en-US" dirty="0" smtClean="0"/>
              <a:t>) by developers</a:t>
            </a:r>
          </a:p>
          <a:p>
            <a:pPr lvl="1"/>
            <a:r>
              <a:rPr lang="en-US" dirty="0" smtClean="0"/>
              <a:t>The priority of operators can not be changed</a:t>
            </a:r>
          </a:p>
          <a:p>
            <a:pPr lvl="1"/>
            <a:r>
              <a:rPr lang="en-US" dirty="0" smtClean="0"/>
              <a:t>Not all operators can be overloaded</a:t>
            </a:r>
          </a:p>
          <a:p>
            <a:r>
              <a:rPr lang="en-US" dirty="0" smtClean="0"/>
              <a:t>Overloading an operator in C#</a:t>
            </a:r>
          </a:p>
          <a:p>
            <a:pPr lvl="1"/>
            <a:r>
              <a:rPr lang="en-US" dirty="0" smtClean="0"/>
              <a:t>Looks like a static method with 2 operands: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5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 runtime (through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reflection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Fundamental Principles </a:t>
            </a:r>
            <a:r>
              <a:rPr lang="en-US" sz="4000" dirty="0"/>
              <a:t>of OOP</a:t>
            </a:r>
            <a:endParaRPr lang="bg-BG" sz="4000" dirty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 members from parent class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and execute abstract actions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the internals of a class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Access a class through its parent interface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5350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EF,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</a:t>
              </a:r>
              <a:b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API, </a:t>
              </a:r>
              <a:r>
                <a:rPr lang="en-US" sz="1800" b="1" i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  <a:endParaRPr lang="en-US" sz="1800" b="1" i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 / 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XAML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WinJS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/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Win8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0815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</a:t>
            </a:r>
            <a:r>
              <a:rPr lang="bg-BG" dirty="0" smtClean="0"/>
              <a:t>Inheritance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Specify the name of the base class after the name of the derived (with colon)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base</a:t>
            </a:r>
            <a:r>
              <a:rPr lang="en-US" dirty="0" smtClean="0"/>
              <a:t> to invoke the parent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1" y="2244263"/>
            <a:ext cx="7443786" cy="16825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Shape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Circle : Shape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395583"/>
            <a:ext cx="7443788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Circle (int x, int y) : base(x)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6018" name="Picture 2" descr="http://z.about.com/d/graphicssoft/1/0/5/8/5/Edgy-shape-frames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015663"/>
            <a:ext cx="1600200" cy="1600200"/>
          </a:xfrm>
          <a:prstGeom prst="roundRect">
            <a:avLst>
              <a:gd name="adj" fmla="val 6700"/>
            </a:avLst>
          </a:prstGeom>
          <a:noFill/>
        </p:spPr>
      </p:pic>
      <p:pic>
        <p:nvPicPr>
          <p:cNvPr id="86020" name="Picture 4" descr="Circle">
            <a:hlinkClick r:id="rId3" tooltip="View Full-Size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0899" y="5181600"/>
            <a:ext cx="1134208" cy="1164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67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I</a:t>
            </a:r>
            <a:r>
              <a:rPr lang="bg-BG" dirty="0" smtClean="0"/>
              <a:t>mportant </a:t>
            </a:r>
            <a:r>
              <a:rPr lang="en-US" dirty="0" smtClean="0"/>
              <a:t>A</a:t>
            </a:r>
            <a:r>
              <a:rPr lang="bg-BG" dirty="0" smtClean="0"/>
              <a:t>spect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Structures</a:t>
            </a:r>
            <a:r>
              <a:rPr lang="en-US" dirty="0" smtClean="0"/>
              <a:t> cannot be inherited 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In C# there is no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dirty="0" smtClean="0"/>
              <a:t> inheritance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Only multiple interfaces can be implemented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Static members are also inherited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Constructors are not inherited 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Inheritance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transitive</a:t>
            </a:r>
            <a:r>
              <a:rPr lang="en-US" dirty="0" smtClean="0"/>
              <a:t> relation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If C is derived from B, and B is derived from A, then C inherits A as well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Inheritance: Important Features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a derived class extends its base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can freely add new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remove derived ones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Declaring new members with the same name or signature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hides</a:t>
            </a:r>
            <a:r>
              <a:rPr lang="en-US" dirty="0" smtClean="0"/>
              <a:t> the inherited ones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class can declare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</a:t>
            </a:r>
            <a:r>
              <a:rPr lang="en-US" dirty="0" smtClean="0"/>
              <a:t> methods and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classes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override</a:t>
            </a:r>
            <a:r>
              <a:rPr lang="en-US" dirty="0" smtClean="0"/>
              <a:t> the implementation of these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Object.ToString()</a:t>
            </a:r>
            <a:r>
              <a:rPr lang="en-US" dirty="0" smtClean="0"/>
              <a:t> is virtual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rgbClr val="EBFFD2"/>
                </a:solidFill>
                <a:latin typeface="+mn-lt"/>
                <a:ea typeface="+mn-ea"/>
                <a:cs typeface="+mn-cs"/>
              </a:rPr>
              <a:t>In .NET </a:t>
            </a:r>
            <a:r>
              <a:rPr lang="en-US" dirty="0" smtClean="0">
                <a:solidFill>
                  <a:srgbClr val="EBFFD2"/>
                </a:solidFill>
                <a:latin typeface="+mn-lt"/>
                <a:ea typeface="+mn-ea"/>
                <a:cs typeface="+mn-cs"/>
              </a:rPr>
              <a:t>object-oriented programming abstraction </a:t>
            </a:r>
            <a:r>
              <a:rPr lang="en-US" dirty="0">
                <a:solidFill>
                  <a:srgbClr val="EBFFD2"/>
                </a:solidFill>
                <a:latin typeface="+mn-lt"/>
                <a:ea typeface="+mn-ea"/>
                <a:cs typeface="+mn-cs"/>
              </a:rPr>
              <a:t>is achieved </a:t>
            </a:r>
            <a:r>
              <a:rPr lang="en-US" dirty="0" smtClean="0">
                <a:solidFill>
                  <a:srgbClr val="EBFFD2"/>
                </a:solidFill>
                <a:latin typeface="+mn-lt"/>
                <a:ea typeface="+mn-ea"/>
                <a:cs typeface="+mn-cs"/>
              </a:rPr>
              <a:t>in several ways:</a:t>
            </a:r>
            <a:endParaRPr lang="en-US" dirty="0">
              <a:solidFill>
                <a:srgbClr val="EBFFD2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Abstract classes 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Interfaces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Inheritance</a:t>
            </a:r>
          </a:p>
        </p:txBody>
      </p:sp>
      <p:grpSp>
        <p:nvGrpSpPr>
          <p:cNvPr id="5126" name="Group 6"/>
          <p:cNvGrpSpPr>
            <a:grpSpLocks noChangeAspect="1"/>
          </p:cNvGrpSpPr>
          <p:nvPr/>
        </p:nvGrpSpPr>
        <p:grpSpPr bwMode="auto">
          <a:xfrm>
            <a:off x="3909312" y="2231864"/>
            <a:ext cx="4604614" cy="4141868"/>
            <a:chOff x="2193" y="1718"/>
            <a:chExt cx="2799" cy="1978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2832" y="2796"/>
              <a:ext cx="1435" cy="213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+Color : long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2832" y="2592"/>
              <a:ext cx="1435" cy="20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ButtonBase</a:t>
              </a:r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3072" y="1949"/>
              <a:ext cx="912" cy="18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+click()</a:t>
              </a:r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3072" y="1718"/>
              <a:ext cx="912" cy="231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 flipH="1">
              <a:off x="3484" y="2288"/>
              <a:ext cx="1" cy="31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3394" y="2142"/>
              <a:ext cx="181" cy="146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181" y="145"/>
                </a:cxn>
                <a:cxn ang="0">
                  <a:pos x="90" y="0"/>
                </a:cxn>
                <a:cxn ang="0">
                  <a:pos x="0" y="146"/>
                </a:cxn>
              </a:cxnLst>
              <a:rect l="0" t="0" r="r" b="b"/>
              <a:pathLst>
                <a:path w="181" h="146">
                  <a:moveTo>
                    <a:pt x="0" y="146"/>
                  </a:moveTo>
                  <a:lnTo>
                    <a:pt x="181" y="145"/>
                  </a:lnTo>
                  <a:lnTo>
                    <a:pt x="90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2193" y="3468"/>
              <a:ext cx="609" cy="228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H="1">
              <a:off x="2507" y="3098"/>
              <a:ext cx="608" cy="37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 rot="21176736">
              <a:off x="3072" y="3015"/>
              <a:ext cx="171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157"/>
                </a:cxn>
                <a:cxn ang="0">
                  <a:pos x="171" y="7"/>
                </a:cxn>
                <a:cxn ang="0">
                  <a:pos x="0" y="0"/>
                </a:cxn>
              </a:cxnLst>
              <a:rect l="0" t="0" r="r" b="b"/>
              <a:pathLst>
                <a:path w="171" h="157">
                  <a:moveTo>
                    <a:pt x="0" y="0"/>
                  </a:moveTo>
                  <a:lnTo>
                    <a:pt x="90" y="157"/>
                  </a:lnTo>
                  <a:lnTo>
                    <a:pt x="17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2939" y="3468"/>
              <a:ext cx="1099" cy="228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H="1">
              <a:off x="3483" y="3157"/>
              <a:ext cx="2" cy="31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auto">
            <a:xfrm>
              <a:off x="3394" y="3012"/>
              <a:ext cx="182" cy="14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182" y="145"/>
                </a:cxn>
                <a:cxn ang="0">
                  <a:pos x="91" y="0"/>
                </a:cxn>
                <a:cxn ang="0">
                  <a:pos x="0" y="145"/>
                </a:cxn>
              </a:cxnLst>
              <a:rect l="0" t="0" r="r" b="b"/>
              <a:pathLst>
                <a:path w="182" h="145">
                  <a:moveTo>
                    <a:pt x="0" y="145"/>
                  </a:moveTo>
                  <a:lnTo>
                    <a:pt x="182" y="145"/>
                  </a:lnTo>
                  <a:lnTo>
                    <a:pt x="91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4150" y="3462"/>
              <a:ext cx="842" cy="23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</a:p>
          </p:txBody>
        </p: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>
              <a:off x="3859" y="3100"/>
              <a:ext cx="590" cy="362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 rot="470815">
              <a:off x="3732" y="3019"/>
              <a:ext cx="172" cy="157"/>
            </a:xfrm>
            <a:custGeom>
              <a:avLst/>
              <a:gdLst/>
              <a:ahLst/>
              <a:cxnLst>
                <a:cxn ang="0">
                  <a:pos x="81" y="157"/>
                </a:cxn>
                <a:cxn ang="0">
                  <a:pos x="172" y="0"/>
                </a:cxn>
                <a:cxn ang="0">
                  <a:pos x="0" y="6"/>
                </a:cxn>
                <a:cxn ang="0">
                  <a:pos x="81" y="157"/>
                </a:cxn>
              </a:cxnLst>
              <a:rect l="0" t="0" r="r" b="b"/>
              <a:pathLst>
                <a:path w="172" h="157">
                  <a:moveTo>
                    <a:pt x="81" y="157"/>
                  </a:moveTo>
                  <a:lnTo>
                    <a:pt x="172" y="0"/>
                  </a:lnTo>
                  <a:lnTo>
                    <a:pt x="0" y="6"/>
                  </a:lnTo>
                  <a:lnTo>
                    <a:pt x="81" y="157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Abstraction in .</a:t>
            </a:r>
            <a:r>
              <a:rPr lang="en-US" sz="4000" dirty="0" smtClean="0"/>
              <a:t>NET</a:t>
            </a:r>
            <a:endParaRPr lang="bg-BG" sz="4000" dirty="0"/>
          </a:p>
        </p:txBody>
      </p:sp>
      <p:sp>
        <p:nvSpPr>
          <p:cNvPr id="4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43</a:t>
            </a:fld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773532"/>
            <a:ext cx="2385312" cy="1627268"/>
          </a:xfrm>
          <a:prstGeom prst="roundRect">
            <a:avLst>
              <a:gd name="adj" fmla="val 1181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583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Interfaces vs.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C#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 classes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but in contrast interfaces:</a:t>
            </a:r>
            <a:endParaRPr lang="ru-RU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not contain methods with implementation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interface methods are abstract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Members do not have scope modifiers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scope is assumed public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But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this is not specified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explicitly</a:t>
            </a:r>
            <a:endParaRPr lang="ru-RU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not define fields, constants, inner types and constructors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Encapsulation in .NET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Fields are always declared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Accessed </a:t>
            </a:r>
            <a:r>
              <a:rPr lang="en-GB" dirty="0" smtClean="0"/>
              <a:t>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GB" dirty="0" smtClean="0"/>
              <a:t> in read-only or read-write mode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Constructors </a:t>
            </a:r>
            <a:r>
              <a:rPr lang="en-US" dirty="0">
                <a:solidFill>
                  <a:srgbClr val="EBFFD2"/>
                </a:solidFill>
              </a:rPr>
              <a:t>are </a:t>
            </a:r>
            <a:r>
              <a:rPr lang="en-US" dirty="0" smtClean="0">
                <a:solidFill>
                  <a:srgbClr val="EBFFD2"/>
                </a:solidFill>
              </a:rPr>
              <a:t>almost always declared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Interface methods are </a:t>
            </a:r>
            <a:r>
              <a:rPr lang="en-US" dirty="0" smtClean="0">
                <a:solidFill>
                  <a:srgbClr val="EBFFD2"/>
                </a:solidFill>
              </a:rPr>
              <a:t>always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explicitly declared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Non-interface</a:t>
            </a:r>
            <a:r>
              <a:rPr lang="en-US" i="1" dirty="0" smtClean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methods are declared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9014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</a:t>
            </a:r>
            <a:endParaRPr lang="bg-BG" sz="4000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 smtClean="0">
                <a:solidFill>
                  <a:srgbClr val="EBFFD2"/>
                </a:solidFill>
              </a:rPr>
              <a:t> = ability </a:t>
            </a:r>
            <a:r>
              <a:rPr lang="en-US" sz="3000" dirty="0">
                <a:solidFill>
                  <a:srgbClr val="EBFFD2"/>
                </a:solidFill>
              </a:rPr>
              <a:t>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more than one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 </a:t>
            </a:r>
            <a:r>
              <a:rPr lang="en-US" sz="3000" dirty="0" smtClean="0">
                <a:solidFill>
                  <a:srgbClr val="EBFFD2"/>
                </a:solidFill>
              </a:rPr>
              <a:t>(objects have more than one type)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EBFFD2"/>
                </a:solidFill>
              </a:rPr>
              <a:t>Polymorphism allows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 </a:t>
            </a:r>
            <a:r>
              <a:rPr lang="en-US" sz="3000" dirty="0">
                <a:solidFill>
                  <a:srgbClr val="EBFFD2"/>
                </a:solidFill>
              </a:rPr>
              <a:t>to be defined and </a:t>
            </a:r>
            <a:r>
              <a:rPr lang="en-US" sz="3000" dirty="0" smtClean="0">
                <a:solidFill>
                  <a:srgbClr val="EBFFD2"/>
                </a:solidFill>
              </a:rPr>
              <a:t>invoked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implemented in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child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Declared as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3443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method</a:t>
            </a:r>
            <a:r>
              <a:rPr lang="en-US" dirty="0" smtClean="0"/>
              <a:t> 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base class and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</a:t>
            </a:r>
            <a:r>
              <a:rPr lang="en-US" dirty="0" smtClean="0"/>
              <a:t> (overridden) in the descendant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called through the base class'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are declared through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</a:t>
            </a:r>
            <a:r>
              <a:rPr lang="en-US" dirty="0" smtClean="0"/>
              <a:t>declared 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3942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60960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</p:spTree>
    <p:extLst>
      <p:ext uri="{BB962C8B-B14F-4D97-AF65-F5344CB8AC3E}">
        <p14:creationId xmlns:p14="http://schemas.microsoft.com/office/powerpoint/2010/main" val="16054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describes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closely the routines in a class or the code in a routine support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central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Classes must contain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strongly related functionality</a:t>
            </a:r>
            <a:r>
              <a:rPr lang="en-US" dirty="0" smtClean="0"/>
              <a:t>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is a powerful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dirty="0" smtClean="0"/>
              <a:t>(good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  <p:pic>
        <p:nvPicPr>
          <p:cNvPr id="30722" name="Picture 2" descr="http://www.space-matters.info/img/waterstrider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7" y="1600200"/>
            <a:ext cx="2470973" cy="1828800"/>
          </a:xfrm>
          <a:prstGeom prst="roundRect">
            <a:avLst>
              <a:gd name="adj" fmla="val 13492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21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603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Or be entirely independent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 coupled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/ routines must have small, direct, visible, and flexible relationships to other classes /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7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6934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Computing Works?</a:t>
            </a:r>
            <a:endParaRPr lang="bg-BG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/>
              <a:t>Computers are machines that process data</a:t>
            </a:r>
          </a:p>
          <a:p>
            <a:pPr lvl="1"/>
            <a:r>
              <a:rPr lang="en-US" sz="2800" dirty="0"/>
              <a:t>Data is stored in the computer memory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/>
              <a:t>Variables have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/>
              <a:t>Example of variable definition and assignment in C#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478466" y="5029200"/>
            <a:ext cx="1904999" cy="527804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429000" y="44196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2895600" y="594919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74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types are instances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System.Nullable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struct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Wrapper over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primitive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int?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double?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dirty="0">
                <a:solidFill>
                  <a:srgbClr val="EBFFD2"/>
                </a:solidFill>
              </a:rPr>
              <a:t>etc.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type can represent the normal range of values for its underlying value type, plus an additional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Useful when dealing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Databases</a:t>
            </a:r>
            <a:r>
              <a:rPr lang="en-US" dirty="0" smtClean="0"/>
              <a:t> or other structures that have default value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 types </a:t>
            </a:r>
            <a:r>
              <a:rPr lang="en-US" dirty="0" smtClean="0"/>
              <a:t>in C# (keyword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hold anything (string, number, object, function / method reference)</a:t>
            </a:r>
          </a:p>
          <a:p>
            <a:pPr lvl="1"/>
            <a:r>
              <a:rPr lang="en-US" dirty="0" smtClean="0"/>
              <a:t>Operations evaluated at runtime</a:t>
            </a:r>
          </a:p>
          <a:p>
            <a:pPr lvl="1"/>
            <a:r>
              <a:rPr lang="en-US" dirty="0" smtClean="0"/>
              <a:t>Behave like types in JavaScript / PHP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0080" y="4191000"/>
            <a:ext cx="781812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 smtClean="0"/>
              <a:t>dynamic a = 5;</a:t>
            </a:r>
          </a:p>
          <a:p>
            <a:r>
              <a:rPr lang="en-US" sz="2000" noProof="1" smtClean="0"/>
              <a:t>dynamic b = 3;</a:t>
            </a:r>
          </a:p>
          <a:p>
            <a:r>
              <a:rPr lang="en-US" sz="2000" noProof="1" smtClean="0"/>
              <a:t>Console.WriteLine(a + b); // 8 (sum of integers)</a:t>
            </a:r>
          </a:p>
          <a:p>
            <a:pPr>
              <a:spcBef>
                <a:spcPts val="1200"/>
              </a:spcBef>
            </a:pPr>
            <a:r>
              <a:rPr lang="en-US" sz="2000" noProof="1" smtClean="0"/>
              <a:t>a = "5";</a:t>
            </a:r>
          </a:p>
          <a:p>
            <a:r>
              <a:rPr lang="en-US" sz="2000" noProof="1" smtClean="0"/>
              <a:t>b = 3;</a:t>
            </a:r>
          </a:p>
          <a:p>
            <a:r>
              <a:rPr lang="en-US" sz="2000" noProof="1" smtClean="0"/>
              <a:t>Console.WriteLine(a + b); // 53 (string concatenation)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2457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2466</TotalTime>
  <Words>3121</Words>
  <Application>Microsoft Office PowerPoint</Application>
  <PresentationFormat>On-screen Show (4:3)</PresentationFormat>
  <Paragraphs>628</Paragraphs>
  <Slides>52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Calibri</vt:lpstr>
      <vt:lpstr>Cambria</vt:lpstr>
      <vt:lpstr>Consolas</vt:lpstr>
      <vt:lpstr>Corbel</vt:lpstr>
      <vt:lpstr>Courier New</vt:lpstr>
      <vt:lpstr>HY엽서L</vt:lpstr>
      <vt:lpstr>Wingdings</vt:lpstr>
      <vt:lpstr>Wingdings 2</vt:lpstr>
      <vt:lpstr>Telerik Academy theme</vt:lpstr>
      <vt:lpstr>C# Fundamentals</vt:lpstr>
      <vt:lpstr>Programming Phases</vt:lpstr>
      <vt:lpstr>Why C# and .NET Framework?</vt:lpstr>
      <vt:lpstr>Inside .NET Framework</vt:lpstr>
      <vt:lpstr>Benefits of Visual Studio</vt:lpstr>
      <vt:lpstr>Visual Studio – Example</vt:lpstr>
      <vt:lpstr>How Computing Works?</vt:lpstr>
      <vt:lpstr>Nullable Types</vt:lpstr>
      <vt:lpstr>Dynamic Types</vt:lpstr>
      <vt:lpstr>Categories of Operators in C#</vt:lpstr>
      <vt:lpstr>Conditional statements</vt:lpstr>
      <vt:lpstr>Simple for Loop – Example</vt:lpstr>
      <vt:lpstr>What are Arrays?</vt:lpstr>
      <vt:lpstr>Processing Arrays: for Statement</vt:lpstr>
      <vt:lpstr>Processing Arrays: foreach</vt:lpstr>
      <vt:lpstr>Lists (Resizable Arrays)</vt:lpstr>
      <vt:lpstr>List Example </vt:lpstr>
      <vt:lpstr>What is a Method?</vt:lpstr>
      <vt:lpstr>Why to Use Methods?</vt:lpstr>
      <vt:lpstr>Overloading Methods</vt:lpstr>
      <vt:lpstr>Variable Number of Parameters</vt:lpstr>
      <vt:lpstr>What Is String?</vt:lpstr>
      <vt:lpstr>The System.String Class</vt:lpstr>
      <vt:lpstr>The System.String Class (2)</vt:lpstr>
      <vt:lpstr>Handling Exceptions</vt:lpstr>
      <vt:lpstr>The System.Exception Class</vt:lpstr>
      <vt:lpstr>Exception Hierarchy</vt:lpstr>
      <vt:lpstr>Using throw Keyword</vt:lpstr>
      <vt:lpstr>Classes in OOP</vt:lpstr>
      <vt:lpstr>Classes in C#</vt:lpstr>
      <vt:lpstr>Access Modifiers Explained</vt:lpstr>
      <vt:lpstr>Chaining Constructors Calls</vt:lpstr>
      <vt:lpstr>Enumerations in C#</vt:lpstr>
      <vt:lpstr>C# Structures</vt:lpstr>
      <vt:lpstr>What are Generics?</vt:lpstr>
      <vt:lpstr>Namespaces</vt:lpstr>
      <vt:lpstr>Overloading Operators</vt:lpstr>
      <vt:lpstr>What are Attributes?</vt:lpstr>
      <vt:lpstr>Fundamental Principles of OOP</vt:lpstr>
      <vt:lpstr>How to Define Inheritance?</vt:lpstr>
      <vt:lpstr>Inheritance: Important Aspects</vt:lpstr>
      <vt:lpstr>Inheritance: Important Features</vt:lpstr>
      <vt:lpstr>Abstraction in .NET</vt:lpstr>
      <vt:lpstr>Interfaces vs. Abstract Classes</vt:lpstr>
      <vt:lpstr>Encapsulation in .NET</vt:lpstr>
      <vt:lpstr>Polymorphism</vt:lpstr>
      <vt:lpstr>Virtual Methods</vt:lpstr>
      <vt:lpstr>Cohesion</vt:lpstr>
      <vt:lpstr>Strong Cohesion</vt:lpstr>
      <vt:lpstr>Coupling</vt:lpstr>
      <vt:lpstr>Loose Coupling – Example</vt:lpstr>
      <vt:lpstr>PowerPoint Presentation</vt:lpstr>
    </vt:vector>
  </TitlesOfParts>
  <Company>Telerik Corporation</Company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UI Technologies</dc:title>
  <dc:subject>Web Design with HTML5, CSS3 and JavaScript Course</dc:subject>
  <dc:creator>Lionel Nguyen</dc:creator>
  <cp:keywords>HTML, Free course, JavaScript, jQuery, WordPress, Web Applications, Web Services, CSS, Content Management Systems, Telerik Software Academy, Telerik Academy, Free courses for developers, Web design course, Web front-end course, Free training materials</cp:keywords>
  <dc:description>Web Design with HTML5, CSS3 and JavaScript free training course overview _x000d_
Telerik Software Academy: http://html5course.telerik.com _x000d_
The website and all video materials are in Bulgarian _x000d_
About Telerik and Telerik Academy; About the Course; Requirements; Course Curriculum; Trainers Team; Schedule; Assessment, Exams, Certification; Resources</dc:description>
  <cp:lastModifiedBy>Huy Trong Nguyen</cp:lastModifiedBy>
  <cp:revision>506</cp:revision>
  <dcterms:created xsi:type="dcterms:W3CDTF">2007-12-08T16:03:35Z</dcterms:created>
  <dcterms:modified xsi:type="dcterms:W3CDTF">2015-08-13T13:12:46Z</dcterms:modified>
  <cp:category>Web Design, HTML, HTML5</cp:category>
</cp:coreProperties>
</file>