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8"/>
  </p:notesMasterIdLst>
  <p:handoutMasterIdLst>
    <p:handoutMasterId r:id="rId59"/>
  </p:handoutMasterIdLst>
  <p:sldIdLst>
    <p:sldId id="741" r:id="rId2"/>
    <p:sldId id="744" r:id="rId3"/>
    <p:sldId id="745" r:id="rId4"/>
    <p:sldId id="746" r:id="rId5"/>
    <p:sldId id="747" r:id="rId6"/>
    <p:sldId id="749" r:id="rId7"/>
    <p:sldId id="750" r:id="rId8"/>
    <p:sldId id="751" r:id="rId9"/>
    <p:sldId id="752" r:id="rId10"/>
    <p:sldId id="753" r:id="rId11"/>
    <p:sldId id="755" r:id="rId12"/>
    <p:sldId id="756" r:id="rId13"/>
    <p:sldId id="757" r:id="rId14"/>
    <p:sldId id="758" r:id="rId15"/>
    <p:sldId id="760" r:id="rId16"/>
    <p:sldId id="761" r:id="rId17"/>
    <p:sldId id="762" r:id="rId18"/>
    <p:sldId id="763" r:id="rId19"/>
    <p:sldId id="765" r:id="rId20"/>
    <p:sldId id="766" r:id="rId21"/>
    <p:sldId id="767" r:id="rId22"/>
    <p:sldId id="768" r:id="rId23"/>
    <p:sldId id="769" r:id="rId24"/>
    <p:sldId id="771" r:id="rId25"/>
    <p:sldId id="772" r:id="rId26"/>
    <p:sldId id="773" r:id="rId27"/>
    <p:sldId id="774" r:id="rId28"/>
    <p:sldId id="775" r:id="rId29"/>
    <p:sldId id="776" r:id="rId30"/>
    <p:sldId id="777" r:id="rId31"/>
    <p:sldId id="778" r:id="rId32"/>
    <p:sldId id="780" r:id="rId33"/>
    <p:sldId id="782" r:id="rId34"/>
    <p:sldId id="783" r:id="rId35"/>
    <p:sldId id="784" r:id="rId36"/>
    <p:sldId id="785" r:id="rId37"/>
    <p:sldId id="786" r:id="rId38"/>
    <p:sldId id="787" r:id="rId39"/>
    <p:sldId id="788" r:id="rId40"/>
    <p:sldId id="789" r:id="rId41"/>
    <p:sldId id="790" r:id="rId42"/>
    <p:sldId id="791" r:id="rId43"/>
    <p:sldId id="792" r:id="rId44"/>
    <p:sldId id="793" r:id="rId45"/>
    <p:sldId id="794" r:id="rId46"/>
    <p:sldId id="795" r:id="rId47"/>
    <p:sldId id="796" r:id="rId48"/>
    <p:sldId id="797" r:id="rId49"/>
    <p:sldId id="799" r:id="rId50"/>
    <p:sldId id="800" r:id="rId51"/>
    <p:sldId id="801" r:id="rId52"/>
    <p:sldId id="802" r:id="rId53"/>
    <p:sldId id="803" r:id="rId54"/>
    <p:sldId id="804" r:id="rId55"/>
    <p:sldId id="805" r:id="rId56"/>
    <p:sldId id="713" r:id="rId5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015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794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432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8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3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456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0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3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/299703/186281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</a:t>
            </a:r>
            <a:r>
              <a:rPr lang="en-US" dirty="0" smtClean="0"/>
              <a:t>Expressions, LINQ, Dynamic</a:t>
            </a:r>
            <a:endParaRPr lang="bg-BG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73" y="41910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77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972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35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16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05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3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 in .NET: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Action&lt;T1, T2, T3&gt;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void delegate with parameters of types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T1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T2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T3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&lt;T1, T2,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 with return value of type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esult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have quite a lot of overloads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05118" y="4419600"/>
            <a:ext cx="7761288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Func&lt;string, int&gt; predefinedIntParse = int.Parse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number = predefinedIntParse("50");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Action&lt;object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predefinedAction =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predefinedAction(1000);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3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3" y="3698990"/>
            <a:ext cx="3362325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991">
            <a:off x="659606" y="3505369"/>
            <a:ext cx="558641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3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br>
              <a:rPr lang="en-US" dirty="0" smtClean="0"/>
            </a:b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1825" y="4495800"/>
            <a:ext cx="3027825" cy="1867526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5894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message sent by an object to signal the occurrence of an action</a:t>
            </a:r>
            <a:endParaRPr lang="en-US" sz="2800" dirty="0" smtClean="0"/>
          </a:p>
          <a:p>
            <a:r>
              <a:rPr lang="en-US" sz="2800" dirty="0" smtClean="0"/>
              <a:t>Enable </a:t>
            </a:r>
            <a:r>
              <a:rPr lang="en-US" sz="2800" dirty="0"/>
              <a:t>a class or object to notify other classes or objects when something of interest </a:t>
            </a:r>
            <a:r>
              <a:rPr lang="en-US" sz="2800" dirty="0" smtClean="0"/>
              <a:t>occurs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Publisher</a:t>
            </a:r>
            <a:r>
              <a:rPr lang="en-US" sz="2800" dirty="0" smtClean="0"/>
              <a:t>/event </a:t>
            </a:r>
            <a:r>
              <a:rPr lang="en-US" sz="2800" dirty="0"/>
              <a:t>sender –</a:t>
            </a:r>
            <a:r>
              <a:rPr lang="en-US" sz="2800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class that </a:t>
            </a:r>
            <a:r>
              <a:rPr lang="en-US" sz="2800" dirty="0" smtClean="0"/>
              <a:t>sends/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raises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event</a:t>
            </a:r>
          </a:p>
          <a:p>
            <a:pPr lvl="2"/>
            <a:r>
              <a:rPr lang="en-US" sz="2400" dirty="0" smtClean="0"/>
              <a:t>Doesn’t know which object/method will handle the event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Subscribers</a:t>
            </a:r>
            <a:r>
              <a:rPr lang="en-US" sz="2800" dirty="0" smtClean="0"/>
              <a:t> – </a:t>
            </a:r>
            <a:r>
              <a:rPr lang="en-US" sz="2800" dirty="0"/>
              <a:t>the classes that </a:t>
            </a:r>
            <a:r>
              <a:rPr lang="en-US" sz="2800" dirty="0" smtClean="0"/>
              <a:t>receive/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event</a:t>
            </a:r>
            <a:endParaRPr lang="bg-BG" sz="2800" dirty="0" smtClean="0"/>
          </a:p>
          <a:p>
            <a:r>
              <a:rPr lang="en-US" sz="2800" dirty="0"/>
              <a:t>In the .NET events are based on the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EventHandler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delegate and the 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EventArgs</a:t>
            </a:r>
            <a:r>
              <a:rPr lang="en-US" sz="2800" dirty="0"/>
              <a:t> base </a:t>
            </a:r>
            <a:r>
              <a:rPr lang="en-US" sz="2800" dirty="0" smtClean="0"/>
              <a:t>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675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121606"/>
          </a:xfrm>
        </p:spPr>
        <p:txBody>
          <a:bodyPr/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</a:t>
            </a:r>
            <a:r>
              <a:rPr lang="en-US" sz="2800" dirty="0" smtClean="0"/>
              <a:t> keyword</a:t>
            </a:r>
          </a:p>
          <a:p>
            <a:r>
              <a:rPr lang="en-US" sz="2800" dirty="0" smtClean="0"/>
              <a:t>Specify type of delegate for the event –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EventHandler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800" dirty="0" smtClean="0"/>
              <a:t>Add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protected virtual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/>
            <a:r>
              <a:rPr lang="en-US" sz="2800" dirty="0" smtClean="0"/>
              <a:t>Name the </a:t>
            </a:r>
            <a:r>
              <a:rPr lang="en-US" sz="2800" dirty="0"/>
              <a:t>method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On[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EventName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200400"/>
            <a:ext cx="8077200" cy="3139321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smtClean="0"/>
              <a:t>Counter {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public </a:t>
            </a:r>
            <a:r>
              <a:rPr lang="en-US" sz="1800" dirty="0"/>
              <a:t>event </a:t>
            </a:r>
            <a:r>
              <a:rPr lang="en-US" sz="1800" dirty="0" err="1"/>
              <a:t>EventHandler</a:t>
            </a:r>
            <a:r>
              <a:rPr lang="en-US" sz="1800" dirty="0"/>
              <a:t> </a:t>
            </a:r>
            <a:r>
              <a:rPr lang="en-US" sz="1800" dirty="0" err="1"/>
              <a:t>ThresholdReached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protected </a:t>
            </a:r>
            <a:r>
              <a:rPr lang="en-US" sz="1800" dirty="0"/>
              <a:t>virtual void </a:t>
            </a:r>
            <a:r>
              <a:rPr lang="en-US" sz="1800" dirty="0" err="1"/>
              <a:t>OnThresholdReached</a:t>
            </a:r>
            <a:r>
              <a:rPr lang="en-US" sz="1800" dirty="0"/>
              <a:t>(</a:t>
            </a:r>
            <a:r>
              <a:rPr lang="en-US" sz="1800" dirty="0" err="1"/>
              <a:t>EventArgs</a:t>
            </a:r>
            <a:r>
              <a:rPr lang="en-US" sz="1800" dirty="0"/>
              <a:t> e</a:t>
            </a:r>
            <a:r>
              <a:rPr lang="en-US" sz="1800" dirty="0" smtClean="0"/>
              <a:t>) {</a:t>
            </a:r>
            <a:endParaRPr lang="en-US" sz="1800" dirty="0"/>
          </a:p>
          <a:p>
            <a:r>
              <a:rPr lang="en-US" sz="1800" dirty="0" smtClean="0"/>
              <a:t>    </a:t>
            </a:r>
            <a:r>
              <a:rPr lang="en-US" sz="1800" dirty="0"/>
              <a:t>if </a:t>
            </a:r>
            <a:r>
              <a:rPr lang="en-US" sz="1800" dirty="0" smtClean="0"/>
              <a:t>(</a:t>
            </a:r>
            <a:r>
              <a:rPr lang="en-US" sz="1800" dirty="0" err="1" smtClean="0"/>
              <a:t>this.ThresholdReached</a:t>
            </a:r>
            <a:r>
              <a:rPr lang="en-US" sz="1800" dirty="0" smtClean="0"/>
              <a:t> != </a:t>
            </a:r>
            <a:r>
              <a:rPr lang="en-US" sz="1800" dirty="0"/>
              <a:t>null</a:t>
            </a:r>
            <a:r>
              <a:rPr lang="en-US" sz="1800" dirty="0" smtClean="0"/>
              <a:t>) </a:t>
            </a:r>
            <a:r>
              <a:rPr lang="en-US" sz="1800" dirty="0"/>
              <a:t>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</a:t>
            </a:r>
            <a:r>
              <a:rPr lang="en-US" sz="1800" dirty="0" err="1" smtClean="0"/>
              <a:t>ThresholdReached</a:t>
            </a:r>
            <a:r>
              <a:rPr lang="en-US" sz="1800" dirty="0" smtClean="0"/>
              <a:t>(this, </a:t>
            </a:r>
            <a:r>
              <a:rPr lang="en-US" sz="1800" dirty="0"/>
              <a:t>e);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/>
              <a:t>}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800" dirty="0" smtClean="0"/>
              <a:t>  // </a:t>
            </a:r>
            <a:r>
              <a:rPr lang="en-US" sz="1800" dirty="0"/>
              <a:t>provide remaining implementation for the class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1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713837"/>
          </a:xfrm>
        </p:spPr>
        <p:txBody>
          <a:bodyPr/>
          <a:lstStyle/>
          <a:p>
            <a:r>
              <a:rPr lang="en-US" dirty="0"/>
              <a:t>Data that is associated with an event can be provided through an event data class</a:t>
            </a:r>
            <a:endParaRPr lang="en-US" dirty="0" smtClean="0"/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EventArgs</a:t>
            </a:r>
            <a:r>
              <a:rPr lang="en-US" dirty="0"/>
              <a:t> class is the base type for all event data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Also used </a:t>
            </a:r>
            <a:r>
              <a:rPr lang="en-US" dirty="0"/>
              <a:t>when an event does not have any data associated with it</a:t>
            </a:r>
          </a:p>
          <a:p>
            <a:pPr lvl="1"/>
            <a:r>
              <a:rPr lang="en-US" dirty="0" smtClean="0"/>
              <a:t>Naming of the data class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[Name]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EventArgs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845784"/>
            <a:ext cx="8077200" cy="1631216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ThresholdReachedEventArgs</a:t>
            </a:r>
            <a:r>
              <a:rPr lang="en-US" dirty="0"/>
              <a:t> : </a:t>
            </a:r>
            <a:r>
              <a:rPr lang="en-US" dirty="0" err="1"/>
              <a:t>EventArgs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Threshold { get; set; }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TimeReached</a:t>
            </a:r>
            <a:r>
              <a:rPr lang="en-US" dirty="0"/>
              <a:t>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9660"/>
          </a:xfrm>
        </p:spPr>
        <p:txBody>
          <a:bodyPr/>
          <a:lstStyle/>
          <a:p>
            <a:r>
              <a:rPr lang="en-US" dirty="0"/>
              <a:t>To respond to an event, you define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 handler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match the signature of the delegate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560260"/>
            <a:ext cx="8077200" cy="3785652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Program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smtClean="0"/>
              <a:t>Main()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Counter </a:t>
            </a:r>
            <a:r>
              <a:rPr lang="en-US" dirty="0" err="1" smtClean="0"/>
              <a:t>counter</a:t>
            </a:r>
            <a:r>
              <a:rPr lang="en-US" dirty="0" smtClean="0"/>
              <a:t> </a:t>
            </a:r>
            <a:r>
              <a:rPr lang="en-US" dirty="0"/>
              <a:t>= new Counter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/>
              <a:t>counter</a:t>
            </a:r>
            <a:r>
              <a:rPr lang="en-US" dirty="0" err="1" smtClean="0"/>
              <a:t>.ThresholdReached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 smtClean="0"/>
              <a:t>CounterThresholdReached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// provide remaining implementation for the class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Counter</a:t>
            </a:r>
            <a:r>
              <a:rPr lang="en-US" dirty="0" err="1" smtClean="0"/>
              <a:t>ThresholdReached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object </a:t>
            </a:r>
            <a:r>
              <a:rPr lang="en-US" dirty="0"/>
              <a:t>sender, </a:t>
            </a:r>
            <a:r>
              <a:rPr lang="en-US" dirty="0" err="1"/>
              <a:t>EventArgs</a:t>
            </a:r>
            <a:r>
              <a:rPr lang="en-US" dirty="0"/>
              <a:t> 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Console.WriteLine</a:t>
            </a:r>
            <a:r>
              <a:rPr lang="en-US" dirty="0"/>
              <a:t>("The threshold was reached.");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8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305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Link: Lambda notation vs delegate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4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174564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66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2457277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12369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79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30245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66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Action&lt;T&gt; </a:t>
            </a:r>
            <a:r>
              <a:rPr lang="en-US" dirty="0" smtClean="0"/>
              <a:t>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58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888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expressions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0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2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4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364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28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6440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0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bg-BG" dirty="0" smtClean="0"/>
              <a:t>tandard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09600" y="1371600"/>
            <a:ext cx="7924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.OrderBy(game =&gt; game)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495800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975947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0386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65539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1816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307204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70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310896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1633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418749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1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80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582948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2895600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3302262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653" y="52578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Dynamic Type</a:t>
            </a:r>
            <a:endParaRPr lang="bg-BG" dirty="0"/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98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30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Dynamic type is</a:t>
            </a:r>
            <a:endParaRPr lang="en-US" dirty="0"/>
          </a:p>
          <a:p>
            <a:pPr lvl="1"/>
            <a:r>
              <a:rPr lang="en-US" dirty="0" smtClean="0"/>
              <a:t>Defined with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keyword</a:t>
            </a:r>
            <a:endParaRPr lang="en-US" dirty="0"/>
          </a:p>
          <a:p>
            <a:pPr lvl="1"/>
            <a:r>
              <a:rPr lang="en-US" dirty="0" smtClean="0"/>
              <a:t>Can hold everything (different from object)</a:t>
            </a:r>
          </a:p>
          <a:p>
            <a:pPr lvl="1"/>
            <a:r>
              <a:rPr lang="en-US" dirty="0" smtClean="0"/>
              <a:t>Evaluated at runtime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343400"/>
            <a:ext cx="762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dynamic dyn = 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"Some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 Student();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dyn.Name = "Ivan";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new[] { 5, 8, 10 };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7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371600"/>
          </a:xfrm>
        </p:spPr>
        <p:txBody>
          <a:bodyPr/>
          <a:lstStyle/>
          <a:p>
            <a:r>
              <a:rPr lang="en-US" dirty="0" smtClean="0"/>
              <a:t>Syntactic Sugar and Language Features</a:t>
            </a:r>
            <a:r>
              <a:rPr lang="bg-BG" dirty="0" smtClean="0"/>
              <a:t> </a:t>
            </a:r>
            <a:r>
              <a:rPr lang="en-US" dirty="0" smtClean="0"/>
              <a:t>in C#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78" y="2423394"/>
            <a:ext cx="4933043" cy="3825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6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used to store a </a:t>
            </a:r>
            <a:r>
              <a:rPr lang="en-US" dirty="0" smtClean="0"/>
              <a:t>combination of different values (called bit-flags)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800" dirty="0" smtClean="0"/>
              <a:t>Standard </a:t>
            </a:r>
            <a:r>
              <a:rPr lang="en-US" sz="2800" dirty="0" err="1" smtClean="0"/>
              <a:t>enums</a:t>
            </a:r>
            <a:r>
              <a:rPr lang="en-US" sz="2800" dirty="0" smtClean="0"/>
              <a:t> can only support one value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[Flags]</a:t>
            </a:r>
            <a:r>
              <a:rPr lang="en-US" sz="2800" dirty="0" smtClean="0"/>
              <a:t> allow us to have combination of values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2057400"/>
            <a:ext cx="7848599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Flags]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Margins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 = 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Top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Left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Bottom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Right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8,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4349" y="5308193"/>
            <a:ext cx="8115299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bottomRight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Margins.Bottom | Margins.Right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8+4=12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bottomRightMargin ==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Margins.Bottom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bottomRightMargin.HasFlag(Margins.Bottom);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</a:t>
            </a: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rue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sz="3000" dirty="0"/>
              <a:t>Optional </a:t>
            </a:r>
            <a:r>
              <a:rPr lang="en-US" sz="3000" dirty="0" smtClean="0"/>
              <a:t>parameters enable us to </a:t>
            </a:r>
            <a:r>
              <a:rPr lang="en-US" sz="3000" dirty="0"/>
              <a:t>omit arguments for </a:t>
            </a:r>
            <a:r>
              <a:rPr lang="en-US" sz="3000" dirty="0" smtClean="0"/>
              <a:t>some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800" dirty="0" smtClean="0"/>
          </a:p>
          <a:p>
            <a:pPr lvl="1"/>
            <a:r>
              <a:rPr lang="en-US" sz="2800" dirty="0" smtClean="0"/>
              <a:t>The default </a:t>
            </a:r>
            <a:r>
              <a:rPr lang="en-US" sz="2800" dirty="0"/>
              <a:t>value has to be a </a:t>
            </a:r>
            <a:r>
              <a:rPr lang="en-US" sz="2800" dirty="0" smtClean="0"/>
              <a:t>constant</a:t>
            </a:r>
            <a:r>
              <a:rPr lang="en-US" sz="2800" dirty="0"/>
              <a:t>, </a:t>
            </a:r>
            <a:r>
              <a:rPr lang="en-US" sz="2800" dirty="0" err="1"/>
              <a:t>parameterless</a:t>
            </a:r>
            <a:r>
              <a:rPr lang="en-US" sz="2800" dirty="0"/>
              <a:t> constructor of a value type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default(T) </a:t>
            </a:r>
            <a:r>
              <a:rPr lang="en-US" sz="2800" dirty="0"/>
              <a:t>for some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</a:p>
          <a:p>
            <a:r>
              <a:rPr lang="en-US" sz="3000" dirty="0" smtClean="0"/>
              <a:t>When using them we should </a:t>
            </a:r>
            <a:r>
              <a:rPr lang="en-US" sz="3000" dirty="0"/>
              <a:t>note </a:t>
            </a:r>
            <a:r>
              <a:rPr lang="en-US" sz="3000" dirty="0" smtClean="0"/>
              <a:t>that the </a:t>
            </a:r>
            <a:r>
              <a:rPr lang="en-US" sz="3000" dirty="0"/>
              <a:t>default value is embedded in the caller's </a:t>
            </a:r>
            <a:r>
              <a:rPr lang="en-US" sz="3000" dirty="0" smtClean="0"/>
              <a:t>assembly</a:t>
            </a:r>
          </a:p>
          <a:p>
            <a:pPr lvl="1"/>
            <a:r>
              <a:rPr lang="en-US" sz="2800" dirty="0" smtClean="0"/>
              <a:t>If we </a:t>
            </a:r>
            <a:r>
              <a:rPr lang="en-US" sz="2800" dirty="0"/>
              <a:t>change the default value without rebuilding the calling code, </a:t>
            </a:r>
            <a:r>
              <a:rPr lang="en-US" sz="2800" dirty="0" smtClean="0"/>
              <a:t>we'll </a:t>
            </a:r>
            <a:r>
              <a:rPr lang="en-US" sz="2800" dirty="0"/>
              <a:t>still see the 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1475" y="1981200"/>
            <a:ext cx="840105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BankAccount(string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accountHolder, decimal money = 1000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can use both BankAccount("X") and BankAccount("X", 100)</a:t>
            </a:r>
          </a:p>
        </p:txBody>
      </p:sp>
    </p:spTree>
    <p:extLst>
      <p:ext uri="{BB962C8B-B14F-4D97-AF65-F5344CB8AC3E}">
        <p14:creationId xmlns:p14="http://schemas.microsoft.com/office/powerpoint/2010/main" val="10185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yield</a:t>
            </a:r>
            <a:r>
              <a:rPr lang="en-US" dirty="0" smtClean="0"/>
              <a:t> allows </a:t>
            </a:r>
            <a:r>
              <a:rPr lang="en-US" dirty="0"/>
              <a:t>each iteration in a </a:t>
            </a:r>
            <a:r>
              <a:rPr lang="en-US" dirty="0" err="1"/>
              <a:t>foreach</a:t>
            </a:r>
            <a:r>
              <a:rPr lang="en-US" dirty="0"/>
              <a:t>-loop be generated only when </a:t>
            </a:r>
            <a:r>
              <a:rPr lang="en-US" dirty="0" smtClean="0"/>
              <a:t>needed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use it in methods that return the type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Methods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yield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err="1" smtClean="0"/>
              <a:t>foreached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C# compiler </a:t>
            </a:r>
            <a:r>
              <a:rPr lang="en-US" dirty="0"/>
              <a:t>generates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IEnumerator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0535" y="3069769"/>
            <a:ext cx="820293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IEnumerable&lt;int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EvenNumbers(int from, int to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from; i &lt;= to; i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2 == 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yield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535" y="5289242"/>
            <a:ext cx="820293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in EvenNumbers(51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60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Console.WriteLine(n);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When </a:t>
            </a:r>
            <a:r>
              <a:rPr lang="en-US" dirty="0" smtClean="0"/>
              <a:t>define </a:t>
            </a:r>
            <a:r>
              <a:rPr lang="en-US" dirty="0"/>
              <a:t>a generic class, </a:t>
            </a:r>
            <a:r>
              <a:rPr lang="en-US" dirty="0" smtClean="0"/>
              <a:t>we can </a:t>
            </a:r>
            <a:r>
              <a:rPr lang="en-US" dirty="0"/>
              <a:t>apply restrictions to the kinds of </a:t>
            </a:r>
            <a:r>
              <a:rPr lang="en-US" dirty="0" smtClean="0"/>
              <a:t>type arguments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The type argument must be or derive from the specified base </a:t>
            </a:r>
            <a:r>
              <a:rPr lang="en-US" dirty="0" smtClean="0"/>
              <a:t>class or interface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The type argument must be a reference </a:t>
            </a:r>
            <a:r>
              <a:rPr lang="en-US" dirty="0" smtClean="0"/>
              <a:t>type </a:t>
            </a:r>
            <a:r>
              <a:rPr lang="en-US" dirty="0"/>
              <a:t>(class) or a value </a:t>
            </a:r>
            <a:r>
              <a:rPr lang="en-US" dirty="0" smtClean="0"/>
              <a:t>type (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The type argument must have a public </a:t>
            </a:r>
            <a:r>
              <a:rPr lang="en-US" dirty="0" err="1"/>
              <a:t>parameterless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0535" y="2901334"/>
            <a:ext cx="820293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TemplateClass&lt;T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SomeClass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535" y="4428182"/>
            <a:ext cx="8202930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TemplateClass&lt;T&gt;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where T : struct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535" y="5941233"/>
            <a:ext cx="820293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TemplateClass&lt;T&gt;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new()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5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04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504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8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95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154906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2555</TotalTime>
  <Words>3530</Words>
  <Application>Microsoft Office PowerPoint</Application>
  <PresentationFormat>On-screen Show (4:3)</PresentationFormat>
  <Paragraphs>661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Courier New</vt:lpstr>
      <vt:lpstr>Segoe</vt:lpstr>
      <vt:lpstr>Wingdings</vt:lpstr>
      <vt:lpstr>Wingdings 2</vt:lpstr>
      <vt:lpstr>Telerik Academy theme</vt:lpstr>
      <vt:lpstr>Extension Methods, Lambda Expressions and LINQ</vt:lpstr>
      <vt:lpstr>Extension Methods</vt:lpstr>
      <vt:lpstr>Defining Extension Methods</vt:lpstr>
      <vt:lpstr>Extension Methods – Examples</vt:lpstr>
      <vt:lpstr>Extension Methods – Examples (2)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Delegates in .NET Framework</vt:lpstr>
      <vt:lpstr>What are Delegates?</vt:lpstr>
      <vt:lpstr>What are Delegates? (2)</vt:lpstr>
      <vt:lpstr>Delegates – Example</vt:lpstr>
      <vt:lpstr>Generic and Multicast Delegates</vt:lpstr>
      <vt:lpstr>Anonymous Methods</vt:lpstr>
      <vt:lpstr>Multicast Delegates – Example</vt:lpstr>
      <vt:lpstr>Predefined Delegates</vt:lpstr>
      <vt:lpstr>Events</vt:lpstr>
      <vt:lpstr>Events</vt:lpstr>
      <vt:lpstr>Define Events</vt:lpstr>
      <vt:lpstr>Event Data</vt:lpstr>
      <vt:lpstr>Event Handlers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Action&lt;T&gt; and Func&lt;T&gt;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Dynamic Type</vt:lpstr>
      <vt:lpstr>Dynamic Type</vt:lpstr>
      <vt:lpstr>Syntactic Sugar and Language Features in C#</vt:lpstr>
      <vt:lpstr>Combinable Enum Values</vt:lpstr>
      <vt:lpstr>Optional Parameters</vt:lpstr>
      <vt:lpstr>Using yield</vt:lpstr>
      <vt:lpstr>Constraining Generics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526</cp:revision>
  <dcterms:created xsi:type="dcterms:W3CDTF">2007-12-08T16:03:35Z</dcterms:created>
  <dcterms:modified xsi:type="dcterms:W3CDTF">2015-08-13T13:12:57Z</dcterms:modified>
</cp:coreProperties>
</file>