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7"/>
  </p:notesMasterIdLst>
  <p:handoutMasterIdLst>
    <p:handoutMasterId r:id="rId38"/>
  </p:handoutMasterIdLst>
  <p:sldIdLst>
    <p:sldId id="537" r:id="rId2"/>
    <p:sldId id="569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7" r:id="rId27"/>
    <p:sldId id="598" r:id="rId28"/>
    <p:sldId id="599" r:id="rId29"/>
    <p:sldId id="600" r:id="rId30"/>
    <p:sldId id="601" r:id="rId31"/>
    <p:sldId id="604" r:id="rId32"/>
    <p:sldId id="606" r:id="rId33"/>
    <p:sldId id="607" r:id="rId34"/>
    <p:sldId id="608" r:id="rId35"/>
    <p:sldId id="568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7633" autoAdjust="0"/>
  </p:normalViewPr>
  <p:slideViewPr>
    <p:cSldViewPr>
      <p:cViewPr varScale="1">
        <p:scale>
          <a:sx n="74" d="100"/>
          <a:sy n="74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3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4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lint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code.html" TargetMode="External"/><Relationship Id="rId2" Type="http://schemas.openxmlformats.org/officeDocument/2006/relationships/hyperlink" Target="http://msdn.microsoft.com/en-us/library/ms229042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-styleguide.googlecode.com/svn/trunk/javascriptguide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High-Quality Programming Code?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Correctness, Readability, Maintainability</a:t>
            </a:r>
            <a:endParaRPr lang="en-US" dirty="0"/>
          </a:p>
        </p:txBody>
      </p:sp>
      <p:pic>
        <p:nvPicPr>
          <p:cNvPr id="7" name="Picture 4" descr="http://gioco.net/matrice/matrix1.jp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4438140"/>
            <a:ext cx="4617891" cy="2003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12700"/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47392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9891" y="4391390"/>
            <a:ext cx="279798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053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Code Quality: Characteristics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5754" y="990601"/>
            <a:ext cx="5952492" cy="40420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3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7000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 behavior</a:t>
            </a:r>
          </a:p>
          <a:p>
            <a:pPr lvl="1"/>
            <a:r>
              <a:rPr lang="en-US" dirty="0" smtClean="0"/>
              <a:t>Conforming to the requirements</a:t>
            </a:r>
          </a:p>
          <a:p>
            <a:pPr lvl="1"/>
            <a:r>
              <a:rPr lang="en-US" dirty="0" smtClean="0"/>
              <a:t>Stable, no hangs, no crashes</a:t>
            </a:r>
          </a:p>
          <a:p>
            <a:pPr lvl="1"/>
            <a:r>
              <a:rPr lang="en-US" dirty="0" smtClean="0"/>
              <a:t>Bug free – works as expected</a:t>
            </a:r>
          </a:p>
          <a:p>
            <a:pPr lvl="1"/>
            <a:r>
              <a:rPr lang="en-US" dirty="0" smtClean="0"/>
              <a:t>Correct response to incorrect usage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Readable</a:t>
            </a:r>
            <a:r>
              <a:rPr lang="en-US" dirty="0"/>
              <a:t> – easy to </a:t>
            </a:r>
            <a:r>
              <a:rPr lang="en-US" dirty="0" smtClean="0"/>
              <a:t>read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Understandable</a:t>
            </a:r>
            <a:r>
              <a:rPr lang="en-US" dirty="0"/>
              <a:t> – </a:t>
            </a:r>
            <a:r>
              <a:rPr lang="en-US" dirty="0" smtClean="0"/>
              <a:t>self-documenting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Maintainable</a:t>
            </a:r>
            <a:r>
              <a:rPr lang="en-US" dirty="0" smtClean="0"/>
              <a:t> – easy to modify when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194" name="Picture 2" descr="http://www.axialis.fr/objects/ip_icon_02_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493283"/>
            <a:ext cx="1676400" cy="1676400"/>
          </a:xfrm>
          <a:prstGeom prst="rect">
            <a:avLst/>
          </a:prstGeom>
          <a:noFill/>
        </p:spPr>
      </p:pic>
      <p:pic>
        <p:nvPicPr>
          <p:cNvPr id="8196" name="Picture 4" descr="http://www.nextecinc.com/images/maint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3546157"/>
            <a:ext cx="1524000" cy="2016443"/>
          </a:xfrm>
          <a:prstGeom prst="roundRect">
            <a:avLst>
              <a:gd name="adj" fmla="val 118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962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identifiers'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names for variables, constants, methods, parameters, classes, structures, fields, properties, interfaces, structures, enumerations, namespaces,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, interfaces and class hierarchies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abstraction and encapsulation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Simplicity, reusability, minimal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Strong cohesion, loose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Reduced complexity, improved readability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method names and parameter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Strong cohesion, loose coupling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variable scope, span, live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Correctly used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Correctly organized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146" name="Picture 2" descr="data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4953000"/>
            <a:ext cx="2209800" cy="1449119"/>
          </a:xfrm>
          <a:prstGeom prst="roundRect">
            <a:avLst>
              <a:gd name="adj" fmla="val 966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6170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700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Correctly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conditional statements and simple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organized loops without deep nesting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Reflecting the logical structure of the 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formatting of classes, methods, blocks, whitespace, long lines, alignment,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122" name="Picture 2" descr="http://static.flickr.com/37/97033289_57fab3457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1447800"/>
            <a:ext cx="2151894" cy="782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27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9008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  <a:r>
              <a:rPr lang="en-US" dirty="0" smtClean="0"/>
              <a:t> and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Effective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Self-documenting code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Defensive programming </a:t>
            </a:r>
            <a:r>
              <a:rPr lang="en-US" dirty="0" smtClean="0"/>
              <a:t>and 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Ubiquitous use of defensive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organized exception handling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tuning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Quality code instead of good performance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performance when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4098" name="Picture 2" descr="http://www.designnetworks.co.uk/images/document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861984"/>
            <a:ext cx="2209800" cy="1033616"/>
          </a:xfrm>
          <a:prstGeom prst="roundRect">
            <a:avLst>
              <a:gd name="adj" fmla="val 11806"/>
            </a:avLst>
          </a:prstGeom>
          <a:noFill/>
        </p:spPr>
      </p:pic>
      <p:pic>
        <p:nvPicPr>
          <p:cNvPr id="4101" name="Picture 5" descr="C:\Trash\car-tu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267200"/>
            <a:ext cx="1524000" cy="1146048"/>
          </a:xfrm>
          <a:prstGeom prst="roundRect">
            <a:avLst>
              <a:gd name="adj" fmla="val 1140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9373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Following the corporate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Formatting and style, naming,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Domain-specific best practices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Testable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designed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Tests for all scenarios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High code coverage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Passed code reviews and inspections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050" name="Picture 2" descr="http://www.epa.gov/radon/images/hmbuy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28800" cy="1755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143000"/>
            <a:ext cx="5181600" cy="685800"/>
          </a:xfrm>
        </p:spPr>
        <p:txBody>
          <a:bodyPr/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057400"/>
            <a:ext cx="8382000" cy="609600"/>
          </a:xfrm>
        </p:spPr>
        <p:txBody>
          <a:bodyPr/>
          <a:lstStyle/>
          <a:p>
            <a:r>
              <a:rPr lang="en-US" dirty="0" smtClean="0"/>
              <a:t>Why do </a:t>
            </a:r>
            <a:r>
              <a:rPr lang="en-US" dirty="0"/>
              <a:t>w</a:t>
            </a:r>
            <a:r>
              <a:rPr lang="en-US" dirty="0" smtClean="0"/>
              <a:t>e need </a:t>
            </a:r>
            <a:r>
              <a:rPr lang="en-US" dirty="0"/>
              <a:t>i</a:t>
            </a:r>
            <a:r>
              <a:rPr lang="en-US" dirty="0" smtClean="0"/>
              <a:t>t?</a:t>
            </a:r>
            <a:br>
              <a:rPr lang="en-US" dirty="0" smtClean="0"/>
            </a:br>
            <a:r>
              <a:rPr lang="en-US" dirty="0" smtClean="0"/>
              <a:t>How can white spaces and parenthesis help us?</a:t>
            </a:r>
            <a:endParaRPr lang="en-US" dirty="0"/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40896"/>
            <a:ext cx="838200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899893"/>
            <a:ext cx="1600200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139480"/>
            <a:ext cx="2209800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712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Code Needs Formatting?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BinaryWriter     (    fs      );// Write data to   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42128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Code Formatting Fundamentals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Good formatting goals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To improve code </a:t>
            </a:r>
            <a:r>
              <a:rPr lang="en-US" u="sng" dirty="0" smtClean="0"/>
              <a:t>readability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To improve code maintainability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Fundamental principle of code formatting:</a:t>
            </a:r>
          </a:p>
          <a:p>
            <a:pPr lvl="1">
              <a:spcAft>
                <a:spcPts val="300"/>
              </a:spcAft>
            </a:pPr>
            <a:endParaRPr lang="en-US" dirty="0" smtClean="0"/>
          </a:p>
          <a:p>
            <a:pPr lvl="1">
              <a:spcAft>
                <a:spcPts val="300"/>
              </a:spcAft>
            </a:pP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Any</a:t>
            </a:r>
            <a:r>
              <a:rPr lang="bg-BG" dirty="0" smtClean="0"/>
              <a:t> (</a:t>
            </a:r>
            <a:r>
              <a:rPr lang="en-US" u="sng" dirty="0" smtClean="0"/>
              <a:t>consistent</a:t>
            </a:r>
            <a:r>
              <a:rPr lang="en-US" dirty="0" smtClean="0"/>
              <a:t>) formatting style that follows the above principle is good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Good </a:t>
            </a:r>
            <a:r>
              <a:rPr lang="en-US" dirty="0"/>
              <a:t>formatting don’t affect speed, memory use or other aspects of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390712"/>
            <a:ext cx="77724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formating of the source code should disclose its </a:t>
            </a:r>
            <a:r>
              <a:rPr lang="en-US" sz="3200" b="1" u="sn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logical structure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8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Why Quality Is Important?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5791200"/>
            <a:ext cx="85344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does this code do? Is it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71600"/>
            <a:ext cx="81534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value=010, i=5,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switch(value){case 10:w=5;Console.WriteLine(w);break;case 9:i=0;break;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case 8:Console.WriteLine("8 ");break;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default:Console.WriteLine("def ");{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 Console.WriteLine("hoho ");	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for (int k = 0; k &lt; i; k++, Console.WriteLine(k - 'f'));break;} { Console.WriteLine("loop!");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5108" name="Picture 4" descr="http://www.uspsoig.gov/images/question_mark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7792" y="1255208"/>
            <a:ext cx="12954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03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114800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1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838200"/>
          </a:xfrm>
        </p:spPr>
        <p:txBody>
          <a:bodyPr/>
          <a:lstStyle/>
          <a:p>
            <a:r>
              <a:rPr lang="en-US" dirty="0" smtClean="0"/>
              <a:t>Formatting Blocks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at the end of the block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[tab] or spaces depends on the team style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85428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Choosing between [tab] and spaces depends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on project formatting style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9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3000" dirty="0" smtClean="0"/>
              <a:t>Take advantage of your IDE to help formatting the code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[Ctrl+K+D]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smtClean="0"/>
              <a:t>Automatic alignment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smtClean="0"/>
              <a:t>Indentation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3000" dirty="0" smtClean="0"/>
              <a:t>Style Code analysis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smtClean="0"/>
              <a:t>Visual Studio – StyleCop</a:t>
            </a:r>
          </a:p>
          <a:p>
            <a:pPr lvl="2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http://code.msdn.microsoft.com/sourceanalysis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smtClean="0"/>
              <a:t>Eclipse – CheckStyle</a:t>
            </a:r>
          </a:p>
          <a:p>
            <a:pPr lvl="2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http://sourceforge.net/projects/eclipse-cs/</a:t>
            </a:r>
            <a:endParaRPr lang="en-US" sz="2600" dirty="0">
              <a:solidFill>
                <a:srgbClr val="0EFE58"/>
              </a:solidFill>
              <a:latin typeface="Corbel" pitchFamily="34" charset="0"/>
              <a:hlinkClick r:id="rId2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err="1" smtClean="0"/>
              <a:t>JSHint</a:t>
            </a:r>
            <a:r>
              <a:rPr lang="en-US" sz="2800" dirty="0" smtClean="0"/>
              <a:t>, </a:t>
            </a:r>
            <a:r>
              <a:rPr lang="en-US" sz="2800" dirty="0" err="1" smtClean="0"/>
              <a:t>JSLint</a:t>
            </a:r>
            <a:r>
              <a:rPr lang="en-US" sz="2800" dirty="0" smtClean="0"/>
              <a:t> – JavaScript code analysis (all IDEs)</a:t>
            </a:r>
          </a:p>
          <a:p>
            <a:pPr lvl="2">
              <a:lnSpc>
                <a:spcPct val="100000"/>
              </a:lnSpc>
              <a:spcAft>
                <a:spcPts val="300"/>
              </a:spcAft>
            </a:pPr>
            <a:r>
              <a:rPr lang="en-US" sz="2600" dirty="0">
                <a:hlinkClick r:id="rId3"/>
              </a:rPr>
              <a:t>http://www.jshint.com</a:t>
            </a:r>
            <a:r>
              <a:rPr lang="en-US" sz="2600" dirty="0" smtClean="0">
                <a:hlinkClick r:id="rId3"/>
              </a:rPr>
              <a:t>/</a:t>
            </a:r>
            <a:r>
              <a:rPr lang="en-US" sz="2600" dirty="0"/>
              <a:t>, </a:t>
            </a:r>
            <a:r>
              <a:rPr lang="en-US" sz="2600" dirty="0">
                <a:hlinkClick r:id="rId4"/>
              </a:rPr>
              <a:t>http://www.jslint.com</a:t>
            </a:r>
            <a:r>
              <a:rPr lang="en-US" sz="2600" dirty="0" smtClean="0">
                <a:hlinkClick r:id="rId4"/>
              </a:rPr>
              <a:t>/</a:t>
            </a: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29200"/>
            <a:ext cx="8229600" cy="685800"/>
          </a:xfrm>
        </p:spPr>
        <p:txBody>
          <a:bodyPr/>
          <a:lstStyle/>
          <a:p>
            <a:r>
              <a:rPr lang="en-US" dirty="0" smtClean="0"/>
              <a:t>General Naming Guidelines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34242" y="1143000"/>
            <a:ext cx="3842758" cy="3295650"/>
            <a:chOff x="2634242" y="1143000"/>
            <a:chExt cx="3842758" cy="3295650"/>
          </a:xfrm>
        </p:grpSpPr>
        <p:pic>
          <p:nvPicPr>
            <p:cNvPr id="36866" name="Picture 2" descr="http://4everydaylife.files.wordpress.com/2009/01/guidelines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42" y="1143000"/>
              <a:ext cx="3842758" cy="3295650"/>
            </a:xfrm>
            <a:prstGeom prst="roundRect">
              <a:avLst>
                <a:gd name="adj" fmla="val 4630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9000" dist="5000" dir="5400000" sy="-100000" algn="bl" rotWithShape="0"/>
            </a:effectLst>
          </p:spPr>
        </p:pic>
        <p:sp>
          <p:nvSpPr>
            <p:cNvPr id="3" name="TextBox 2"/>
            <p:cNvSpPr txBox="1"/>
            <p:nvPr/>
          </p:nvSpPr>
          <p:spPr>
            <a:xfrm rot="18273841">
              <a:off x="2632282" y="1723080"/>
              <a:ext cx="1600118" cy="584775"/>
            </a:xfrm>
            <a:prstGeom prst="rect">
              <a:avLst/>
            </a:prstGeom>
            <a:noFill/>
          </p:spPr>
          <p:txBody>
            <a:bodyPr wrap="none" rtlCol="0">
              <a:prstTxWarp prst="textCanUp">
                <a:avLst/>
              </a:prstTxWarp>
              <a:spAutoFit/>
            </a:bodyPr>
            <a:lstStyle/>
            <a:p>
              <a:r>
                <a:rPr lang="en-US" sz="32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Naming</a:t>
              </a:r>
              <a:endPara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3257064">
              <a:off x="4603687" y="1988194"/>
              <a:ext cx="1979372" cy="409032"/>
            </a:xfrm>
            <a:prstGeom prst="rect">
              <a:avLst/>
            </a:prstGeom>
            <a:noFill/>
          </p:spPr>
          <p:txBody>
            <a:bodyPr wrap="none" rtlCol="0">
              <a:prstTxWarp prst="textCanUp">
                <a:avLst/>
              </a:prstTxWarp>
              <a:spAutoFit/>
            </a:bodyPr>
            <a:lstStyle/>
            <a:p>
              <a:r>
                <a:rPr lang="en-US" sz="32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Guidelines</a:t>
              </a:r>
              <a:endPara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9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Naming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English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/>
              <a:t>will you feel </a:t>
            </a:r>
            <a:r>
              <a:rPr lang="en-US" dirty="0" smtClean="0"/>
              <a:t>if you read Vietnamese code with variables named in Vietnamese?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English is the only language that all software developers speak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abbreviations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scrpCnt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scriptsCount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hard-to-pronounce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dtbgRegExPtrn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dateTimeBulgarianRegExPattern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66914" name="Picture 2" descr="http://economiccrisis.us/wp-content/uploads/recommenda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81600"/>
            <a:ext cx="1341002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951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prefer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Names should answer these questions: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does this class do? What is the intent of this variable? What is this variable / class used for?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FactorialCalculator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studentsCount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configFileName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CreateReport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examples: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k3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junk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f33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KJJ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temp_var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something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endParaRPr lang="en-US" noProof="1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65890" name="Picture 2" descr="http://www.inspirationstones.com/grfx/photos/riverston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78" y="1118755"/>
            <a:ext cx="1264921" cy="862446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8653" y="3312721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5720" y="4876800"/>
            <a:ext cx="649680" cy="64968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Classes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Naming types (classes, structures, etc.)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character casing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In C#, JavaScript, Java, PHP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TreeSet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InvalidTransactionException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MainForm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Incorrect examples: 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r>
              <a:rPr lang="en-US" dirty="0" smtClean="0"/>
              <a:t>, 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286000"/>
            <a:ext cx="914399" cy="914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0672" y="5403272"/>
            <a:ext cx="921328" cy="9213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0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Namespaces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Namespaces naming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Company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Telerik_WinControlsGridView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56675" name="Picture 3" descr="C:\Trash\galax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69" y="990600"/>
            <a:ext cx="2301631" cy="1795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2" name="Picture 2" descr="http://adamant.typepad.com/photos/uncategorized/2007/10/21/planet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000"/>
              </a:clrFrom>
              <a:clrTo>
                <a:srgbClr val="04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2800"/>
            <a:ext cx="1769110" cy="1400174"/>
          </a:xfrm>
          <a:prstGeom prst="roundRect">
            <a:avLst>
              <a:gd name="adj" fmla="val 25996"/>
            </a:avLst>
          </a:prstGeom>
          <a:noFill/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3957" y="3581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1684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9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Naming Java Packages /</a:t>
            </a:r>
            <a:br>
              <a:rPr lang="en-US" dirty="0" smtClean="0"/>
            </a:br>
            <a:r>
              <a:rPr lang="en-US" dirty="0" smtClean="0"/>
              <a:t>JS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Packages naming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camelCase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com.apple.quicktime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hibernate.core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IBM.DB2.Data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ibm.db2_data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Tetris.UI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9154" name="Picture 2" descr="http://www.clker.com/cliparts/e/4/3/7/1194985850869704712package_frederic_moser_01.svg.hi.png"/>
          <p:cNvPicPr>
            <a:picLocks noChangeAspect="1" noChangeArrowheads="1"/>
          </p:cNvPicPr>
          <p:nvPr/>
        </p:nvPicPr>
        <p:blipFill>
          <a:blip r:embed="rId2" cstate="print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205" y="1447800"/>
            <a:ext cx="1716759" cy="144780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0300" y="3733800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535" y="5638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Files in C# /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Files with source code should have names matching their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containing a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should be names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Student.cs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student.java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StudentDAO.cs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Constants.java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CryptographyAlgorithms.cs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Program.cs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SourceCode.java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d2.cs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WebApplication1.jsp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Page1.aspx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1" y="3886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54864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9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208"/>
            <a:ext cx="7086600" cy="914400"/>
          </a:xfrm>
        </p:spPr>
        <p:txBody>
          <a:bodyPr/>
          <a:lstStyle/>
          <a:p>
            <a:r>
              <a:rPr lang="en-US" dirty="0" smtClean="0"/>
              <a:t>Why Quality Is Important? 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161314"/>
            <a:ext cx="85344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Now the code is formatted, but is still unclear.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053568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 = 010, i = 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10: w = 5; Console.WriteLine(w);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9: i = 0;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8: Console.WriteLine("8 ");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Console.WriteLine("def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Console.WriteLine("hoho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k = 0; k &lt; i; k++,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Console.WriteLine(k - 'f')) 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Console.WriteLine("loop!");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4084" name="Picture 4" descr="http://www.sfgate.com/c/pictures/2005/08/19/mn_fog001_frl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9162" y="914400"/>
            <a:ext cx="2253838" cy="1501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95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Files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letters and hyphens </a:t>
            </a:r>
            <a:r>
              <a:rPr lang="en-US" dirty="0"/>
              <a:t>for JavaScript file </a:t>
            </a:r>
            <a:r>
              <a:rPr lang="en-US" dirty="0" smtClean="0"/>
              <a:t>names (+ optionally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.min</a:t>
            </a:r>
            <a:r>
              <a:rPr lang="en-US" dirty="0" smtClean="0"/>
              <a:t> + version)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a single library / component in a single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jquery-1.8.2.min.js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widgets.js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kendo.common.min.js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scriptaculous.js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KendoUI.js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jQuery_classes.js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MyAjax.Library.js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jQuery-1.8.2.js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1" y="29718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 for C# and 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en-US" dirty="0" smtClean="0"/>
              <a:t> for JavaScript, PHP and Java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 (C#):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 (JS/PHP/Java):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Prefer the following formats: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[Verb], [Verb] + [Noun],</a:t>
            </a:r>
            <a:br>
              <a:rPr lang="en-US" dirty="0" smtClean="0"/>
            </a:br>
            <a:r>
              <a:rPr lang="en-US" dirty="0" smtClean="0"/>
              <a:t>[Verb] + [Adjective] + [Noun]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LoadSettingsFile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FindNodeByPattern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PrintList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Generator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White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Approximation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MathUtils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53602" name="Picture 2" descr="http://static.flickr.com/172/462175736_b688c0ffcf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24200"/>
            <a:ext cx="1447800" cy="1085850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1879600"/>
            <a:ext cx="762000" cy="7620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864" y="5740401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44069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 smtClean="0"/>
              <a:t>Variable names</a:t>
            </a:r>
          </a:p>
          <a:p>
            <a:pPr lvl="1"/>
            <a:r>
              <a:rPr lang="en-US" dirty="0" smtClean="0"/>
              <a:t>Should be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 smtClean="0"/>
              <a:t>Preferred form: [Noun] or [Adjective] + [Noun]</a:t>
            </a:r>
          </a:p>
          <a:p>
            <a:pPr lvl="1"/>
            <a:r>
              <a:rPr lang="en-US" dirty="0" smtClean="0"/>
              <a:t>Should explain the purpose of the variable</a:t>
            </a:r>
          </a:p>
          <a:p>
            <a:pPr lvl="2"/>
            <a:r>
              <a:rPr lang="en-US" dirty="0" smtClean="0"/>
              <a:t>If you can't find good name for a variable check if it has a single purpose</a:t>
            </a:r>
          </a:p>
          <a:p>
            <a:pPr lvl="2"/>
            <a:r>
              <a:rPr lang="en-US" dirty="0" smtClean="0"/>
              <a:t>Exception: variables with very small scope, e.g. the index variable in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-lines long for-loop</a:t>
            </a:r>
          </a:p>
          <a:p>
            <a:pPr lvl="1"/>
            <a:r>
              <a:rPr lang="en-US" dirty="0" smtClean="0"/>
              <a:t>Names should be consistent in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47458" name="Picture 2" descr="http://www.highlygiftedmagnet.com/Images/mathEqu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71034"/>
            <a:ext cx="2971800" cy="1104900"/>
          </a:xfrm>
          <a:prstGeom prst="roundRect">
            <a:avLst>
              <a:gd name="adj" fmla="val 11494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5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Constants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CAPITAL_LETTERS</a:t>
            </a:r>
            <a:r>
              <a:rPr lang="en-US" sz="3000" dirty="0" smtClean="0"/>
              <a:t>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3000" noProof="1" smtClean="0"/>
              <a:t/>
            </a:r>
            <a:br>
              <a:rPr lang="en-US" sz="3000" noProof="1" smtClean="0"/>
            </a:br>
            <a:r>
              <a:rPr lang="en-US" sz="3000" dirty="0" smtClean="0"/>
              <a:t>for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3000" dirty="0" smtClean="0"/>
              <a:t> fields and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3000" dirty="0" smtClean="0"/>
              <a:t>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000" dirty="0" smtClean="0"/>
              <a:t>Use meaningful names that describe their value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Incorrect examples: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3270545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READ_BUFFER_SIZE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PageSize DefaultPageSize = PageSize.A4;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FONT_SIZE_IN_POINTS = 16;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4979707"/>
            <a:ext cx="79629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MAX = 512; // Max what? Apples or Oranges?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BUF256 = 256; // What about BUF256 = 1024?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string GREATER = "&amp;gt;"; // GREATER_HTML_ENTITY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FONT_SIZE = 16; // 16pt or 16px?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PageSize PAGE = PageSize.A4; // Maybe PAGE_SIZE?</a:t>
            </a:r>
            <a:endParaRPr lang="en-US" sz="18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841" y="835821"/>
            <a:ext cx="570719" cy="525492"/>
          </a:xfrm>
          <a:prstGeom prst="rect">
            <a:avLst/>
          </a:prstGeom>
          <a:noFill/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1" y="2889545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0333" y="4732865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8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Naming Constants in</a:t>
            </a:r>
            <a:br>
              <a:rPr lang="en-US" dirty="0" smtClean="0"/>
            </a:br>
            <a:r>
              <a:rPr lang="en-US" dirty="0" smtClean="0"/>
              <a:t>JavaScript, Java, PHP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Use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CAPITAL_LETTERS</a:t>
            </a:r>
            <a:r>
              <a:rPr lang="en-US" sz="3000" dirty="0" smtClean="0"/>
              <a:t> for JavaScript /</a:t>
            </a:r>
            <a:br>
              <a:rPr lang="en-US" sz="3000" dirty="0" smtClean="0"/>
            </a:br>
            <a:r>
              <a:rPr lang="en-US" sz="3000" dirty="0" smtClean="0"/>
              <a:t>Java / PHP / C++ constants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Use meaningful names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Constants should describe their value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Examples: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sz="3000" dirty="0" smtClean="0"/>
              <a:t>Incorrect examples: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3870371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READ_BUFFER_SIZE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PageSize DEFAULT_PAGE_SIZE = PageSize.A4;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FONT_SIZE_IN_POINTS = 16;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5521370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NAME = "BMW"; // What name? Car name?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BufSize = 256; // Use CAPITALS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font_size_pixels = 16; // CAPITALS</a:t>
            </a: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18670"/>
            <a:ext cx="1443739" cy="1329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50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quality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Does the software behave correctly?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Are the produced results correct?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Does the software run</a:t>
            </a:r>
            <a:r>
              <a:rPr lang="bg-BG" dirty="0" smtClean="0"/>
              <a:t> </a:t>
            </a:r>
            <a:r>
              <a:rPr lang="en-US" dirty="0" smtClean="0"/>
              <a:t>fast?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software UI easy-to-use?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secure enough?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quality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easy to read and understand?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well structured?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easy to modify?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73058" name="Picture 2" descr="http://www.matrix-machine.com/data_images/external_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447800"/>
            <a:ext cx="1600200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3060" name="Picture 4" descr="http://findbiologydegrees.com/biology-img/microbiology.jpg"/>
          <p:cNvPicPr>
            <a:picLocks noChangeAspect="1" noChangeArrowheads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6168" y="5334000"/>
            <a:ext cx="1716832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84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programming code: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Easy to read and understand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modify and maintain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 behavior in all cases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Well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architectured and designed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documented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Self-documenting code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formatted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72034" name="Picture 2" descr="http://www.jfpconsulting.co.uk/Images/Quality_contro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6323" y="2133601"/>
            <a:ext cx="2350477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2038" name="Picture 6" descr="http://supercomm.bdmetrics.com/ProductLogo.ashx?id=377136&amp;refresh=40612377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7192" y="4724400"/>
            <a:ext cx="220980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92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programming code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Strong cohesion at all levels: modules, classes, methods, etc.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Single unit is responsible for single task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Loose coupling between modules, classes, methods, etc.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Units are independent one of another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formatting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 for classes, methods, variables,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Self-documenting code style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Code Conventions</a:t>
            </a:r>
          </a:p>
        </p:txBody>
      </p:sp>
      <p:pic>
        <p:nvPicPr>
          <p:cNvPr id="2050" name="Picture 2" descr="User Fil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lder document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3636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gt, softwar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3433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conventions</a:t>
            </a:r>
            <a:r>
              <a:rPr lang="en-US" sz="2800" dirty="0" smtClean="0"/>
              <a:t> are formal guidelines about the style of the source code: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Code formatting conventions</a:t>
            </a:r>
          </a:p>
          <a:p>
            <a:pPr lvl="2">
              <a:lnSpc>
                <a:spcPct val="110000"/>
              </a:lnSpc>
            </a:pPr>
            <a:r>
              <a:rPr lang="en-US" sz="2600" dirty="0" smtClean="0"/>
              <a:t>Indentation, whitespace, etc.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Naming conventions</a:t>
            </a:r>
          </a:p>
          <a:p>
            <a:pPr lvl="2">
              <a:lnSpc>
                <a:spcPct val="110000"/>
              </a:lnSpc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600" dirty="0" smtClean="0"/>
              <a:t> or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en-US" sz="2600" dirty="0" smtClean="0"/>
              <a:t>, prefixes, suffixes, etc.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Best practices</a:t>
            </a:r>
          </a:p>
          <a:p>
            <a:pPr lvl="2">
              <a:lnSpc>
                <a:spcPct val="110000"/>
              </a:lnSpc>
            </a:pPr>
            <a:r>
              <a:rPr lang="en-US" sz="2600" dirty="0" smtClean="0"/>
              <a:t>Classes, interfaces, enumerations, structures, inheritance, exceptions, properties, events, constructors, fields, operators, etc.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 descr="http://www.chairmanking.com/wp-content/uploads/2009/08/platinum-300x23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3738" y="1676400"/>
            <a:ext cx="2486862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52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Microsoft has official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code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Design Guidelines for Developing Class Libraries: </a:t>
            </a:r>
            <a:r>
              <a:rPr lang="en-US" sz="2500" dirty="0" smtClean="0">
                <a:hlinkClick r:id="rId2"/>
              </a:rPr>
              <a:t>http://msdn.microsoft.com/en-us/library/ms229042.aspx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Semi-official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code conventions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javascript.crockford.com/code.html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://google-styleguide.googlecode.com/svn/trunk/javascriptguide.xml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Large organization follow strict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Code conventions can vary in different teams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High-quality code goes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beyond code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Software quality is a way of thinking!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2346</TotalTime>
  <Words>1786</Words>
  <Application>Microsoft Office PowerPoint</Application>
  <PresentationFormat>On-screen Show (4:3)</PresentationFormat>
  <Paragraphs>328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Wingdings 2</vt:lpstr>
      <vt:lpstr>Telerik Academy theme</vt:lpstr>
      <vt:lpstr>What Is High-Quality Programming Code?</vt:lpstr>
      <vt:lpstr>Why Quality Is Important?</vt:lpstr>
      <vt:lpstr>Why Quality Is Important? (2)</vt:lpstr>
      <vt:lpstr>Software Quality</vt:lpstr>
      <vt:lpstr>What is High-Quality Programming Code?</vt:lpstr>
      <vt:lpstr>What is High-Quality Programming Code? (2)</vt:lpstr>
      <vt:lpstr>Code Conventions</vt:lpstr>
      <vt:lpstr>Code Conventions</vt:lpstr>
      <vt:lpstr>Code Conventions (2)</vt:lpstr>
      <vt:lpstr>Code Quality: Characteristics</vt:lpstr>
      <vt:lpstr>Key Characteristics of High-Quality Code</vt:lpstr>
      <vt:lpstr>Key Characteristics of High-Quality Code (2)</vt:lpstr>
      <vt:lpstr>Key Characteristics of High-Quality Code (3)</vt:lpstr>
      <vt:lpstr>Key Characteristics of High-Quality Code (4)</vt:lpstr>
      <vt:lpstr>Key Characteristics of High-Quality Code (5)</vt:lpstr>
      <vt:lpstr>Key Characteristics of High-Quality Code (6)</vt:lpstr>
      <vt:lpstr>Code Formatting</vt:lpstr>
      <vt:lpstr>Why Code Needs Formatting?</vt:lpstr>
      <vt:lpstr>Code Formatting Fundamentals</vt:lpstr>
      <vt:lpstr>Formatting Blocks in C#</vt:lpstr>
      <vt:lpstr>Formatting Blocks in JavaScript</vt:lpstr>
      <vt:lpstr>Automated Tools</vt:lpstr>
      <vt:lpstr>General Naming Guidelines</vt:lpstr>
      <vt:lpstr>General Naming Guidelines</vt:lpstr>
      <vt:lpstr>Use Meaningful Names</vt:lpstr>
      <vt:lpstr>Naming Classes and Types</vt:lpstr>
      <vt:lpstr>Naming Namespaces in C#</vt:lpstr>
      <vt:lpstr>Naming Java Packages / JS Namespaces</vt:lpstr>
      <vt:lpstr>Naming Files in C# / Java</vt:lpstr>
      <vt:lpstr>Naming Files in JavaScript</vt:lpstr>
      <vt:lpstr>Naming Methods</vt:lpstr>
      <vt:lpstr>Naming Variables</vt:lpstr>
      <vt:lpstr>Naming Constants in C#</vt:lpstr>
      <vt:lpstr>Naming Constants in JavaScript, Java, PHP and C++</vt:lpstr>
      <vt:lpstr>PowerPoint Presentation</vt:lpstr>
    </vt:vector>
  </TitlesOfParts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Quality Programming Code</dc:title>
  <dc:subject>High Quality Programming Code</dc:subject>
  <dc:creator>Lionel Nguyen</dc:creator>
  <cp:lastModifiedBy>Huy Trong Nguyen</cp:lastModifiedBy>
  <cp:revision>504</cp:revision>
  <dcterms:created xsi:type="dcterms:W3CDTF">2007-12-08T16:03:35Z</dcterms:created>
  <dcterms:modified xsi:type="dcterms:W3CDTF">2015-08-12T14:24:37Z</dcterms:modified>
</cp:coreProperties>
</file>