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6"/>
  </p:notesMasterIdLst>
  <p:handoutMasterIdLst>
    <p:handoutMasterId r:id="rId47"/>
  </p:handoutMasterIdLst>
  <p:sldIdLst>
    <p:sldId id="724" r:id="rId2"/>
    <p:sldId id="774" r:id="rId3"/>
    <p:sldId id="775" r:id="rId4"/>
    <p:sldId id="776" r:id="rId5"/>
    <p:sldId id="777" r:id="rId6"/>
    <p:sldId id="778" r:id="rId7"/>
    <p:sldId id="779" r:id="rId8"/>
    <p:sldId id="780" r:id="rId9"/>
    <p:sldId id="781" r:id="rId10"/>
    <p:sldId id="782" r:id="rId11"/>
    <p:sldId id="783" r:id="rId12"/>
    <p:sldId id="784" r:id="rId13"/>
    <p:sldId id="785" r:id="rId14"/>
    <p:sldId id="786" r:id="rId15"/>
    <p:sldId id="787" r:id="rId16"/>
    <p:sldId id="788" r:id="rId17"/>
    <p:sldId id="789" r:id="rId18"/>
    <p:sldId id="790" r:id="rId19"/>
    <p:sldId id="793" r:id="rId20"/>
    <p:sldId id="791" r:id="rId21"/>
    <p:sldId id="792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802" r:id="rId31"/>
    <p:sldId id="803" r:id="rId32"/>
    <p:sldId id="736" r:id="rId33"/>
    <p:sldId id="737" r:id="rId34"/>
    <p:sldId id="738" r:id="rId35"/>
    <p:sldId id="739" r:id="rId36"/>
    <p:sldId id="740" r:id="rId37"/>
    <p:sldId id="804" r:id="rId38"/>
    <p:sldId id="744" r:id="rId39"/>
    <p:sldId id="756" r:id="rId40"/>
    <p:sldId id="758" r:id="rId41"/>
    <p:sldId id="806" r:id="rId42"/>
    <p:sldId id="805" r:id="rId43"/>
    <p:sldId id="766" r:id="rId44"/>
    <p:sldId id="67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3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7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1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573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590800"/>
            <a:ext cx="2895600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65538" name="Picture 2" descr="http://www.dwelle.de/image/0,,2615891_1,0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87989">
            <a:off x="4899064" y="3566257"/>
            <a:ext cx="3385304" cy="2495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psychologytoday.com/files/u45/race_star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63939">
            <a:off x="927168" y="2949920"/>
            <a:ext cx="2192450" cy="3102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450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We can initialize the variable at its declaration: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038600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540514"/>
            <a:ext cx="7772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341266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38624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Initialization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Pay special attention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0"/>
            <a:ext cx="7848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4646454"/>
            <a:ext cx="3429000" cy="839946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2000" b="1" i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2977738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Other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Compilers usually issues warnings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variables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enumeration instead: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429000"/>
            <a:ext cx="7696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9244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4380" y="54646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4691" y="3172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Retuning Result from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Improved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607689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547939"/>
            <a:ext cx="7696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3500250"/>
            <a:ext cx="2667000" cy="896699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91000" y="4967099"/>
            <a:ext cx="4648200" cy="896699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37427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programmers resist </a:t>
            </a:r>
            <a:r>
              <a:rPr lang="en-US" smtClean="0"/>
              <a:t>to follow</a:t>
            </a:r>
            <a:br>
              <a:rPr lang="en-US" smtClean="0"/>
            </a:br>
            <a:r>
              <a:rPr lang="en-US" smtClean="0"/>
              <a:t>standards </a:t>
            </a:r>
            <a:r>
              <a:rPr lang="en-US" dirty="0" smtClean="0"/>
              <a:t>and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why?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project will be long-lived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Language-Specific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Constants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 smtClean="0"/>
              <a:t> separated by underscores (sometimes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underscore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Hungarian</a:t>
            </a:r>
            <a:r>
              <a:rPr lang="bg-BG" dirty="0" smtClean="0"/>
              <a:t> </a:t>
            </a:r>
            <a:r>
              <a:rPr lang="en-US" dirty="0" smtClean="0"/>
              <a:t>notation </a:t>
            </a:r>
            <a:r>
              <a:rPr lang="bg-BG" dirty="0" smtClean="0"/>
              <a:t>– </a:t>
            </a:r>
            <a:r>
              <a:rPr lang="en-US" dirty="0" smtClean="0"/>
              <a:t>not used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Semantic prefixes</a:t>
            </a:r>
            <a:r>
              <a:rPr lang="bg-BG" dirty="0" smtClean="0"/>
              <a:t> (</a:t>
            </a:r>
            <a:r>
              <a:rPr lang="en-US" dirty="0" smtClean="0"/>
              <a:t>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 not miss letters to make name shorter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bbreviate</a:t>
            </a:r>
            <a:r>
              <a:rPr lang="en-US" dirty="0" smtClean="0"/>
              <a:t> names in consistent way throughout the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Create names</a:t>
            </a:r>
            <a:r>
              <a:rPr lang="bg-BG" dirty="0" smtClean="0"/>
              <a:t>, </a:t>
            </a:r>
            <a:r>
              <a:rPr lang="en-US" dirty="0" smtClean="0"/>
              <a:t>which can be pronounced</a:t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dirty="0" smtClean="0"/>
              <a:t>not like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combinations</a:t>
            </a:r>
            <a:r>
              <a:rPr lang="bg-BG" dirty="0" smtClean="0"/>
              <a:t>, </a:t>
            </a:r>
            <a:r>
              <a:rPr lang="en-US" dirty="0" smtClean="0"/>
              <a:t>which form another word or different meaning</a:t>
            </a:r>
            <a:r>
              <a:rPr lang="bg-BG" dirty="0" smtClean="0"/>
              <a:t> </a:t>
            </a:r>
            <a:r>
              <a:rPr lang="en-US" dirty="0" smtClean="0"/>
              <a:t>(ex</a:t>
            </a:r>
            <a:r>
              <a:rPr lang="bg-BG" dirty="0" smtClean="0"/>
              <a:t>.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4724400" cy="1219200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US" dirty="0" smtClean="0"/>
              <a:t>Using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4265084" cy="5334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53254" name="Picture 6" descr="http://www.oasp.ac.uk/summerprogram/uploads/images/math%20formula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81700" y="609600"/>
            <a:ext cx="2857500" cy="5781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6" name="Picture 8" descr="http://www.mindbites.com/images/cat-32.jpg?1258047478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447800" y="3657600"/>
            <a:ext cx="3505200" cy="2628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76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documents and 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 smtClean="0"/>
              <a:t>At a higher level compared to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</a:p>
          <a:p>
            <a:pPr lvl="1"/>
            <a:r>
              <a:rPr lang="en-US" dirty="0" smtClean="0"/>
              <a:t>Lower-level – explains a class,</a:t>
            </a:r>
            <a:br>
              <a:rPr lang="en-US" dirty="0" smtClean="0"/>
            </a:br>
            <a:r>
              <a:rPr lang="en-US" dirty="0" smtClean="0"/>
              <a:t>method or a piece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539343"/>
            <a:ext cx="1937657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Complex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use complex expressions in the code!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Complex expressions are evil because: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hard to read and understand, hard to debug, hard to modify and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193195"/>
            <a:ext cx="82296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i&lt;xCoords.length; i++)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j=0; j&lt;yCoords.length; j++)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matrix[xCoords[findMax(i)+1]][yCoords[findMin(j)-1]] *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matrix[yCoords[findMax(j)+1]][xCoords[findMin(i)-1]];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52257" y="1492846"/>
            <a:ext cx="4419600" cy="737791"/>
          </a:xfrm>
          <a:prstGeom prst="wedgeRoundRectCallout">
            <a:avLst>
              <a:gd name="adj1" fmla="val 277"/>
              <a:gd name="adj2" fmla="val 184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shall we do if we get at this line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67000" y="4147741"/>
            <a:ext cx="5867400" cy="737791"/>
          </a:xfrm>
          <a:prstGeom prst="wedgeRoundRectCallout">
            <a:avLst>
              <a:gd name="adj1" fmla="val -35815"/>
              <a:gd name="adj2" fmla="val -756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There are 10 potential sources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 this expression!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232767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Simplifying Complex Expressions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145682"/>
            <a:ext cx="8077200" cy="5178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maxStartIndex = findMax(i)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minStartIndex = findMin(i)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minXcoord = xCoords[minStartIndex];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maxXcoord = xCoords[maxStartIndex];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minYcoord = yCoords[minStartIndex];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maxYcoord = yCoords[maxStartIndex];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newValue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matrix[maxXcoord][minYcoord] 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matrix[maxYcoord][minXcoord];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matrix[i][j] = newValue;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6" name="Picture 2" descr="http://connectandwork.net/shared/themes/default/images/images/dialogs/ok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96" b="8696"/>
          <a:stretch/>
        </p:blipFill>
        <p:spPr bwMode="auto">
          <a:xfrm>
            <a:off x="6734300" y="4724400"/>
            <a:ext cx="1752600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5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Using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7000"/>
            <a:ext cx="7429500" cy="533400"/>
          </a:xfrm>
        </p:spPr>
        <p:txBody>
          <a:bodyPr/>
          <a:lstStyle/>
          <a:p>
            <a:r>
              <a:rPr lang="en-US" dirty="0" smtClean="0"/>
              <a:t>When and How to Use Constants?</a:t>
            </a:r>
            <a:endParaRPr lang="en-US" dirty="0"/>
          </a:p>
        </p:txBody>
      </p:sp>
      <p:pic>
        <p:nvPicPr>
          <p:cNvPr id="50178" name="Picture 2" descr="http://plus.maths.org/issue49/features/wilson/pi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4038600"/>
            <a:ext cx="2535171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  <p:pic>
        <p:nvPicPr>
          <p:cNvPr id="50182" name="Picture 6" descr="http://user.chollian.net/~badang25/bmk/bmk52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0" y="4038600"/>
            <a:ext cx="4656667" cy="1905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10866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 Magic Numbers and Strings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Magic numbers / values are all literals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Example: what the number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means?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2747929"/>
            <a:ext cx="1295400" cy="1290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96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3850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624140"/>
            <a:ext cx="76962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313" y="1779699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251" y="4157981"/>
            <a:ext cx="633349" cy="6333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Simulated by variables / fields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CONFIG.DEFAULT_WIDTH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("gameField").style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backgroundColor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4070" y="2438400"/>
            <a:ext cx="752730" cy="75273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Structures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87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153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344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203100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2058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first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4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structure</a:t>
            </a:r>
          </a:p>
          <a:p>
            <a:pPr lvl="1"/>
            <a:r>
              <a:rPr lang="en-US" dirty="0" smtClean="0"/>
              <a:t>Straight-forward, easy-to-read and easily understandable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10811"/>
          <a:stretch/>
        </p:blipFill>
        <p:spPr bwMode="auto">
          <a:xfrm>
            <a:off x="5791200" y="3276599"/>
            <a:ext cx="28194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6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64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 smtClean="0"/>
              <a:t>Use object-oriented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028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1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 smtClean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val="16106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77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936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0292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20277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</a:t>
            </a:r>
            <a:br>
              <a:rPr lang="en-US" dirty="0" smtClean="0"/>
            </a:br>
            <a:r>
              <a:rPr lang="en-US" dirty="0" smtClean="0"/>
              <a:t>One Must First Understand Recursion</a:t>
            </a:r>
            <a:endParaRPr lang="en-US" dirty="0"/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85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438400"/>
            <a:ext cx="426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438400"/>
            <a:ext cx="426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== null)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2672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42672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05250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73362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not </a:t>
            </a:r>
            <a:r>
              <a:rPr lang="en-US" dirty="0"/>
              <a:t>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9403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1225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noProof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4284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2760</TotalTime>
  <Words>2609</Words>
  <Application>Microsoft Office PowerPoint</Application>
  <PresentationFormat>On-screen Show (4:3)</PresentationFormat>
  <Paragraphs>589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Cambria</vt:lpstr>
      <vt:lpstr>Consolas</vt:lpstr>
      <vt:lpstr>Corbel</vt:lpstr>
      <vt:lpstr>Wingdings 2</vt:lpstr>
      <vt:lpstr>Telerik Academy theme</vt:lpstr>
      <vt:lpstr>Control Flow, Conditional Statements and Loops</vt:lpstr>
      <vt:lpstr>What is Project Documentation?</vt:lpstr>
      <vt:lpstr>Programming Style</vt:lpstr>
      <vt:lpstr>Good Programming Style – Example</vt:lpstr>
      <vt:lpstr>Self-Documenting Code</vt:lpstr>
      <vt:lpstr>Effective Comments</vt:lpstr>
      <vt:lpstr>C# XML Documentation</vt:lpstr>
      <vt:lpstr>XML Documentation Tags</vt:lpstr>
      <vt:lpstr>XML Documentation Tags (2)</vt:lpstr>
      <vt:lpstr>Principles for Initialization</vt:lpstr>
      <vt:lpstr>Variable Initialization</vt:lpstr>
      <vt:lpstr>Variable Initialization (2)</vt:lpstr>
      <vt:lpstr>Variables – Other Suggestions</vt:lpstr>
      <vt:lpstr>Retuning Result from a Method</vt:lpstr>
      <vt:lpstr>Naming Convention</vt:lpstr>
      <vt:lpstr>Naming Convention (2)</vt:lpstr>
      <vt:lpstr>Language-Specific Conventions</vt:lpstr>
      <vt:lpstr>Standard Prefixes</vt:lpstr>
      <vt:lpstr>Using Expressions</vt:lpstr>
      <vt:lpstr>Avoid Complex Expressions</vt:lpstr>
      <vt:lpstr>Simplifying Complex Expressions</vt:lpstr>
      <vt:lpstr>Using Constants</vt:lpstr>
      <vt:lpstr>Avoid Magic Numbers and Strings</vt:lpstr>
      <vt:lpstr>Constants in C#</vt:lpstr>
      <vt:lpstr>Constants in JavaScript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Boolean Expression Evaluation</vt:lpstr>
      <vt:lpstr>Numeric Expressions as Operands</vt:lpstr>
      <vt:lpstr>Using Loops</vt:lpstr>
      <vt:lpstr>Loops: Best Practices</vt:lpstr>
      <vt:lpstr>Loops: Best Practices (2)</vt:lpstr>
      <vt:lpstr>Other Control Flow Structures</vt:lpstr>
      <vt:lpstr>The return Statement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545</cp:revision>
  <dcterms:created xsi:type="dcterms:W3CDTF">2007-12-08T16:03:35Z</dcterms:created>
  <dcterms:modified xsi:type="dcterms:W3CDTF">2015-08-13T13:06:56Z</dcterms:modified>
</cp:coreProperties>
</file>