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59"/>
  </p:notesMasterIdLst>
  <p:handoutMasterIdLst>
    <p:handoutMasterId r:id="rId60"/>
  </p:handoutMasterIdLst>
  <p:sldIdLst>
    <p:sldId id="810" r:id="rId2"/>
    <p:sldId id="866" r:id="rId3"/>
    <p:sldId id="867" r:id="rId4"/>
    <p:sldId id="868" r:id="rId5"/>
    <p:sldId id="876" r:id="rId6"/>
    <p:sldId id="877" r:id="rId7"/>
    <p:sldId id="875" r:id="rId8"/>
    <p:sldId id="869" r:id="rId9"/>
    <p:sldId id="871" r:id="rId10"/>
    <p:sldId id="870" r:id="rId11"/>
    <p:sldId id="872" r:id="rId12"/>
    <p:sldId id="878" r:id="rId13"/>
    <p:sldId id="879" r:id="rId14"/>
    <p:sldId id="880" r:id="rId15"/>
    <p:sldId id="881" r:id="rId16"/>
    <p:sldId id="882" r:id="rId17"/>
    <p:sldId id="827" r:id="rId18"/>
    <p:sldId id="883" r:id="rId19"/>
    <p:sldId id="884" r:id="rId20"/>
    <p:sldId id="836" r:id="rId21"/>
    <p:sldId id="839" r:id="rId22"/>
    <p:sldId id="885" r:id="rId23"/>
    <p:sldId id="886" r:id="rId24"/>
    <p:sldId id="887" r:id="rId25"/>
    <p:sldId id="888" r:id="rId26"/>
    <p:sldId id="889" r:id="rId27"/>
    <p:sldId id="890" r:id="rId28"/>
    <p:sldId id="891" r:id="rId29"/>
    <p:sldId id="892" r:id="rId30"/>
    <p:sldId id="893" r:id="rId31"/>
    <p:sldId id="894" r:id="rId32"/>
    <p:sldId id="895" r:id="rId33"/>
    <p:sldId id="896" r:id="rId34"/>
    <p:sldId id="897" r:id="rId35"/>
    <p:sldId id="898" r:id="rId36"/>
    <p:sldId id="899" r:id="rId37"/>
    <p:sldId id="900" r:id="rId38"/>
    <p:sldId id="901" r:id="rId39"/>
    <p:sldId id="902" r:id="rId40"/>
    <p:sldId id="903" r:id="rId41"/>
    <p:sldId id="904" r:id="rId42"/>
    <p:sldId id="905" r:id="rId43"/>
    <p:sldId id="906" r:id="rId44"/>
    <p:sldId id="907" r:id="rId45"/>
    <p:sldId id="908" r:id="rId46"/>
    <p:sldId id="909" r:id="rId47"/>
    <p:sldId id="910" r:id="rId48"/>
    <p:sldId id="911" r:id="rId49"/>
    <p:sldId id="912" r:id="rId50"/>
    <p:sldId id="913" r:id="rId51"/>
    <p:sldId id="914" r:id="rId52"/>
    <p:sldId id="915" r:id="rId53"/>
    <p:sldId id="916" r:id="rId54"/>
    <p:sldId id="917" r:id="rId55"/>
    <p:sldId id="918" r:id="rId56"/>
    <p:sldId id="919" r:id="rId57"/>
    <p:sldId id="673" r:id="rId5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3" autoAdjust="0"/>
    <p:restoredTop sz="97633" autoAdjust="0"/>
  </p:normalViewPr>
  <p:slideViewPr>
    <p:cSldViewPr>
      <p:cViewPr varScale="1">
        <p:scale>
          <a:sx n="74" d="100"/>
          <a:sy n="74" d="100"/>
        </p:scale>
        <p:origin x="11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8/13/2015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20DFF-BB92-4114-9F67-FA76F92D8BE7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8049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25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599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56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12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6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9338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53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5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40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405321" y="6299520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noFill/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noFill/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781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832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12" Type="http://schemas.openxmlformats.org/officeDocument/2006/relationships/image" Target="../media/image28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jpeg"/><Relationship Id="rId10" Type="http://schemas.openxmlformats.org/officeDocument/2006/relationships/image" Target="../media/image26.jpeg"/><Relationship Id="rId4" Type="http://schemas.openxmlformats.org/officeDocument/2006/relationships/image" Target="../media/image21.gif"/><Relationship Id="rId9" Type="http://schemas.openxmlformats.org/officeDocument/2006/relationships/image" Target="../media/image25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gif"/><Relationship Id="rId4" Type="http://schemas.openxmlformats.org/officeDocument/2006/relationships/image" Target="../media/image43.gi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High-Quality Classes</a:t>
            </a:r>
            <a:br>
              <a:rPr lang="en-US" dirty="0" smtClean="0"/>
            </a:br>
            <a:r>
              <a:rPr lang="en-US" dirty="0" smtClean="0"/>
              <a:t>and Class Hierarchies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Best Practices in the Object-Oriented Design</a:t>
            </a:r>
            <a:endParaRPr lang="en-US" dirty="0"/>
          </a:p>
        </p:txBody>
      </p:sp>
      <p:pic>
        <p:nvPicPr>
          <p:cNvPr id="9" name="Picture 2" descr="http://www.highrely.com/assets/Software_Test_We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2944" y="4589812"/>
            <a:ext cx="3751327" cy="1810987"/>
          </a:xfrm>
          <a:prstGeom prst="roundRect">
            <a:avLst>
              <a:gd name="adj" fmla="val 1480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accent5">
                <a:lumMod val="20000"/>
                <a:lumOff val="80000"/>
                <a:alpha val="25000"/>
              </a:schemeClr>
            </a:solidFill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21720">
            <a:off x="4267200" y="4249511"/>
            <a:ext cx="1476780" cy="161103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4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 coupling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Minimal dependences of the method on the other parts of the source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Minimal dependences on the class members or external classes and their members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side effects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the coupling is loose, we can easily reuse a method or group of methods in a new project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Tight coupling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spaghetti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9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 and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Reducing coupling with OOP techniques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</a:t>
            </a:r>
            <a:r>
              <a:rPr lang="en-US" dirty="0" smtClean="0">
                <a:sym typeface="Wingdings" pitchFamily="2" charset="2"/>
              </a:rPr>
              <a:t>efine a public interface and hide the implementation details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</a:t>
            </a:r>
            <a:r>
              <a:rPr lang="en-US" dirty="0" smtClean="0">
                <a:sym typeface="Wingdings" pitchFamily="2" charset="2"/>
              </a:rPr>
              <a:t>ake methods and fields private unless they are definitely needed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Define new members as private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Increase visibility as soon as this is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2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C# and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</a:t>
            </a:r>
            <a:r>
              <a:rPr lang="en-US" dirty="0" smtClean="0"/>
              <a:t> all </a:t>
            </a:r>
            <a:r>
              <a:rPr lang="en-US" dirty="0"/>
              <a:t>class members are </a:t>
            </a:r>
            <a:r>
              <a:rPr lang="en-US" dirty="0" smtClean="0"/>
              <a:t>inherited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Fields</a:t>
            </a:r>
            <a:r>
              <a:rPr lang="en-US" dirty="0"/>
              <a:t>, methods, properties, etc.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Structures cannot </a:t>
            </a:r>
            <a:r>
              <a:rPr lang="en-US" dirty="0"/>
              <a:t>be </a:t>
            </a:r>
            <a:r>
              <a:rPr lang="en-US" dirty="0" smtClean="0"/>
              <a:t>inherited, only classes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No multiple inheritance is supported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Only multiple interface implementations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JS </a:t>
            </a:r>
            <a:r>
              <a:rPr lang="en-US" dirty="0" smtClean="0"/>
              <a:t>inheritance is supported indirectly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Several ways to implement inheritance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Multiple inheritance is not supported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are no interfaces (JS is typeless language)</a:t>
            </a:r>
          </a:p>
          <a:p>
            <a:pPr lvl="1">
              <a:lnSpc>
                <a:spcPct val="100000"/>
              </a:lnSpc>
            </a:pPr>
            <a:endParaRPr lang="bg-B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7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in C# and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C# polymorphism is implemented through: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Virtual methods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dirty="0" smtClean="0"/>
              <a:t>)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Abstract methods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Interfaces methods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C#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dirty="0" smtClean="0"/>
              <a:t> overrides a virtual method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In JavaScript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methods are virtual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child class can just "override" any method from any object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are no interfaces (JS is typeless language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1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150" y="4114800"/>
            <a:ext cx="8229600" cy="685800"/>
          </a:xfrm>
        </p:spPr>
        <p:txBody>
          <a:bodyPr/>
          <a:lstStyle/>
          <a:p>
            <a:r>
              <a:rPr lang="en-US" dirty="0" smtClean="0"/>
              <a:t>High-Quality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953000"/>
            <a:ext cx="7429500" cy="990600"/>
          </a:xfrm>
        </p:spPr>
        <p:txBody>
          <a:bodyPr/>
          <a:lstStyle/>
          <a:p>
            <a:r>
              <a:rPr lang="en-US" dirty="0" smtClean="0"/>
              <a:t>How to Design High-Quality Classes? Abstraction, Cohesion and Coupling</a:t>
            </a:r>
            <a:endParaRPr lang="en-US" dirty="0"/>
          </a:p>
        </p:txBody>
      </p:sp>
      <p:pic>
        <p:nvPicPr>
          <p:cNvPr id="115714" name="Picture 2" descr="http://huddledmasses.org/wordpress/wp-content/uploads/2008/08/trackerclassdiagram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276600" y="1084616"/>
            <a:ext cx="2514600" cy="26491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4317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Abstraction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153954"/>
            <a:ext cx="79248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Font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SizeInPoints { get; set;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FontStyle Style { get; set;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name, float sizeInPoints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FontStyle style)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0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this.Name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name;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this.SizeInPoints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sizeInPoints;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this.Style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style;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DrawString(DrawingSurface surface, 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str, int x, int y) { </a:t>
            </a:r>
            <a:r>
              <a:rPr lang="bg-BG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MeasureString(string str) { </a:t>
            </a:r>
            <a:r>
              <a:rPr lang="bg-BG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4800" y="1153954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1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Abstraction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066800"/>
            <a:ext cx="8229600" cy="5151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Program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title;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size;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Color color;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InitializeCommandStack();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PushCommand(Command command);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Command PopCommand();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ShutdownCommandStack();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InitializeReportFormatting();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FormatReport(Report report);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PrintReport(Report report);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InitializeGlobalData();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ShutdownGlobalData();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351317" y="1231907"/>
            <a:ext cx="3581400" cy="1379101"/>
          </a:xfrm>
          <a:prstGeom prst="wedgeRoundRectCallout">
            <a:avLst>
              <a:gd name="adj1" fmla="val -73628"/>
              <a:gd name="adj2" fmla="val -4440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Does this class really represents a "program"? Is this name good?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341423" y="4968336"/>
            <a:ext cx="2362200" cy="1379101"/>
          </a:xfrm>
          <a:prstGeom prst="wedgeRoundRectCallout">
            <a:avLst>
              <a:gd name="adj1" fmla="val -69981"/>
              <a:gd name="adj2" fmla="val -305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Does this class really have a single purpose?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5691" y="84307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43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Encapsulation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Minimize visibility of classes and members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 C# start from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dirty="0" smtClean="0"/>
              <a:t> and move to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dirty="0" smtClean="0"/>
              <a:t> if required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Classes should hide their implementation details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 principle called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encapsulation</a:t>
            </a:r>
            <a:r>
              <a:rPr lang="en-US" sz="2800" dirty="0" smtClean="0"/>
              <a:t> in OOP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Anything which is not part of the class interface should be declared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Classes with good encapsulated classes are: less complex, easier to maintain, more loosely coupled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Classes should keep their state clean </a:t>
            </a:r>
            <a:r>
              <a:rPr lang="en-US" sz="3000" dirty="0" smtClean="0">
                <a:sym typeface="Wingdings" panose="05000000000000000000" pitchFamily="2" charset="2"/>
              </a:rPr>
              <a:t> throw an exception if invalid data is being assigned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6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and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Keep the number of methods in a class as small as possible </a:t>
            </a:r>
            <a:r>
              <a:rPr lang="en-US" dirty="0" smtClean="0">
                <a:sym typeface="Wingdings" pitchFamily="2" charset="2"/>
              </a:rPr>
              <a:t> reduce complexity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Minimize direct methods calls to other classes</a:t>
            </a:r>
            <a:endParaRPr lang="en-US" dirty="0" smtClean="0"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Minimize indirect methods calls to other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Less external method calls == less coupling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Also known as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fan-out</a:t>
            </a:r>
            <a:r>
              <a:rPr lang="en-US" dirty="0"/>
              <a:t>"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Minimize the extent to which a class collaborates with other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Reduce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coupling</a:t>
            </a:r>
            <a:r>
              <a:rPr lang="en-US" dirty="0" smtClean="0">
                <a:sym typeface="Wingdings" pitchFamily="2" charset="2"/>
              </a:rPr>
              <a:t> between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6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Initialize all member data in all constructors, if possible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Uninitialized data is error prone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Partially initialized data is even more evil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 assign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 smtClean="0"/>
              <a:t> in class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smtClean="0"/>
              <a:t> but leave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dirty="0" smtClean="0"/>
              <a:t> empty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Initialize data members in the same order in which they are declared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Prefer deep copies to shallow copies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ICloneable</a:t>
            </a:r>
            <a:r>
              <a:rPr lang="en-US" dirty="0" smtClean="0"/>
              <a:t> should make deep copy)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3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  <a:r>
              <a:rPr lang="en-US" dirty="0" smtClean="0"/>
              <a:t> (functions, routines) are important in software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Reduce complexity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Divide and conquer: complex problems are split into composition of several simple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Improve code readability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Small methods with good method names make the code self-documenting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Avoid duplicating code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Duplicating code is hard to 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7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private constructor to prohibit direct class instantiation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design patterns for common design situations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Creational patterns </a:t>
            </a:r>
            <a:r>
              <a:rPr lang="en-US" dirty="0" smtClean="0"/>
              <a:t>like Singleton, Factory Method, Abstract Factory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Structural patterns </a:t>
            </a:r>
            <a:r>
              <a:rPr lang="en-US" dirty="0" smtClean="0"/>
              <a:t>like Adapter, Bridge, Composite, Decorator, Façade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Behavioral patterns </a:t>
            </a:r>
            <a:r>
              <a:rPr lang="en-US" dirty="0" smtClean="0"/>
              <a:t>like Command, Iterator, Observer, Strategy, Template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1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Group related classes together in namespaces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Follow consistent naming convention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14600"/>
            <a:ext cx="78486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Utils {</a:t>
            </a:r>
            <a:endParaRPr lang="en-US" sz="20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MathUtils { …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StringUtils { …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DataAccessLayer {</a:t>
            </a:r>
            <a:endParaRPr lang="en-US" sz="20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GenericDAO&lt;Key, Entity&gt; { …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EmployeeDAO&lt;int, Employee&gt; { …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AddressDAO&lt;int, Address&gt; { …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0" y="23404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8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5026" y="1447800"/>
            <a:ext cx="6689726" cy="9207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Exceptions</a:t>
            </a:r>
            <a:endParaRPr lang="bg-BG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330811" y="2444750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Best Practices for Exception Handling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62466" name="Picture 2" descr="http://www.contentimages.de/content/GlobalPictureGallery/35/1895600935_118719574707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8784" y="3276600"/>
            <a:ext cx="4114800" cy="2895600"/>
          </a:xfrm>
          <a:prstGeom prst="roundRect">
            <a:avLst>
              <a:gd name="adj" fmla="val 579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884294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Exceptions</a:t>
            </a:r>
            <a:r>
              <a:rPr lang="en-US" dirty="0" smtClean="0"/>
              <a:t> provide a way to inform the caller about an error or exceptional events</a:t>
            </a:r>
          </a:p>
          <a:p>
            <a:pPr lvl="1"/>
            <a:r>
              <a:rPr lang="en-US" dirty="0" smtClean="0"/>
              <a:t>Can be caught and processed by the callers</a:t>
            </a:r>
          </a:p>
          <a:p>
            <a:r>
              <a:rPr lang="en-US" dirty="0" smtClean="0"/>
              <a:t>Methods 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throw</a:t>
            </a:r>
            <a:r>
              <a:rPr lang="en-US" dirty="0" smtClean="0"/>
              <a:t> exceptions: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581400"/>
            <a:ext cx="7848600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ReadInput(string input)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(input == null)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ArgumentNullException("input");</a:t>
            </a:r>
            <a:b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300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r>
              <a:rPr lang="en-US" sz="3100" dirty="0" smtClean="0"/>
              <a:t>Use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try-catch</a:t>
            </a:r>
            <a:r>
              <a:rPr lang="en-US" sz="3100" i="1" dirty="0" smtClean="0"/>
              <a:t> </a:t>
            </a:r>
            <a:r>
              <a:rPr lang="en-US" sz="3100" dirty="0" smtClean="0"/>
              <a:t>statement to handle exceptions: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sz="3100" dirty="0" smtClean="0"/>
              <a:t>You can use multiple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sz="3100" dirty="0" smtClean="0"/>
              <a:t> blocks to specify handlers for different exceptions</a:t>
            </a:r>
          </a:p>
          <a:p>
            <a:r>
              <a:rPr lang="en-US" sz="3100" dirty="0" smtClean="0"/>
              <a:t>Not handled exceptions propagate to the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517446"/>
            <a:ext cx="7848600" cy="3250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PlayNextTurn()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try</a:t>
            </a:r>
          </a:p>
          <a:p>
            <a:pPr>
              <a:lnSpc>
                <a:spcPct val="90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readInput(input);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catch (ArgumentException e)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Console.WriteLine("Invalid argument!");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505200" y="1825172"/>
            <a:ext cx="3048000" cy="499428"/>
          </a:xfrm>
          <a:prstGeom prst="wedgeRoundRectCallout">
            <a:avLst>
              <a:gd name="adj1" fmla="val -45864"/>
              <a:gd name="adj2" fmla="val 10106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Exception thrown here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733800" y="2815772"/>
            <a:ext cx="4495800" cy="499428"/>
          </a:xfrm>
          <a:prstGeom prst="wedgeRoundRectCallout">
            <a:avLst>
              <a:gd name="adj1" fmla="val -60107"/>
              <a:gd name="adj2" fmla="val -1860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code here will not be executed</a:t>
            </a:r>
          </a:p>
        </p:txBody>
      </p:sp>
    </p:spTree>
    <p:extLst>
      <p:ext uri="{BB962C8B-B14F-4D97-AF65-F5344CB8AC3E}">
        <p14:creationId xmlns:p14="http://schemas.microsoft.com/office/powerpoint/2010/main" val="26683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finally</a:t>
            </a:r>
            <a:r>
              <a:rPr lang="en-US" i="1" dirty="0" smtClean="0"/>
              <a:t> </a:t>
            </a:r>
            <a:r>
              <a:rPr lang="en-US" dirty="0" smtClean="0"/>
              <a:t>block</a:t>
            </a:r>
            <a:r>
              <a:rPr lang="en-US" i="1" dirty="0" smtClean="0"/>
              <a:t> </a:t>
            </a:r>
            <a:r>
              <a:rPr lang="en-US" dirty="0" smtClean="0"/>
              <a:t>to execute code even if exception occurs (not supported in C++):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Perfect place to perform cleanup for any resources allocated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try</a:t>
            </a:r>
            <a:r>
              <a:rPr lang="en-US" dirty="0" smtClean="0"/>
              <a:t> block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117070"/>
            <a:ext cx="7848600" cy="31477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PlayNextTurn()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try</a:t>
            </a:r>
          </a:p>
          <a:p>
            <a:pPr>
              <a:lnSpc>
                <a:spcPct val="95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  <a:b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finally</a:t>
            </a:r>
          </a:p>
          <a:p>
            <a:pPr>
              <a:lnSpc>
                <a:spcPct val="95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Console.WriteLine("Hello from finally!");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905000" y="2587863"/>
            <a:ext cx="3276600" cy="896699"/>
          </a:xfrm>
          <a:prstGeom prst="wedgeRoundRectCallout">
            <a:avLst>
              <a:gd name="adj1" fmla="val -59479"/>
              <a:gd name="adj2" fmla="val 3979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Exceptions can be eventually thrown here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362200" y="3767772"/>
            <a:ext cx="4267200" cy="499428"/>
          </a:xfrm>
          <a:prstGeom prst="wedgeRoundRectCallout">
            <a:avLst>
              <a:gd name="adj1" fmla="val -57075"/>
              <a:gd name="adj2" fmla="val 5110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code here is always executed</a:t>
            </a:r>
          </a:p>
        </p:txBody>
      </p:sp>
    </p:spTree>
    <p:extLst>
      <p:ext uri="{BB962C8B-B14F-4D97-AF65-F5344CB8AC3E}">
        <p14:creationId xmlns:p14="http://schemas.microsoft.com/office/powerpoint/2010/main" val="77426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Computer Performance</a:t>
            </a:r>
            <a:endParaRPr lang="en-US" dirty="0"/>
          </a:p>
        </p:txBody>
      </p:sp>
      <p:pic>
        <p:nvPicPr>
          <p:cNvPr id="2050" name="Picture 2" descr="http://elie.im/blog/wp-content/uploads/2011/03/dt-improved-performance-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12714" y="2362200"/>
            <a:ext cx="5718572" cy="381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07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</a:t>
            </a:r>
            <a:r>
              <a:rPr lang="en-US" dirty="0" smtClean="0"/>
              <a:t>Computer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computer performance:</a:t>
            </a:r>
          </a:p>
          <a:p>
            <a:pPr lvl="1"/>
            <a:r>
              <a:rPr lang="en-US" dirty="0"/>
              <a:t>Short response time for a given piece of work</a:t>
            </a:r>
          </a:p>
          <a:p>
            <a:pPr lvl="1"/>
            <a:r>
              <a:rPr lang="en-US" dirty="0"/>
              <a:t>High throughput (rate of processing work)</a:t>
            </a:r>
          </a:p>
          <a:p>
            <a:pPr lvl="1"/>
            <a:r>
              <a:rPr lang="en-US" dirty="0"/>
              <a:t>Low utilization of computing resource(s)</a:t>
            </a:r>
          </a:p>
          <a:p>
            <a:pPr lvl="1"/>
            <a:r>
              <a:rPr lang="en-US" dirty="0"/>
              <a:t>High availability of the computing system or application</a:t>
            </a:r>
          </a:p>
          <a:p>
            <a:pPr lvl="1"/>
            <a:r>
              <a:rPr lang="en-US" dirty="0"/>
              <a:t>Fast (or highly compact) data compression and decompression</a:t>
            </a:r>
          </a:p>
          <a:p>
            <a:pPr lvl="1"/>
            <a:r>
              <a:rPr lang="en-US" dirty="0"/>
              <a:t>High bandwidth / short data transmission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2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Is Performance Really a Priority?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improvements can reduce readability and complexity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272606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“Premature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optimization is the root of all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evil.”</a:t>
            </a:r>
          </a:p>
          <a:p>
            <a:pPr algn="r"/>
            <a:r>
              <a:rPr lang="en-US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Donald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Knuth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3695343"/>
            <a:ext cx="8077200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“More computing sins are committed in the name of efficiency (without necessarily achieving it) than for any other single reason – including blind stupidity.”</a:t>
            </a:r>
          </a:p>
          <a:p>
            <a:pPr algn="r"/>
            <a:r>
              <a:rPr lang="en-US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W. A. </a:t>
            </a: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Wulf</a:t>
            </a:r>
            <a:endParaRPr lang="en-US" sz="3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676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Improve Performance?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</a:p>
          <a:p>
            <a:pPr lvl="1"/>
            <a:r>
              <a:rPr lang="en-US" dirty="0" smtClean="0"/>
              <a:t>Software cost vs. performance</a:t>
            </a:r>
          </a:p>
          <a:p>
            <a:r>
              <a:rPr lang="en-US" dirty="0" smtClean="0"/>
              <a:t>System design</a:t>
            </a:r>
          </a:p>
          <a:p>
            <a:pPr lvl="1"/>
            <a:r>
              <a:rPr lang="en-US" dirty="0" smtClean="0"/>
              <a:t>Performance-oriented architecture</a:t>
            </a:r>
          </a:p>
          <a:p>
            <a:pPr lvl="1"/>
            <a:r>
              <a:rPr lang="en-US" dirty="0" smtClean="0"/>
              <a:t>Resource-reducing goals for individual subsystems, features, and classes</a:t>
            </a:r>
          </a:p>
          <a:p>
            <a:r>
              <a:rPr lang="en-US" dirty="0" smtClean="0"/>
              <a:t>Class and method design</a:t>
            </a:r>
          </a:p>
          <a:p>
            <a:pPr lvl="1"/>
            <a:r>
              <a:rPr lang="en-US" dirty="0" smtClean="0"/>
              <a:t>Data structures and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1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Methods?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  <a:r>
              <a:rPr lang="en-US" dirty="0" smtClean="0"/>
              <a:t> simplify software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Hide implementation details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Complex logic is encapsulated and hidden behind a simple interface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Algorithms and data structures are hidden and can be transparently replaced later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Increase the level of abstraction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Methods address the business problem, not the technical implementation: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0" y="5867400"/>
            <a:ext cx="6477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Bank.accounts[customer].deposit(500);</a:t>
            </a:r>
          </a:p>
        </p:txBody>
      </p:sp>
    </p:spTree>
    <p:extLst>
      <p:ext uri="{BB962C8B-B14F-4D97-AF65-F5344CB8AC3E}">
        <p14:creationId xmlns:p14="http://schemas.microsoft.com/office/powerpoint/2010/main" val="240911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1066800"/>
          </a:xfrm>
        </p:spPr>
        <p:txBody>
          <a:bodyPr/>
          <a:lstStyle/>
          <a:p>
            <a:r>
              <a:rPr lang="en-US" dirty="0" smtClean="0"/>
              <a:t>How to Improve</a:t>
            </a:r>
            <a:br>
              <a:rPr lang="en-US" dirty="0" smtClean="0"/>
            </a:br>
            <a:r>
              <a:rPr lang="en-US" dirty="0" smtClean="0"/>
              <a:t>Performance?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External Interactions</a:t>
            </a:r>
          </a:p>
          <a:p>
            <a:pPr lvl="1"/>
            <a:r>
              <a:rPr lang="en-US" dirty="0" smtClean="0"/>
              <a:t>Operating system</a:t>
            </a:r>
          </a:p>
          <a:p>
            <a:pPr lvl="1"/>
            <a:r>
              <a:rPr lang="en-US" dirty="0" smtClean="0"/>
              <a:t>External devices – storage, network, Internet</a:t>
            </a:r>
          </a:p>
          <a:p>
            <a:r>
              <a:rPr lang="en-US" dirty="0" smtClean="0"/>
              <a:t>Code Compilation / Code Execution</a:t>
            </a:r>
          </a:p>
          <a:p>
            <a:pPr lvl="1"/>
            <a:r>
              <a:rPr lang="en-US" dirty="0" smtClean="0"/>
              <a:t>Compiler optimizations</a:t>
            </a:r>
          </a:p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Very often the cheapest way</a:t>
            </a:r>
          </a:p>
          <a:p>
            <a:r>
              <a:rPr lang="en-US" dirty="0" smtClean="0"/>
              <a:t>Code Tuning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2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Code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tuning </a:t>
            </a:r>
            <a:r>
              <a:rPr lang="en-US" dirty="0" smtClean="0"/>
              <a:t>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performance tuning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Modifying the code to make it run more efficiently (faster)</a:t>
            </a:r>
          </a:p>
          <a:p>
            <a:pPr lvl="1"/>
            <a:r>
              <a:rPr lang="en-US" dirty="0" smtClean="0"/>
              <a:t>Not the most effective / cheapest way to improve performance</a:t>
            </a:r>
          </a:p>
          <a:p>
            <a:pPr lvl="1"/>
            <a:r>
              <a:rPr lang="en-US" dirty="0" smtClean="0"/>
              <a:t>Often the code quality is decreased to increase the performance</a:t>
            </a:r>
          </a:p>
          <a:p>
            <a:r>
              <a:rPr lang="en-US" dirty="0" smtClean="0"/>
              <a:t>The 80 / 20 principle</a:t>
            </a:r>
          </a:p>
          <a:p>
            <a:pPr lvl="1"/>
            <a:r>
              <a:rPr lang="en-US" dirty="0" smtClean="0"/>
              <a:t>20% of a program’s methods consume 80% of its execution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8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62000" y="4876800"/>
            <a:ext cx="7620000" cy="1447800"/>
          </a:xfrm>
        </p:spPr>
        <p:txBody>
          <a:bodyPr/>
          <a:lstStyle/>
          <a:p>
            <a:r>
              <a:rPr lang="en-US" dirty="0" smtClean="0"/>
              <a:t>Code and Test vs. </a:t>
            </a:r>
            <a:br>
              <a:rPr lang="en-US" dirty="0" smtClean="0"/>
            </a:br>
            <a:r>
              <a:rPr lang="en-US" dirty="0" smtClean="0"/>
              <a:t>Test Driven Development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676400" y="1011635"/>
            <a:ext cx="5791200" cy="3450430"/>
            <a:chOff x="1447800" y="1011635"/>
            <a:chExt cx="5791200" cy="3450430"/>
          </a:xfrm>
          <a:effectLst>
            <a:glow rad="101600">
              <a:schemeClr val="tx1">
                <a:alpha val="60000"/>
              </a:schemeClr>
            </a:glow>
          </a:effectLst>
        </p:grpSpPr>
        <p:pic>
          <p:nvPicPr>
            <p:cNvPr id="29698" name="Picture 2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1011635"/>
              <a:ext cx="5310187" cy="3450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" name="Picture 2" descr="http://blogs.msdn.com/blogfiles/wesdyer/WindowsLiveWriter/EscapingtheFixedPointofDevelopment_D551/image_6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011635"/>
              <a:ext cx="5334000" cy="3450430"/>
            </a:xfrm>
            <a:prstGeom prst="roundRect">
              <a:avLst>
                <a:gd name="adj" fmla="val 3100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273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"</a:t>
            </a:r>
            <a:r>
              <a:rPr lang="en-US" dirty="0" smtClean="0"/>
              <a:t>Code First</a:t>
            </a:r>
            <a:r>
              <a:rPr lang="bg-BG" dirty="0" smtClean="0"/>
              <a:t>"</a:t>
            </a:r>
            <a:r>
              <a:rPr lang="en-US" dirty="0" smtClean="0"/>
              <a:t> (code and test) </a:t>
            </a:r>
            <a:r>
              <a:rPr lang="en-US" dirty="0"/>
              <a:t>approach</a:t>
            </a:r>
          </a:p>
          <a:p>
            <a:pPr marL="974725" lvl="1" indent="-352425">
              <a:lnSpc>
                <a:spcPct val="100000"/>
              </a:lnSpc>
            </a:pPr>
            <a:r>
              <a:rPr lang="en-US" dirty="0"/>
              <a:t>Classical </a:t>
            </a:r>
            <a:r>
              <a:rPr lang="en-US" dirty="0" smtClean="0"/>
              <a:t>approach</a:t>
            </a: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"Test First" approach</a:t>
            </a:r>
          </a:p>
          <a:p>
            <a:pPr marL="974725" lvl="1" indent="-352425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Test-driven development </a:t>
            </a:r>
            <a:r>
              <a:rPr lang="en-US" dirty="0"/>
              <a:t>(TDD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628" y="1823759"/>
            <a:ext cx="2282722" cy="165769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7" y="4495800"/>
            <a:ext cx="5572126" cy="175138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20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793752"/>
          </a:xfrm>
        </p:spPr>
        <p:txBody>
          <a:bodyPr/>
          <a:lstStyle/>
          <a:p>
            <a:r>
              <a:rPr lang="en-US" sz="3800" dirty="0" smtClean="0"/>
              <a:t>Test-Driven </a:t>
            </a:r>
            <a:r>
              <a:rPr lang="en-US" sz="3800" dirty="0"/>
              <a:t>Development (TDD)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331913" y="1295400"/>
            <a:ext cx="6737350" cy="5040312"/>
            <a:chOff x="1331913" y="1341438"/>
            <a:chExt cx="6737350" cy="5040312"/>
          </a:xfrm>
        </p:grpSpPr>
        <p:grpSp>
          <p:nvGrpSpPr>
            <p:cNvPr id="18" name="Group 17"/>
            <p:cNvGrpSpPr/>
            <p:nvPr/>
          </p:nvGrpSpPr>
          <p:grpSpPr>
            <a:xfrm>
              <a:off x="1331913" y="1341438"/>
              <a:ext cx="6737350" cy="5040312"/>
              <a:chOff x="1331913" y="1341438"/>
              <a:chExt cx="6737350" cy="504031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344613" y="1341438"/>
                <a:ext cx="6724650" cy="5040312"/>
                <a:chOff x="1344613" y="1341438"/>
                <a:chExt cx="6724650" cy="5040312"/>
              </a:xfrm>
            </p:grpSpPr>
            <p:sp>
              <p:nvSpPr>
                <p:cNvPr id="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1835150" y="2133600"/>
                  <a:ext cx="4535488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Pick </a:t>
                  </a:r>
                  <a:r>
                    <a:rPr lang="bg-BG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а </a:t>
                  </a: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test</a:t>
                  </a:r>
                  <a:endParaRPr lang="bg-BG"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1835150" y="3346585"/>
                  <a:ext cx="4537075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Compile and </a:t>
                  </a:r>
                  <a:r>
                    <a:rPr lang="en-US" sz="26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fail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1835150" y="5194300"/>
                  <a:ext cx="4525963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Write code to pass test </a:t>
                  </a:r>
                  <a:endParaRPr lang="bg-BG"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835150" y="3947886"/>
                  <a:ext cx="4543425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Write enough code to compile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835150" y="4570413"/>
                  <a:ext cx="4537075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Run test and fail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835150" y="1412875"/>
                  <a:ext cx="4535488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Create a test</a:t>
                  </a:r>
                  <a:r>
                    <a:rPr lang="bg-BG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</a:t>
                  </a: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list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344613" y="2362199"/>
                  <a:ext cx="0" cy="3733799"/>
                </a:xfrm>
                <a:prstGeom prst="line">
                  <a:avLst/>
                </a:prstGeom>
                <a:noFill/>
                <a:ln w="38100">
                  <a:solidFill>
                    <a:schemeClr val="accent5">
                      <a:lumMod val="20000"/>
                      <a:lumOff val="80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6732588" y="1341438"/>
                  <a:ext cx="0" cy="5040312"/>
                </a:xfrm>
                <a:prstGeom prst="line">
                  <a:avLst/>
                </a:prstGeom>
                <a:noFill/>
                <a:ln w="34925">
                  <a:solidFill>
                    <a:schemeClr val="accent5">
                      <a:lumMod val="20000"/>
                      <a:lumOff val="80000"/>
                    </a:schemeClr>
                  </a:solidFill>
                  <a:prstDash val="dash"/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877050" y="5157788"/>
                  <a:ext cx="1192213" cy="946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kumimoji="0" lang="en-US" sz="28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Time flow</a:t>
                  </a:r>
                  <a:endParaRPr kumimoji="0" lang="bg-BG" sz="28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835150" y="2743200"/>
                  <a:ext cx="4535488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Write test</a:t>
                  </a:r>
                  <a:endParaRPr lang="bg-BG"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835150" y="5842000"/>
                  <a:ext cx="4525963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Remove duplication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1331913" y="2374900"/>
                <a:ext cx="503237" cy="0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331913" y="6083300"/>
              <a:ext cx="503237" cy="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437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refactoring</a:t>
            </a:r>
            <a:r>
              <a:rPr lang="en-US" dirty="0" smtClean="0"/>
              <a:t> of the source code?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Improving the design and quality of existing source code without changing its behavior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Step by step process that turns the bad code into good code (if possible)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Why</a:t>
            </a:r>
            <a:r>
              <a:rPr lang="en-US" dirty="0" smtClean="0"/>
              <a:t> we need refactoring?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constantly changes and its quality constantly degrades (unless refactored)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Requirements often change and code needs to be changed to follow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4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Refactor?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Bad smells in the code</a:t>
            </a:r>
            <a:r>
              <a:rPr lang="en-US" dirty="0" smtClean="0"/>
              <a:t> indicate need of refactoring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Refactor: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To make </a:t>
            </a:r>
            <a:r>
              <a:rPr lang="en-US" dirty="0"/>
              <a:t>adding a new function </a:t>
            </a:r>
            <a:r>
              <a:rPr lang="en-US" dirty="0" smtClean="0"/>
              <a:t>easier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 part of the process of fixing bugs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When reviewing someone else’s code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Have technical debt (or any problematic code)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When doing test-driven development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tests </a:t>
            </a:r>
            <a:r>
              <a:rPr lang="en-US" dirty="0" smtClean="0"/>
              <a:t>guarantee that refactoring does not change the behavior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If there are no unit tests, write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2050" name="Picture 2" descr="http://welovemike.tv/content/graphic/sme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83591" y="1219200"/>
            <a:ext cx="131672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10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Code Main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sz="3000" dirty="0"/>
              <a:t>Avoid duplication (DRY)</a:t>
            </a:r>
          </a:p>
          <a:p>
            <a:pPr>
              <a:spcAft>
                <a:spcPts val="300"/>
              </a:spcAft>
            </a:pPr>
            <a:r>
              <a:rPr lang="en-US" sz="3000" dirty="0" smtClean="0"/>
              <a:t>Simplicity – Keep </a:t>
            </a:r>
            <a:r>
              <a:rPr lang="en-US" sz="3000" dirty="0"/>
              <a:t>it </a:t>
            </a:r>
            <a:r>
              <a:rPr lang="en-US" sz="3000" dirty="0" smtClean="0"/>
              <a:t>simple stupid (</a:t>
            </a:r>
            <a:r>
              <a:rPr lang="en-US" sz="3000" dirty="0"/>
              <a:t>KISS)</a:t>
            </a:r>
          </a:p>
          <a:p>
            <a:pPr>
              <a:spcAft>
                <a:spcPts val="300"/>
              </a:spcAft>
            </a:pPr>
            <a:r>
              <a:rPr lang="en-US" sz="3000" dirty="0" smtClean="0"/>
              <a:t>Make it expressive (self-documenting, comments)</a:t>
            </a:r>
          </a:p>
          <a:p>
            <a:pPr>
              <a:spcAft>
                <a:spcPts val="300"/>
              </a:spcAft>
            </a:pPr>
            <a:r>
              <a:rPr lang="en-US" sz="3000" dirty="0" smtClean="0"/>
              <a:t>Reduce overall code (YAGNI)</a:t>
            </a:r>
          </a:p>
          <a:p>
            <a:pPr lvl="1">
              <a:spcAft>
                <a:spcPts val="300"/>
              </a:spcAft>
            </a:pPr>
            <a:r>
              <a:rPr lang="en-US" sz="2800" dirty="0" smtClean="0"/>
              <a:t>More code = more bugs</a:t>
            </a:r>
          </a:p>
          <a:p>
            <a:pPr lvl="1">
              <a:spcAft>
                <a:spcPts val="300"/>
              </a:spcAft>
            </a:pPr>
            <a:r>
              <a:rPr lang="en-US" sz="2800" dirty="0"/>
              <a:t>Avoid </a:t>
            </a:r>
            <a:r>
              <a:rPr lang="en-US" sz="2800" dirty="0" smtClean="0"/>
              <a:t>premature optimization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Appropriate level of abstraction</a:t>
            </a:r>
          </a:p>
          <a:p>
            <a:pPr lvl="1">
              <a:spcAft>
                <a:spcPts val="300"/>
              </a:spcAft>
            </a:pPr>
            <a:r>
              <a:rPr lang="en-US" sz="2800" dirty="0"/>
              <a:t>Hide </a:t>
            </a:r>
            <a:r>
              <a:rPr lang="en-US" sz="2800" dirty="0" smtClean="0"/>
              <a:t>implementation details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Boy scout rule</a:t>
            </a:r>
          </a:p>
          <a:p>
            <a:pPr lvl="1">
              <a:spcAft>
                <a:spcPts val="300"/>
              </a:spcAft>
            </a:pPr>
            <a:r>
              <a:rPr lang="en-US" sz="2800" dirty="0" smtClean="0"/>
              <a:t>Leave your code better than you found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2050" name="Picture 2" descr="https://heimdalsecurity.com/blog/wp-content/uploads/YOmDuD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743200"/>
            <a:ext cx="2971800" cy="152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0968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Code Main </a:t>
            </a:r>
            <a:r>
              <a:rPr lang="en-US" dirty="0" smtClean="0"/>
              <a:t>Principles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3000" dirty="0"/>
              <a:t>Don’t make me </a:t>
            </a:r>
            <a:r>
              <a:rPr lang="en-US" sz="3000" dirty="0" smtClean="0"/>
              <a:t>think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 smtClean="0"/>
              <a:t>Code </a:t>
            </a:r>
            <a:r>
              <a:rPr lang="en-US" sz="2800" dirty="0"/>
              <a:t>should surprise the reader as little as possible </a:t>
            </a:r>
            <a:r>
              <a:rPr lang="en-US" sz="2800" dirty="0" smtClean="0"/>
              <a:t>(principle </a:t>
            </a:r>
            <a:r>
              <a:rPr lang="en-US" sz="2800" dirty="0"/>
              <a:t>of least </a:t>
            </a:r>
            <a:r>
              <a:rPr lang="en-US" sz="2800" dirty="0" smtClean="0"/>
              <a:t>astonishment)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 smtClean="0"/>
              <a:t>Consistency!</a:t>
            </a:r>
            <a:endParaRPr lang="en-US" sz="2800" dirty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3000" dirty="0" smtClean="0"/>
              <a:t>Write code for the maintainer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 smtClean="0"/>
              <a:t>Unit test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3000" dirty="0" smtClean="0"/>
              <a:t>SOLID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/>
              <a:t>Single responsibility principle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/>
              <a:t>Open/closed </a:t>
            </a:r>
            <a:r>
              <a:rPr lang="en-US" sz="2800" dirty="0" smtClean="0"/>
              <a:t>principle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 err="1"/>
              <a:t>Liskov</a:t>
            </a:r>
            <a:r>
              <a:rPr lang="en-US" sz="2800" dirty="0"/>
              <a:t> substitution </a:t>
            </a:r>
            <a:r>
              <a:rPr lang="en-US" sz="2800" dirty="0" smtClean="0"/>
              <a:t>principle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/>
              <a:t>Interface segregation </a:t>
            </a:r>
            <a:r>
              <a:rPr lang="en-US" sz="2800" dirty="0" smtClean="0"/>
              <a:t>principle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/>
              <a:t>Dependency inversion principle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29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Save the code you start with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Check-in or backup the current code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Make sure you have tests to assure the behavior after the code is refactored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Unit tests / characterization tests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Do </a:t>
            </a:r>
            <a:r>
              <a:rPr lang="en-US" dirty="0" err="1" smtClean="0"/>
              <a:t>refactorings</a:t>
            </a:r>
            <a:r>
              <a:rPr lang="en-US" dirty="0" smtClean="0"/>
              <a:t> one at a time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Keep </a:t>
            </a:r>
            <a:r>
              <a:rPr lang="en-US" dirty="0" err="1" smtClean="0"/>
              <a:t>refactorings</a:t>
            </a:r>
            <a:r>
              <a:rPr lang="en-US" dirty="0" smtClean="0"/>
              <a:t> small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Don’t underestimate small </a:t>
            </a:r>
            <a:r>
              <a:rPr lang="en-US" dirty="0" smtClean="0"/>
              <a:t>changes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Run the tests and they should pass / else revert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Check-in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70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762000"/>
          </a:xfrm>
        </p:spPr>
        <p:txBody>
          <a:bodyPr/>
          <a:lstStyle/>
          <a:p>
            <a:r>
              <a:rPr lang="en-US" dirty="0" smtClean="0"/>
              <a:t>Symptoms of Wrong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Method that does something different than its name is wrong for at least one of these reasons: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The method sometimes returns incorrect result 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bug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The method returns incorrect output when its input is incorrect or unusual 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low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quality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>
                <a:sym typeface="Wingdings" pitchFamily="2" charset="2"/>
              </a:rPr>
              <a:t>Could be acceptable for private methods only</a:t>
            </a:r>
            <a:endParaRPr lang="en-US" sz="26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method does too many things 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bad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cohesion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method has side effects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spaghetti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code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Method returns strange value when an error condition happens 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it should indicate the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7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r>
              <a:rPr lang="en-US" dirty="0" smtClean="0"/>
              <a:t>Keep </a:t>
            </a:r>
            <a:r>
              <a:rPr lang="en-US" dirty="0" err="1" smtClean="0"/>
              <a:t>refactorings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mall</a:t>
            </a:r>
          </a:p>
          <a:p>
            <a:r>
              <a:rPr lang="en-US" dirty="0" smtClean="0"/>
              <a:t>One at a time</a:t>
            </a:r>
          </a:p>
          <a:p>
            <a:r>
              <a:rPr lang="en-US" dirty="0" smtClean="0"/>
              <a:t>Make a checklist</a:t>
            </a:r>
          </a:p>
          <a:p>
            <a:r>
              <a:rPr lang="en-US" dirty="0" smtClean="0"/>
              <a:t>Make a "later"/TODO list</a:t>
            </a:r>
          </a:p>
          <a:p>
            <a:r>
              <a:rPr lang="en-US" dirty="0" smtClean="0"/>
              <a:t>Check-in/commit frequently</a:t>
            </a:r>
          </a:p>
          <a:p>
            <a:r>
              <a:rPr lang="en-US" dirty="0" smtClean="0"/>
              <a:t>Add tests cases</a:t>
            </a:r>
          </a:p>
          <a:p>
            <a:r>
              <a:rPr lang="en-US" dirty="0" smtClean="0"/>
              <a:t>Review the results</a:t>
            </a:r>
          </a:p>
          <a:p>
            <a:pPr lvl="1"/>
            <a:r>
              <a:rPr lang="en-US" dirty="0" smtClean="0"/>
              <a:t>Pair programming</a:t>
            </a:r>
          </a:p>
          <a:p>
            <a:r>
              <a:rPr lang="en-US" dirty="0" smtClean="0"/>
              <a:t>Use tools (Visual Studio + Add-ins)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6461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3886200"/>
            <a:ext cx="8229600" cy="1295402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Integrated Development Environments (IDEs)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950120"/>
          </a:xfrm>
        </p:spPr>
        <p:txBody>
          <a:bodyPr/>
          <a:lstStyle/>
          <a:p>
            <a:r>
              <a:rPr lang="en-US" dirty="0" smtClean="0"/>
              <a:t>Visual Studio, Eclipse, IntelliJ IDEA, Netbeans, JDeveloper, Code::Blocks, Bloodshed Dev-C++</a:t>
            </a:r>
            <a:endParaRPr lang="en-US" dirty="0"/>
          </a:p>
        </p:txBody>
      </p:sp>
      <p:pic>
        <p:nvPicPr>
          <p:cNvPr id="1030" name="Picture 6" descr="http://www.christiano.ch/wordpress/wp-content/uploads/2010/04/Logo_Visual_Studio_201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19" t="-13554" r="-4843" b="-13255"/>
          <a:stretch/>
        </p:blipFill>
        <p:spPr bwMode="auto">
          <a:xfrm>
            <a:off x="4934243" y="1670658"/>
            <a:ext cx="3494808" cy="1565156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032" name="Picture 8" descr="http://market.eclipsesource.com/yoxos/doc/org.eclipse.cdt.feature.group/logo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404" y="1021529"/>
            <a:ext cx="1436361" cy="1171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loulou.developpez.com/tutoriels/cpp/codeblocks/images/logo_tut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843" y="533400"/>
            <a:ext cx="2572990" cy="728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linux2000.files.wordpress.com/2008/04/1eclipse_logo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29732" y="1323201"/>
            <a:ext cx="2425285" cy="17397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hetangole.com/blog/wp-content/uploads/2010/10/NetBeans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643" y="613070"/>
            <a:ext cx="1866269" cy="812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1.bp.blogspot.com/_RyhrdnlxJ-4/SbvLTQviPNI/AAAAAAAAF1Y/Go-9Q3o4Pg4/s400/pydev_logo.gif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43" y="908658"/>
            <a:ext cx="1657350" cy="64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karthicklive.com/blog/wp-content/uploads/2009/08/zend-studio-7-karthicklive.com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83838"/>
            <a:ext cx="2140372" cy="752022"/>
          </a:xfrm>
          <a:prstGeom prst="rect">
            <a:avLst/>
          </a:prstGeom>
          <a:ln>
            <a:solidFill>
              <a:srgbClr val="3D5C00">
                <a:alpha val="49804"/>
              </a:srgb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www.sophco.com/Portals/0/Images/VisualBasicLogo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374" y="2898101"/>
            <a:ext cx="1363269" cy="54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blogs.msdn.com/resized-image.ashx/__size/550x0/__key/CommunityServer-Components-UserFiles/00-00-29-90-33-Attached+Files/4341.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3" y="1736554"/>
            <a:ext cx="1219200" cy="6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t2.gstatic.com/images?q=tbn:ANd9GcR00yQP-ZoKp6r51D5LwAxTLQ18mHtRreWCrmUBeXAr2q61e4tD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643" y="1036039"/>
            <a:ext cx="906492" cy="1157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80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 Studio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 smtClean="0"/>
              <a:t>is official .NET development tool from Microsoft</a:t>
            </a:r>
          </a:p>
          <a:p>
            <a:pPr lvl="1"/>
            <a:r>
              <a:rPr lang="en-US" dirty="0" smtClean="0"/>
              <a:t>Multiple languages: C#, VB.NET, F#, C++, …</a:t>
            </a:r>
          </a:p>
          <a:p>
            <a:pPr lvl="1"/>
            <a:r>
              <a:rPr lang="en-US" dirty="0" smtClean="0"/>
              <a:t>Multiple technologies and platforms: ASP.NET, WPF, </a:t>
            </a:r>
            <a:r>
              <a:rPr lang="en-US" dirty="0" err="1" smtClean="0"/>
              <a:t>WiForms</a:t>
            </a:r>
            <a:r>
              <a:rPr lang="en-US" dirty="0" smtClean="0"/>
              <a:t>, Silverlight, WWF, </a:t>
            </a:r>
            <a:r>
              <a:rPr lang="en-US" dirty="0"/>
              <a:t>WCF, iOS, </a:t>
            </a:r>
            <a:r>
              <a:rPr lang="en-US" dirty="0" smtClean="0"/>
              <a:t>Windows Mobile, Android, </a:t>
            </a:r>
            <a:r>
              <a:rPr lang="en-US" dirty="0" err="1" smtClean="0"/>
              <a:t>NodeJS</a:t>
            </a:r>
            <a:r>
              <a:rPr lang="en-US" dirty="0" smtClean="0"/>
              <a:t>, </a:t>
            </a:r>
            <a:r>
              <a:rPr lang="en-US" dirty="0" err="1" smtClean="0"/>
              <a:t>Xamarin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Very powerful and feature rich</a:t>
            </a:r>
          </a:p>
          <a:p>
            <a:pPr lvl="1"/>
            <a:r>
              <a:rPr lang="en-US" dirty="0" smtClean="0"/>
              <a:t>Write, compile, model, design GUI, forms, data, build, execute, debug, test, deploy, refactor, …</a:t>
            </a:r>
          </a:p>
          <a:p>
            <a:pPr lvl="1"/>
            <a:r>
              <a:rPr lang="en-US" dirty="0" smtClean="0"/>
              <a:t>Commercial product, has free editions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sz="3000" dirty="0"/>
              <a:t>JavaScript </a:t>
            </a:r>
            <a:r>
              <a:rPr lang="en-US" sz="3000" dirty="0" smtClean="0"/>
              <a:t>IDEs</a:t>
            </a:r>
          </a:p>
          <a:p>
            <a:pPr lvl="1">
              <a:spcAft>
                <a:spcPts val="300"/>
              </a:spcAft>
            </a:pPr>
            <a:r>
              <a:rPr lang="en-US" sz="2800" dirty="0"/>
              <a:t>WebStorm, Sublime </a:t>
            </a:r>
            <a:r>
              <a:rPr lang="en-US" sz="2800" dirty="0" smtClean="0"/>
              <a:t>Text, VS, Atom, Notepad++</a:t>
            </a:r>
            <a:endParaRPr lang="en-US" sz="2800" dirty="0"/>
          </a:p>
          <a:p>
            <a:pPr>
              <a:spcAft>
                <a:spcPts val="300"/>
              </a:spcAft>
            </a:pPr>
            <a:r>
              <a:rPr lang="en-US" sz="3000" dirty="0" smtClean="0"/>
              <a:t>Java IDEs</a:t>
            </a:r>
          </a:p>
          <a:p>
            <a:pPr lvl="1">
              <a:spcAft>
                <a:spcPts val="300"/>
              </a:spcAft>
            </a:pPr>
            <a:r>
              <a:rPr lang="en-US" sz="2800" dirty="0" smtClean="0"/>
              <a:t>Eclipse, Android Studio, NetBeans,</a:t>
            </a:r>
            <a:br>
              <a:rPr lang="en-US" sz="2800" dirty="0" smtClean="0"/>
            </a:br>
            <a:r>
              <a:rPr lang="en-US" sz="2800" dirty="0" smtClean="0"/>
              <a:t>IntelliJ IDEA, </a:t>
            </a:r>
            <a:r>
              <a:rPr lang="en-US" sz="2800" dirty="0" err="1" smtClean="0"/>
              <a:t>Jdeveloper</a:t>
            </a:r>
            <a:endParaRPr lang="en-US" sz="2800" dirty="0"/>
          </a:p>
          <a:p>
            <a:pPr>
              <a:spcAft>
                <a:spcPts val="300"/>
              </a:spcAft>
            </a:pPr>
            <a:r>
              <a:rPr lang="en-US" sz="3000" dirty="0" smtClean="0"/>
              <a:t>C++ IDEs</a:t>
            </a:r>
          </a:p>
          <a:p>
            <a:pPr lvl="1">
              <a:spcAft>
                <a:spcPts val="300"/>
              </a:spcAft>
            </a:pPr>
            <a:r>
              <a:rPr lang="en-US" sz="2800" dirty="0" smtClean="0"/>
              <a:t>Code::Blocks, Bloodshed Dev-C++, VS</a:t>
            </a:r>
          </a:p>
          <a:p>
            <a:pPr>
              <a:spcAft>
                <a:spcPts val="300"/>
              </a:spcAft>
            </a:pPr>
            <a:r>
              <a:rPr lang="en-US" sz="3000" dirty="0" smtClean="0"/>
              <a:t>PHP IDEs – </a:t>
            </a:r>
            <a:r>
              <a:rPr lang="en-US" sz="3000" dirty="0" err="1" smtClean="0"/>
              <a:t>PHPStorm</a:t>
            </a:r>
            <a:r>
              <a:rPr lang="en-US" sz="3000" dirty="0" smtClean="0"/>
              <a:t>, </a:t>
            </a:r>
            <a:r>
              <a:rPr lang="en-US" sz="3000" dirty="0" err="1" smtClean="0"/>
              <a:t>Zend</a:t>
            </a:r>
            <a:r>
              <a:rPr lang="en-US" sz="3000" dirty="0" smtClean="0"/>
              <a:t> Studio, </a:t>
            </a:r>
            <a:r>
              <a:rPr lang="en-US" sz="3000" dirty="0" err="1" smtClean="0"/>
              <a:t>phpDesigner</a:t>
            </a:r>
            <a:endParaRPr lang="en-US" sz="3000" dirty="0"/>
          </a:p>
          <a:p>
            <a:pPr>
              <a:spcAft>
                <a:spcPts val="300"/>
              </a:spcAft>
            </a:pPr>
            <a:r>
              <a:rPr lang="en-US" sz="3000" dirty="0"/>
              <a:t>Ruby </a:t>
            </a:r>
            <a:r>
              <a:rPr lang="en-US" sz="3000" dirty="0" smtClean="0"/>
              <a:t>– </a:t>
            </a:r>
            <a:r>
              <a:rPr lang="en-US" sz="3000" dirty="0" err="1" smtClean="0"/>
              <a:t>RubyMine</a:t>
            </a:r>
            <a:endParaRPr lang="en-US" sz="3000" dirty="0" smtClean="0"/>
          </a:p>
          <a:p>
            <a:r>
              <a:rPr lang="en-US" dirty="0" smtClean="0"/>
              <a:t>Objective C (iOS) – </a:t>
            </a:r>
            <a:r>
              <a:rPr lang="en-US" dirty="0" err="1" smtClean="0"/>
              <a:t>Xcode</a:t>
            </a:r>
            <a:r>
              <a:rPr lang="en-US" dirty="0" smtClean="0"/>
              <a:t>, </a:t>
            </a:r>
            <a:r>
              <a:rPr lang="en-US" dirty="0" err="1" smtClean="0"/>
              <a:t>AppCode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4098" name="Picture 2" descr="http://www.thejavaarcade.com/img/java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246" y="2013909"/>
            <a:ext cx="1319152" cy="13191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100" name="Picture 4" descr="http://www.vscripts.net/graphics/logocpp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57038" y="3588574"/>
            <a:ext cx="1319151" cy="1091930"/>
          </a:xfrm>
          <a:prstGeom prst="roundRect">
            <a:avLst>
              <a:gd name="adj" fmla="val 860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42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191000"/>
            <a:ext cx="8229600" cy="685800"/>
          </a:xfrm>
        </p:spPr>
        <p:txBody>
          <a:bodyPr/>
          <a:lstStyle/>
          <a:p>
            <a:r>
              <a:rPr lang="en-US" dirty="0" smtClean="0"/>
              <a:t>Source Control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064920"/>
            <a:ext cx="8229600" cy="954880"/>
          </a:xfrm>
        </p:spPr>
        <p:txBody>
          <a:bodyPr/>
          <a:lstStyle/>
          <a:p>
            <a:r>
              <a:rPr lang="en-US" dirty="0" smtClean="0"/>
              <a:t>Subversion (SVN), Team Foundation Server (TFS), CVS, Git, Mercurial, Perforce, …</a:t>
            </a:r>
            <a:endParaRPr lang="en-US" dirty="0"/>
          </a:p>
        </p:txBody>
      </p:sp>
      <p:pic>
        <p:nvPicPr>
          <p:cNvPr id="84994" name="Picture 2" descr="http://unixbeard.net/~richardc/talks/dea//mind_control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990600"/>
            <a:ext cx="2425818" cy="2381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80" name="Picture 8" descr="http://www.discountasp.net/images/logo-visualstudio-tfs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3" t="-11988" r="-5713" b="-14286"/>
          <a:stretch/>
        </p:blipFill>
        <p:spPr bwMode="auto">
          <a:xfrm>
            <a:off x="3080657" y="1600200"/>
            <a:ext cx="1698172" cy="938151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3084" name="Picture 12" descr="http://zeldor.biz/wp-content/uploads/2010/06/Git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667000"/>
            <a:ext cx="1905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Charlie the CVS Turtle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126" y="2888796"/>
            <a:ext cx="1385690" cy="76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ramblingengineer.com/wp-content/uploads/2009/08/subversion_logo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49136"/>
            <a:ext cx="1930742" cy="166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48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What is Source Control System?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Source control systems </a:t>
            </a:r>
            <a:r>
              <a:rPr lang="en-US" dirty="0" smtClean="0"/>
              <a:t>(version control systems, source control repositories)</a:t>
            </a:r>
          </a:p>
          <a:p>
            <a:pPr lvl="1"/>
            <a:r>
              <a:rPr lang="en-US" dirty="0" smtClean="0"/>
              <a:t>Hold the source code and project assets during the development process</a:t>
            </a:r>
          </a:p>
          <a:p>
            <a:pPr lvl="1"/>
            <a:r>
              <a:rPr lang="en-US" dirty="0" smtClean="0"/>
              <a:t>Allow simultaneous changes in the source code and conflict resolution</a:t>
            </a:r>
          </a:p>
          <a:p>
            <a:pPr lvl="1"/>
            <a:r>
              <a:rPr lang="en-US" dirty="0" smtClean="0"/>
              <a:t>Keep version history of the project assets</a:t>
            </a:r>
          </a:p>
          <a:p>
            <a:r>
              <a:rPr lang="en-US" dirty="0" smtClean="0"/>
              <a:t>Some of the most popular source control systems: </a:t>
            </a:r>
            <a:r>
              <a:rPr lang="en-US" dirty="0" err="1" smtClean="0"/>
              <a:t>Git</a:t>
            </a:r>
            <a:r>
              <a:rPr lang="en-US" dirty="0" smtClean="0"/>
              <a:t>, SVN, TFS, CVS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2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839200" cy="58674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Distributed </a:t>
            </a:r>
            <a:r>
              <a:rPr lang="en-US" dirty="0"/>
              <a:t>revision control </a:t>
            </a:r>
            <a:r>
              <a:rPr lang="en-US" dirty="0" smtClean="0"/>
              <a:t>system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Support </a:t>
            </a:r>
            <a:r>
              <a:rPr lang="en-US" dirty="0"/>
              <a:t>for distributed, non-linear </a:t>
            </a:r>
            <a:r>
              <a:rPr lang="en-US" dirty="0" smtClean="0"/>
              <a:t>workflows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Very efficient and secure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Initially </a:t>
            </a:r>
            <a:r>
              <a:rPr lang="en-US" dirty="0"/>
              <a:t>designed and developed by Linus </a:t>
            </a:r>
            <a:r>
              <a:rPr lang="en-US" dirty="0" smtClean="0"/>
              <a:t>Torvalds </a:t>
            </a:r>
            <a:r>
              <a:rPr lang="en-US" dirty="0"/>
              <a:t>for Linux kernel development in </a:t>
            </a:r>
            <a:r>
              <a:rPr lang="en-US" dirty="0" smtClean="0"/>
              <a:t>2005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Become </a:t>
            </a:r>
            <a:r>
              <a:rPr lang="en-US" dirty="0"/>
              <a:t>one of the most widely adopted version control system for software </a:t>
            </a:r>
            <a:r>
              <a:rPr lang="en-US" dirty="0" smtClean="0"/>
              <a:t>development</a:t>
            </a:r>
          </a:p>
          <a:p>
            <a:pPr>
              <a:spcAft>
                <a:spcPts val="300"/>
              </a:spcAft>
            </a:pPr>
            <a:r>
              <a:rPr lang="en-US" dirty="0"/>
              <a:t>Independent </a:t>
            </a:r>
            <a:r>
              <a:rPr lang="en-US" dirty="0" smtClean="0"/>
              <a:t>full-fledged working directories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Used by GitHub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Allows variety of workflows to be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80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http://mialosscontrol.com/images/tools_on_comput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1295400"/>
            <a:ext cx="3543300" cy="2767396"/>
          </a:xfrm>
          <a:prstGeom prst="roundRect">
            <a:avLst>
              <a:gd name="adj" fmla="val 343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876801"/>
            <a:ext cx="8229600" cy="685800"/>
          </a:xfrm>
        </p:spPr>
        <p:txBody>
          <a:bodyPr/>
          <a:lstStyle/>
          <a:p>
            <a:r>
              <a:rPr lang="en-US" dirty="0" smtClean="0"/>
              <a:t>Logging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603080"/>
            <a:ext cx="8229600" cy="569120"/>
          </a:xfrm>
        </p:spPr>
        <p:txBody>
          <a:bodyPr/>
          <a:lstStyle/>
          <a:p>
            <a:r>
              <a:rPr lang="en-US" dirty="0" smtClean="0"/>
              <a:t>Log4J, Log4Net</a:t>
            </a:r>
            <a:endParaRPr lang="en-US" dirty="0"/>
          </a:p>
        </p:txBody>
      </p:sp>
      <p:pic>
        <p:nvPicPr>
          <p:cNvPr id="5122" name="Picture 2" descr="http://materiales506.com/images/Text%20Docu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895600"/>
            <a:ext cx="1447800" cy="1447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logging.apache.org/log4j/1.2/images/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5869">
            <a:off x="1572039" y="1017761"/>
            <a:ext cx="1553180" cy="1042956"/>
          </a:xfrm>
          <a:prstGeom prst="roundRect">
            <a:avLst>
              <a:gd name="adj" fmla="val 8143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logging.apache.org/log4net/images/ls-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56">
            <a:off x="4817253" y="998551"/>
            <a:ext cx="2867026" cy="674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t1.gstatic.com/images?q=tbn:SQH9LmatifhaeM:http://www.balabit.hu/dl/logos/syslog-ng_print.gif&amp;t=1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5324">
            <a:off x="1196466" y="3649458"/>
            <a:ext cx="2437980" cy="566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8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Logging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Logging</a:t>
            </a:r>
            <a:r>
              <a:rPr lang="en-US" dirty="0" smtClean="0"/>
              <a:t> is chronological </a:t>
            </a:r>
            <a:r>
              <a:rPr lang="en-US" dirty="0"/>
              <a:t>and systematic record of data processing events in a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E.g. the Windows Event Log</a:t>
            </a:r>
            <a:endParaRPr lang="en-US" dirty="0"/>
          </a:p>
          <a:p>
            <a:r>
              <a:rPr lang="en-US" dirty="0" smtClean="0"/>
              <a:t>Logs </a:t>
            </a:r>
            <a:r>
              <a:rPr lang="en-US" dirty="0"/>
              <a:t>can be saved to a persistent medium to be studied at a later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Use logging in the development phase:</a:t>
            </a:r>
          </a:p>
          <a:p>
            <a:pPr lvl="1"/>
            <a:r>
              <a:rPr lang="en-US" dirty="0" smtClean="0"/>
              <a:t>Logging can help you debug the code</a:t>
            </a:r>
          </a:p>
          <a:p>
            <a:r>
              <a:rPr lang="en-US" dirty="0" smtClean="0"/>
              <a:t>Use logging in the production environment:</a:t>
            </a:r>
          </a:p>
          <a:p>
            <a:pPr lvl="1"/>
            <a:r>
              <a:rPr lang="en-US" dirty="0" smtClean="0"/>
              <a:t>Helps you troubleshoot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926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Log4J / Log4Net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Log4J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Log4Net</a:t>
            </a:r>
            <a:r>
              <a:rPr lang="en-US" dirty="0" smtClean="0"/>
              <a:t> are a popular logging frameworks for Java / .NET</a:t>
            </a:r>
          </a:p>
          <a:p>
            <a:pPr lvl="1"/>
            <a:r>
              <a:rPr lang="en-US" dirty="0" smtClean="0"/>
              <a:t>Designed to be reliable, fast and extensible</a:t>
            </a:r>
          </a:p>
          <a:p>
            <a:pPr lvl="1"/>
            <a:r>
              <a:rPr lang="en-US" dirty="0" smtClean="0"/>
              <a:t>Simple to understand and to use API</a:t>
            </a:r>
          </a:p>
          <a:p>
            <a:pPr lvl="1"/>
            <a:r>
              <a:rPr lang="en-US" dirty="0" smtClean="0"/>
              <a:t>Allows the developer to control which log statements are output with arbitrary granularity</a:t>
            </a:r>
          </a:p>
          <a:p>
            <a:pPr lvl="1"/>
            <a:r>
              <a:rPr lang="en-US" dirty="0" smtClean="0"/>
              <a:t>Fully configurable at runtime using external configuration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5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How Much Parameters Methods Should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Limit the number of parameters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7 (+/-2)</a:t>
            </a:r>
          </a:p>
          <a:p>
            <a:pPr lvl="1"/>
            <a:r>
              <a:rPr lang="en-US" dirty="0" smtClean="0"/>
              <a:t>7 is a "magic" number in psychology</a:t>
            </a:r>
          </a:p>
          <a:p>
            <a:pPr lvl="1"/>
            <a:r>
              <a:rPr lang="en-US" dirty="0" smtClean="0"/>
              <a:t>Human brain cannot process more than 7 (+/-2) things in the same time</a:t>
            </a:r>
          </a:p>
          <a:p>
            <a:r>
              <a:rPr lang="en-US" dirty="0" smtClean="0"/>
              <a:t>If the parameters need to be too many, reconsider the method's intent</a:t>
            </a:r>
          </a:p>
          <a:p>
            <a:pPr lvl="1"/>
            <a:r>
              <a:rPr lang="en-US" dirty="0" smtClean="0"/>
              <a:t>D</a:t>
            </a:r>
            <a:r>
              <a:rPr lang="en-US" dirty="0" smtClean="0">
                <a:sym typeface="Wingdings" pitchFamily="2" charset="2"/>
              </a:rPr>
              <a:t>oes it have a clear intent?</a:t>
            </a:r>
            <a:endParaRPr lang="en-US" dirty="0" smtClean="0"/>
          </a:p>
          <a:p>
            <a:pPr lvl="1"/>
            <a:r>
              <a:rPr lang="en-US" dirty="0" smtClean="0"/>
              <a:t>Consider extracting few of the parameters in a new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59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90836"/>
            <a:ext cx="8229600" cy="685800"/>
          </a:xfrm>
        </p:spPr>
        <p:txBody>
          <a:bodyPr/>
          <a:lstStyle/>
          <a:p>
            <a:r>
              <a:rPr lang="en-US" dirty="0" smtClean="0"/>
              <a:t>Unit Testing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17118"/>
            <a:ext cx="8229600" cy="650082"/>
          </a:xfrm>
        </p:spPr>
        <p:txBody>
          <a:bodyPr/>
          <a:lstStyle/>
          <a:p>
            <a:r>
              <a:rPr lang="en-US" dirty="0" smtClean="0"/>
              <a:t>JUnit, NUnit, CppUnit, TestNG, JsUnit, …</a:t>
            </a:r>
            <a:endParaRPr lang="en-US" dirty="0"/>
          </a:p>
        </p:txBody>
      </p:sp>
      <p:pic>
        <p:nvPicPr>
          <p:cNvPr id="63490" name="Picture 2" descr="http://blog.bronto.com/wp-content/uploads/2009/05/testing1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33400"/>
            <a:ext cx="2847974" cy="1743012"/>
          </a:xfrm>
          <a:prstGeom prst="roundRect">
            <a:avLst>
              <a:gd name="adj" fmla="val 47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3492" name="Picture 4" descr="http://www.modulouno.it/Data/Home/Servizi/Testing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648200"/>
            <a:ext cx="2175530" cy="1689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148" name="Picture 4" descr="http://blog.eleventy-two.com/wp-content/uploads/2009/03/logo-junit-org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69" y="1219200"/>
            <a:ext cx="2824566" cy="895288"/>
          </a:xfrm>
          <a:prstGeom prst="roundRect">
            <a:avLst>
              <a:gd name="adj" fmla="val 1003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nunit.org/img/log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876800"/>
            <a:ext cx="1873470" cy="100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45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Unit Testing Frameworks / Tools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testing frameworks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Simplify design, implementation and execution of unit tests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Popular unit testing frameworks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JUnit, TestNG – classical unit testing frameworks for Java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Visual Studio Team Test (</a:t>
            </a:r>
            <a:r>
              <a:rPr lang="en-US" dirty="0"/>
              <a:t>VSTT), </a:t>
            </a:r>
            <a:r>
              <a:rPr lang="en-US" dirty="0" err="1"/>
              <a:t>NUnit</a:t>
            </a:r>
            <a:r>
              <a:rPr lang="en-US" dirty="0"/>
              <a:t>, </a:t>
            </a:r>
            <a:r>
              <a:rPr lang="en-US" dirty="0" err="1" smtClean="0"/>
              <a:t>MbUnit</a:t>
            </a:r>
            <a:r>
              <a:rPr lang="en-US" dirty="0" smtClean="0"/>
              <a:t> – for .NET development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cppUnit, UnitTest++ – for C++ developers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jsUnit – for JavaScript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2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Code Coverage &amp; Mocking Tools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coverage </a:t>
            </a:r>
            <a:r>
              <a:rPr lang="en-US" dirty="0" smtClean="0"/>
              <a:t>tools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Code coverage tools check what portion of the source code is covered by the unit tests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CodeCover for Eclipse – for Java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Visual Studio Team Suite – for C#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CoverageMeter – for C++</a:t>
            </a: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Mocking</a:t>
            </a:r>
            <a:r>
              <a:rPr lang="en-US" dirty="0" smtClean="0"/>
              <a:t> tools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Allow testing functionality that is still not implemented9, e.g. through its interface</a:t>
            </a:r>
          </a:p>
          <a:p>
            <a:pPr marL="574675" lvl="2" indent="-282575">
              <a:lnSpc>
                <a:spcPts val="3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Moq, TypeMock, Rhino Mock, JustMock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2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automation</a:t>
            </a:r>
          </a:p>
          <a:p>
            <a:pPr lvl="1"/>
            <a:r>
              <a:rPr lang="en-US" dirty="0" smtClean="0"/>
              <a:t>Replaces manual tests (performed by people) with automated tests (performed by script)</a:t>
            </a:r>
          </a:p>
          <a:p>
            <a:pPr lvl="1"/>
            <a:r>
              <a:rPr lang="en-US" dirty="0" smtClean="0"/>
              <a:t>Automatically run test scenarios and compare the actual outcomes to predicted outcomes</a:t>
            </a:r>
          </a:p>
          <a:p>
            <a:r>
              <a:rPr lang="en-US" dirty="0" smtClean="0"/>
              <a:t>Automated testing tools</a:t>
            </a:r>
          </a:p>
          <a:p>
            <a:pPr lvl="1"/>
            <a:r>
              <a:rPr lang="en-US" dirty="0" smtClean="0"/>
              <a:t>Record and replay test scenarios</a:t>
            </a:r>
          </a:p>
          <a:p>
            <a:r>
              <a:rPr lang="en-US" dirty="0" smtClean="0"/>
              <a:t>Automated testing frameworks</a:t>
            </a:r>
          </a:p>
          <a:p>
            <a:pPr lvl="1"/>
            <a:r>
              <a:rPr lang="en-US" dirty="0" smtClean="0"/>
              <a:t>Allow programmatically simulate user 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06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81376"/>
            <a:ext cx="6096000" cy="1524001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Bug Tracking / Issue Tracking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105400"/>
            <a:ext cx="7010400" cy="1026320"/>
          </a:xfrm>
        </p:spPr>
        <p:txBody>
          <a:bodyPr/>
          <a:lstStyle/>
          <a:p>
            <a:r>
              <a:rPr lang="en-US" dirty="0" smtClean="0"/>
              <a:t>TRAC, Bugzilla, JIRA, TFS, </a:t>
            </a:r>
            <a:r>
              <a:rPr lang="en-US" dirty="0" err="1" smtClean="0"/>
              <a:t>SourceForge</a:t>
            </a:r>
            <a:r>
              <a:rPr lang="en-US" dirty="0" smtClean="0"/>
              <a:t>, CodePlex, Project Locker, GitHub, </a:t>
            </a:r>
            <a:r>
              <a:rPr lang="en-US" dirty="0" err="1" smtClean="0"/>
              <a:t>TeamPulse</a:t>
            </a:r>
            <a:endParaRPr lang="en-US" dirty="0"/>
          </a:p>
        </p:txBody>
      </p:sp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1143000"/>
            <a:ext cx="2476500" cy="1857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t3.gstatic.com/images?q=tbn:5h1ziP0_-SiQgM:http://www.techprone.com/wp-content/uploads/2009/02/bugtracking.jpg&amp;t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433" y="1143000"/>
            <a:ext cx="3056709" cy="18573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34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Tracking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Bug tracking / issue tracking systems</a:t>
            </a:r>
          </a:p>
          <a:p>
            <a:pPr lvl="1"/>
            <a:r>
              <a:rPr lang="en-US" dirty="0" smtClean="0"/>
              <a:t>Track bugs / issues related to software development,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tickets</a:t>
            </a:r>
          </a:p>
          <a:p>
            <a:r>
              <a:rPr lang="en-US" dirty="0" smtClean="0">
                <a:sym typeface="Wingdings" pitchFamily="2" charset="2"/>
              </a:rPr>
              <a:t>Tickets consist of: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Category: bug / feature request / task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State: </a:t>
            </a:r>
            <a:r>
              <a:rPr lang="en-US" dirty="0" smtClean="0"/>
              <a:t>new </a:t>
            </a:r>
            <a:r>
              <a:rPr lang="en-US" dirty="0" smtClean="0">
                <a:sym typeface="Wingdings" pitchFamily="2" charset="2"/>
              </a:rPr>
              <a:t> assigned  fixed  closed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Priority: critical / high / low / etc.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Owner / responsible person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Summary, description, attachments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9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 and ALM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/>
              <a:t>Software Configuration Management (SCM systems (e.g. Rational ClearCase, StarTeam)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Change management for requirements, documents, source code, etc.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Tools, policies, workflow, etc.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Application Lifecycle Management (ALM) systems (e.g. VSTS + TFS, StarTeam, Polarion)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Covers the entire development process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Requirements, planning, project management, architecture, build, QA, test, integration,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4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06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long should a method be?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is no specific restriction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Avoid methods longer than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 screen </a:t>
            </a:r>
            <a:r>
              <a:rPr lang="en-US" dirty="0" smtClean="0"/>
              <a:t>(30 lines)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Long methods are not always bad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Be sure you have a good reason for their length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Cohesion </a:t>
            </a:r>
            <a:r>
              <a:rPr lang="en-US" dirty="0"/>
              <a:t>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coupling </a:t>
            </a:r>
            <a:r>
              <a:rPr lang="en-US" dirty="0" smtClean="0"/>
              <a:t>are more important than the method length!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Long methods often contain portions that could be extracted as separate methods with good name and clear intent </a:t>
            </a:r>
            <a:r>
              <a:rPr lang="en-US" dirty="0" smtClean="0">
                <a:sym typeface="Wingdings" pitchFamily="2" charset="2"/>
              </a:rPr>
              <a:t> check this!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3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343400"/>
            <a:ext cx="7429500" cy="685800"/>
          </a:xfrm>
        </p:spPr>
        <p:txBody>
          <a:bodyPr/>
          <a:lstStyle/>
          <a:p>
            <a:r>
              <a:rPr lang="en-US" smtClean="0"/>
              <a:t>Basic </a:t>
            </a:r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5029200"/>
            <a:ext cx="7429500" cy="990600"/>
          </a:xfrm>
        </p:spPr>
        <p:txBody>
          <a:bodyPr/>
          <a:lstStyle/>
          <a:p>
            <a:r>
              <a:rPr lang="en-US" dirty="0" smtClean="0"/>
              <a:t>Cohesion, Coupling,</a:t>
            </a:r>
            <a:br>
              <a:rPr lang="en-US" dirty="0" smtClean="0"/>
            </a:br>
            <a:r>
              <a:rPr lang="en-US" dirty="0" smtClean="0"/>
              <a:t>Inheritance and Polymorphism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066800"/>
            <a:ext cx="3810000" cy="3067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5005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Methods should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 cohesion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Should address single task and address it well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Should have clear intent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Methods that  address several tasks in the same time are hard to be named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Strong cohesion is used in engineering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computer hardware any PC component solves a single task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hard disk performs a single task – storage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7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Cohesion Problems in Real Code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Say, we have an application consisting of two layers: 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Do not use a method for both top-down and bottom-up updates!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Both updates are essentially different, e.g.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RemoveCustomer()</a:t>
            </a:r>
            <a:r>
              <a:rPr lang="en-US" dirty="0" smtClean="0"/>
              <a:t> method in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DataLayer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3637002"/>
            <a:ext cx="3352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91440" bIns="9144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Data Layer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600" y="2133600"/>
            <a:ext cx="3352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91440" bIns="9144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Presentation Layer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Up-Down Arrow 8"/>
          <p:cNvSpPr/>
          <p:nvPr/>
        </p:nvSpPr>
        <p:spPr>
          <a:xfrm>
            <a:off x="4343400" y="2819400"/>
            <a:ext cx="381000" cy="685800"/>
          </a:xfrm>
          <a:prstGeom prst="up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Down Arrow 9"/>
          <p:cNvSpPr/>
          <p:nvPr/>
        </p:nvSpPr>
        <p:spPr>
          <a:xfrm rot="16200000">
            <a:off x="1371600" y="2590800"/>
            <a:ext cx="1447800" cy="990600"/>
          </a:xfrm>
          <a:prstGeom prst="curved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5400000">
            <a:off x="6324600" y="2590800"/>
            <a:ext cx="1447800" cy="990600"/>
          </a:xfrm>
          <a:prstGeom prst="curved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01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2928</TotalTime>
  <Words>2865</Words>
  <Application>Microsoft Office PowerPoint</Application>
  <PresentationFormat>On-screen Show (4:3)</PresentationFormat>
  <Paragraphs>494</Paragraphs>
  <Slides>57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High-Quality Classes and Class Hierarchies</vt:lpstr>
      <vt:lpstr>Why We Need Methods?</vt:lpstr>
      <vt:lpstr>Why We Need Methods? (2)</vt:lpstr>
      <vt:lpstr>Symptoms of Wrong Methods</vt:lpstr>
      <vt:lpstr>How Much Parameters Methods Should Have?</vt:lpstr>
      <vt:lpstr>Methods Length</vt:lpstr>
      <vt:lpstr>Basic Principles</vt:lpstr>
      <vt:lpstr>Strong Cohesion</vt:lpstr>
      <vt:lpstr>Cohesion Problems in Real Code</vt:lpstr>
      <vt:lpstr>Loose Coupling</vt:lpstr>
      <vt:lpstr>Loose Coupling and OOP</vt:lpstr>
      <vt:lpstr>Inheritance in C# and JS</vt:lpstr>
      <vt:lpstr>Polymorphism in C# and JS</vt:lpstr>
      <vt:lpstr>High-Quality Classes</vt:lpstr>
      <vt:lpstr>Good Abstraction – Example</vt:lpstr>
      <vt:lpstr>Bad Abstraction – Example</vt:lpstr>
      <vt:lpstr>Encapsulation</vt:lpstr>
      <vt:lpstr>Class Methods and Data</vt:lpstr>
      <vt:lpstr>Class Constructors</vt:lpstr>
      <vt:lpstr>Use Design Patterns</vt:lpstr>
      <vt:lpstr>Namespaces</vt:lpstr>
      <vt:lpstr>Exceptions</vt:lpstr>
      <vt:lpstr>Exceptions</vt:lpstr>
      <vt:lpstr>Exceptions (2)</vt:lpstr>
      <vt:lpstr>Exceptions (3)</vt:lpstr>
      <vt:lpstr>Computer Performance</vt:lpstr>
      <vt:lpstr>Good Computer Performance</vt:lpstr>
      <vt:lpstr>Is Performance Really a Priority?</vt:lpstr>
      <vt:lpstr>How to Improve Performance?</vt:lpstr>
      <vt:lpstr>How to Improve Performance? (2)</vt:lpstr>
      <vt:lpstr>Introduction to Code Tuning</vt:lpstr>
      <vt:lpstr>Code and Test vs.  Test Driven Development</vt:lpstr>
      <vt:lpstr>Unit Testing Approaches</vt:lpstr>
      <vt:lpstr>Test-Driven Development (TDD)</vt:lpstr>
      <vt:lpstr>Code Refactoring</vt:lpstr>
      <vt:lpstr>When to Refactor?</vt:lpstr>
      <vt:lpstr>Good Code Main Principles</vt:lpstr>
      <vt:lpstr>Good Code Main Principles (2)</vt:lpstr>
      <vt:lpstr>Refactoring Process</vt:lpstr>
      <vt:lpstr>Refactoring Tips</vt:lpstr>
      <vt:lpstr>Integrated Development Environments (IDEs)</vt:lpstr>
      <vt:lpstr>Visual Studio</vt:lpstr>
      <vt:lpstr>Other IDEs</vt:lpstr>
      <vt:lpstr>Source Control Systems</vt:lpstr>
      <vt:lpstr>What is Source Control System?</vt:lpstr>
      <vt:lpstr>Git</vt:lpstr>
      <vt:lpstr>Logging Tools</vt:lpstr>
      <vt:lpstr>Logging</vt:lpstr>
      <vt:lpstr>Log4J / Log4Net</vt:lpstr>
      <vt:lpstr>Unit Testing Tools</vt:lpstr>
      <vt:lpstr>Unit Testing Frameworks / Tools</vt:lpstr>
      <vt:lpstr>Code Coverage &amp; Mocking Tools</vt:lpstr>
      <vt:lpstr>Test Automation</vt:lpstr>
      <vt:lpstr>Bug Tracking / Issue Tracking Systems</vt:lpstr>
      <vt:lpstr>Bug Tracking Systems</vt:lpstr>
      <vt:lpstr>SCM and ALM Systems</vt:lpstr>
      <vt:lpstr>PowerPoint Presentation</vt:lpstr>
    </vt:vector>
  </TitlesOfParts>
  <LinksUpToDate>false</LinksUpToDate>
  <SharedDoc>false</SharedDoc>
  <HyperlinkBase>http://html5course.telerik.com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Formatting</dc:title>
  <dc:subject>Code Formatting</dc:subject>
  <dc:creator>Lionel Nguyen</dc:creator>
  <cp:lastModifiedBy>Huy Trong Nguyen</cp:lastModifiedBy>
  <cp:revision>557</cp:revision>
  <dcterms:created xsi:type="dcterms:W3CDTF">2007-12-08T16:03:35Z</dcterms:created>
  <dcterms:modified xsi:type="dcterms:W3CDTF">2015-08-13T15:07:30Z</dcterms:modified>
</cp:coreProperties>
</file>