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1"/>
  </p:notesMasterIdLst>
  <p:handoutMasterIdLst>
    <p:handoutMasterId r:id="rId42"/>
  </p:handoutMasterIdLst>
  <p:sldIdLst>
    <p:sldId id="806" r:id="rId2"/>
    <p:sldId id="807" r:id="rId3"/>
    <p:sldId id="808" r:id="rId4"/>
    <p:sldId id="809" r:id="rId5"/>
    <p:sldId id="810" r:id="rId6"/>
    <p:sldId id="811" r:id="rId7"/>
    <p:sldId id="812" r:id="rId8"/>
    <p:sldId id="839" r:id="rId9"/>
    <p:sldId id="814" r:id="rId10"/>
    <p:sldId id="840" r:id="rId11"/>
    <p:sldId id="841" r:id="rId12"/>
    <p:sldId id="816" r:id="rId13"/>
    <p:sldId id="817" r:id="rId14"/>
    <p:sldId id="818" r:id="rId15"/>
    <p:sldId id="849" r:id="rId16"/>
    <p:sldId id="850" r:id="rId17"/>
    <p:sldId id="851" r:id="rId18"/>
    <p:sldId id="842" r:id="rId19"/>
    <p:sldId id="843" r:id="rId20"/>
    <p:sldId id="848" r:id="rId21"/>
    <p:sldId id="844" r:id="rId22"/>
    <p:sldId id="845" r:id="rId23"/>
    <p:sldId id="846" r:id="rId24"/>
    <p:sldId id="847" r:id="rId25"/>
    <p:sldId id="825" r:id="rId26"/>
    <p:sldId id="826" r:id="rId27"/>
    <p:sldId id="827" r:id="rId28"/>
    <p:sldId id="828" r:id="rId29"/>
    <p:sldId id="829" r:id="rId30"/>
    <p:sldId id="830" r:id="rId31"/>
    <p:sldId id="831" r:id="rId32"/>
    <p:sldId id="832" r:id="rId33"/>
    <p:sldId id="833" r:id="rId34"/>
    <p:sldId id="834" r:id="rId35"/>
    <p:sldId id="835" r:id="rId36"/>
    <p:sldId id="838" r:id="rId37"/>
    <p:sldId id="836" r:id="rId38"/>
    <p:sldId id="837" r:id="rId39"/>
    <p:sldId id="713" r:id="rId4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F006C-0FA7-406A-AD4A-8B4C8CFAB6CA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69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18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4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244" y="2224042"/>
            <a:ext cx="7963556" cy="900157"/>
          </a:xfrm>
        </p:spPr>
        <p:txBody>
          <a:bodyPr/>
          <a:lstStyle/>
          <a:p>
            <a:r>
              <a:rPr lang="en-US" dirty="0"/>
              <a:t>Databases 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 smtClean="0"/>
              <a:t>DBMS Fundamental </a:t>
            </a:r>
            <a:r>
              <a:rPr lang="en-US" dirty="0"/>
              <a:t>Concepts</a:t>
            </a:r>
            <a:endParaRPr lang="bg-BG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" y="3276600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2" y="459470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8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35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</a:t>
            </a:r>
            <a:r>
              <a:rPr lang="en-US" dirty="0" smtClean="0"/>
              <a:t>(default in MySQL)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3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50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21260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83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r>
              <a:rPr lang="en-US"/>
              <a:t>: </a:t>
            </a:r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8025" y="1281113"/>
            <a:ext cx="3359150" cy="504825"/>
          </a:xfrm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 sz="3200" dirty="0"/>
              <a:t>Withdraw $100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799013" y="1995488"/>
            <a:ext cx="3589337" cy="4635115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19050" cap="flat" algn="ctr">
            <a:solidFill>
              <a:schemeClr val="accent5">
                <a:lumMod val="20000"/>
                <a:lumOff val="80000"/>
                <a:alpha val="70000"/>
              </a:schemeClr>
            </a:solidFill>
            <a:miter lim="800000"/>
            <a:headEnd/>
            <a:tailEnd/>
          </a:ln>
          <a:effectLst/>
          <a:extLst/>
        </p:spPr>
        <p:txBody>
          <a:bodyPr lIns="144000" tIns="91440" rIns="144000" bIns="109728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FontTx/>
              <a:buAutoNum type="arabicPeriod"/>
            </a:pPr>
            <a:r>
              <a:rPr lang="en-US" dirty="0" smtClean="0"/>
              <a:t>Read savings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New savings =</a:t>
            </a:r>
            <a:br>
              <a:rPr lang="en-US" dirty="0" smtClean="0"/>
            </a:br>
            <a:r>
              <a:rPr lang="en-US" dirty="0" smtClean="0"/>
              <a:t>current - $100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Read checking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New checking =</a:t>
            </a:r>
            <a:br>
              <a:rPr lang="en-US" dirty="0" smtClean="0"/>
            </a:br>
            <a:r>
              <a:rPr lang="en-US" dirty="0" smtClean="0"/>
              <a:t>current  + $100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Write savings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Write checking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987549"/>
            <a:ext cx="3455987" cy="4643054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19050" cap="flat" algn="ctr">
            <a:solidFill>
              <a:schemeClr val="accent5">
                <a:lumMod val="20000"/>
                <a:lumOff val="80000"/>
                <a:alpha val="70000"/>
              </a:schemeClr>
            </a:solidFill>
            <a:miter lim="800000"/>
            <a:headEnd/>
            <a:tailEnd/>
          </a:ln>
          <a:effectLst/>
          <a:extLst/>
        </p:spPr>
        <p:txBody>
          <a:bodyPr lIns="144000" tIns="91440" rIns="144000" bIns="109728" anchor="ctr">
            <a:noAutofit/>
          </a:bodyPr>
          <a:lstStyle/>
          <a:p>
            <a:pPr marL="450850" indent="-450850" fontAlgn="base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current balance</a:t>
            </a:r>
          </a:p>
          <a:p>
            <a:pPr marL="450850" indent="-450850" fontAlgn="base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balance = </a:t>
            </a:r>
            <a:br>
              <a:rPr lang="en-US" sz="32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- $100</a:t>
            </a:r>
          </a:p>
          <a:p>
            <a:pPr marL="450850" indent="-450850" fontAlgn="base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new balance</a:t>
            </a:r>
          </a:p>
          <a:p>
            <a:pPr marL="450850" indent="-450850" fontAlgn="base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Dispense cash</a:t>
            </a:r>
            <a:endParaRPr lang="en-US" sz="32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99013" y="1279525"/>
            <a:ext cx="3517900" cy="506413"/>
          </a:xfrm>
          <a:prstGeom prst="rect">
            <a:avLst/>
          </a:prstGeom>
          <a:extLst/>
        </p:spPr>
        <p:txBody>
          <a:bodyPr/>
          <a:lstStyle/>
          <a:p>
            <a:pPr marL="533400" indent="-533400" algn="ctr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$100</a:t>
            </a:r>
            <a:endParaRPr lang="bg-BG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15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72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Transactions Properties</a:t>
            </a:r>
            <a:endParaRPr lang="bg-BG" sz="38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 smtClean="0"/>
              <a:t>Modern DBMS </a:t>
            </a:r>
            <a:r>
              <a:rPr lang="en-US" dirty="0"/>
              <a:t>servers have built-in transaction support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“ACID”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E.g. MS SQL Server, Oracle, MySQL, …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3076" name="Picture 4" descr="http://www.icondig.com/data/icons/REALVISTA/database/png/400/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5443" y="4186386"/>
            <a:ext cx="423703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958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and SQL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87512"/>
            <a:ext cx="8435975" cy="5832648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</a:t>
            </a:r>
            <a:r>
              <a:rPr lang="en-US" dirty="0" smtClean="0"/>
              <a:t>RDBMS use </a:t>
            </a:r>
            <a:r>
              <a:rPr lang="en-US" dirty="0"/>
              <a:t>implicit </a:t>
            </a:r>
            <a:r>
              <a:rPr lang="en-US" dirty="0" smtClean="0"/>
              <a:t>start, e.g. Oracle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dirty="0" smtClean="0"/>
              <a:t>Ending </a:t>
            </a:r>
            <a:r>
              <a:rPr lang="en-US" dirty="0"/>
              <a:t>a transaction</a:t>
            </a:r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Complete </a:t>
            </a:r>
            <a:r>
              <a:rPr lang="en-US" dirty="0"/>
              <a:t>a successful transaction </a:t>
            </a:r>
            <a:r>
              <a:rPr lang="en-US" dirty="0" smtClean="0"/>
              <a:t>and persist all changes made</a:t>
            </a:r>
            <a:endParaRPr lang="en-US" dirty="0"/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1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42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0"/>
            <a:ext cx="2667000" cy="194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1946275" cy="194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82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7150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598781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45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17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79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24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2326067" y="1525832"/>
            <a:ext cx="4325260" cy="274136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scene3d>
            <a:camera prst="perspectiveRight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245781" y="1080914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1009014" y="1214475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03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2014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1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DB instance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4957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89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53001"/>
            <a:ext cx="7467600" cy="685800"/>
          </a:xfrm>
        </p:spPr>
        <p:txBody>
          <a:bodyPr/>
          <a:lstStyle/>
          <a:p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9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1905000" y="1779894"/>
            <a:ext cx="5053482" cy="263970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004">
            <a:off x="6095307" y="899868"/>
            <a:ext cx="1698713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967">
            <a:off x="1264974" y="982526"/>
            <a:ext cx="3577397" cy="2133002"/>
          </a:xfrm>
          <a:prstGeom prst="roundRect">
            <a:avLst>
              <a:gd name="adj" fmla="val 2538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1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MySQL?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MySQL Database Server</a:t>
            </a:r>
          </a:p>
          <a:p>
            <a:pPr lvl="1"/>
            <a:r>
              <a:rPr lang="en-US" dirty="0" smtClean="0"/>
              <a:t>MySQL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dirty="0" smtClean="0"/>
              <a:t> DB server (RDBMS)</a:t>
            </a:r>
          </a:p>
          <a:p>
            <a:pPr lvl="1"/>
            <a:r>
              <a:rPr lang="en-US" dirty="0" smtClean="0"/>
              <a:t>World's most-popular open-source database</a:t>
            </a:r>
          </a:p>
          <a:p>
            <a:pPr lvl="1"/>
            <a:r>
              <a:rPr lang="en-US" dirty="0" smtClean="0"/>
              <a:t>Mostly used to power web sites and small apps</a:t>
            </a:r>
          </a:p>
          <a:p>
            <a:pPr lvl="1"/>
            <a:r>
              <a:rPr lang="en-US" dirty="0" smtClean="0"/>
              <a:t>Supports concurrency,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 smtClean="0"/>
              <a:t> (full ACID)</a:t>
            </a:r>
          </a:p>
          <a:p>
            <a:pPr lvl="1"/>
            <a:r>
              <a:rPr lang="en-US" dirty="0" smtClean="0"/>
              <a:t>Stored procedures, views, triggers, partitioning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clustering</a:t>
            </a:r>
            <a:r>
              <a:rPr lang="en-US" dirty="0"/>
              <a:t> 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Free and paid editions</a:t>
            </a:r>
          </a:p>
          <a:p>
            <a:pPr lvl="1"/>
            <a:r>
              <a:rPr lang="en-US" dirty="0" smtClean="0"/>
              <a:t>Community Server, Enterprise, Cluster CGE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MyISAM</a:t>
            </a:r>
          </a:p>
          <a:p>
            <a:pPr lvl="1"/>
            <a:r>
              <a:rPr lang="en-US" dirty="0" smtClean="0"/>
              <a:t>Fast, non-transactional </a:t>
            </a:r>
            <a:r>
              <a:rPr lang="en-US" dirty="0" smtClean="0">
                <a:sym typeface="Wingdings" pitchFamily="2" charset="2"/>
              </a:rPr>
              <a:t> unreliable, forget it!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InnoDB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Fully ACID transactional, highly reliable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Recommended for most applications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Ultra-fast, non-persistent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CSV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Stores the data in CSV (text) files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6009409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031080"/>
            <a:ext cx="8382000" cy="914400"/>
          </a:xfrm>
        </p:spPr>
        <p:txBody>
          <a:bodyPr/>
          <a:lstStyle/>
          <a:p>
            <a:r>
              <a:rPr lang="en-US" dirty="0" smtClean="0"/>
              <a:t>MySQL Administration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1869280"/>
            <a:ext cx="8534400" cy="797720"/>
          </a:xfrm>
        </p:spPr>
        <p:txBody>
          <a:bodyPr/>
          <a:lstStyle/>
          <a:p>
            <a:r>
              <a:rPr lang="en-US" dirty="0" smtClean="0"/>
              <a:t>The Console Client, MySQL Workbench, </a:t>
            </a:r>
            <a:r>
              <a:rPr lang="en-US" noProof="1" smtClean="0"/>
              <a:t>phpMyAdmin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8681"/>
            <a:ext cx="2933700" cy="2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25" y="4134486"/>
            <a:ext cx="3962400" cy="227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86809"/>
            <a:ext cx="2590800" cy="1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Authentication and Login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uses traditional username / password authentication</a:t>
            </a:r>
          </a:p>
          <a:p>
            <a:pPr lvl="1"/>
            <a:r>
              <a:rPr lang="en-US" dirty="0" smtClean="0"/>
              <a:t>The administrator's user is: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lvl="1"/>
            <a:r>
              <a:rPr lang="en-US" dirty="0" smtClean="0"/>
              <a:t>The default password is specified during</a:t>
            </a:r>
            <a:br>
              <a:rPr lang="en-US" dirty="0" smtClean="0"/>
            </a:br>
            <a:r>
              <a:rPr lang="en-US" dirty="0" smtClean="0"/>
              <a:t>the installation process</a:t>
            </a:r>
          </a:p>
          <a:p>
            <a:r>
              <a:rPr lang="en-US" dirty="0" smtClean="0"/>
              <a:t>Connecting through the</a:t>
            </a:r>
            <a:br>
              <a:rPr lang="en-US" dirty="0" smtClean="0"/>
            </a:br>
            <a:r>
              <a:rPr lang="en-US" dirty="0" smtClean="0"/>
              <a:t>console client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–u root -p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world;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 * from city limit 100;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05200"/>
            <a:ext cx="2781300" cy="24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6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is free open-source GUI administration tool for MySQL</a:t>
            </a:r>
          </a:p>
          <a:p>
            <a:pPr lvl="1"/>
            <a:r>
              <a:rPr lang="en-US" dirty="0"/>
              <a:t>Execute SQL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/>
              <a:t>/ edit table data</a:t>
            </a:r>
          </a:p>
          <a:p>
            <a:pPr lvl="1"/>
            <a:r>
              <a:rPr lang="en-US" dirty="0" smtClean="0"/>
              <a:t>Create / modify relational schema</a:t>
            </a:r>
          </a:p>
          <a:p>
            <a:pPr lvl="1"/>
            <a:r>
              <a:rPr lang="en-US" dirty="0" smtClean="0"/>
              <a:t>DB design  (E/R diagrams)</a:t>
            </a:r>
          </a:p>
          <a:p>
            <a:pPr lvl="2"/>
            <a:r>
              <a:rPr lang="en-US" dirty="0" smtClean="0"/>
              <a:t>Forward / reverse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Visualize query plan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28185"/>
            <a:ext cx="3183835" cy="183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phpMyAdmin Tool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phpMyAdmin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Web-based open-source MySQL admin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489200"/>
            <a:ext cx="6944592" cy="3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0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IBM 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907477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82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85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657926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</a:t>
            </a:r>
            <a:r>
              <a:rPr lang="en-US" dirty="0" smtClean="0"/>
              <a:t>the </a:t>
            </a:r>
            <a:r>
              <a:rPr lang="en-US" dirty="0"/>
              <a:t>DB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9235" name="Arc 3"/>
          <p:cNvSpPr>
            <a:spLocks/>
          </p:cNvSpPr>
          <p:nvPr/>
        </p:nvSpPr>
        <p:spPr bwMode="auto">
          <a:xfrm>
            <a:off x="3621088" y="2441442"/>
            <a:ext cx="3182937" cy="447675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75 w 19771"/>
              <a:gd name="T1" fmla="*/ 0 h 21597"/>
              <a:gd name="T2" fmla="*/ 19771 w 19771"/>
              <a:gd name="T3" fmla="*/ 12899 h 21597"/>
              <a:gd name="T4" fmla="*/ 0 w 19771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1" h="21597" fill="none" extrusionOk="0">
                <a:moveTo>
                  <a:pt x="374" y="0"/>
                </a:moveTo>
                <a:cubicBezTo>
                  <a:pt x="8803" y="146"/>
                  <a:pt x="16376" y="5182"/>
                  <a:pt x="19771" y="12898"/>
                </a:cubicBezTo>
              </a:path>
              <a:path w="19771" h="21597" stroke="0" extrusionOk="0">
                <a:moveTo>
                  <a:pt x="374" y="0"/>
                </a:moveTo>
                <a:cubicBezTo>
                  <a:pt x="8803" y="146"/>
                  <a:pt x="16376" y="5182"/>
                  <a:pt x="19771" y="12898"/>
                </a:cubicBezTo>
                <a:lnTo>
                  <a:pt x="0" y="21597"/>
                </a:lnTo>
                <a:close/>
              </a:path>
            </a:pathLst>
          </a:custGeom>
          <a:noFill/>
          <a:ln w="50800" cap="rnd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479236" name="Arc 4"/>
          <p:cNvSpPr>
            <a:spLocks/>
          </p:cNvSpPr>
          <p:nvPr/>
        </p:nvSpPr>
        <p:spPr bwMode="auto">
          <a:xfrm rot="10800000">
            <a:off x="4340225" y="4032117"/>
            <a:ext cx="3001963" cy="585788"/>
          </a:xfrm>
          <a:custGeom>
            <a:avLst/>
            <a:gdLst>
              <a:gd name="G0" fmla="+- 21558 0 0"/>
              <a:gd name="G1" fmla="+- 21594 0 0"/>
              <a:gd name="G2" fmla="+- 21600 0 0"/>
              <a:gd name="T0" fmla="*/ 0 w 21558"/>
              <a:gd name="T1" fmla="*/ 20244 h 21594"/>
              <a:gd name="T2" fmla="*/ 21062 w 21558"/>
              <a:gd name="T3" fmla="*/ 0 h 21594"/>
              <a:gd name="T4" fmla="*/ 21558 w 21558"/>
              <a:gd name="T5" fmla="*/ 21594 h 2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21594" fill="none" extrusionOk="0">
                <a:moveTo>
                  <a:pt x="0" y="20244"/>
                </a:moveTo>
                <a:cubicBezTo>
                  <a:pt x="701" y="9051"/>
                  <a:pt x="9850" y="257"/>
                  <a:pt x="21061" y="-1"/>
                </a:cubicBezTo>
              </a:path>
              <a:path w="21558" h="21594" stroke="0" extrusionOk="0">
                <a:moveTo>
                  <a:pt x="0" y="20244"/>
                </a:moveTo>
                <a:cubicBezTo>
                  <a:pt x="701" y="9051"/>
                  <a:pt x="9850" y="257"/>
                  <a:pt x="21061" y="-1"/>
                </a:cubicBezTo>
                <a:lnTo>
                  <a:pt x="21558" y="21594"/>
                </a:lnTo>
                <a:close/>
              </a:path>
            </a:pathLst>
          </a:custGeom>
          <a:noFill/>
          <a:ln w="50800" cap="rnd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479237" name="Text Box 5"/>
          <p:cNvSpPr txBox="1">
            <a:spLocks noChangeArrowheads="1"/>
          </p:cNvSpPr>
          <p:nvPr/>
        </p:nvSpPr>
        <p:spPr bwMode="auto">
          <a:xfrm rot="230443">
            <a:off x="3718424" y="1546092"/>
            <a:ext cx="29626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statement is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 to the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9239" name="Text Box 7"/>
          <p:cNvSpPr txBox="1">
            <a:spLocks noChangeArrowheads="1"/>
          </p:cNvSpPr>
          <p:nvPr/>
        </p:nvSpPr>
        <p:spPr bwMode="auto">
          <a:xfrm>
            <a:off x="693738" y="2001705"/>
            <a:ext cx="288766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9240" name="Group 8"/>
          <p:cNvGraphicFramePr>
            <a:graphicFrameLocks noGrp="1"/>
          </p:cNvGraphicFramePr>
          <p:nvPr>
            <p:extLst/>
          </p:nvPr>
        </p:nvGraphicFramePr>
        <p:xfrm>
          <a:off x="1765300" y="3825742"/>
          <a:ext cx="2571750" cy="1847088"/>
        </p:xfrm>
        <a:graphic>
          <a:graphicData uri="http://schemas.openxmlformats.org/drawingml/2006/table">
            <a:tbl>
              <a:tblPr/>
              <a:tblGrid>
                <a:gridCol w="25717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Sales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9258" name="Text Box 26"/>
          <p:cNvSpPr txBox="1">
            <a:spLocks noChangeArrowheads="1"/>
          </p:cNvSpPr>
          <p:nvPr/>
        </p:nvSpPr>
        <p:spPr bwMode="auto">
          <a:xfrm rot="21248457">
            <a:off x="4539348" y="4596953"/>
            <a:ext cx="32688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(usually as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set)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804025" y="2331905"/>
            <a:ext cx="1662113" cy="1719262"/>
            <a:chOff x="4286" y="1747"/>
            <a:chExt cx="1047" cy="1083"/>
          </a:xfrm>
        </p:grpSpPr>
        <p:sp>
          <p:nvSpPr>
            <p:cNvPr id="479260" name="Rectangle 28"/>
            <p:cNvSpPr>
              <a:spLocks noChangeArrowheads="1"/>
            </p:cNvSpPr>
            <p:nvPr/>
          </p:nvSpPr>
          <p:spPr bwMode="ltGray">
            <a:xfrm>
              <a:off x="4286" y="1967"/>
              <a:ext cx="1047" cy="649"/>
            </a:xfrm>
            <a:prstGeom prst="rect">
              <a:avLst/>
            </a:prstGeom>
            <a:solidFill>
              <a:srgbClr val="CFCFCF"/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79261" name="Oval 29"/>
            <p:cNvSpPr>
              <a:spLocks noChangeArrowheads="1"/>
            </p:cNvSpPr>
            <p:nvPr/>
          </p:nvSpPr>
          <p:spPr bwMode="ltGray">
            <a:xfrm>
              <a:off x="4286" y="1747"/>
              <a:ext cx="1047" cy="41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79262" name="Oval 30"/>
            <p:cNvSpPr>
              <a:spLocks noChangeArrowheads="1"/>
            </p:cNvSpPr>
            <p:nvPr/>
          </p:nvSpPr>
          <p:spPr bwMode="ltGray">
            <a:xfrm>
              <a:off x="4286" y="2414"/>
              <a:ext cx="1047" cy="41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79263" name="Rectangle 31"/>
            <p:cNvSpPr>
              <a:spLocks noChangeArrowheads="1"/>
            </p:cNvSpPr>
            <p:nvPr/>
          </p:nvSpPr>
          <p:spPr bwMode="auto">
            <a:xfrm>
              <a:off x="4318" y="1794"/>
              <a:ext cx="100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22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Database 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4438" y="2225"/>
              <a:ext cx="755" cy="457"/>
              <a:chOff x="2293" y="2088"/>
              <a:chExt cx="755" cy="457"/>
            </a:xfrm>
          </p:grpSpPr>
          <p:sp>
            <p:nvSpPr>
              <p:cNvPr id="479265" name="Rectangle 33"/>
              <p:cNvSpPr>
                <a:spLocks noChangeArrowheads="1"/>
              </p:cNvSpPr>
              <p:nvPr/>
            </p:nvSpPr>
            <p:spPr bwMode="blackWhite">
              <a:xfrm>
                <a:off x="2293" y="2088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66" name="Rectangle 34"/>
              <p:cNvSpPr>
                <a:spLocks noChangeArrowheads="1"/>
              </p:cNvSpPr>
              <p:nvPr/>
            </p:nvSpPr>
            <p:spPr bwMode="blackWhite">
              <a:xfrm>
                <a:off x="2564" y="2088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67" name="Rectangle 35"/>
              <p:cNvSpPr>
                <a:spLocks noChangeArrowheads="1"/>
              </p:cNvSpPr>
              <p:nvPr/>
            </p:nvSpPr>
            <p:spPr bwMode="blackWhite">
              <a:xfrm>
                <a:off x="2833" y="2088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68" name="Rectangle 36"/>
              <p:cNvSpPr>
                <a:spLocks noChangeArrowheads="1"/>
              </p:cNvSpPr>
              <p:nvPr/>
            </p:nvSpPr>
            <p:spPr bwMode="blackWhite">
              <a:xfrm>
                <a:off x="2294" y="2259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69" name="Rectangle 37"/>
              <p:cNvSpPr>
                <a:spLocks noChangeArrowheads="1"/>
              </p:cNvSpPr>
              <p:nvPr/>
            </p:nvSpPr>
            <p:spPr bwMode="blackWhite">
              <a:xfrm>
                <a:off x="2565" y="2259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70" name="Rectangle 38"/>
              <p:cNvSpPr>
                <a:spLocks noChangeArrowheads="1"/>
              </p:cNvSpPr>
              <p:nvPr/>
            </p:nvSpPr>
            <p:spPr bwMode="blackWhite">
              <a:xfrm>
                <a:off x="2834" y="2259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71" name="Rectangle 39"/>
              <p:cNvSpPr>
                <a:spLocks noChangeArrowheads="1"/>
              </p:cNvSpPr>
              <p:nvPr/>
            </p:nvSpPr>
            <p:spPr bwMode="blackWhite">
              <a:xfrm>
                <a:off x="2294" y="2427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72" name="Rectangle 40"/>
              <p:cNvSpPr>
                <a:spLocks noChangeArrowheads="1"/>
              </p:cNvSpPr>
              <p:nvPr/>
            </p:nvSpPr>
            <p:spPr bwMode="blackWhite">
              <a:xfrm>
                <a:off x="2565" y="2427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79273" name="Rectangle 41"/>
              <p:cNvSpPr>
                <a:spLocks noChangeArrowheads="1"/>
              </p:cNvSpPr>
              <p:nvPr/>
            </p:nvSpPr>
            <p:spPr bwMode="blackWhite">
              <a:xfrm>
                <a:off x="2834" y="2427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5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221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2670</TotalTime>
  <Words>1619</Words>
  <Application>Microsoft Office PowerPoint</Application>
  <PresentationFormat>On-screen Show (4:3)</PresentationFormat>
  <Paragraphs>333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Databases for Developers</vt:lpstr>
      <vt:lpstr>Relational Databases</vt:lpstr>
      <vt:lpstr>Relational Database Management System (RDBMS)</vt:lpstr>
      <vt:lpstr>RDBMS Systems</vt:lpstr>
      <vt:lpstr>Relational Schema</vt:lpstr>
      <vt:lpstr>E/R Diagrams – Examples</vt:lpstr>
      <vt:lpstr>Tools for E/R Design</vt:lpstr>
      <vt:lpstr>Communicating with the DB</vt:lpstr>
      <vt:lpstr>The SQL Language</vt:lpstr>
      <vt:lpstr>Transactions</vt:lpstr>
      <vt:lpstr>What Is Concurrency Control?</vt:lpstr>
      <vt:lpstr>Transactions</vt:lpstr>
      <vt:lpstr>DB Transactions Lifecycle</vt:lpstr>
      <vt:lpstr>Transactions Behavior</vt:lpstr>
      <vt:lpstr>Transactions: Example</vt:lpstr>
      <vt:lpstr>Transactions Properties</vt:lpstr>
      <vt:lpstr>Transactions and SQL</vt:lpstr>
      <vt:lpstr>The Implicit Transactions Option</vt:lpstr>
      <vt:lpstr>Triggers</vt:lpstr>
      <vt:lpstr>Stored Procedures</vt:lpstr>
      <vt:lpstr>What Are Triggers?</vt:lpstr>
      <vt:lpstr>Types of Triggers</vt:lpstr>
      <vt:lpstr>After Triggers</vt:lpstr>
      <vt:lpstr>Instead Of Triggers</vt:lpstr>
      <vt:lpstr>MS SQL Server</vt:lpstr>
      <vt:lpstr>What is Microsoft SQL Server?</vt:lpstr>
      <vt:lpstr>Types of SQL Server Databases</vt:lpstr>
      <vt:lpstr>SQL Server Databases</vt:lpstr>
      <vt:lpstr>Connecting to SQL Server</vt:lpstr>
      <vt:lpstr>SQL Server Management Studio (SSMS)</vt:lpstr>
      <vt:lpstr>Executing SQL – Screenshot</vt:lpstr>
      <vt:lpstr>MySQL Server</vt:lpstr>
      <vt:lpstr>What is MySQL?</vt:lpstr>
      <vt:lpstr>MySQL Storage Engines</vt:lpstr>
      <vt:lpstr>MySQL Administration Tools</vt:lpstr>
      <vt:lpstr>Authentication and Login</vt:lpstr>
      <vt:lpstr>MySQL Workbench</vt:lpstr>
      <vt:lpstr>phpMyAdmin Tool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540</cp:revision>
  <dcterms:created xsi:type="dcterms:W3CDTF">2007-12-08T16:03:35Z</dcterms:created>
  <dcterms:modified xsi:type="dcterms:W3CDTF">2015-08-15T05:13:00Z</dcterms:modified>
</cp:coreProperties>
</file>